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83.png"/><Relationship Id="rId11" Type="http://schemas.openxmlformats.org/officeDocument/2006/relationships/image" Target="../media/image187.png"/><Relationship Id="rId5" Type="http://schemas.openxmlformats.org/officeDocument/2006/relationships/image" Target="../media/image182.png"/><Relationship Id="rId10" Type="http://schemas.openxmlformats.org/officeDocument/2006/relationships/image" Target="../media/image186.png"/><Relationship Id="rId4" Type="http://schemas.openxmlformats.org/officeDocument/2006/relationships/image" Target="../media/image181.png"/><Relationship Id="rId9" Type="http://schemas.openxmlformats.org/officeDocument/2006/relationships/image" Target="../media/image18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5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 of a complex number is its magnitude – you have already seen how to calculate it by using Pythagoras’ Theorem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is usually represented by the letter 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of a complex number is the angle it makes with the positive real axis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is usually measured in radians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will be negative if the complex number is plotted below the horizontal axis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00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4 + 5i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00400" y="34290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200400" y="3124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040672" y="3505200"/>
            <a:ext cx="1235928" cy="15339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57400" y="50292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76600" y="35052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90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4114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=6.40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447800" y="4495800"/>
            <a:ext cx="914400" cy="914400"/>
          </a:xfrm>
          <a:prstGeom prst="arc">
            <a:avLst>
              <a:gd name="adj1" fmla="val 19755867"/>
              <a:gd name="adj2" fmla="val 68697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3622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=0.90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28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-2 + 4i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71600" y="37338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143000" y="3505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447800" y="50292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47800" y="38100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" y="4191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=4.47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752600" y="4572000"/>
            <a:ext cx="914400" cy="914400"/>
          </a:xfrm>
          <a:prstGeom prst="arc">
            <a:avLst>
              <a:gd name="adj1" fmla="val 10753655"/>
              <a:gd name="adj2" fmla="val 13475351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5240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=1.11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Arc 70"/>
          <p:cNvSpPr/>
          <p:nvPr/>
        </p:nvSpPr>
        <p:spPr>
          <a:xfrm>
            <a:off x="1447800" y="4724400"/>
            <a:ext cx="914400" cy="914400"/>
          </a:xfrm>
          <a:prstGeom prst="arc">
            <a:avLst>
              <a:gd name="adj1" fmla="val 16027809"/>
              <a:gd name="adj2" fmla="val 20509898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47800" y="3810000"/>
            <a:ext cx="592872" cy="12291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−1.11=2.03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=2.03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2286000" y="4724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2.03</a:t>
            </a:r>
            <a:endParaRPr lang="en-GB" sz="1400" b="1" baseline="-25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6629400" y="548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966857" y="542761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46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 animBg="1"/>
      <p:bldP spid="72" grpId="0"/>
      <p:bldP spid="73" grpId="0"/>
      <p:bldP spid="75" grpId="0"/>
      <p:bldP spid="76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-3 - 3i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84521" y="5870945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66554" y="594005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143000" y="5029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43000" y="5029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8200" y="5334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78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1676400" y="4572000"/>
            <a:ext cx="914400" cy="914400"/>
          </a:xfrm>
          <a:prstGeom prst="arc">
            <a:avLst>
              <a:gd name="adj1" fmla="val 8439430"/>
              <a:gd name="adj2" fmla="val 1090294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3716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>
            <a:off x="1524000" y="4419600"/>
            <a:ext cx="914400" cy="914400"/>
          </a:xfrm>
          <a:prstGeom prst="arc">
            <a:avLst>
              <a:gd name="adj1" fmla="val 1169839"/>
              <a:gd name="adj2" fmla="val 6811252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158949" y="5039158"/>
            <a:ext cx="881723" cy="91507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495800" y="14478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=4.24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4469524" y="33528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867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2484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88" name="Arc 87"/>
          <p:cNvSpPr/>
          <p:nvPr/>
        </p:nvSpPr>
        <p:spPr>
          <a:xfrm>
            <a:off x="58674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460124" y="4114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6374524" y="4724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24840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841124" y="4191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55524" y="4724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94" name="Arc 93"/>
          <p:cNvSpPr/>
          <p:nvPr/>
        </p:nvSpPr>
        <p:spPr>
          <a:xfrm>
            <a:off x="6374524" y="52578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858000" y="518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Arc 97"/>
          <p:cNvSpPr/>
          <p:nvPr/>
        </p:nvSpPr>
        <p:spPr>
          <a:xfrm>
            <a:off x="6400800" y="58674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6781800" y="5867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As the angle is below the x-axis, its written as </a:t>
            </a:r>
            <a:r>
              <a:rPr lang="en-GB" sz="1200" u="sng" dirty="0">
                <a:solidFill>
                  <a:srgbClr val="0000CC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84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58" grpId="0" animBg="1"/>
      <p:bldP spid="59" grpId="0"/>
      <p:bldP spid="74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 animBg="1"/>
      <p:bldP spid="87" grpId="0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 animBg="1"/>
      <p:bldP spid="95" grpId="0"/>
      <p:bldP spid="96" grpId="0"/>
      <p:bldP spid="97" grpId="0"/>
      <p:bldP spid="98" grpId="0" animBg="1"/>
      <p:bldP spid="99" grpId="0"/>
      <p:bldP spid="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635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155</cp:revision>
  <dcterms:created xsi:type="dcterms:W3CDTF">2017-08-14T15:35:38Z</dcterms:created>
  <dcterms:modified xsi:type="dcterms:W3CDTF">2021-08-26T15:30:03Z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