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0"/>
  </p:notesMasterIdLst>
  <p:sldIdLst>
    <p:sldId id="256" r:id="rId5"/>
    <p:sldId id="257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18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83D495-371C-470E-AA77-44DEB6ADEF4B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64E8FD-6AD8-4497-B2BC-38BB18A19D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2312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00CC"/>
            </a:gs>
            <a:gs pos="7000">
              <a:srgbClr val="FFFFCC"/>
            </a:gs>
            <a:gs pos="95000">
              <a:srgbClr val="FFFFCC"/>
            </a:gs>
            <a:gs pos="100000">
              <a:srgbClr val="CC00CC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9.png"/><Relationship Id="rId7" Type="http://schemas.openxmlformats.org/officeDocument/2006/relationships/image" Target="../media/image17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177.png"/><Relationship Id="rId5" Type="http://schemas.openxmlformats.org/officeDocument/2006/relationships/image" Target="../media/image176.png"/><Relationship Id="rId4" Type="http://schemas.openxmlformats.org/officeDocument/2006/relationships/image" Target="../media/image175.png"/><Relationship Id="rId9" Type="http://schemas.openxmlformats.org/officeDocument/2006/relationships/image" Target="../media/image18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4.png"/><Relationship Id="rId7" Type="http://schemas.openxmlformats.org/officeDocument/2006/relationships/image" Target="../media/image17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183.png"/><Relationship Id="rId11" Type="http://schemas.openxmlformats.org/officeDocument/2006/relationships/image" Target="../media/image187.png"/><Relationship Id="rId5" Type="http://schemas.openxmlformats.org/officeDocument/2006/relationships/image" Target="../media/image182.png"/><Relationship Id="rId10" Type="http://schemas.openxmlformats.org/officeDocument/2006/relationships/image" Target="../media/image186.png"/><Relationship Id="rId4" Type="http://schemas.openxmlformats.org/officeDocument/2006/relationships/image" Target="../media/image181.png"/><Relationship Id="rId9" Type="http://schemas.openxmlformats.org/officeDocument/2006/relationships/image" Target="../media/image18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2.png"/><Relationship Id="rId7" Type="http://schemas.openxmlformats.org/officeDocument/2006/relationships/image" Target="../media/image191.png"/><Relationship Id="rId12" Type="http://schemas.openxmlformats.org/officeDocument/2006/relationships/image" Target="../media/image19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image" Target="../media/image190.png"/><Relationship Id="rId11" Type="http://schemas.openxmlformats.org/officeDocument/2006/relationships/image" Target="../media/image195.png"/><Relationship Id="rId5" Type="http://schemas.openxmlformats.org/officeDocument/2006/relationships/image" Target="../media/image189.png"/><Relationship Id="rId10" Type="http://schemas.openxmlformats.org/officeDocument/2006/relationships/image" Target="../media/image194.png"/><Relationship Id="rId4" Type="http://schemas.openxmlformats.org/officeDocument/2006/relationships/image" Target="../media/image188.png"/><Relationship Id="rId9" Type="http://schemas.openxmlformats.org/officeDocument/2006/relationships/image" Target="../media/image19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DB8E39B-EA44-453A-8CF7-C32DCB1EA9A9}"/>
              </a:ext>
            </a:extLst>
          </p:cNvPr>
          <p:cNvSpPr/>
          <p:nvPr/>
        </p:nvSpPr>
        <p:spPr>
          <a:xfrm>
            <a:off x="2036195" y="2567846"/>
            <a:ext cx="5195974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2B</a:t>
            </a:r>
            <a:endParaRPr lang="ja-JP" altLang="en-US" sz="6600" b="1" dirty="0">
              <a:ln w="38100">
                <a:solidFill>
                  <a:srgbClr val="7030A0"/>
                </a:solidFill>
                <a:prstDash val="solid"/>
              </a:ln>
              <a:solidFill>
                <a:srgbClr val="00B0F0"/>
              </a:solidFill>
              <a:latin typeface="Javanese Text" panose="02000000000000000000" pitchFamily="2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8057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1600200"/>
            <a:ext cx="3714750" cy="474345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find the value of r, the modulus of a complex number z, and the value of </a:t>
            </a:r>
            <a:r>
              <a:rPr lang="el-GR" sz="1400" b="1" dirty="0">
                <a:latin typeface="Comic Sans MS" pitchFamily="66" charset="0"/>
              </a:rPr>
              <a:t>θ</a:t>
            </a:r>
            <a:r>
              <a:rPr lang="en-GB" sz="1400" b="1" dirty="0">
                <a:latin typeface="Comic Sans MS" pitchFamily="66" charset="0"/>
              </a:rPr>
              <a:t>, which is the argument of z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The modulus of a complex number is its magnitude – you have already seen how to calculate it by using Pythagoras’ Theorem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It is usually represented by the letter r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The argument of a complex number is the angle it makes with the positive real axis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The argument is usually measured in radians</a:t>
            </a: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It will be negative if the complex number is plotted below the horizontal axis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681038" y="6519446"/>
            <a:ext cx="4395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Comic Sans MS" pitchFamily="66" charset="0"/>
              </a:rPr>
              <a:t>2B</a:t>
            </a:r>
            <a:endParaRPr lang="en-GB" sz="1600" dirty="0">
              <a:latin typeface="Comic Sans MS" pitchFamily="66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10060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1600200"/>
            <a:ext cx="3714750" cy="47434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find the value of r, the modulus of a complex number z, and the value of </a:t>
            </a:r>
            <a:r>
              <a:rPr lang="el-GR" sz="1400" b="1" dirty="0">
                <a:latin typeface="Comic Sans MS" pitchFamily="66" charset="0"/>
              </a:rPr>
              <a:t>θ</a:t>
            </a:r>
            <a:r>
              <a:rPr lang="en-GB" sz="1400" b="1" dirty="0">
                <a:latin typeface="Comic Sans MS" pitchFamily="66" charset="0"/>
              </a:rPr>
              <a:t>, which is the argument of z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Find, to two decimal places, the modulus and argument of z = 4 + 5i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81038" y="6519446"/>
            <a:ext cx="4395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Comic Sans MS" pitchFamily="66" charset="0"/>
              </a:rPr>
              <a:t>2B</a:t>
            </a:r>
            <a:endParaRPr lang="en-GB" sz="1600" dirty="0">
              <a:latin typeface="Comic Sans MS" pitchFamily="66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14478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17526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2057400" y="3505200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23622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26670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29718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32766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8382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11430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16200000" flipV="1">
            <a:off x="2057400" y="4724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6200000" flipV="1">
            <a:off x="2057400" y="44196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16200000" flipV="1">
            <a:off x="2057400" y="4114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V="1">
            <a:off x="2057400" y="38100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 flipH="1" flipV="1">
            <a:off x="2057400" y="3505200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6200000" flipV="1">
            <a:off x="2057400" y="3200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16200000" flipV="1">
            <a:off x="2057400" y="28956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V="1">
            <a:off x="2057400" y="2590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16200000" flipV="1">
            <a:off x="2057400" y="22860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581400" y="4876800"/>
            <a:ext cx="8258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x (Real)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524000" y="3124200"/>
            <a:ext cx="13003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y (Imaginary)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352800" y="5029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5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28600" y="5029200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-5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981200" y="6400800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-5i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057400" y="3352800"/>
            <a:ext cx="3433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5i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3200400" y="3429000"/>
            <a:ext cx="152400" cy="152400"/>
            <a:chOff x="5791200" y="5334000"/>
            <a:chExt cx="152400" cy="152400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H="1"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Box 33"/>
          <p:cNvSpPr txBox="1"/>
          <p:nvPr/>
        </p:nvSpPr>
        <p:spPr>
          <a:xfrm>
            <a:off x="3200400" y="3124200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z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 flipH="1">
            <a:off x="2040672" y="3505200"/>
            <a:ext cx="1235928" cy="1533958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2057400" y="5029200"/>
            <a:ext cx="1219200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3276600" y="3505200"/>
            <a:ext cx="0" cy="15240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2590800" y="5029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4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276600" y="41148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5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495800" y="1981200"/>
                <a:ext cx="1416606" cy="3973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𝑟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4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5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1981200"/>
                <a:ext cx="1416606" cy="39735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/>
          <p:cNvSpPr txBox="1"/>
          <p:nvPr/>
        </p:nvSpPr>
        <p:spPr>
          <a:xfrm>
            <a:off x="4495800" y="1600200"/>
            <a:ext cx="30716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Use Pythagoras’ Theorem to find 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495800" y="2438400"/>
                <a:ext cx="963725" cy="367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𝑟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41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2438400"/>
                <a:ext cx="963725" cy="36760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495800" y="2895600"/>
                <a:ext cx="154798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𝑟</m:t>
                      </m:r>
                      <m:r>
                        <a:rPr lang="en-GB" sz="1600" b="0" i="1" smtClean="0">
                          <a:latin typeface="Cambria Math"/>
                        </a:rPr>
                        <m:t>=6.40 (2</m:t>
                      </m:r>
                      <m:r>
                        <a:rPr lang="en-GB" sz="1600" b="0" i="1" smtClean="0">
                          <a:latin typeface="Cambria Math"/>
                        </a:rPr>
                        <m:t>𝑑𝑝</m:t>
                      </m:r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2895600"/>
                <a:ext cx="1547988" cy="338554"/>
              </a:xfrm>
              <a:prstGeom prst="rect">
                <a:avLst/>
              </a:prstGeom>
              <a:blipFill rotWithShape="1">
                <a:blip r:embed="rId6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TextBox 49"/>
          <p:cNvSpPr txBox="1"/>
          <p:nvPr/>
        </p:nvSpPr>
        <p:spPr>
          <a:xfrm>
            <a:off x="4495800" y="3657600"/>
            <a:ext cx="27959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Use Trigonometry to find </a:t>
            </a:r>
            <a:r>
              <a:rPr lang="en-GB" sz="1400" u="sng" dirty="0" err="1">
                <a:latin typeface="Comic Sans MS" pitchFamily="66" charset="0"/>
              </a:rPr>
              <a:t>arg</a:t>
            </a:r>
            <a:r>
              <a:rPr lang="en-GB" sz="1400" u="sng" dirty="0">
                <a:latin typeface="Comic Sans MS" pitchFamily="66" charset="0"/>
              </a:rPr>
              <a:t> z</a:t>
            </a:r>
          </a:p>
        </p:txBody>
      </p:sp>
      <p:sp>
        <p:nvSpPr>
          <p:cNvPr id="58" name="Arc 57"/>
          <p:cNvSpPr/>
          <p:nvPr/>
        </p:nvSpPr>
        <p:spPr>
          <a:xfrm>
            <a:off x="1447800" y="4495800"/>
            <a:ext cx="914400" cy="914400"/>
          </a:xfrm>
          <a:prstGeom prst="arc">
            <a:avLst>
              <a:gd name="adj1" fmla="val 19755867"/>
              <a:gd name="adj2" fmla="val 686976"/>
            </a:avLst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2362200" y="47244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1400" b="1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4495800" y="4038600"/>
                <a:ext cx="1117614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𝑇𝑎𝑛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𝑂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𝐴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4038600"/>
                <a:ext cx="1117614" cy="55335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4495800" y="4648200"/>
                <a:ext cx="1117614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𝑇𝑎𝑛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5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4648200"/>
                <a:ext cx="1117614" cy="55335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4495800" y="5334000"/>
                <a:ext cx="233762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=0.90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𝑟𝑎𝑑𝑖𝑎𝑛𝑠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 (2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𝑑𝑝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5334000"/>
                <a:ext cx="2337628" cy="338554"/>
              </a:xfrm>
              <a:prstGeom prst="rect">
                <a:avLst/>
              </a:prstGeom>
              <a:blipFill rotWithShape="1">
                <a:blip r:embed="rId9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Arc 62"/>
          <p:cNvSpPr/>
          <p:nvPr/>
        </p:nvSpPr>
        <p:spPr>
          <a:xfrm>
            <a:off x="5867400" y="22098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TextBox 63"/>
          <p:cNvSpPr txBox="1"/>
          <p:nvPr/>
        </p:nvSpPr>
        <p:spPr>
          <a:xfrm>
            <a:off x="6248400" y="2286000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p:sp>
        <p:nvSpPr>
          <p:cNvPr id="65" name="Arc 64"/>
          <p:cNvSpPr/>
          <p:nvPr/>
        </p:nvSpPr>
        <p:spPr>
          <a:xfrm>
            <a:off x="5867400" y="26670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Arc 65"/>
          <p:cNvSpPr/>
          <p:nvPr/>
        </p:nvSpPr>
        <p:spPr>
          <a:xfrm>
            <a:off x="5486400" y="4419600"/>
            <a:ext cx="4572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Arc 66"/>
          <p:cNvSpPr/>
          <p:nvPr/>
        </p:nvSpPr>
        <p:spPr>
          <a:xfrm>
            <a:off x="6553200" y="5029200"/>
            <a:ext cx="4572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TextBox 67"/>
          <p:cNvSpPr txBox="1"/>
          <p:nvPr/>
        </p:nvSpPr>
        <p:spPr>
          <a:xfrm>
            <a:off x="6248400" y="2667000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Work out as a decimal (if needed)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5867400" y="4495800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6934200" y="502920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 in radians</a:t>
            </a:r>
          </a:p>
        </p:txBody>
      </p:sp>
      <p:sp>
        <p:nvSpPr>
          <p:cNvPr id="71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41283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29" grpId="0"/>
      <p:bldP spid="30" grpId="0"/>
      <p:bldP spid="34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8" grpId="0" animBg="1"/>
      <p:bldP spid="59" grpId="0"/>
      <p:bldP spid="60" grpId="0"/>
      <p:bldP spid="61" grpId="0"/>
      <p:bldP spid="62" grpId="0"/>
      <p:bldP spid="63" grpId="0" animBg="1"/>
      <p:bldP spid="64" grpId="0"/>
      <p:bldP spid="65" grpId="0" animBg="1"/>
      <p:bldP spid="66" grpId="0" animBg="1"/>
      <p:bldP spid="67" grpId="0" animBg="1"/>
      <p:bldP spid="68" grpId="0"/>
      <p:bldP spid="69" grpId="0"/>
      <p:bldP spid="7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1600200"/>
            <a:ext cx="3714750" cy="47434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find the value of r, the modulus of a complex number z, and the value of </a:t>
            </a:r>
            <a:r>
              <a:rPr lang="el-GR" sz="1400" b="1" dirty="0">
                <a:latin typeface="Comic Sans MS" pitchFamily="66" charset="0"/>
              </a:rPr>
              <a:t>θ</a:t>
            </a:r>
            <a:r>
              <a:rPr lang="en-GB" sz="1400" b="1" dirty="0">
                <a:latin typeface="Comic Sans MS" pitchFamily="66" charset="0"/>
              </a:rPr>
              <a:t>, which is the argument of z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Find, to two decimal places, the modulus and argument of z = -2 + 4i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81038" y="6519446"/>
            <a:ext cx="4395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Comic Sans MS" pitchFamily="66" charset="0"/>
              </a:rPr>
              <a:t>2B</a:t>
            </a:r>
            <a:endParaRPr lang="en-GB" sz="1600" dirty="0">
              <a:latin typeface="Comic Sans MS" pitchFamily="66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14478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17526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2057400" y="3505200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23622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26670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29718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32766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8382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11430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16200000" flipV="1">
            <a:off x="2057400" y="4724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6200000" flipV="1">
            <a:off x="2057400" y="44196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16200000" flipV="1">
            <a:off x="2057400" y="4114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V="1">
            <a:off x="2057400" y="38100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 flipH="1" flipV="1">
            <a:off x="2057400" y="3505200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6200000" flipV="1">
            <a:off x="2057400" y="3200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16200000" flipV="1">
            <a:off x="2057400" y="28956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V="1">
            <a:off x="2057400" y="2590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16200000" flipV="1">
            <a:off x="2057400" y="22860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581400" y="4876800"/>
            <a:ext cx="8258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x (Real)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524000" y="3124200"/>
            <a:ext cx="13003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y (Imaginary)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352800" y="5029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5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28600" y="5029200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-5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981200" y="6400800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-5i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057400" y="3352800"/>
            <a:ext cx="3433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5i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1371600" y="3733800"/>
            <a:ext cx="152400" cy="152400"/>
            <a:chOff x="5791200" y="5334000"/>
            <a:chExt cx="152400" cy="152400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H="1"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Box 33"/>
          <p:cNvSpPr txBox="1"/>
          <p:nvPr/>
        </p:nvSpPr>
        <p:spPr>
          <a:xfrm>
            <a:off x="1143000" y="3505200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z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>
            <a:off x="1447800" y="5029200"/>
            <a:ext cx="609600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1447800" y="3810000"/>
            <a:ext cx="0" cy="12192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1524000" y="5029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143000" y="41910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4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495800" y="1981200"/>
                <a:ext cx="1416606" cy="3973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𝑟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4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1981200"/>
                <a:ext cx="1416606" cy="39735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/>
          <p:cNvSpPr txBox="1"/>
          <p:nvPr/>
        </p:nvSpPr>
        <p:spPr>
          <a:xfrm>
            <a:off x="4495800" y="1600200"/>
            <a:ext cx="30716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Use Pythagoras’ Theorem to find 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495800" y="2438400"/>
                <a:ext cx="963725" cy="367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𝑟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20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2438400"/>
                <a:ext cx="963725" cy="36760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495800" y="2895600"/>
                <a:ext cx="154798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𝑟</m:t>
                      </m:r>
                      <m:r>
                        <a:rPr lang="en-GB" sz="1600" b="0" i="1" smtClean="0">
                          <a:latin typeface="Cambria Math"/>
                        </a:rPr>
                        <m:t>=4.47 (2</m:t>
                      </m:r>
                      <m:r>
                        <a:rPr lang="en-GB" sz="1600" b="0" i="1" smtClean="0">
                          <a:latin typeface="Cambria Math"/>
                        </a:rPr>
                        <m:t>𝑑𝑝</m:t>
                      </m:r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2895600"/>
                <a:ext cx="1547988" cy="338554"/>
              </a:xfrm>
              <a:prstGeom prst="rect">
                <a:avLst/>
              </a:prstGeom>
              <a:blipFill rotWithShape="1">
                <a:blip r:embed="rId6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TextBox 49"/>
          <p:cNvSpPr txBox="1"/>
          <p:nvPr/>
        </p:nvSpPr>
        <p:spPr>
          <a:xfrm>
            <a:off x="4495800" y="3657600"/>
            <a:ext cx="27959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Use Trigonometry to find </a:t>
            </a:r>
            <a:r>
              <a:rPr lang="en-GB" sz="1400" u="sng" dirty="0" err="1">
                <a:latin typeface="Comic Sans MS" pitchFamily="66" charset="0"/>
              </a:rPr>
              <a:t>arg</a:t>
            </a:r>
            <a:r>
              <a:rPr lang="en-GB" sz="1400" u="sng" dirty="0">
                <a:latin typeface="Comic Sans MS" pitchFamily="66" charset="0"/>
              </a:rPr>
              <a:t> z</a:t>
            </a:r>
          </a:p>
        </p:txBody>
      </p:sp>
      <p:sp>
        <p:nvSpPr>
          <p:cNvPr id="58" name="Arc 57"/>
          <p:cNvSpPr/>
          <p:nvPr/>
        </p:nvSpPr>
        <p:spPr>
          <a:xfrm>
            <a:off x="1752600" y="4572000"/>
            <a:ext cx="914400" cy="914400"/>
          </a:xfrm>
          <a:prstGeom prst="arc">
            <a:avLst>
              <a:gd name="adj1" fmla="val 10753655"/>
              <a:gd name="adj2" fmla="val 13475351"/>
            </a:avLst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1524000" y="47244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1400" b="1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4495800" y="4038600"/>
                <a:ext cx="1117614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𝑇𝑎𝑛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𝑂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𝐴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4038600"/>
                <a:ext cx="1117614" cy="55335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4495800" y="4648200"/>
                <a:ext cx="1117614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𝑇𝑎𝑛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4648200"/>
                <a:ext cx="1117614" cy="55335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4495800" y="5334000"/>
                <a:ext cx="233762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=1.11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𝑟𝑎𝑑𝑖𝑎𝑛𝑠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 (2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𝑑𝑝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5334000"/>
                <a:ext cx="2337628" cy="338554"/>
              </a:xfrm>
              <a:prstGeom prst="rect">
                <a:avLst/>
              </a:prstGeom>
              <a:blipFill rotWithShape="1">
                <a:blip r:embed="rId9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Arc 62"/>
          <p:cNvSpPr/>
          <p:nvPr/>
        </p:nvSpPr>
        <p:spPr>
          <a:xfrm>
            <a:off x="5867400" y="22098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TextBox 63"/>
          <p:cNvSpPr txBox="1"/>
          <p:nvPr/>
        </p:nvSpPr>
        <p:spPr>
          <a:xfrm>
            <a:off x="6248400" y="2286000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p:sp>
        <p:nvSpPr>
          <p:cNvPr id="65" name="Arc 64"/>
          <p:cNvSpPr/>
          <p:nvPr/>
        </p:nvSpPr>
        <p:spPr>
          <a:xfrm>
            <a:off x="5867400" y="26670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Arc 65"/>
          <p:cNvSpPr/>
          <p:nvPr/>
        </p:nvSpPr>
        <p:spPr>
          <a:xfrm>
            <a:off x="5486400" y="4419600"/>
            <a:ext cx="4572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Arc 66"/>
          <p:cNvSpPr/>
          <p:nvPr/>
        </p:nvSpPr>
        <p:spPr>
          <a:xfrm>
            <a:off x="6553200" y="50292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TextBox 67"/>
          <p:cNvSpPr txBox="1"/>
          <p:nvPr/>
        </p:nvSpPr>
        <p:spPr>
          <a:xfrm>
            <a:off x="6248400" y="2667000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Work out as a decimal (if needed)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5867400" y="4495800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6934200" y="5029200"/>
            <a:ext cx="1981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 in radians</a:t>
            </a:r>
          </a:p>
        </p:txBody>
      </p:sp>
      <p:sp>
        <p:nvSpPr>
          <p:cNvPr id="71" name="Arc 70"/>
          <p:cNvSpPr/>
          <p:nvPr/>
        </p:nvSpPr>
        <p:spPr>
          <a:xfrm>
            <a:off x="1447800" y="4724400"/>
            <a:ext cx="914400" cy="914400"/>
          </a:xfrm>
          <a:prstGeom prst="arc">
            <a:avLst>
              <a:gd name="adj1" fmla="val 16027809"/>
              <a:gd name="adj2" fmla="val 20509898"/>
            </a:avLst>
          </a:prstGeom>
          <a:ln w="317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47800" y="3810000"/>
            <a:ext cx="592872" cy="1229158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4495800" y="5791200"/>
                <a:ext cx="240706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𝜋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−1.11=2.03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𝑟𝑎𝑑𝑖𝑎𝑛𝑠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5791200"/>
                <a:ext cx="2407069" cy="338554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4495800" y="6172200"/>
                <a:ext cx="130619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/>
                              <a:ea typeface="Cambria Math"/>
                            </a:rPr>
                            <m:t>arg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𝑧</m:t>
                          </m:r>
                        </m:e>
                      </m:func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=2.03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6172200"/>
                <a:ext cx="1306191" cy="338554"/>
              </a:xfrm>
              <a:prstGeom prst="rect">
                <a:avLst/>
              </a:prstGeom>
              <a:blipFill rotWithShape="1">
                <a:blip r:embed="rId11"/>
                <a:stretch>
                  <a:fillRect b="-1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5" name="TextBox 74"/>
          <p:cNvSpPr txBox="1"/>
          <p:nvPr/>
        </p:nvSpPr>
        <p:spPr>
          <a:xfrm>
            <a:off x="2286000" y="4724400"/>
            <a:ext cx="5902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0000CC"/>
                </a:solidFill>
                <a:latin typeface="Comic Sans MS" pitchFamily="66" charset="0"/>
              </a:rPr>
              <a:t>2.03</a:t>
            </a:r>
            <a:endParaRPr lang="en-GB" sz="1400" b="1" baseline="-25000" dirty="0">
              <a:solidFill>
                <a:srgbClr val="0000CC"/>
              </a:solidFill>
              <a:latin typeface="Comic Sans MS" pitchFamily="66" charset="0"/>
            </a:endParaRPr>
          </a:p>
        </p:txBody>
      </p:sp>
      <p:sp>
        <p:nvSpPr>
          <p:cNvPr id="76" name="Arc 75"/>
          <p:cNvSpPr/>
          <p:nvPr/>
        </p:nvSpPr>
        <p:spPr>
          <a:xfrm>
            <a:off x="6629400" y="54864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0000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TextBox 76"/>
          <p:cNvSpPr txBox="1"/>
          <p:nvPr/>
        </p:nvSpPr>
        <p:spPr>
          <a:xfrm>
            <a:off x="6966857" y="5427617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CC"/>
                </a:solidFill>
                <a:latin typeface="Comic Sans MS" pitchFamily="66" charset="0"/>
              </a:rPr>
              <a:t>Subtract from </a:t>
            </a:r>
            <a:r>
              <a:rPr lang="el-GR" sz="1200" dirty="0">
                <a:solidFill>
                  <a:srgbClr val="0000CC"/>
                </a:solidFill>
                <a:latin typeface="Comic Sans MS" pitchFamily="66" charset="0"/>
              </a:rPr>
              <a:t>π</a:t>
            </a:r>
            <a:r>
              <a:rPr lang="en-GB" sz="1200" dirty="0">
                <a:solidFill>
                  <a:srgbClr val="0000CC"/>
                </a:solidFill>
                <a:latin typeface="Comic Sans MS" pitchFamily="66" charset="0"/>
              </a:rPr>
              <a:t> to find the required angle (remember </a:t>
            </a:r>
            <a:r>
              <a:rPr lang="el-GR" sz="1200" dirty="0">
                <a:solidFill>
                  <a:srgbClr val="0000CC"/>
                </a:solidFill>
                <a:latin typeface="Comic Sans MS" pitchFamily="66" charset="0"/>
              </a:rPr>
              <a:t>π</a:t>
            </a:r>
            <a:r>
              <a:rPr lang="en-GB" sz="1200" dirty="0">
                <a:solidFill>
                  <a:srgbClr val="0000CC"/>
                </a:solidFill>
                <a:latin typeface="Comic Sans MS" pitchFamily="66" charset="0"/>
              </a:rPr>
              <a:t> radians = 180°)</a:t>
            </a:r>
          </a:p>
        </p:txBody>
      </p:sp>
      <p:sp>
        <p:nvSpPr>
          <p:cNvPr id="74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44664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29" grpId="0"/>
      <p:bldP spid="30" grpId="0"/>
      <p:bldP spid="34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8" grpId="0" animBg="1"/>
      <p:bldP spid="59" grpId="0"/>
      <p:bldP spid="60" grpId="0"/>
      <p:bldP spid="61" grpId="0"/>
      <p:bldP spid="62" grpId="0"/>
      <p:bldP spid="63" grpId="0" animBg="1"/>
      <p:bldP spid="64" grpId="0"/>
      <p:bldP spid="65" grpId="0" animBg="1"/>
      <p:bldP spid="66" grpId="0" animBg="1"/>
      <p:bldP spid="67" grpId="0" animBg="1"/>
      <p:bldP spid="68" grpId="0"/>
      <p:bldP spid="69" grpId="0"/>
      <p:bldP spid="70" grpId="0"/>
      <p:bldP spid="71" grpId="0" animBg="1"/>
      <p:bldP spid="72" grpId="0"/>
      <p:bldP spid="73" grpId="0"/>
      <p:bldP spid="75" grpId="0"/>
      <p:bldP spid="76" grpId="0" animBg="1"/>
      <p:bldP spid="7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1600200"/>
            <a:ext cx="3714750" cy="47434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find the value of r, the modulus of a complex number z, and the value of </a:t>
            </a:r>
            <a:r>
              <a:rPr lang="el-GR" sz="1400" b="1" dirty="0">
                <a:latin typeface="Comic Sans MS" pitchFamily="66" charset="0"/>
              </a:rPr>
              <a:t>θ</a:t>
            </a:r>
            <a:r>
              <a:rPr lang="en-GB" sz="1400" b="1" dirty="0">
                <a:latin typeface="Comic Sans MS" pitchFamily="66" charset="0"/>
              </a:rPr>
              <a:t>, which is the argument of z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Find, to two decimal places, the modulus and argument of z = -3 - 3i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81038" y="6519446"/>
            <a:ext cx="4395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Comic Sans MS" pitchFamily="66" charset="0"/>
              </a:rPr>
              <a:t>2B</a:t>
            </a:r>
            <a:endParaRPr lang="en-GB" sz="1600" dirty="0">
              <a:latin typeface="Comic Sans MS" pitchFamily="66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14478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17526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2057400" y="3505200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23622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26670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29718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32766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8382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11430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16200000" flipV="1">
            <a:off x="2057400" y="4724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6200000" flipV="1">
            <a:off x="2057400" y="44196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16200000" flipV="1">
            <a:off x="2057400" y="4114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V="1">
            <a:off x="2057400" y="38100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 flipH="1" flipV="1">
            <a:off x="2057400" y="3505200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6200000" flipV="1">
            <a:off x="2057400" y="3200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16200000" flipV="1">
            <a:off x="2057400" y="28956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V="1">
            <a:off x="2057400" y="2590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16200000" flipV="1">
            <a:off x="2057400" y="22860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581400" y="4876800"/>
            <a:ext cx="8258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x (Real)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524000" y="3124200"/>
            <a:ext cx="13003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y (Imaginary)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352800" y="5029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5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28600" y="5029200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-5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981200" y="6400800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-5i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057400" y="3352800"/>
            <a:ext cx="3433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5i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1084521" y="5870945"/>
            <a:ext cx="152400" cy="152400"/>
            <a:chOff x="5791200" y="5334000"/>
            <a:chExt cx="152400" cy="152400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H="1"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Box 33"/>
          <p:cNvSpPr txBox="1"/>
          <p:nvPr/>
        </p:nvSpPr>
        <p:spPr>
          <a:xfrm>
            <a:off x="866554" y="5940055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z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>
            <a:off x="1143000" y="5029200"/>
            <a:ext cx="914400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1143000" y="5029200"/>
            <a:ext cx="0" cy="9144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838200" y="53340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3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447800" y="47244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3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8" name="Arc 57"/>
          <p:cNvSpPr/>
          <p:nvPr/>
        </p:nvSpPr>
        <p:spPr>
          <a:xfrm>
            <a:off x="1676400" y="4572000"/>
            <a:ext cx="914400" cy="914400"/>
          </a:xfrm>
          <a:prstGeom prst="arc">
            <a:avLst>
              <a:gd name="adj1" fmla="val 8439430"/>
              <a:gd name="adj2" fmla="val 10902940"/>
            </a:avLst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1371600" y="5029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1400" b="1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4" name="Arc 73"/>
          <p:cNvSpPr/>
          <p:nvPr/>
        </p:nvSpPr>
        <p:spPr>
          <a:xfrm>
            <a:off x="1524000" y="4419600"/>
            <a:ext cx="914400" cy="914400"/>
          </a:xfrm>
          <a:prstGeom prst="arc">
            <a:avLst>
              <a:gd name="adj1" fmla="val 1169839"/>
              <a:gd name="adj2" fmla="val 6811252"/>
            </a:avLst>
          </a:prstGeom>
          <a:ln w="317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5" name="Straight Connector 34"/>
          <p:cNvCxnSpPr/>
          <p:nvPr/>
        </p:nvCxnSpPr>
        <p:spPr>
          <a:xfrm flipV="1">
            <a:off x="1158949" y="5039158"/>
            <a:ext cx="881723" cy="915075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4495800" y="1828800"/>
                <a:ext cx="1416606" cy="3973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𝑟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1828800"/>
                <a:ext cx="1416606" cy="39735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9" name="TextBox 78"/>
          <p:cNvSpPr txBox="1"/>
          <p:nvPr/>
        </p:nvSpPr>
        <p:spPr>
          <a:xfrm>
            <a:off x="4495800" y="1447800"/>
            <a:ext cx="30716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Use Pythagoras’ Theorem to find 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4495800" y="2286000"/>
                <a:ext cx="963725" cy="367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𝑟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18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2286000"/>
                <a:ext cx="963725" cy="36760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4495800" y="2743200"/>
                <a:ext cx="154798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𝑟</m:t>
                      </m:r>
                      <m:r>
                        <a:rPr lang="en-GB" sz="1600" b="0" i="1" smtClean="0">
                          <a:latin typeface="Cambria Math"/>
                        </a:rPr>
                        <m:t>=4.24 (2</m:t>
                      </m:r>
                      <m:r>
                        <a:rPr lang="en-GB" sz="1600" b="0" i="1" smtClean="0">
                          <a:latin typeface="Cambria Math"/>
                        </a:rPr>
                        <m:t>𝑑𝑝</m:t>
                      </m:r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2743200"/>
                <a:ext cx="1547988" cy="338554"/>
              </a:xfrm>
              <a:prstGeom prst="rect">
                <a:avLst/>
              </a:prstGeom>
              <a:blipFill rotWithShape="1">
                <a:blip r:embed="rId6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2" name="TextBox 81"/>
          <p:cNvSpPr txBox="1"/>
          <p:nvPr/>
        </p:nvSpPr>
        <p:spPr>
          <a:xfrm>
            <a:off x="4469524" y="3352800"/>
            <a:ext cx="27959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Use Trigonometry to find </a:t>
            </a:r>
            <a:r>
              <a:rPr lang="en-GB" sz="1400" u="sng" dirty="0" err="1">
                <a:latin typeface="Comic Sans MS" pitchFamily="66" charset="0"/>
              </a:rPr>
              <a:t>arg</a:t>
            </a:r>
            <a:r>
              <a:rPr lang="en-GB" sz="1400" u="sng" dirty="0">
                <a:latin typeface="Comic Sans MS" pitchFamily="66" charset="0"/>
              </a:rPr>
              <a:t> z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4469524" y="3733800"/>
                <a:ext cx="1117614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𝑇𝑎𝑛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𝑂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𝐴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9524" y="3733800"/>
                <a:ext cx="1117614" cy="55335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4469524" y="4343400"/>
                <a:ext cx="1117614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𝑇𝑎𝑛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9524" y="4343400"/>
                <a:ext cx="1117614" cy="55335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/>
              <p:cNvSpPr txBox="1"/>
              <p:nvPr/>
            </p:nvSpPr>
            <p:spPr>
              <a:xfrm>
                <a:off x="4469524" y="5029200"/>
                <a:ext cx="2177840" cy="5107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𝑟𝑎𝑑𝑖𝑎𝑛𝑠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 (2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𝑑𝑝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9524" y="5029200"/>
                <a:ext cx="2177840" cy="510781"/>
              </a:xfrm>
              <a:prstGeom prst="rect">
                <a:avLst/>
              </a:prstGeom>
              <a:blipFill rotWithShape="1">
                <a:blip r:embed="rId9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6" name="Arc 85"/>
          <p:cNvSpPr/>
          <p:nvPr/>
        </p:nvSpPr>
        <p:spPr>
          <a:xfrm>
            <a:off x="5867400" y="20574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TextBox 86"/>
          <p:cNvSpPr txBox="1"/>
          <p:nvPr/>
        </p:nvSpPr>
        <p:spPr>
          <a:xfrm>
            <a:off x="6248400" y="2133600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p:sp>
        <p:nvSpPr>
          <p:cNvPr id="88" name="Arc 87"/>
          <p:cNvSpPr/>
          <p:nvPr/>
        </p:nvSpPr>
        <p:spPr>
          <a:xfrm>
            <a:off x="5867400" y="25146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Arc 88"/>
          <p:cNvSpPr/>
          <p:nvPr/>
        </p:nvSpPr>
        <p:spPr>
          <a:xfrm>
            <a:off x="5460124" y="4114800"/>
            <a:ext cx="4572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Arc 89"/>
          <p:cNvSpPr/>
          <p:nvPr/>
        </p:nvSpPr>
        <p:spPr>
          <a:xfrm>
            <a:off x="6374524" y="4724400"/>
            <a:ext cx="4572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TextBox 90"/>
          <p:cNvSpPr txBox="1"/>
          <p:nvPr/>
        </p:nvSpPr>
        <p:spPr>
          <a:xfrm>
            <a:off x="6248400" y="2514600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Work out as a decimal (if needed)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5841124" y="4191000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6755524" y="472440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 in radians</a:t>
            </a:r>
          </a:p>
        </p:txBody>
      </p:sp>
      <p:sp>
        <p:nvSpPr>
          <p:cNvPr id="94" name="Arc 93"/>
          <p:cNvSpPr/>
          <p:nvPr/>
        </p:nvSpPr>
        <p:spPr>
          <a:xfrm>
            <a:off x="6374524" y="5257800"/>
            <a:ext cx="483476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0000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TextBox 94"/>
          <p:cNvSpPr txBox="1"/>
          <p:nvPr/>
        </p:nvSpPr>
        <p:spPr>
          <a:xfrm>
            <a:off x="6858000" y="5181600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CC"/>
                </a:solidFill>
                <a:latin typeface="Comic Sans MS" pitchFamily="66" charset="0"/>
              </a:rPr>
              <a:t>Subtract from </a:t>
            </a:r>
            <a:r>
              <a:rPr lang="el-GR" sz="1200" dirty="0">
                <a:solidFill>
                  <a:srgbClr val="0000CC"/>
                </a:solidFill>
                <a:latin typeface="Comic Sans MS" pitchFamily="66" charset="0"/>
              </a:rPr>
              <a:t>π</a:t>
            </a:r>
            <a:r>
              <a:rPr lang="en-GB" sz="1200" dirty="0">
                <a:solidFill>
                  <a:srgbClr val="0000CC"/>
                </a:solidFill>
                <a:latin typeface="Comic Sans MS" pitchFamily="66" charset="0"/>
              </a:rPr>
              <a:t> to find the required angle (remember </a:t>
            </a:r>
            <a:r>
              <a:rPr lang="el-GR" sz="1200" dirty="0">
                <a:solidFill>
                  <a:srgbClr val="0000CC"/>
                </a:solidFill>
                <a:latin typeface="Comic Sans MS" pitchFamily="66" charset="0"/>
              </a:rPr>
              <a:t>π</a:t>
            </a:r>
            <a:r>
              <a:rPr lang="en-GB" sz="1200" dirty="0">
                <a:solidFill>
                  <a:srgbClr val="0000CC"/>
                </a:solidFill>
                <a:latin typeface="Comic Sans MS" pitchFamily="66" charset="0"/>
              </a:rPr>
              <a:t> radians = 180°)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6" name="TextBox 95"/>
              <p:cNvSpPr txBox="1"/>
              <p:nvPr/>
            </p:nvSpPr>
            <p:spPr>
              <a:xfrm>
                <a:off x="4393324" y="5562600"/>
                <a:ext cx="1996444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𝜋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𝑟𝑎𝑑𝑖𝑎𝑛𝑠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6" name="TextBox 9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3324" y="5562600"/>
                <a:ext cx="1996444" cy="55335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7" name="TextBox 96"/>
              <p:cNvSpPr txBox="1"/>
              <p:nvPr/>
            </p:nvSpPr>
            <p:spPr>
              <a:xfrm>
                <a:off x="4419600" y="6172200"/>
                <a:ext cx="1427403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/>
                              <a:ea typeface="Cambria Math"/>
                            </a:rPr>
                            <m:t>arg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𝑧</m:t>
                          </m:r>
                        </m:e>
                      </m:func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=−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7" name="TextBox 9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6172200"/>
                <a:ext cx="1427403" cy="55335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8" name="Arc 97"/>
          <p:cNvSpPr/>
          <p:nvPr/>
        </p:nvSpPr>
        <p:spPr>
          <a:xfrm>
            <a:off x="6400800" y="5867400"/>
            <a:ext cx="483476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0000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TextBox 98"/>
          <p:cNvSpPr txBox="1"/>
          <p:nvPr/>
        </p:nvSpPr>
        <p:spPr>
          <a:xfrm>
            <a:off x="6781800" y="5867400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CC"/>
                </a:solidFill>
                <a:latin typeface="Comic Sans MS" pitchFamily="66" charset="0"/>
              </a:rPr>
              <a:t>As the angle is below the x-axis, its written as </a:t>
            </a:r>
            <a:r>
              <a:rPr lang="en-GB" sz="1200" u="sng" dirty="0">
                <a:solidFill>
                  <a:srgbClr val="0000CC"/>
                </a:solidFill>
                <a:latin typeface="Comic Sans MS" pitchFamily="66" charset="0"/>
              </a:rPr>
              <a:t>negative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TextBox 99"/>
              <p:cNvSpPr txBox="1"/>
              <p:nvPr/>
            </p:nvSpPr>
            <p:spPr>
              <a:xfrm>
                <a:off x="2209800" y="5029200"/>
                <a:ext cx="685800" cy="4380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200" b="1" i="1" smtClean="0">
                              <a:solidFill>
                                <a:srgbClr val="0000CC"/>
                              </a:solidFill>
                              <a:latin typeface="Cambria Math"/>
                              <a:ea typeface="Cambria Math"/>
                            </a:rPr>
                            <m:t>𝟑</m:t>
                          </m:r>
                          <m:r>
                            <a:rPr lang="en-GB" sz="1200" b="1" i="1" smtClean="0">
                              <a:solidFill>
                                <a:srgbClr val="0000CC"/>
                              </a:solidFill>
                              <a:latin typeface="Cambria Math"/>
                              <a:ea typeface="Cambria Math"/>
                            </a:rPr>
                            <m:t>𝝅</m:t>
                          </m:r>
                        </m:num>
                        <m:den>
                          <m:r>
                            <a:rPr lang="en-GB" sz="1200" b="1" i="1" smtClean="0">
                              <a:solidFill>
                                <a:srgbClr val="0000CC"/>
                              </a:solidFill>
                              <a:latin typeface="Cambria Math"/>
                              <a:ea typeface="Cambria Math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n-GB" sz="1200" b="1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100" name="TextBox 9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5029200"/>
                <a:ext cx="685800" cy="438005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76846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29" grpId="0"/>
      <p:bldP spid="30" grpId="0"/>
      <p:bldP spid="34" grpId="0"/>
      <p:bldP spid="44" grpId="0"/>
      <p:bldP spid="45" grpId="0"/>
      <p:bldP spid="58" grpId="0" animBg="1"/>
      <p:bldP spid="59" grpId="0"/>
      <p:bldP spid="74" grpId="0" animBg="1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86" grpId="0" animBg="1"/>
      <p:bldP spid="87" grpId="0"/>
      <p:bldP spid="88" grpId="0" animBg="1"/>
      <p:bldP spid="89" grpId="0" animBg="1"/>
      <p:bldP spid="90" grpId="0" animBg="1"/>
      <p:bldP spid="91" grpId="0"/>
      <p:bldP spid="92" grpId="0"/>
      <p:bldP spid="93" grpId="0"/>
      <p:bldP spid="94" grpId="0" animBg="1"/>
      <p:bldP spid="95" grpId="0"/>
      <p:bldP spid="96" grpId="0"/>
      <p:bldP spid="97" grpId="0"/>
      <p:bldP spid="98" grpId="0" animBg="1"/>
      <p:bldP spid="99" grpId="0"/>
      <p:bldP spid="10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B939C77-D4C4-4CEC-8DA8-4D6EB3EA716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ED5F795-61EF-4CFA-A9C1-954C38245C9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7FBFB6F-E75B-4944-AD15-0B3156F99D7B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581</TotalTime>
  <Words>635</Words>
  <Application>Microsoft Office PowerPoint</Application>
  <PresentationFormat>On-screen Show (4:3)</PresentationFormat>
  <Paragraphs>104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7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HGGyoshotai</vt:lpstr>
      <vt:lpstr>Javanese Text</vt:lpstr>
      <vt:lpstr>Segoe UI Black</vt:lpstr>
      <vt:lpstr>Wingdings</vt:lpstr>
      <vt:lpstr>Office テーマ</vt:lpstr>
      <vt:lpstr>PowerPoint Presentation</vt:lpstr>
      <vt:lpstr>Argand Diagrams</vt:lpstr>
      <vt:lpstr>Argand Diagrams</vt:lpstr>
      <vt:lpstr>Argand Diagrams</vt:lpstr>
      <vt:lpstr>Argand Diagrams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155</cp:revision>
  <dcterms:created xsi:type="dcterms:W3CDTF">2017-08-14T15:35:38Z</dcterms:created>
  <dcterms:modified xsi:type="dcterms:W3CDTF">2021-08-26T15:30:03Z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