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AD7775-52E2-45F1-91E1-64D29B8BD4B8}" v="6" dt="2021-06-21T15:08:31.9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42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288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287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A4AEE670-717E-4549-9F70-109A1ED2DBC4}"/>
    <pc:docChg chg="addSld modSld sldOrd">
      <pc:chgData name="Chris Speller" userId="0a97f007-b978-4543-a8a0-9ee0abccdf0a" providerId="ADAL" clId="{A4AEE670-717E-4549-9F70-109A1ED2DBC4}" dt="2021-01-31T20:05:31.377" v="13"/>
      <pc:docMkLst>
        <pc:docMk/>
      </pc:docMkLst>
      <pc:sldChg chg="modSp mod">
        <pc:chgData name="Chris Speller" userId="0a97f007-b978-4543-a8a0-9ee0abccdf0a" providerId="ADAL" clId="{A4AEE670-717E-4549-9F70-109A1ED2DBC4}" dt="2021-01-31T19:05:25.819" v="0" actId="14100"/>
        <pc:sldMkLst>
          <pc:docMk/>
          <pc:sldMk cId="655254233" sldId="4229"/>
        </pc:sldMkLst>
        <pc:spChg chg="mod">
          <ac:chgData name="Chris Speller" userId="0a97f007-b978-4543-a8a0-9ee0abccdf0a" providerId="ADAL" clId="{A4AEE670-717E-4549-9F70-109A1ED2DBC4}" dt="2021-01-31T19:05:25.819" v="0" actId="14100"/>
          <ac:spMkLst>
            <pc:docMk/>
            <pc:sldMk cId="655254233" sldId="4229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04.233" v="1" actId="14100"/>
        <pc:sldMkLst>
          <pc:docMk/>
          <pc:sldMk cId="3089534765" sldId="4237"/>
        </pc:sldMkLst>
        <pc:spChg chg="mod">
          <ac:chgData name="Chris Speller" userId="0a97f007-b978-4543-a8a0-9ee0abccdf0a" providerId="ADAL" clId="{A4AEE670-717E-4549-9F70-109A1ED2DBC4}" dt="2021-01-31T19:06:04.233" v="1" actId="14100"/>
          <ac:spMkLst>
            <pc:docMk/>
            <pc:sldMk cId="3089534765" sldId="4237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35.817" v="5" actId="14100"/>
        <pc:sldMkLst>
          <pc:docMk/>
          <pc:sldMk cId="2965213025" sldId="4242"/>
        </pc:sldMkLst>
        <pc:spChg chg="mod">
          <ac:chgData name="Chris Speller" userId="0a97f007-b978-4543-a8a0-9ee0abccdf0a" providerId="ADAL" clId="{A4AEE670-717E-4549-9F70-109A1ED2DBC4}" dt="2021-01-31T19:06:35.817" v="5" actId="14100"/>
          <ac:spMkLst>
            <pc:docMk/>
            <pc:sldMk cId="2965213025" sldId="424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8:26.439" v="10" actId="14100"/>
        <pc:sldMkLst>
          <pc:docMk/>
          <pc:sldMk cId="2108347254" sldId="4261"/>
        </pc:sldMkLst>
        <pc:spChg chg="mod">
          <ac:chgData name="Chris Speller" userId="0a97f007-b978-4543-a8a0-9ee0abccdf0a" providerId="ADAL" clId="{A4AEE670-717E-4549-9F70-109A1ED2DBC4}" dt="2021-01-31T19:08:26.439" v="10" actId="14100"/>
          <ac:spMkLst>
            <pc:docMk/>
            <pc:sldMk cId="2108347254" sldId="4261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A4AEE670-717E-4549-9F70-109A1ED2DBC4}" dt="2021-01-31T19:06:13.750" v="3" actId="6549"/>
        <pc:sldMkLst>
          <pc:docMk/>
          <pc:sldMk cId="1453675502" sldId="4562"/>
        </pc:sldMkLst>
        <pc:spChg chg="mod">
          <ac:chgData name="Chris Speller" userId="0a97f007-b978-4543-a8a0-9ee0abccdf0a" providerId="ADAL" clId="{A4AEE670-717E-4549-9F70-109A1ED2DBC4}" dt="2021-01-31T19:06:13.750" v="3" actId="6549"/>
          <ac:spMkLst>
            <pc:docMk/>
            <pc:sldMk cId="1453675502" sldId="4562"/>
            <ac:spMk id="11" creationId="{00000000-0000-0000-0000-000000000000}"/>
          </ac:spMkLst>
        </pc:spChg>
      </pc:sldChg>
      <pc:sldChg chg="addSp modSp">
        <pc:chgData name="Chris Speller" userId="0a97f007-b978-4543-a8a0-9ee0abccdf0a" providerId="ADAL" clId="{A4AEE670-717E-4549-9F70-109A1ED2DBC4}" dt="2021-01-31T19:06:25.082" v="4"/>
        <pc:sldMkLst>
          <pc:docMk/>
          <pc:sldMk cId="2533642093" sldId="4568"/>
        </pc:sldMkLst>
        <pc:spChg chg="add mod">
          <ac:chgData name="Chris Speller" userId="0a97f007-b978-4543-a8a0-9ee0abccdf0a" providerId="ADAL" clId="{A4AEE670-717E-4549-9F70-109A1ED2DBC4}" dt="2021-01-31T19:06:25.082" v="4"/>
          <ac:spMkLst>
            <pc:docMk/>
            <pc:sldMk cId="2533642093" sldId="4568"/>
            <ac:spMk id="13" creationId="{29189BA3-AC48-4B2F-9580-E5B54B071863}"/>
          </ac:spMkLst>
        </pc:spChg>
      </pc:sldChg>
      <pc:sldChg chg="modSp">
        <pc:chgData name="Chris Speller" userId="0a97f007-b978-4543-a8a0-9ee0abccdf0a" providerId="ADAL" clId="{A4AEE670-717E-4549-9F70-109A1ED2DBC4}" dt="2021-01-31T19:07:47.096" v="9" actId="20577"/>
        <pc:sldMkLst>
          <pc:docMk/>
          <pc:sldMk cId="3028327906" sldId="4603"/>
        </pc:sldMkLst>
        <pc:spChg chg="mod">
          <ac:chgData name="Chris Speller" userId="0a97f007-b978-4543-a8a0-9ee0abccdf0a" providerId="ADAL" clId="{A4AEE670-717E-4549-9F70-109A1ED2DBC4}" dt="2021-01-31T19:07:47.096" v="9" actId="20577"/>
          <ac:spMkLst>
            <pc:docMk/>
            <pc:sldMk cId="3028327906" sldId="4603"/>
            <ac:spMk id="10" creationId="{00000000-0000-0000-0000-000000000000}"/>
          </ac:spMkLst>
        </pc:spChg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3CAD7775-52E2-45F1-91E1-64D29B8BD4B8}"/>
    <pc:docChg chg="modSld">
      <pc:chgData name="Chris Speller" userId="0a97f007-b978-4543-a8a0-9ee0abccdf0a" providerId="ADAL" clId="{3CAD7775-52E2-45F1-91E1-64D29B8BD4B8}" dt="2021-06-21T15:08:31.905" v="5" actId="20577"/>
      <pc:docMkLst>
        <pc:docMk/>
      </pc:docMkLst>
      <pc:sldChg chg="modSp modAnim">
        <pc:chgData name="Chris Speller" userId="0a97f007-b978-4543-a8a0-9ee0abccdf0a" providerId="ADAL" clId="{3CAD7775-52E2-45F1-91E1-64D29B8BD4B8}" dt="2021-06-21T15:08:31.905" v="5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AD7775-52E2-45F1-91E1-64D29B8BD4B8}" dt="2021-06-21T15:08:01.416" v="3" actId="20577"/>
          <ac:spMkLst>
            <pc:docMk/>
            <pc:sldMk cId="4185594363" sldId="447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3C44A134-602A-460D-A859-032F8001D3E1}"/>
    <pc:docChg chg="modSld">
      <pc:chgData name="Chris Speller" userId="0a97f007-b978-4543-a8a0-9ee0abccdf0a" providerId="ADAL" clId="{3C44A134-602A-460D-A859-032F8001D3E1}" dt="2021-01-04T08:55:03.601" v="1" actId="20577"/>
      <pc:docMkLst>
        <pc:docMk/>
      </pc:docMkLst>
      <pc:sldChg chg="modSp">
        <pc:chgData name="Chris Speller" userId="0a97f007-b978-4543-a8a0-9ee0abccdf0a" providerId="ADAL" clId="{3C44A134-602A-460D-A859-032F8001D3E1}" dt="2021-01-04T08:55:03.601" v="1" actId="20577"/>
        <pc:sldMkLst>
          <pc:docMk/>
          <pc:sldMk cId="2634474483" sldId="4183"/>
        </pc:sldMkLst>
        <pc:spChg chg="mod">
          <ac:chgData name="Chris Speller" userId="0a97f007-b978-4543-a8a0-9ee0abccdf0a" providerId="ADAL" clId="{3C44A134-602A-460D-A859-032F8001D3E1}" dt="2021-01-04T08:55:03.601" v="1" actId="20577"/>
          <ac:spMkLst>
            <pc:docMk/>
            <pc:sldMk cId="2634474483" sldId="4183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3C44A134-602A-460D-A859-032F8001D3E1}" dt="2021-01-04T08:54:54.642" v="0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44A134-602A-460D-A859-032F8001D3E1}" dt="2021-01-04T08:54:54.642" v="0" actId="20577"/>
          <ac:spMkLst>
            <pc:docMk/>
            <pc:sldMk cId="4185594363" sldId="4470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28/08/2021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28/08/2021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141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28/08/2021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9.png"/><Relationship Id="rId2" Type="http://schemas.openxmlformats.org/officeDocument/2006/relationships/image" Target="../media/image9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2.png"/><Relationship Id="rId2" Type="http://schemas.openxmlformats.org/officeDocument/2006/relationships/image" Target="../media/image10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5.png"/><Relationship Id="rId2" Type="http://schemas.openxmlformats.org/officeDocument/2006/relationships/image" Target="../media/image10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8.png"/><Relationship Id="rId2" Type="http://schemas.openxmlformats.org/officeDocument/2006/relationships/image" Target="../media/image10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1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088341" cy="527222"/>
          </a:xfrm>
        </p:spPr>
        <p:txBody>
          <a:bodyPr/>
          <a:lstStyle/>
          <a:p>
            <a:r>
              <a:rPr lang="en-GB" dirty="0"/>
              <a:t>2.2) Modulus and argument</a:t>
            </a:r>
          </a:p>
        </p:txBody>
      </p:sp>
    </p:spTree>
    <p:extLst>
      <p:ext uri="{BB962C8B-B14F-4D97-AF65-F5344CB8AC3E}">
        <p14:creationId xmlns:p14="http://schemas.microsoft.com/office/powerpoint/2010/main" val="3506997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53245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Determine the modulus and argument: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smtClean="0">
                          <a:latin typeface="Cambria Math" panose="02040503050406030204" pitchFamily="18" charset="0"/>
                        </a:rPr>
                        <m:t>4+3</m:t>
                      </m:r>
                      <m:r>
                        <a:rPr lang="en-GB" sz="200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−1+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−1−3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5324535"/>
              </a:xfrm>
              <a:prstGeom prst="rect">
                <a:avLst/>
              </a:prstGeom>
              <a:blipFill>
                <a:blip r:embed="rId2"/>
                <a:stretch>
                  <a:fillRect l="-1333" t="-6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53245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Determine the modulus and argument: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8+6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1−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−1+3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5324535"/>
              </a:xfrm>
              <a:prstGeom prst="rect">
                <a:avLst/>
              </a:prstGeom>
              <a:blipFill>
                <a:blip r:embed="rId3"/>
                <a:stretch>
                  <a:fillRect l="-1333" t="-5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6C159A82-0688-4DFA-9D15-0584E172CEC9}"/>
                  </a:ext>
                </a:extLst>
              </p:cNvPr>
              <p:cNvSpPr/>
              <p:nvPr/>
            </p:nvSpPr>
            <p:spPr>
              <a:xfrm>
                <a:off x="4572000" y="1080729"/>
                <a:ext cx="4572001" cy="579184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GB" sz="20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Modulus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=10</m:t>
                    </m:r>
                  </m:oMath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GB" sz="20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Argument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=0.644</m:t>
                    </m:r>
                  </m:oMath>
                </a14:m>
                <a:r>
                  <a:rPr lang="en-GB" sz="20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  <a:p>
                <a:pPr>
                  <a:spcBef>
                    <a:spcPts val="0"/>
                  </a:spcBef>
                </a:pPr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>
                  <a:spcBef>
                    <a:spcPts val="0"/>
                  </a:spcBef>
                </a:pPr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>
                  <a:spcBef>
                    <a:spcPts val="0"/>
                  </a:spcBef>
                </a:pPr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Modulus </a:t>
                </a:r>
                <a14:m>
                  <m:oMath xmlns:m="http://schemas.openxmlformats.org/officeDocument/2006/math">
                    <m:r>
                      <a:rPr lang="en-GB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Argument </a:t>
                </a:r>
                <a14:m>
                  <m:oMath xmlns:m="http://schemas.openxmlformats.org/officeDocument/2006/math">
                    <m:r>
                      <a:rPr lang="en-GB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>
                  <a:spcBef>
                    <a:spcPts val="0"/>
                  </a:spcBef>
                </a:pPr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>
                  <a:spcBef>
                    <a:spcPts val="0"/>
                  </a:spcBef>
                </a:pPr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>
                  <a:spcBef>
                    <a:spcPts val="0"/>
                  </a:spcBef>
                </a:pPr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Modulus </a:t>
                </a:r>
                <a14:m>
                  <m:oMath xmlns:m="http://schemas.openxmlformats.org/officeDocument/2006/math">
                    <m:r>
                      <a:rPr lang="en-GB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Argument </a:t>
                </a:r>
                <a14:m>
                  <m:oMath xmlns:m="http://schemas.openxmlformats.org/officeDocument/2006/math">
                    <m:r>
                      <a:rPr lang="en-GB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±</m:t>
                    </m:r>
                    <m:r>
                      <m:rPr>
                        <m:sty m:val="p"/>
                      </m:rPr>
                      <a:rPr lang="el-GR" sz="20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π</m:t>
                    </m:r>
                  </m:oMath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>
                  <a:spcBef>
                    <a:spcPts val="0"/>
                  </a:spcBef>
                </a:pPr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>
                  <a:spcBef>
                    <a:spcPts val="0"/>
                  </a:spcBef>
                </a:pPr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>
                  <a:spcBef>
                    <a:spcPts val="0"/>
                  </a:spcBef>
                </a:pPr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Modulus </a:t>
                </a:r>
                <a14:m>
                  <m:oMath xmlns:m="http://schemas.openxmlformats.org/officeDocument/2006/math">
                    <m:r>
                      <a:rPr lang="en-GB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sz="20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</m:rad>
                  </m:oMath>
                </a14:m>
                <a:endParaRPr lang="en-GB" sz="200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Argument </a:t>
                </a:r>
                <a14:m>
                  <m:oMath xmlns:m="http://schemas.openxmlformats.org/officeDocument/2006/math">
                    <m:r>
                      <a:rPr lang="en-GB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1.25</m:t>
                    </m:r>
                  </m:oMath>
                </a14:m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  <a:p>
                <a:pPr>
                  <a:spcBef>
                    <a:spcPts val="0"/>
                  </a:spcBef>
                </a:pPr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6C159A82-0688-4DFA-9D15-0584E172CEC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080729"/>
                <a:ext cx="4572001" cy="5791842"/>
              </a:xfrm>
              <a:prstGeom prst="rect">
                <a:avLst/>
              </a:prstGeom>
              <a:blipFill>
                <a:blip r:embed="rId4"/>
                <a:stretch>
                  <a:fillRect l="-1333" t="-5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98690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5632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=3−2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Find:</a:t>
                </a:r>
              </a:p>
              <a:p>
                <a:r>
                  <a:rPr lang="en-GB" sz="2000" b="0" dirty="0"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2000" b="0" dirty="0">
                  <a:latin typeface="Candara" panose="020E0502030303020204" pitchFamily="34" charset="0"/>
                </a:endParaRPr>
              </a:p>
              <a:p>
                <a:endParaRPr lang="en-GB" sz="2000" b="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b="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p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endParaRPr lang="en-GB" sz="2000" b="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b="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b="0" dirty="0"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 b="0" i="0" smtClean="0">
                            <a:latin typeface="Cambria Math" panose="02040503050406030204" pitchFamily="18" charset="0"/>
                          </a:rPr>
                          <m:t>arg</m:t>
                        </m:r>
                      </m:fName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p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endParaRPr lang="en-GB" sz="2000" b="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d) Show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on an Argand diagram</a:t>
                </a:r>
              </a:p>
              <a:p>
                <a:pPr marL="457200" indent="-457200">
                  <a:buAutoNum type="alphaLcParenR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457200" indent="-457200">
                  <a:buAutoNum type="alphaLcParenR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457200" indent="-457200">
                  <a:buAutoNum type="alphaLcParenR"/>
                </a:pPr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5632311"/>
              </a:xfrm>
              <a:prstGeom prst="rect">
                <a:avLst/>
              </a:prstGeom>
              <a:blipFill>
                <a:blip r:embed="rId2"/>
                <a:stretch>
                  <a:fillRect l="-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=2−3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Find:</a:t>
                </a: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p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>
                            <a:latin typeface="Cambria Math" panose="02040503050406030204" pitchFamily="18" charset="0"/>
                          </a:rPr>
                          <m:t>arg</m:t>
                        </m:r>
                      </m:fName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p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d) Show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on an Argand diagram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938992"/>
              </a:xfrm>
              <a:prstGeom prst="rect">
                <a:avLst/>
              </a:prstGeom>
              <a:blipFill>
                <a:blip r:embed="rId3"/>
                <a:stretch>
                  <a:fillRect l="-1333" b="-4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37BD3C66-C1BB-4A75-96FE-EE6697A5F5E7}"/>
                  </a:ext>
                </a:extLst>
              </p:cNvPr>
              <p:cNvSpPr/>
              <p:nvPr/>
            </p:nvSpPr>
            <p:spPr>
              <a:xfrm>
                <a:off x="4572000" y="2265865"/>
                <a:ext cx="4572001" cy="13234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(a)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−5−12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GB" sz="20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(b)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13</m:t>
                    </m:r>
                  </m:oMath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(c)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−1.97</m:t>
                    </m:r>
                  </m:oMath>
                </a14:m>
                <a:r>
                  <a:rPr lang="en-GB" sz="20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  <a:p>
                <a:pPr>
                  <a:spcBef>
                    <a:spcPts val="0"/>
                  </a:spcBef>
                </a:pPr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(d) Shown</a:t>
                </a:r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37BD3C66-C1BB-4A75-96FE-EE6697A5F5E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265865"/>
                <a:ext cx="4572001" cy="1323439"/>
              </a:xfrm>
              <a:prstGeom prst="rect">
                <a:avLst/>
              </a:prstGeom>
              <a:blipFill>
                <a:blip r:embed="rId4"/>
                <a:stretch>
                  <a:fillRect l="-1333" t="-2765" b="-73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08968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1162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=2+3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b="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 b="0" i="0" smtClean="0">
                            <a:latin typeface="Cambria Math" panose="02040503050406030204" pitchFamily="18" charset="0"/>
                          </a:rPr>
                          <m:t>arg</m:t>
                        </m:r>
                      </m:fName>
                      <m:e>
                        <m:d>
                          <m:d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𝜆</m:t>
                            </m:r>
                            <m:r>
                              <a:rPr lang="en-GB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+5</m:t>
                            </m:r>
                            <m:r>
                              <a:rPr lang="en-GB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GB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GB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𝑤</m:t>
                            </m:r>
                          </m:e>
                        </m:d>
                      </m:e>
                    </m:func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a real constant, find the value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116203"/>
              </a:xfrm>
              <a:prstGeom prst="rect">
                <a:avLst/>
              </a:prstGeom>
              <a:blipFill>
                <a:blip r:embed="rId2"/>
                <a:stretch>
                  <a:fillRect l="-1333" b="-87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1162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=2+5</m:t>
                      </m:r>
                      <m:r>
                        <a:rPr lang="en-GB" sz="2000" i="1" dirty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>
                            <a:latin typeface="Cambria Math" panose="02040503050406030204" pitchFamily="18" charset="0"/>
                          </a:rPr>
                          <m:t>arg</m:t>
                        </m:r>
                      </m:fName>
                      <m:e>
                        <m:d>
                          <m:d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𝜆</m:t>
                            </m:r>
                            <m:r>
                              <a:rPr lang="en-GB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+3</m:t>
                            </m:r>
                            <m:r>
                              <a:rPr lang="en-GB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GB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GB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𝑤</m:t>
                            </m:r>
                          </m:e>
                        </m:d>
                      </m:e>
                    </m:func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a real constant, find the value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116203"/>
              </a:xfrm>
              <a:prstGeom prst="rect">
                <a:avLst/>
              </a:prstGeom>
              <a:blipFill>
                <a:blip r:embed="rId3"/>
                <a:stretch>
                  <a:fillRect l="-1333" b="-87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37BD3C66-C1BB-4A75-96FE-EE6697A5F5E7}"/>
                  </a:ext>
                </a:extLst>
              </p:cNvPr>
              <p:cNvSpPr/>
              <p:nvPr/>
            </p:nvSpPr>
            <p:spPr>
              <a:xfrm>
                <a:off x="4572000" y="1564474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=6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37BD3C66-C1BB-4A75-96FE-EE6697A5F5E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564474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92301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6" y="448271"/>
                <a:ext cx="4488240" cy="11589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complex numbers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are given by </a:t>
                </a:r>
              </a:p>
              <a:p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=3−5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𝑘𝑖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a real constant. Given that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arg</m:t>
                        </m:r>
                      </m:fName>
                      <m:e>
                        <m:d>
                          <m:d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</m:d>
                      </m:e>
                    </m:func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find the exact value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6" y="448271"/>
                <a:ext cx="4488240" cy="1158907"/>
              </a:xfrm>
              <a:prstGeom prst="rect">
                <a:avLst/>
              </a:prstGeom>
              <a:blipFill>
                <a:blip r:embed="rId2"/>
                <a:stretch>
                  <a:fillRect l="-679" t="-1579" b="-63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1804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complex numbers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are given by </a:t>
                </a:r>
              </a:p>
              <a:p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=−4+5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𝑘𝑖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a real constant. Given that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>
                            <a:latin typeface="Cambria Math" panose="02040503050406030204" pitchFamily="18" charset="0"/>
                          </a:rPr>
                          <m:t>arg</m:t>
                        </m:r>
                      </m:fName>
                      <m:e>
                        <m:d>
                          <m:d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𝑤</m:t>
                            </m:r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</m:d>
                      </m:e>
                    </m:func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find the exact value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180451"/>
              </a:xfrm>
              <a:prstGeom prst="rect">
                <a:avLst/>
              </a:prstGeom>
              <a:blipFill>
                <a:blip r:embed="rId3"/>
                <a:stretch>
                  <a:fillRect l="-667" t="-1546" b="-56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37BD3C66-C1BB-4A75-96FE-EE6697A5F5E7}"/>
                  </a:ext>
                </a:extLst>
              </p:cNvPr>
              <p:cNvSpPr/>
              <p:nvPr/>
            </p:nvSpPr>
            <p:spPr>
              <a:xfrm>
                <a:off x="4572000" y="2175266"/>
                <a:ext cx="4572001" cy="73776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21</m:t>
                          </m:r>
                          <m:rad>
                            <m:radPr>
                              <m:degHide m:val="on"/>
                              <m:ctrlP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−17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22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37BD3C66-C1BB-4A75-96FE-EE6697A5F5E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175266"/>
                <a:ext cx="4572001" cy="73776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08908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0134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complex numbers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are defined such that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arg</m:t>
                        </m:r>
                      </m:fName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</m:func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20</m:t>
                        </m:r>
                      </m:den>
                    </m:f>
                  </m:oMath>
                </a14:m>
                <a:r>
                  <a:rPr lang="en-GB" sz="1600" b="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</m:d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GB" sz="1600" b="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arg</m:t>
                        </m:r>
                      </m:fName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func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20</m:t>
                        </m:r>
                      </m:den>
                    </m:f>
                  </m:oMath>
                </a14:m>
                <a:r>
                  <a:rPr lang="en-GB" sz="1600" b="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arg</m:t>
                        </m:r>
                      </m:fName>
                      <m:e>
                        <m:d>
                          <m:d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</m:d>
                      </m:e>
                    </m:func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find the value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013483"/>
              </a:xfrm>
              <a:prstGeom prst="rect">
                <a:avLst/>
              </a:prstGeom>
              <a:blipFill>
                <a:blip r:embed="rId2"/>
                <a:stretch>
                  <a:fillRect l="-667" t="-1807" b="-24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0164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complex numbers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are defined such that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>
                            <a:latin typeface="Cambria Math" panose="02040503050406030204" pitchFamily="18" charset="0"/>
                          </a:rPr>
                          <m:t>arg</m:t>
                        </m:r>
                      </m:fName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</m:func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>
                            <a:latin typeface="Cambria Math" panose="02040503050406030204" pitchFamily="18" charset="0"/>
                          </a:rPr>
                          <m:t>arg</m:t>
                        </m:r>
                      </m:fName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func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>
                            <a:latin typeface="Cambria Math" panose="02040503050406030204" pitchFamily="18" charset="0"/>
                          </a:rPr>
                          <m:t>arg</m:t>
                        </m:r>
                      </m:fName>
                      <m:e>
                        <m:d>
                          <m:d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𝑤</m:t>
                            </m:r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</m:d>
                      </m:e>
                    </m:func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find the value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|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016432"/>
              </a:xfrm>
              <a:prstGeom prst="rect">
                <a:avLst/>
              </a:prstGeom>
              <a:blipFill>
                <a:blip r:embed="rId3"/>
                <a:stretch>
                  <a:fillRect l="-667" t="-1796" b="-17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37BD3C66-C1BB-4A75-96FE-EE6697A5F5E7}"/>
                  </a:ext>
                </a:extLst>
              </p:cNvPr>
              <p:cNvSpPr/>
              <p:nvPr/>
            </p:nvSpPr>
            <p:spPr>
              <a:xfrm>
                <a:off x="4571999" y="1526259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0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.63</m:t>
                    </m:r>
                  </m:oMath>
                </a14:m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37BD3C66-C1BB-4A75-96FE-EE6697A5F5E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526259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 t="-7576" b="-257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13703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3757621-486B-4CF1-AF49-5BA2A66F5CFF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4E1A8A9-BA20-42EE-ABAB-38C7C3AB72D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9FBF779-093C-4EDE-BA18-75DA34909D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9853</TotalTime>
  <Words>566</Words>
  <Application>Microsoft Office PowerPoint</Application>
  <PresentationFormat>On-screen Show (4:3)</PresentationFormat>
  <Paragraphs>103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Cambria Math</vt:lpstr>
      <vt:lpstr>Candara</vt:lpstr>
      <vt:lpstr>Office Theme</vt:lpstr>
      <vt:lpstr>2.2) Modulus and argument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542</cp:revision>
  <dcterms:created xsi:type="dcterms:W3CDTF">2020-05-18T02:11:06Z</dcterms:created>
  <dcterms:modified xsi:type="dcterms:W3CDTF">2021-08-28T15:29:42Z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