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1AEB3-DDD5-4558-B57B-8DB1E450333B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EC01F-2950-4CDA-973D-5F46D8101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55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000">
              <a:srgbClr val="FFCCCC">
                <a:alpha val="50000"/>
              </a:srgbClr>
            </a:gs>
            <a:gs pos="95000">
              <a:srgbClr val="FFCCCC">
                <a:alpha val="50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26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5.png"/><Relationship Id="rId1" Type="http://schemas.openxmlformats.org/officeDocument/2006/relationships/tags" Target="../tags/tag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2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4" Type="http://schemas.openxmlformats.org/officeDocument/2006/relationships/image" Target="../media/image41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7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5.png"/><Relationship Id="rId11" Type="http://schemas.openxmlformats.org/officeDocument/2006/relationships/image" Target="../media/image59.png"/><Relationship Id="rId5" Type="http://schemas.openxmlformats.org/officeDocument/2006/relationships/image" Target="../media/image42.png"/><Relationship Id="rId10" Type="http://schemas.openxmlformats.org/officeDocument/2006/relationships/image" Target="../media/image58.png"/><Relationship Id="rId4" Type="http://schemas.openxmlformats.org/officeDocument/2006/relationships/image" Target="../media/image41.png"/><Relationship Id="rId9" Type="http://schemas.openxmlformats.org/officeDocument/2006/relationships/image" Target="../media/image5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4.png"/><Relationship Id="rId7" Type="http://schemas.openxmlformats.org/officeDocument/2006/relationships/image" Target="../media/image46.png"/><Relationship Id="rId12" Type="http://schemas.openxmlformats.org/officeDocument/2006/relationships/image" Target="../media/image6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45.png"/><Relationship Id="rId11" Type="http://schemas.openxmlformats.org/officeDocument/2006/relationships/image" Target="../media/image62.png"/><Relationship Id="rId5" Type="http://schemas.openxmlformats.org/officeDocument/2006/relationships/image" Target="../media/image42.png"/><Relationship Id="rId10" Type="http://schemas.openxmlformats.org/officeDocument/2006/relationships/image" Target="../media/image61.png"/><Relationship Id="rId4" Type="http://schemas.openxmlformats.org/officeDocument/2006/relationships/image" Target="../media/image41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70.png"/><Relationship Id="rId7" Type="http://schemas.openxmlformats.org/officeDocument/2006/relationships/image" Target="../media/image46.png"/><Relationship Id="rId12" Type="http://schemas.openxmlformats.org/officeDocument/2006/relationships/image" Target="../media/image6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45.png"/><Relationship Id="rId11" Type="http://schemas.openxmlformats.org/officeDocument/2006/relationships/image" Target="../media/image68.png"/><Relationship Id="rId5" Type="http://schemas.openxmlformats.org/officeDocument/2006/relationships/image" Target="../media/image42.png"/><Relationship Id="rId15" Type="http://schemas.openxmlformats.org/officeDocument/2006/relationships/image" Target="../media/image72.png"/><Relationship Id="rId10" Type="http://schemas.openxmlformats.org/officeDocument/2006/relationships/image" Target="../media/image1.wmf"/><Relationship Id="rId4" Type="http://schemas.openxmlformats.org/officeDocument/2006/relationships/image" Target="../media/image41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7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45.png"/><Relationship Id="rId11" Type="http://schemas.openxmlformats.org/officeDocument/2006/relationships/image" Target="../media/image75.png"/><Relationship Id="rId5" Type="http://schemas.openxmlformats.org/officeDocument/2006/relationships/image" Target="../media/image42.png"/><Relationship Id="rId10" Type="http://schemas.openxmlformats.org/officeDocument/2006/relationships/image" Target="../media/image74.png"/><Relationship Id="rId4" Type="http://schemas.openxmlformats.org/officeDocument/2006/relationships/image" Target="../media/image41.png"/><Relationship Id="rId9" Type="http://schemas.openxmlformats.org/officeDocument/2006/relationships/image" Target="../media/image7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2B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80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200400" cy="4800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kinetic energy of a moving particle, and the potential energy of a particle above ground level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u="sng" dirty="0">
                <a:latin typeface="Comic Sans MS" pitchFamily="66" charset="0"/>
              </a:rPr>
              <a:t>Kinetic Energy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u="sng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u="sng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u="sng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m is the mass of the particle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v is its velocity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u="sng" dirty="0">
                <a:latin typeface="Comic Sans MS" pitchFamily="66" charset="0"/>
              </a:rPr>
              <a:t>Potential Energy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u="sng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u="sng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m is the mass of the particle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 is the gravitational constant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h is the height of the particle above the ground (or a given fixed point)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27511" y="6457890"/>
            <a:ext cx="503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66800" y="2889069"/>
                <a:ext cx="1320361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𝐾𝐸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889069"/>
                <a:ext cx="1320361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51709" y="4711337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𝑃𝐸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𝑚𝑔h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709" y="4711337"/>
                <a:ext cx="1219200" cy="338554"/>
              </a:xfrm>
              <a:prstGeom prst="rect">
                <a:avLst/>
              </a:prstGeom>
              <a:blipFill>
                <a:blip r:embed="rId7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581400" y="1600200"/>
            <a:ext cx="532045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latin typeface="Comic Sans MS" pitchFamily="66" charset="0"/>
              </a:rPr>
              <a:t>Kinetic energy</a:t>
            </a:r>
            <a:r>
              <a:rPr lang="en-GB" sz="1600" dirty="0">
                <a:latin typeface="Comic Sans MS" pitchFamily="66" charset="0"/>
              </a:rPr>
              <a:t> is the energy a body possesses due to its motion</a:t>
            </a:r>
          </a:p>
          <a:p>
            <a:pPr algn="ctr"/>
            <a:endParaRPr lang="en-GB" sz="1600" dirty="0">
              <a:latin typeface="Comic Sans MS" pitchFamily="66" charset="0"/>
            </a:endParaRPr>
          </a:p>
          <a:p>
            <a:pPr algn="ctr"/>
            <a:r>
              <a:rPr lang="en-GB" sz="1600" dirty="0">
                <a:latin typeface="Comic Sans MS" pitchFamily="66" charset="0"/>
              </a:rPr>
              <a:t>Faster movement = more Kinetic Energy</a:t>
            </a:r>
          </a:p>
          <a:p>
            <a:pPr algn="ctr"/>
            <a:r>
              <a:rPr lang="en-GB" sz="1600" dirty="0">
                <a:latin typeface="Comic Sans MS" pitchFamily="66" charset="0"/>
              </a:rPr>
              <a:t>Heavier object = more Kinetic Energy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3581400"/>
            <a:ext cx="539665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latin typeface="Comic Sans MS" pitchFamily="66" charset="0"/>
              </a:rPr>
              <a:t>Potential energy</a:t>
            </a:r>
            <a:r>
              <a:rPr lang="en-GB" sz="1600" dirty="0">
                <a:latin typeface="Comic Sans MS" pitchFamily="66" charset="0"/>
              </a:rPr>
              <a:t> is energy which is effectively stored in an object and which could become active</a:t>
            </a:r>
          </a:p>
          <a:p>
            <a:pPr algn="ctr"/>
            <a:endParaRPr lang="en-GB" sz="1600" dirty="0">
              <a:latin typeface="Comic Sans MS" pitchFamily="66" charset="0"/>
            </a:endParaRPr>
          </a:p>
          <a:p>
            <a:pPr algn="ctr"/>
            <a:r>
              <a:rPr lang="en-GB" sz="1600" dirty="0">
                <a:latin typeface="Comic Sans MS" pitchFamily="66" charset="0"/>
              </a:rPr>
              <a:t>A ball held in the air has potential energy, which will become kinetic energy if the ball is dropped</a:t>
            </a:r>
          </a:p>
          <a:p>
            <a:pPr algn="ctr"/>
            <a:endParaRPr lang="en-GB" sz="1600" dirty="0">
              <a:latin typeface="Comic Sans MS" pitchFamily="66" charset="0"/>
            </a:endParaRPr>
          </a:p>
          <a:p>
            <a:pPr algn="ctr"/>
            <a:r>
              <a:rPr lang="en-GB" sz="1600" dirty="0">
                <a:latin typeface="Comic Sans MS" pitchFamily="66" charset="0"/>
              </a:rPr>
              <a:t>Heavier object = more potential energy</a:t>
            </a:r>
          </a:p>
          <a:p>
            <a:pPr algn="ctr"/>
            <a:r>
              <a:rPr lang="en-GB" sz="1600" dirty="0">
                <a:latin typeface="Comic Sans MS" pitchFamily="66" charset="0"/>
              </a:rPr>
              <a:t>Object held higher up = more potential energy</a:t>
            </a:r>
          </a:p>
          <a:p>
            <a:pPr algn="ctr"/>
            <a:endParaRPr lang="en-GB" sz="1600" dirty="0">
              <a:latin typeface="Comic Sans MS" pitchFamily="66" charset="0"/>
            </a:endParaRPr>
          </a:p>
          <a:p>
            <a:pPr algn="ctr"/>
            <a:r>
              <a:rPr lang="en-GB" sz="1600" dirty="0">
                <a:latin typeface="Comic Sans MS" pitchFamily="66" charset="0"/>
              </a:rPr>
              <a:t>(This chapter focuses on </a:t>
            </a:r>
            <a:r>
              <a:rPr lang="en-GB" sz="1600" u="sng" dirty="0">
                <a:latin typeface="Comic Sans MS" pitchFamily="66" charset="0"/>
              </a:rPr>
              <a:t>gravitational</a:t>
            </a:r>
            <a:r>
              <a:rPr lang="en-GB" sz="1600" dirty="0">
                <a:latin typeface="Comic Sans MS" pitchFamily="66" charset="0"/>
              </a:rPr>
              <a:t> potential energy)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943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200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kinetic energy of a moving particle, and the potential energy of a particle above ground level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work done by a force which accelerates a particle is connected to the kinetic energy of the particle</a:t>
            </a:r>
          </a:p>
          <a:p>
            <a:pPr marL="0" indent="0" algn="ctr">
              <a:buNone/>
            </a:pPr>
            <a:endParaRPr lang="en-GB" sz="9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Work done = Change in kinetic energy</a:t>
            </a:r>
          </a:p>
          <a:p>
            <a:pPr marL="0" indent="0" algn="ctr">
              <a:buNone/>
            </a:pPr>
            <a:endParaRPr lang="en-GB" sz="9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To show this, we will rewrite one of the SUVAT equations to give it in terms of 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60960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1360885" cy="5533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11430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1219200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72000" y="1676400"/>
                <a:ext cx="10168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6400"/>
                <a:ext cx="101688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38200" y="5105400"/>
                <a:ext cx="1752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+2</m:t>
                      </m:r>
                      <m:r>
                        <a:rPr lang="en-GB" b="0" i="1" smtClean="0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105400"/>
                <a:ext cx="17526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4800" y="5562600"/>
                <a:ext cx="175153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=2</m:t>
                      </m:r>
                      <m:r>
                        <a:rPr lang="en-GB" b="0" i="1" smtClean="0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562600"/>
                <a:ext cx="1751530" cy="38100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2400" y="6019800"/>
                <a:ext cx="1828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019800"/>
                <a:ext cx="1828800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72000" y="2209800"/>
                <a:ext cx="1958037" cy="720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09800"/>
                <a:ext cx="1958037" cy="72032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72000" y="3124200"/>
                <a:ext cx="184710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124200"/>
                <a:ext cx="1847109" cy="6463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19600" y="3886200"/>
                <a:ext cx="2026414" cy="648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𝐹𝑠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886200"/>
                <a:ext cx="2026414" cy="64819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4648200"/>
                <a:ext cx="26670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𝐹𝑠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i="1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648200"/>
                <a:ext cx="2667000" cy="610936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2362200" y="53340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895600" y="54102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u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1" name="Arc 20"/>
          <p:cNvSpPr/>
          <p:nvPr/>
        </p:nvSpPr>
        <p:spPr>
          <a:xfrm>
            <a:off x="1828800" y="5867400"/>
            <a:ext cx="5334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2362200" y="6019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2s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Arc 22"/>
          <p:cNvSpPr/>
          <p:nvPr/>
        </p:nvSpPr>
        <p:spPr>
          <a:xfrm>
            <a:off x="6400800" y="1905000"/>
            <a:ext cx="6096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6400800" y="2667000"/>
            <a:ext cx="609600" cy="762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6400800" y="3505200"/>
            <a:ext cx="609600" cy="762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6477000" y="4267200"/>
            <a:ext cx="609600" cy="762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934200" y="1905000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a with the expression we worked out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10400" y="28956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top by m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10400" y="37338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all by 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10400" y="4419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Rewrite right side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67200" y="5410200"/>
                <a:ext cx="26670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𝑊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i="1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410200"/>
                <a:ext cx="2667000" cy="610936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6477000" y="5029200"/>
            <a:ext cx="609600" cy="762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7010400" y="52578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Fs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= work done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24400" y="6248400"/>
            <a:ext cx="11576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Final KE  -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91200" y="6248400"/>
            <a:ext cx="1091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Initial KE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447800" y="-2628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-2628"/>
                <a:ext cx="2667000" cy="55335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5410200" y="2209800"/>
            <a:ext cx="990600" cy="685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81000" y="6019800"/>
            <a:ext cx="914400" cy="685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228600" y="0"/>
            <a:ext cx="7620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627511" y="6457890"/>
            <a:ext cx="503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370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/>
      <p:bldP spid="35" grpId="0"/>
      <p:bldP spid="36" grpId="0"/>
      <p:bldP spid="37" grpId="0" animBg="1"/>
      <p:bldP spid="37" grpId="1" animBg="1"/>
      <p:bldP spid="38" grpId="0" animBg="1"/>
      <p:bldP spid="38" grpId="1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200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kinetic energy of a moving particle, and the potential energy of a particle above ground level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particle of mass 0.3kg is moving at a speed of 9ms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. Calculate its kinetic energy.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60960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1360885" cy="5533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11430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1219200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447800" y="-2628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-2628"/>
                <a:ext cx="2667000" cy="553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962400" y="160020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𝐾𝐸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00200"/>
                <a:ext cx="1360885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962400" y="2286000"/>
                <a:ext cx="174400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𝐾𝐸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(0.3)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(9)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286000"/>
                <a:ext cx="1744004" cy="55335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962400" y="3124200"/>
                <a:ext cx="13574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𝐾𝐸</m:t>
                      </m:r>
                      <m:r>
                        <a:rPr lang="en-GB" sz="1600" b="0" i="1" smtClean="0">
                          <a:latin typeface="Cambria Math"/>
                        </a:rPr>
                        <m:t>=12.15</m:t>
                      </m:r>
                      <m:r>
                        <a:rPr lang="en-GB" sz="16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124200"/>
                <a:ext cx="1357488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42"/>
          <p:cNvSpPr/>
          <p:nvPr/>
        </p:nvSpPr>
        <p:spPr>
          <a:xfrm>
            <a:off x="5486400" y="1905000"/>
            <a:ext cx="6096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5943600" y="20574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Arc 44"/>
          <p:cNvSpPr/>
          <p:nvPr/>
        </p:nvSpPr>
        <p:spPr>
          <a:xfrm>
            <a:off x="5486400" y="2590800"/>
            <a:ext cx="6096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5943600" y="27432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627511" y="6457890"/>
            <a:ext cx="503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785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 animBg="1"/>
      <p:bldP spid="44" grpId="0"/>
      <p:bldP spid="45" grpId="0" animBg="1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200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kinetic energy of a moving particle, and the potential energy of a particle above ground level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box of mass 1.5kg is pulled across a smooth horizontal surface by a horizontal force. The initial speed of the box is ums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and its final speed is 3ms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in the same direction. The work done by the force is 1.8J. Calculate the value of u.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We know W, v and m, and need u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Use the formula for the change in kinetic energy!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60960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1360885" cy="5533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11430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1219200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447800" y="-2628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-2628"/>
                <a:ext cx="2667000" cy="553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962400" y="1600200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𝑊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00200"/>
                <a:ext cx="2667000" cy="5533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91000" y="2286000"/>
                <a:ext cx="28194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1.8=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(1.5)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1.5)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286000"/>
                <a:ext cx="2819400" cy="55335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038600" y="3048000"/>
                <a:ext cx="2362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1.8=</m:t>
                      </m:r>
                      <m:r>
                        <a:rPr lang="en-GB" sz="1600" i="1" smtClean="0">
                          <a:latin typeface="Cambria Math"/>
                        </a:rPr>
                        <m:t>6</m:t>
                      </m:r>
                      <m:r>
                        <a:rPr lang="en-GB" sz="1600" b="0" i="1" smtClean="0">
                          <a:latin typeface="Cambria Math"/>
                        </a:rPr>
                        <m:t>.75−0.75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048000"/>
                <a:ext cx="2362200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10000" y="3581400"/>
                <a:ext cx="1676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0.75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=4.95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581400"/>
                <a:ext cx="1676400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91000" y="411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=6.6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114800"/>
                <a:ext cx="1143000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343400" y="4572000"/>
                <a:ext cx="1524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=2.57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572000"/>
                <a:ext cx="1524000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6705600" y="1905000"/>
            <a:ext cx="6096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086600" y="1981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Arc 20"/>
          <p:cNvSpPr/>
          <p:nvPr/>
        </p:nvSpPr>
        <p:spPr>
          <a:xfrm>
            <a:off x="6705600" y="2590800"/>
            <a:ext cx="6096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5943600" y="3200400"/>
            <a:ext cx="6096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5334000" y="3733800"/>
            <a:ext cx="6096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5791200" y="4267200"/>
            <a:ext cx="6096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7162800" y="2590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parts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77000" y="3352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91200" y="38100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0.75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24600" y="4419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28800" y="0"/>
            <a:ext cx="1905000" cy="533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627511" y="6457890"/>
            <a:ext cx="503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948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13" grpId="0"/>
      <p:bldP spid="14" grpId="0"/>
      <p:bldP spid="15" grpId="0"/>
      <p:bldP spid="16" grpId="0"/>
      <p:bldP spid="17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733800" cy="5181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kinetic energy of a moving particle, and the potential energy of a particle above ground level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bus of mass 2000kg starts from rest at some traffic lights. After travelling 400m the bus’s speed is 12ms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. A constant resistance of 500N acts on the bus. Calculate the driving force, P, which can be assumed to be constant.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We know the following pieces of information: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u = 0ms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v = 12ms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 = 400m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m = 2000kg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We also know the overall force will be the driving force subtract the resistances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 = P - 500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60960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1360885" cy="5533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11430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1219200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447800" y="-2628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-2628"/>
                <a:ext cx="2667000" cy="553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00600" y="2514600"/>
                <a:ext cx="1828800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514600"/>
                <a:ext cx="1828800" cy="43800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5029200" y="2286000"/>
            <a:ext cx="259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05600" y="1981200"/>
            <a:ext cx="6858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257800" y="1981200"/>
            <a:ext cx="6858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User\AppData\Local\Microsoft\Windows\Temporary Internet Files\Content.IE5\84E1XFDP\MC900311224[1].wmf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8" t="1" r="1540" b="-5136"/>
          <a:stretch/>
        </p:blipFill>
        <p:spPr bwMode="auto">
          <a:xfrm>
            <a:off x="5791200" y="1752600"/>
            <a:ext cx="1090496" cy="5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391400" y="18288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72000" y="18288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500N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800600" y="3124200"/>
                <a:ext cx="1828800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𝐹𝑠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124200"/>
                <a:ext cx="1828800" cy="43800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581400" y="3733800"/>
                <a:ext cx="4267200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−500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×400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(2000)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12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(2000)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(0)</m:t>
                          </m:r>
                        </m:e>
                        <m:sup>
                          <m:r>
                            <a:rPr lang="en-GB" sz="12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733800"/>
                <a:ext cx="4267200" cy="43800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114800" y="4343400"/>
                <a:ext cx="1905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400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−500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44000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343400"/>
                <a:ext cx="1905000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43400" y="4800600"/>
                <a:ext cx="1447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−500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i="1" smtClean="0">
                          <a:latin typeface="Cambria Math"/>
                        </a:rPr>
                        <m:t>3</m:t>
                      </m:r>
                      <m:r>
                        <a:rPr lang="en-GB" sz="1200" b="0" i="1" smtClean="0">
                          <a:latin typeface="Cambria Math"/>
                        </a:rPr>
                        <m:t>60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800600"/>
                <a:ext cx="1447800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800600" y="5257800"/>
                <a:ext cx="1219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𝑃</m:t>
                      </m:r>
                      <m:r>
                        <a:rPr lang="en-GB" sz="1200" b="0" i="1" smtClean="0">
                          <a:latin typeface="Cambria Math"/>
                        </a:rPr>
                        <m:t>=860</m:t>
                      </m:r>
                      <m:r>
                        <a:rPr lang="en-GB" sz="12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257800"/>
                <a:ext cx="1219200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6400800" y="2743200"/>
            <a:ext cx="6096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858000" y="2743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W with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Fs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28600" y="0"/>
            <a:ext cx="8382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7162800" y="3352800"/>
            <a:ext cx="6096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>
            <a:off x="7162800" y="3962400"/>
            <a:ext cx="6096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5715000" y="4495800"/>
            <a:ext cx="6096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5715000" y="4953000"/>
            <a:ext cx="6096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7738281" y="35052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696200" y="3962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parts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72200" y="45720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400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24600" y="50292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500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627511" y="6457890"/>
            <a:ext cx="503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312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  <p:bldP spid="28" grpId="0"/>
      <p:bldP spid="32" grpId="0"/>
      <p:bldP spid="33" grpId="0"/>
      <p:bldP spid="34" grpId="0"/>
      <p:bldP spid="35" grpId="0"/>
      <p:bldP spid="37" grpId="0"/>
      <p:bldP spid="38" grpId="0" animBg="1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733800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kinetic energy of a moving particle, and the potential energy of a particle above ground level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load of bricks of mass 30kg is lowered vertically to the ground through a distance of 15m. Find the loss in potential energy.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In this case, you can use ‘h’ as the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change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in height, rather than the height of the particle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0"/>
                <a:ext cx="93506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"/>
                <a:ext cx="1143000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609600"/>
                <a:ext cx="136088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𝑲𝑬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1360885" cy="5533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11430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𝑷𝑬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1219200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447800" y="-2628"/>
                <a:ext cx="26670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𝑾</m:t>
                      </m:r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sz="1600" b="1" i="1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GB" sz="1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-2628"/>
                <a:ext cx="2667000" cy="553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67200" y="16002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𝑃𝐸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𝑚𝑔h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600200"/>
                <a:ext cx="1219200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67200" y="2209800"/>
                <a:ext cx="2057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𝑃𝐸</m:t>
                      </m:r>
                      <m:r>
                        <a:rPr lang="en-GB" sz="1600" b="0" i="1" smtClean="0">
                          <a:latin typeface="Cambria Math"/>
                        </a:rPr>
                        <m:t>=(30)(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)(−15)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209800"/>
                <a:ext cx="20574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114800" y="2819400"/>
                <a:ext cx="1828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𝑃𝐸</m:t>
                      </m:r>
                      <m:r>
                        <a:rPr lang="en-GB" sz="1600" b="0" i="1" smtClean="0">
                          <a:latin typeface="Cambria Math"/>
                        </a:rPr>
                        <m:t>=−4410</m:t>
                      </m:r>
                      <m:r>
                        <a:rPr lang="en-GB" sz="16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819400"/>
                <a:ext cx="1828800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6019800" y="1828800"/>
            <a:ext cx="6096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477000" y="18288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values. The height has </a:t>
            </a:r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fallen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by 15m…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Arc 53"/>
          <p:cNvSpPr/>
          <p:nvPr/>
        </p:nvSpPr>
        <p:spPr>
          <a:xfrm>
            <a:off x="6019800" y="2438400"/>
            <a:ext cx="6096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629400" y="25146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91000" y="3657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So the </a:t>
            </a:r>
            <a:r>
              <a:rPr lang="en-GB" u="sng" dirty="0">
                <a:solidFill>
                  <a:srgbClr val="FF0000"/>
                </a:solidFill>
                <a:latin typeface="Comic Sans MS" pitchFamily="66" charset="0"/>
              </a:rPr>
              <a:t>loss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 of potential energy is 4410J</a:t>
            </a:r>
            <a:endParaRPr lang="en-GB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Work, energy and power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627511" y="6457890"/>
            <a:ext cx="503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2B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793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 animBg="1"/>
      <p:bldP spid="53" grpId="0"/>
      <p:bldP spid="54" grpId="0" animBg="1"/>
      <p:bldP spid="55" grpId="0"/>
      <p:bldP spid="5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B73319-6AAF-400D-BAD0-FFFFEE1E5E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E80250-6D38-424D-AFD3-545C3D7E3F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5B9DB5-DD37-479E-BAFB-FB9954355AA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577</TotalTime>
  <Words>1319</Words>
  <Application>Microsoft Office PowerPoint</Application>
  <PresentationFormat>On-screen Show (4:3)</PresentationFormat>
  <Paragraphs>157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Kristen ITC</vt:lpstr>
      <vt:lpstr>Segoe UI Black</vt:lpstr>
      <vt:lpstr>Wingdings</vt:lpstr>
      <vt:lpstr>Office テーマ</vt:lpstr>
      <vt:lpstr>PowerPoint Presentation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113</cp:revision>
  <dcterms:created xsi:type="dcterms:W3CDTF">2017-08-14T15:35:38Z</dcterms:created>
  <dcterms:modified xsi:type="dcterms:W3CDTF">2021-08-27T08:28:55Z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