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1AEB3-DDD5-4558-B57B-8DB1E450333B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EC01F-2950-4CDA-973D-5F46D8101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554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50000"/>
              </a:srgbClr>
            </a:gs>
            <a:gs pos="95000">
              <a:srgbClr val="FFCCCC">
                <a:alpha val="5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4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11" Type="http://schemas.openxmlformats.org/officeDocument/2006/relationships/image" Target="../media/image34.png"/><Relationship Id="rId5" Type="http://schemas.openxmlformats.org/officeDocument/2006/relationships/image" Target="../media/image11.png"/><Relationship Id="rId15" Type="http://schemas.openxmlformats.org/officeDocument/2006/relationships/image" Target="../media/image36.png"/><Relationship Id="rId10" Type="http://schemas.openxmlformats.org/officeDocument/2006/relationships/image" Target="../media/image33.png"/><Relationship Id="rId4" Type="http://schemas.openxmlformats.org/officeDocument/2006/relationships/image" Target="../media/image6.png"/><Relationship Id="rId9" Type="http://schemas.openxmlformats.org/officeDocument/2006/relationships/image" Target="../media/image32.png"/><Relationship Id="rId1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7" Type="http://schemas.openxmlformats.org/officeDocument/2006/relationships/image" Target="../media/image3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38.png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5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8.png"/><Relationship Id="rId11" Type="http://schemas.openxmlformats.org/officeDocument/2006/relationships/image" Target="../media/image16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6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1.png"/><Relationship Id="rId10" Type="http://schemas.openxmlformats.org/officeDocument/2006/relationships/image" Target="../media/image21.png"/><Relationship Id="rId4" Type="http://schemas.openxmlformats.org/officeDocument/2006/relationships/image" Target="../media/image6.png"/><Relationship Id="rId9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23.png"/><Relationship Id="rId5" Type="http://schemas.openxmlformats.org/officeDocument/2006/relationships/image" Target="../media/image11.png"/><Relationship Id="rId10" Type="http://schemas.openxmlformats.org/officeDocument/2006/relationships/image" Target="../media/image3.png"/><Relationship Id="rId4" Type="http://schemas.openxmlformats.org/officeDocument/2006/relationships/image" Target="../media/image6.png"/><Relationship Id="rId9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6.png"/><Relationship Id="rId5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11.png"/><Relationship Id="rId10" Type="http://schemas.openxmlformats.org/officeDocument/2006/relationships/image" Target="../media/image36.png"/><Relationship Id="rId4" Type="http://schemas.openxmlformats.org/officeDocument/2006/relationships/image" Target="../media/image6.pn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026666" y="2035187"/>
            <a:ext cx="7090724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Work, Energy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and Power</a:t>
            </a:r>
            <a:endParaRPr lang="ja-JP" altLang="en-US" sz="80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309328" y="459194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923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199"/>
            <a:ext cx="3505200" cy="52578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package of mass 2kg is pulled at a constant speed up a rough plane which is inclined at an angle of 30° to the horizontal. The coefficient of friction between the package and the surface is 0.35. The package is pulled 12m up a line of greatest slope of the plane.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gravity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In these types of questions, the work done against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friction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and the work done against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gravity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give the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total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work done…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4191000" y="35052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191000" y="2209800"/>
            <a:ext cx="25908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3733800" y="3048000"/>
            <a:ext cx="914400" cy="914400"/>
          </a:xfrm>
          <a:prstGeom prst="arc">
            <a:avLst>
              <a:gd name="adj1" fmla="val 20038073"/>
              <a:gd name="adj2" fmla="val 215758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600699" y="322415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17" name="Rectangle 16"/>
          <p:cNvSpPr/>
          <p:nvPr/>
        </p:nvSpPr>
        <p:spPr>
          <a:xfrm rot="19956087">
            <a:off x="5628895" y="2276094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914901" y="264325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909953" y="3236026"/>
            <a:ext cx="320634" cy="16625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579195" y="2915393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70927" y="2759035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2gCos30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054013" y="3243944"/>
            <a:ext cx="780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2gSin30</a:t>
            </a:r>
          </a:p>
        </p:txBody>
      </p:sp>
      <p:sp>
        <p:nvSpPr>
          <p:cNvPr id="74" name="Arc 73"/>
          <p:cNvSpPr/>
          <p:nvPr/>
        </p:nvSpPr>
        <p:spPr>
          <a:xfrm>
            <a:off x="5418117" y="1989116"/>
            <a:ext cx="914400" cy="914400"/>
          </a:xfrm>
          <a:prstGeom prst="arc">
            <a:avLst>
              <a:gd name="adj1" fmla="val 4111706"/>
              <a:gd name="adj2" fmla="val 52043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5828583" y="2949040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30°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5531893" y="1917510"/>
            <a:ext cx="196003" cy="379094"/>
          </a:xfrm>
          <a:prstGeom prst="straightConnector1">
            <a:avLst/>
          </a:prstGeom>
          <a:ln w="25400">
            <a:solidFill>
              <a:srgbClr val="0000FF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4999630" y="2558186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886200" y="1371600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7239000" y="2362200"/>
            <a:ext cx="1066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239000" y="2895600"/>
            <a:ext cx="106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305800" y="2362200"/>
            <a:ext cx="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467600" y="2286000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12m</a:t>
            </a:r>
          </a:p>
        </p:txBody>
      </p:sp>
      <p:sp>
        <p:nvSpPr>
          <p:cNvPr id="84" name="Arc 83"/>
          <p:cNvSpPr/>
          <p:nvPr/>
        </p:nvSpPr>
        <p:spPr>
          <a:xfrm>
            <a:off x="6629400" y="2514600"/>
            <a:ext cx="914400" cy="914400"/>
          </a:xfrm>
          <a:prstGeom prst="arc">
            <a:avLst>
              <a:gd name="adj1" fmla="val 20038073"/>
              <a:gd name="adj2" fmla="val 209673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7467600" y="2667000"/>
            <a:ext cx="436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82867" y="2514600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12Sin30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391400" y="2895600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12Cos30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239000" y="1752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Diagram of the distance moved</a:t>
            </a:r>
          </a:p>
        </p:txBody>
      </p:sp>
      <p:cxnSp>
        <p:nvCxnSpPr>
          <p:cNvPr id="92" name="Straight Arrow Connector 91"/>
          <p:cNvCxnSpPr/>
          <p:nvPr/>
        </p:nvCxnSpPr>
        <p:spPr>
          <a:xfrm flipH="1">
            <a:off x="6002740" y="2027830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603946" y="181160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81400" y="38862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886200"/>
                <a:ext cx="1066800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733800" y="3581400"/>
            <a:ext cx="518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Now </a:t>
            </a:r>
            <a:r>
              <a:rPr lang="en-GB" sz="1200" u="sng" dirty="0">
                <a:latin typeface="Comic Sans MS" pitchFamily="66" charset="0"/>
              </a:rPr>
              <a:t>resolve parallel</a:t>
            </a:r>
            <a:r>
              <a:rPr lang="en-GB" sz="1200" dirty="0">
                <a:latin typeface="Comic Sans MS" pitchFamily="66" charset="0"/>
              </a:rPr>
              <a:t> to the plane to find force P</a:t>
            </a:r>
          </a:p>
        </p:txBody>
      </p:sp>
      <p:sp>
        <p:nvSpPr>
          <p:cNvPr id="48" name="Arc 47"/>
          <p:cNvSpPr/>
          <p:nvPr/>
        </p:nvSpPr>
        <p:spPr>
          <a:xfrm>
            <a:off x="5943600" y="40386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477000" y="3886200"/>
            <a:ext cx="2514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 in values, acceleration is 0. remember to include the gravitational part (for now…)</a:t>
            </a:r>
          </a:p>
        </p:txBody>
      </p:sp>
      <p:sp>
        <p:nvSpPr>
          <p:cNvPr id="51" name="Arc 50"/>
          <p:cNvSpPr/>
          <p:nvPr/>
        </p:nvSpPr>
        <p:spPr>
          <a:xfrm>
            <a:off x="5943600" y="44196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477000" y="44196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P and leave as an exact answer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8600" y="2819400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0.7gCos30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105400" y="1676400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2gCos30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45" name="Straight Arrow Connector 44"/>
          <p:cNvCxnSpPr>
            <a:stCxn id="17" idx="2"/>
          </p:cNvCxnSpPr>
          <p:nvPr/>
        </p:nvCxnSpPr>
        <p:spPr>
          <a:xfrm>
            <a:off x="5907059" y="2635725"/>
            <a:ext cx="323528" cy="600301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657600" y="4267200"/>
                <a:ext cx="25963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−0.7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30−2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30=0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267200"/>
                <a:ext cx="2596352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657600" y="4648200"/>
                <a:ext cx="22825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=0.7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30+2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30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648200"/>
                <a:ext cx="2282548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5924265" y="1791269"/>
            <a:ext cx="16946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0.7gCos30 + 2gSin30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680346" y="5105400"/>
                <a:ext cx="8406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346" y="5105400"/>
                <a:ext cx="840678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680346" y="5486400"/>
                <a:ext cx="28987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=(0.7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30+2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30)×12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346" y="5486400"/>
                <a:ext cx="2898742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680346" y="5921991"/>
                <a:ext cx="11429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=188.9</m:t>
                      </m:r>
                      <m:r>
                        <a:rPr lang="en-GB" sz="14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346" y="5921991"/>
                <a:ext cx="1142942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657600" y="6379191"/>
                <a:ext cx="25097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𝑎𝑔𝑎𝑖𝑛𝑠𝑡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𝑓𝑟𝑖𝑐𝑡𝑖𝑜𝑛</m:t>
                      </m:r>
                      <m:r>
                        <a:rPr lang="en-GB" sz="1400" b="0" i="1" smtClean="0">
                          <a:latin typeface="Cambria Math"/>
                        </a:rPr>
                        <m:t>)=71.3</m:t>
                      </m:r>
                      <m:r>
                        <a:rPr lang="en-GB" sz="14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379191"/>
                <a:ext cx="2509726" cy="307777"/>
              </a:xfrm>
              <a:prstGeom prst="rect">
                <a:avLst/>
              </a:prstGeom>
              <a:blipFill>
                <a:blip r:embed="rId1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3810000" y="5029200"/>
            <a:ext cx="5181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Arc 61"/>
          <p:cNvSpPr/>
          <p:nvPr/>
        </p:nvSpPr>
        <p:spPr>
          <a:xfrm>
            <a:off x="6271146" y="52578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6652146" y="5293056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F(P) and s</a:t>
            </a:r>
          </a:p>
        </p:txBody>
      </p:sp>
      <p:sp>
        <p:nvSpPr>
          <p:cNvPr id="64" name="Arc 63"/>
          <p:cNvSpPr/>
          <p:nvPr/>
        </p:nvSpPr>
        <p:spPr>
          <a:xfrm>
            <a:off x="6271145" y="5638799"/>
            <a:ext cx="539087" cy="448101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6781800" y="5597857"/>
            <a:ext cx="2362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Calculate – this gives us the TOTAL work done on the particle</a:t>
            </a:r>
          </a:p>
        </p:txBody>
      </p:sp>
      <p:sp>
        <p:nvSpPr>
          <p:cNvPr id="68" name="Arc 67"/>
          <p:cNvSpPr/>
          <p:nvPr/>
        </p:nvSpPr>
        <p:spPr>
          <a:xfrm>
            <a:off x="6271146" y="6088039"/>
            <a:ext cx="510654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6770330" y="5999783"/>
            <a:ext cx="245204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Subtract the exact value of the work done (117.6) to find the work done against friction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694598" y="5589897"/>
                <a:ext cx="8167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=7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4598" y="5589897"/>
                <a:ext cx="816762" cy="307777"/>
              </a:xfrm>
              <a:prstGeom prst="rect">
                <a:avLst/>
              </a:prstGeom>
              <a:blipFill>
                <a:blip r:embed="rId1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480457" y="5000897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=118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57" y="5000897"/>
                <a:ext cx="1143000" cy="307777"/>
              </a:xfrm>
              <a:prstGeom prst="rect">
                <a:avLst/>
              </a:prstGeom>
              <a:blipFill>
                <a:blip r:embed="rId15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0442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93" grpId="0"/>
      <p:bldP spid="93" grpId="1"/>
      <p:bldP spid="8" grpId="0"/>
      <p:bldP spid="9" grpId="0"/>
      <p:bldP spid="48" grpId="0" animBg="1"/>
      <p:bldP spid="49" grpId="0"/>
      <p:bldP spid="51" grpId="0" animBg="1"/>
      <p:bldP spid="52" grpId="0"/>
      <p:bldP spid="53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 animBg="1"/>
      <p:bldP spid="63" grpId="0"/>
      <p:bldP spid="64" grpId="0" animBg="1"/>
      <p:bldP spid="67" grpId="0"/>
      <p:bldP spid="68" grpId="0" animBg="1"/>
      <p:bldP spid="69" grpId="0"/>
      <p:bldP spid="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5257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sledge is pulled 15m across a smooth sheet of ice by a force of magnitude 27N. The force is inclined at 25° to the horizontal. By modelling the sledge as a particle, calculate the work done by the force.</a:t>
            </a:r>
          </a:p>
          <a:p>
            <a:pPr marL="0" indent="0" algn="ctr">
              <a:buNone/>
            </a:pPr>
            <a:endParaRPr lang="en-GB" sz="1400" baseline="-250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As the force is at an angle to the motion, you must split it into its component parts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force will act vertically and horizontally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However, as there is no distance travelled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vertically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(s = 0), there is no work done in this direction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Therefore, you only need the work done horizontally…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5105400" y="26670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867400" y="2209800"/>
            <a:ext cx="9906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858000" y="1752600"/>
            <a:ext cx="1219200" cy="68580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3"/>
          </p:cNvCxnSpPr>
          <p:nvPr/>
        </p:nvCxnSpPr>
        <p:spPr>
          <a:xfrm>
            <a:off x="6858000" y="2438400"/>
            <a:ext cx="12192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077200" y="1752600"/>
            <a:ext cx="0" cy="6858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15200" y="2133600"/>
            <a:ext cx="476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25°</a:t>
            </a:r>
          </a:p>
        </p:txBody>
      </p:sp>
      <p:sp>
        <p:nvSpPr>
          <p:cNvPr id="19" name="Arc 18"/>
          <p:cNvSpPr/>
          <p:nvPr/>
        </p:nvSpPr>
        <p:spPr>
          <a:xfrm>
            <a:off x="6324600" y="1981200"/>
            <a:ext cx="914400" cy="914400"/>
          </a:xfrm>
          <a:prstGeom prst="arc">
            <a:avLst>
              <a:gd name="adj1" fmla="val 20170243"/>
              <a:gd name="adj2" fmla="val 364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772400" y="1447800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27N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077200" y="1905000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27Sin25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53532" y="2412520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27Cos25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19600" y="30480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048000"/>
                <a:ext cx="102079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19600" y="3581400"/>
                <a:ext cx="23657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=(27</m:t>
                      </m:r>
                      <m:r>
                        <a:rPr lang="en-GB" b="0" i="1" smtClean="0">
                          <a:latin typeface="Cambria Math"/>
                        </a:rPr>
                        <m:t>𝐶𝑜𝑠</m:t>
                      </m:r>
                      <m:r>
                        <a:rPr lang="en-GB" b="0" i="1" smtClean="0">
                          <a:latin typeface="Cambria Math"/>
                        </a:rPr>
                        <m:t>25)×15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581400"/>
                <a:ext cx="2365776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19600" y="4114800"/>
                <a:ext cx="12449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=367</m:t>
                      </m:r>
                      <m:r>
                        <a:rPr lang="en-GB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114800"/>
                <a:ext cx="1244956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6477000" y="32766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934200" y="3352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28" name="Arc 27"/>
          <p:cNvSpPr/>
          <p:nvPr/>
        </p:nvSpPr>
        <p:spPr>
          <a:xfrm>
            <a:off x="6477000" y="38100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858000" y="38862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00600" y="48768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The total work done is 367J</a:t>
            </a: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989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046" y="1584960"/>
            <a:ext cx="4171405" cy="4902925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US" sz="2000" dirty="0">
                <a:latin typeface="Comic Sans MS" panose="030F0702030302020204" pitchFamily="66" charset="0"/>
              </a:rPr>
              <a:t>A crate of mass 12kg is at rest on a smooth horizontal plane. It is dragged by means of a force of magnitude 40N, which acts at an angle of 15˚ above the horizontal. Find: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The magnitude of the normal reaction of the plane on the box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The acceleration of the box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The total distance travelled by the box in the first 5 seconds of its motion</a:t>
            </a:r>
          </a:p>
          <a:p>
            <a:pPr marL="0" indent="0">
              <a:buNone/>
            </a:pPr>
            <a:endParaRPr lang="en-GB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4637315" y="1554480"/>
            <a:ext cx="4171405" cy="4902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2) A 10kg box rests on a rough plane inclined at an angle of 30˚ to the horizontal. Given that the box is on the point of slipping down the plane, find the coefficient of friction between the box and the plane.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7835" y="3888377"/>
            <a:ext cx="868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107N</a:t>
            </a:r>
            <a:endParaRPr lang="en-GB" sz="20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1035" y="4393474"/>
            <a:ext cx="1269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3.22ms</a:t>
            </a:r>
            <a:r>
              <a:rPr lang="en-GB" sz="20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  <a:endParaRPr lang="en-GB" sz="2000" u="sng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89514" y="5508171"/>
            <a:ext cx="981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40.2m</a:t>
            </a:r>
            <a:endParaRPr lang="en-GB" sz="20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63641" y="3574869"/>
            <a:ext cx="868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0.58</a:t>
            </a:r>
            <a:endParaRPr lang="en-GB" sz="20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06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2A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60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308" y="1217023"/>
            <a:ext cx="3505200" cy="4876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13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US" sz="13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W = work done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F = magnitude of the force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s = the distance moved in the direction of the force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For work done against gravity:</a:t>
            </a: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W = work done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m = mass of the object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g = gravitational constant</a:t>
            </a: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h = the height raised</a:t>
            </a: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300" dirty="0">
                <a:latin typeface="Comic Sans MS" pitchFamily="66" charset="0"/>
              </a:rPr>
              <a:t>These two formulae are effectively the same!</a:t>
            </a:r>
          </a:p>
          <a:p>
            <a:pPr marL="0" indent="0" algn="ctr">
              <a:buNone/>
            </a:pPr>
            <a:endParaRPr lang="en-GB" sz="13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47800" y="2111829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111829"/>
                <a:ext cx="102079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1910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191000"/>
                <a:ext cx="135892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5334000" y="30480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172200" y="25908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934200" y="28194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20000" y="2667000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15N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91000" y="1524000"/>
            <a:ext cx="457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 box is pulled 7m across a horizontal floor by a horizontal force of magnitude 15N. Calculate the work done by the force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19600" y="33528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352800"/>
                <a:ext cx="102079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19600" y="3810000"/>
                <a:ext cx="14200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=15×7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810000"/>
                <a:ext cx="142000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19600" y="4267200"/>
                <a:ext cx="12449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=105</m:t>
                      </m:r>
                      <m:r>
                        <a:rPr lang="en-GB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267200"/>
                <a:ext cx="1244956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5638800" y="35052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5638800" y="40386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096000" y="3581400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from the question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96000" y="41148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00600" y="5029200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Work done is measured in </a:t>
            </a:r>
            <a:r>
              <a:rPr lang="en-GB" sz="1600" u="sng" dirty="0">
                <a:solidFill>
                  <a:srgbClr val="FF0000"/>
                </a:solidFill>
                <a:latin typeface="Comic Sans MS" pitchFamily="66" charset="0"/>
              </a:rPr>
              <a:t>Joules!</a:t>
            </a: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761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 animBg="1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packing case is pulled across a horizontal floor by a horizontal rope. The case moves at a constant speed and there is a constant resistance to motion of magnitude R </a:t>
            </a:r>
            <a:r>
              <a:rPr lang="en-GB" sz="1400" dirty="0" err="1">
                <a:latin typeface="Comic Sans MS" pitchFamily="66" charset="0"/>
              </a:rPr>
              <a:t>Newtons</a:t>
            </a:r>
            <a:r>
              <a:rPr lang="en-GB" sz="1400" dirty="0">
                <a:latin typeface="Comic Sans MS" pitchFamily="66" charset="0"/>
              </a:rPr>
              <a:t>. When the case has moved a distance of 12m the work done is 96J. Calculate the magnitude of the resistance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In this case you will need to use more than one formula, as we do not know either the force or the resistance… 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>
            <a:off x="5257800" y="31242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096000" y="26670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858000" y="28956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583875" y="27432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FN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5410200" y="28956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953000" y="2743200"/>
            <a:ext cx="4363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RN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172200" y="24384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172200" y="2438400"/>
            <a:ext cx="533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315783" y="2133600"/>
            <a:ext cx="2936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91000" y="15240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– we do not know the force or the resistance, and the acceleration is 0 (constant speed)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19600" y="38100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𝑊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810000"/>
                <a:ext cx="102079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19600" y="4267200"/>
                <a:ext cx="14696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96=</m:t>
                      </m:r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×12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267200"/>
                <a:ext cx="146969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19600" y="4724400"/>
                <a:ext cx="9912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=8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724400"/>
                <a:ext cx="991233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5638800" y="39624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5638800" y="44958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096000" y="4038600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from the question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96000" y="45720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267200" y="32766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Find the force acting on the box by using one of the formulae above…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543800" y="2743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038600" y="5105400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Now use F = ma, resolving horizontally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419600" y="5486400"/>
                <a:ext cx="10168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486400"/>
                <a:ext cx="1016881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419600" y="5943600"/>
                <a:ext cx="12253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8−</m:t>
                      </m:r>
                      <m:r>
                        <a:rPr lang="en-GB" b="0" i="1" smtClean="0">
                          <a:latin typeface="Cambria Math"/>
                        </a:rPr>
                        <m:t>𝑅</m:t>
                      </m:r>
                      <m:r>
                        <a:rPr lang="en-GB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943600"/>
                <a:ext cx="1225335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19600" y="6400800"/>
                <a:ext cx="9953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𝑅</m:t>
                      </m:r>
                      <m:r>
                        <a:rPr lang="en-GB" b="0" i="1" smtClean="0">
                          <a:latin typeface="Cambria Math"/>
                        </a:rPr>
                        <m:t>=8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6400800"/>
                <a:ext cx="995337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5638800" y="56388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5638800" y="61722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096000" y="5638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Acceleration is 0, remember to include forces correctly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096000" y="62484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78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/>
      <p:bldP spid="27" grpId="1"/>
      <p:bldP spid="29" grpId="0"/>
      <p:bldP spid="29" grpId="1"/>
      <p:bldP spid="32" grpId="0"/>
      <p:bldP spid="32" grpId="1"/>
      <p:bldP spid="33" grpId="0"/>
      <p:bldP spid="34" grpId="0"/>
      <p:bldP spid="35" grpId="0"/>
      <p:bldP spid="36" grpId="0"/>
      <p:bldP spid="37" grpId="0" animBg="1"/>
      <p:bldP spid="38" grpId="0" animBg="1"/>
      <p:bldP spid="39" grpId="0"/>
      <p:bldP spid="40" grpId="0"/>
      <p:bldP spid="42" grpId="0"/>
      <p:bldP spid="42" grpId="1"/>
      <p:bldP spid="43" grpId="0"/>
      <p:bldP spid="44" grpId="0"/>
      <p:bldP spid="45" grpId="0"/>
      <p:bldP spid="46" grpId="0"/>
      <p:bldP spid="47" grpId="0" animBg="1"/>
      <p:bldP spid="48" grpId="0" animBg="1"/>
      <p:bldP spid="49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bricklayer raises a load of bricks of total mass 30kg at a constant speed by attaching a cable to the bricks.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Assuming the cable is vertical, calculate the work done when the bricks are raised a distance of 7m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038600" y="1524000"/>
            <a:ext cx="4953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– Tension is the force in the cable. The weight can be added to the diagram as well and acceleration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419600" y="28194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4800600" y="2362200"/>
            <a:ext cx="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800600" y="3276600"/>
            <a:ext cx="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72000" y="3733800"/>
            <a:ext cx="497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30g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648200" y="205740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rot="16200000">
            <a:off x="5143500" y="3009900"/>
            <a:ext cx="685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>
            <a:off x="5219700" y="3086100"/>
            <a:ext cx="533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562600" y="28956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43600" y="2514600"/>
            <a:ext cx="274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If we are going to calculate the work done, we need the tension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Use F = ma and resolve vertically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14800" y="4114800"/>
                <a:ext cx="92243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14800"/>
                <a:ext cx="922432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505200" y="4495800"/>
                <a:ext cx="1340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−30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495800"/>
                <a:ext cx="1340432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114800" y="4876800"/>
                <a:ext cx="981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</m:t>
                      </m:r>
                      <m:r>
                        <a:rPr lang="en-GB" sz="1600" b="0" i="1" smtClean="0">
                          <a:latin typeface="Cambria Math"/>
                        </a:rPr>
                        <m:t>=30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876800"/>
                <a:ext cx="981551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4800600" y="43434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334000" y="43434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2" name="Arc 61"/>
          <p:cNvSpPr/>
          <p:nvPr/>
        </p:nvSpPr>
        <p:spPr>
          <a:xfrm>
            <a:off x="4800600" y="47244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5334000" y="47244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572000" y="2057400"/>
            <a:ext cx="4972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30g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038600" y="5410200"/>
                <a:ext cx="990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𝑊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410200"/>
                <a:ext cx="99060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038600" y="57912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𝑊</m:t>
                      </m:r>
                      <m:r>
                        <a:rPr lang="en-GB" sz="1600" b="0" i="1" smtClean="0">
                          <a:latin typeface="Cambria Math"/>
                        </a:rPr>
                        <m:t>=30</m:t>
                      </m:r>
                      <m:r>
                        <a:rPr lang="en-GB" sz="1600" b="0" i="1" smtClean="0">
                          <a:latin typeface="Cambria Math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791200"/>
                <a:ext cx="14478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038600" y="61722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𝑊</m:t>
                      </m:r>
                      <m:r>
                        <a:rPr lang="en-GB" sz="1600" b="0" i="1" smtClean="0">
                          <a:latin typeface="Cambria Math"/>
                        </a:rPr>
                        <m:t>=2058</m:t>
                      </m:r>
                      <m:r>
                        <a:rPr lang="en-GB" sz="16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172200"/>
                <a:ext cx="1295400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69"/>
          <p:cNvSpPr/>
          <p:nvPr/>
        </p:nvSpPr>
        <p:spPr>
          <a:xfrm>
            <a:off x="5181600" y="55626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5638800" y="54864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 (you could also have used W =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mgh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72" name="Arc 71"/>
          <p:cNvSpPr/>
          <p:nvPr/>
        </p:nvSpPr>
        <p:spPr>
          <a:xfrm>
            <a:off x="5181600" y="60198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5715000" y="6096000"/>
            <a:ext cx="26670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value in Joules</a:t>
            </a: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526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1" grpId="0" animBg="1"/>
      <p:bldP spid="9" grpId="0"/>
      <p:bldP spid="9" grpId="1"/>
      <p:bldP spid="54" grpId="0"/>
      <p:bldP spid="54" grpId="1"/>
      <p:bldP spid="54" grpId="2"/>
      <p:bldP spid="57" grpId="0"/>
      <p:bldP spid="57" grpId="1"/>
      <p:bldP spid="12" grpId="0"/>
      <p:bldP spid="58" grpId="0"/>
      <p:bldP spid="59" grpId="0"/>
      <p:bldP spid="60" grpId="0" animBg="1"/>
      <p:bldP spid="61" grpId="0"/>
      <p:bldP spid="62" grpId="0" animBg="1"/>
      <p:bldP spid="63" grpId="0"/>
      <p:bldP spid="64" grpId="0"/>
      <p:bldP spid="67" grpId="0"/>
      <p:bldP spid="68" grpId="0"/>
      <p:bldP spid="69" grpId="0"/>
      <p:bldP spid="70" grpId="0" animBg="1"/>
      <p:bldP spid="71" grpId="0"/>
      <p:bldP spid="72" grpId="0" animBg="1"/>
      <p:bldP spid="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package of mass 2kg is pulled at a constant speed up a rough plane which is inclined at an angle of 30° to the horizontal. The coefficient of friction between the package and the surface is 0.35. The package is pulled 12m up a line of greatest slope of the plane.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gravity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friction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4191000" y="35052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191000" y="2209800"/>
            <a:ext cx="25908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3733800" y="3048000"/>
            <a:ext cx="914400" cy="914400"/>
          </a:xfrm>
          <a:prstGeom prst="arc">
            <a:avLst>
              <a:gd name="adj1" fmla="val 20038073"/>
              <a:gd name="adj2" fmla="val 215758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600699" y="322415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17" name="Rectangle 16"/>
          <p:cNvSpPr/>
          <p:nvPr/>
        </p:nvSpPr>
        <p:spPr>
          <a:xfrm rot="19956087">
            <a:off x="5628895" y="2276094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914901" y="264325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7" idx="2"/>
          </p:cNvCxnSpPr>
          <p:nvPr/>
        </p:nvCxnSpPr>
        <p:spPr>
          <a:xfrm>
            <a:off x="5907059" y="2635725"/>
            <a:ext cx="323528" cy="600301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909953" y="3236026"/>
            <a:ext cx="320634" cy="16625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579195" y="2915393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70927" y="2759035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2gCos30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054013" y="3243944"/>
            <a:ext cx="780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2gSin30</a:t>
            </a:r>
          </a:p>
        </p:txBody>
      </p:sp>
      <p:sp>
        <p:nvSpPr>
          <p:cNvPr id="74" name="Arc 73"/>
          <p:cNvSpPr/>
          <p:nvPr/>
        </p:nvSpPr>
        <p:spPr>
          <a:xfrm>
            <a:off x="5418117" y="1989116"/>
            <a:ext cx="914400" cy="914400"/>
          </a:xfrm>
          <a:prstGeom prst="arc">
            <a:avLst>
              <a:gd name="adj1" fmla="val 4111706"/>
              <a:gd name="adj2" fmla="val 52043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5828583" y="2949040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30°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5531893" y="1917510"/>
            <a:ext cx="196003" cy="37909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265948" y="1656934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4999630" y="2558186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488117" y="2791972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  <a:r>
              <a:rPr lang="en-GB" sz="1400" baseline="-25000" dirty="0">
                <a:latin typeface="Comic Sans MS" pitchFamily="66" charset="0"/>
              </a:rPr>
              <a:t>MAX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886200" y="1371600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889612" y="3733800"/>
            <a:ext cx="5025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To calculate the work done against gravity, we need to know the change in </a:t>
            </a:r>
            <a:r>
              <a:rPr lang="en-GB" sz="1400" u="sng" dirty="0">
                <a:latin typeface="Comic Sans MS" pitchFamily="66" charset="0"/>
              </a:rPr>
              <a:t>vertical</a:t>
            </a:r>
            <a:r>
              <a:rPr lang="en-GB" sz="1400" dirty="0">
                <a:latin typeface="Comic Sans MS" pitchFamily="66" charset="0"/>
              </a:rPr>
              <a:t> height of the package</a:t>
            </a: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You can draw a diagram to show this, with the diagonal being 12m, and the inclination still being 30°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7239000" y="2362200"/>
            <a:ext cx="1066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239000" y="2895600"/>
            <a:ext cx="106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305800" y="2362200"/>
            <a:ext cx="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467600" y="2286000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12m</a:t>
            </a:r>
          </a:p>
        </p:txBody>
      </p:sp>
      <p:sp>
        <p:nvSpPr>
          <p:cNvPr id="84" name="Arc 83"/>
          <p:cNvSpPr/>
          <p:nvPr/>
        </p:nvSpPr>
        <p:spPr>
          <a:xfrm>
            <a:off x="6629400" y="2514600"/>
            <a:ext cx="914400" cy="914400"/>
          </a:xfrm>
          <a:prstGeom prst="arc">
            <a:avLst>
              <a:gd name="adj1" fmla="val 20038073"/>
              <a:gd name="adj2" fmla="val 209673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7467600" y="2667000"/>
            <a:ext cx="436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82867" y="2514600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12Sin30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391400" y="2895600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12Cos30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239000" y="1752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Diagram of the distance moved</a:t>
            </a:r>
          </a:p>
        </p:txBody>
      </p:sp>
      <p:cxnSp>
        <p:nvCxnSpPr>
          <p:cNvPr id="92" name="Straight Arrow Connector 91"/>
          <p:cNvCxnSpPr/>
          <p:nvPr/>
        </p:nvCxnSpPr>
        <p:spPr>
          <a:xfrm flipH="1">
            <a:off x="6002740" y="2027830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603946" y="181160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3962400" y="4800600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800600"/>
                <a:ext cx="1143000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4038600" y="5257800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=2×9.8×(12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30)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257800"/>
                <a:ext cx="2133600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023360" y="5715000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=117.6</m:t>
                      </m:r>
                      <m:r>
                        <a:rPr lang="en-GB" sz="14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360" y="5715000"/>
                <a:ext cx="1143000" cy="307777"/>
              </a:xfrm>
              <a:prstGeom prst="rect">
                <a:avLst/>
              </a:prstGeom>
              <a:blipFill>
                <a:blip r:embed="rId8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Arc 96"/>
          <p:cNvSpPr/>
          <p:nvPr/>
        </p:nvSpPr>
        <p:spPr>
          <a:xfrm>
            <a:off x="5943600" y="49530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97"/>
          <p:cNvSpPr txBox="1"/>
          <p:nvPr/>
        </p:nvSpPr>
        <p:spPr>
          <a:xfrm>
            <a:off x="6477000" y="50292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values in</a:t>
            </a:r>
          </a:p>
        </p:txBody>
      </p:sp>
      <p:sp>
        <p:nvSpPr>
          <p:cNvPr id="99" name="Arc 98"/>
          <p:cNvSpPr/>
          <p:nvPr/>
        </p:nvSpPr>
        <p:spPr>
          <a:xfrm>
            <a:off x="5943600" y="5410200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TextBox 99"/>
          <p:cNvSpPr txBox="1"/>
          <p:nvPr/>
        </p:nvSpPr>
        <p:spPr>
          <a:xfrm>
            <a:off x="6477000" y="5486400"/>
            <a:ext cx="1595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1463040" y="5305697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=118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40" y="5305697"/>
                <a:ext cx="1143000" cy="307777"/>
              </a:xfrm>
              <a:prstGeom prst="rect">
                <a:avLst/>
              </a:prstGeom>
              <a:blipFill>
                <a:blip r:embed="rId9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975463" y="6207034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𝑊</m:t>
                      </m:r>
                      <m:r>
                        <a:rPr lang="en-GB" sz="1400" b="0" i="1" smtClean="0">
                          <a:latin typeface="Cambria Math"/>
                        </a:rPr>
                        <m:t>=118</m:t>
                      </m:r>
                      <m:r>
                        <a:rPr lang="en-GB" sz="14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463" y="6207034"/>
                <a:ext cx="1143000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5956663" y="5902234"/>
            <a:ext cx="5334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490063" y="5978434"/>
            <a:ext cx="1595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Round to 3sf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040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40" grpId="0"/>
      <p:bldP spid="65" grpId="0"/>
      <p:bldP spid="66" grpId="0"/>
      <p:bldP spid="74" grpId="0" animBg="1"/>
      <p:bldP spid="75" grpId="0"/>
      <p:bldP spid="77" grpId="0"/>
      <p:bldP spid="79" grpId="0"/>
      <p:bldP spid="44" grpId="0"/>
      <p:bldP spid="50" grpId="0"/>
      <p:bldP spid="84" grpId="0" animBg="1"/>
      <p:bldP spid="85" grpId="0"/>
      <p:bldP spid="86" grpId="0"/>
      <p:bldP spid="87" grpId="0"/>
      <p:bldP spid="89" grpId="0"/>
      <p:bldP spid="93" grpId="0"/>
      <p:bldP spid="94" grpId="0"/>
      <p:bldP spid="95" grpId="0"/>
      <p:bldP spid="96" grpId="0"/>
      <p:bldP spid="97" grpId="0" animBg="1"/>
      <p:bldP spid="98" grpId="0"/>
      <p:bldP spid="99" grpId="0" animBg="1"/>
      <p:bldP spid="100" grpId="0"/>
      <p:bldP spid="101" grpId="0"/>
      <p:bldP spid="46" grpId="0"/>
      <p:bldP spid="51" grpId="0" animBg="1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package of mass 2kg is pulled at a constant speed up a rough plane which is inclined at an angle of 30° to the horizontal. The coefficient of friction between the package and the surface is 0.35. The package is pulled 12m up a line of greatest slope of the plane.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gravity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Find the total force acting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against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F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MAX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4191000" y="35052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191000" y="2209800"/>
            <a:ext cx="25908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3733800" y="3048000"/>
            <a:ext cx="914400" cy="914400"/>
          </a:xfrm>
          <a:prstGeom prst="arc">
            <a:avLst>
              <a:gd name="adj1" fmla="val 20038073"/>
              <a:gd name="adj2" fmla="val 215758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600699" y="322415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17" name="Rectangle 16"/>
          <p:cNvSpPr/>
          <p:nvPr/>
        </p:nvSpPr>
        <p:spPr>
          <a:xfrm rot="19956087">
            <a:off x="5628895" y="2276094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914901" y="264325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7" idx="2"/>
          </p:cNvCxnSpPr>
          <p:nvPr/>
        </p:nvCxnSpPr>
        <p:spPr>
          <a:xfrm>
            <a:off x="5907059" y="2635725"/>
            <a:ext cx="323528" cy="600301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909953" y="3236026"/>
            <a:ext cx="320634" cy="16625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579195" y="2915393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70927" y="2759035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2gCos30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054013" y="3243944"/>
            <a:ext cx="780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2gSin30</a:t>
            </a:r>
          </a:p>
        </p:txBody>
      </p:sp>
      <p:sp>
        <p:nvSpPr>
          <p:cNvPr id="74" name="Arc 73"/>
          <p:cNvSpPr/>
          <p:nvPr/>
        </p:nvSpPr>
        <p:spPr>
          <a:xfrm>
            <a:off x="5418117" y="1989116"/>
            <a:ext cx="914400" cy="914400"/>
          </a:xfrm>
          <a:prstGeom prst="arc">
            <a:avLst>
              <a:gd name="adj1" fmla="val 4111706"/>
              <a:gd name="adj2" fmla="val 52043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5828583" y="2949040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30°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5531893" y="1917510"/>
            <a:ext cx="196003" cy="37909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265948" y="1656934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4999630" y="2558186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488117" y="2791972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  <a:r>
              <a:rPr lang="en-GB" sz="1400" baseline="-25000" dirty="0">
                <a:latin typeface="Comic Sans MS" pitchFamily="66" charset="0"/>
              </a:rPr>
              <a:t>MAX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886200" y="1371600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7239000" y="2362200"/>
            <a:ext cx="1066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239000" y="2895600"/>
            <a:ext cx="106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305800" y="2362200"/>
            <a:ext cx="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467600" y="2286000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12m</a:t>
            </a:r>
          </a:p>
        </p:txBody>
      </p:sp>
      <p:sp>
        <p:nvSpPr>
          <p:cNvPr id="84" name="Arc 83"/>
          <p:cNvSpPr/>
          <p:nvPr/>
        </p:nvSpPr>
        <p:spPr>
          <a:xfrm>
            <a:off x="6629400" y="2514600"/>
            <a:ext cx="914400" cy="914400"/>
          </a:xfrm>
          <a:prstGeom prst="arc">
            <a:avLst>
              <a:gd name="adj1" fmla="val 20038073"/>
              <a:gd name="adj2" fmla="val 209673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7467600" y="2667000"/>
            <a:ext cx="436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82867" y="2514600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12Sin30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391400" y="2895600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12Cos30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239000" y="1752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Diagram of the distance moved</a:t>
            </a:r>
          </a:p>
        </p:txBody>
      </p:sp>
      <p:cxnSp>
        <p:nvCxnSpPr>
          <p:cNvPr id="92" name="Straight Arrow Connector 91"/>
          <p:cNvCxnSpPr/>
          <p:nvPr/>
        </p:nvCxnSpPr>
        <p:spPr>
          <a:xfrm flipH="1">
            <a:off x="6002740" y="2027830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603946" y="181160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  <a:endParaRPr lang="en-GB" sz="1400" baseline="-25000" dirty="0">
              <a:latin typeface="Comic Sans MS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33800" y="3810000"/>
            <a:ext cx="52578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We can calculate the work done against friction by using the formula </a:t>
            </a:r>
            <a:r>
              <a:rPr lang="en-GB" sz="1400" b="1" dirty="0">
                <a:latin typeface="Comic Sans MS" pitchFamily="66" charset="0"/>
              </a:rPr>
              <a:t>W = </a:t>
            </a:r>
            <a:r>
              <a:rPr lang="en-GB" sz="1400" b="1" dirty="0" err="1">
                <a:latin typeface="Comic Sans MS" pitchFamily="66" charset="0"/>
              </a:rPr>
              <a:t>Fs</a:t>
            </a:r>
            <a:endParaRPr lang="en-GB" sz="1400" b="1" dirty="0">
              <a:latin typeface="Comic Sans MS" pitchFamily="66" charset="0"/>
            </a:endParaRP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</a:rPr>
              <a:t>F = the force in the </a:t>
            </a:r>
            <a:r>
              <a:rPr lang="en-GB" sz="1400" u="sng" dirty="0">
                <a:latin typeface="Comic Sans MS" pitchFamily="66" charset="0"/>
              </a:rPr>
              <a:t>opposite</a:t>
            </a:r>
            <a:r>
              <a:rPr lang="en-GB" sz="1400" dirty="0">
                <a:latin typeface="Comic Sans MS" pitchFamily="66" charset="0"/>
              </a:rPr>
              <a:t> direction to friction (as the work is done AGAINST friction)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</a:rPr>
              <a:t>s = the distance travelled up the plane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We therefore need to find F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MAX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first, and can then use it to find the pulling force P, which is acting against friction…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480457" y="5000897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=118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57" y="5000897"/>
                <a:ext cx="1143000" cy="307777"/>
              </a:xfrm>
              <a:prstGeom prst="rect">
                <a:avLst/>
              </a:prstGeom>
              <a:blipFill>
                <a:blip r:embed="rId6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0974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052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work done by a force when its point of application moves by using the following formula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package of mass 2kg is pulled at a constant speed up a rough plane which is inclined at an angle of 30° to the horizontal. The coefficient of friction between the package and the surface is 0.35. The package is pulled 12m up a line of greatest slope of the plane.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Calculate: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gravity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work done against friction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Find the total force acting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against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F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MAX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52400"/>
                <a:ext cx="102079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/>
                        </a:rPr>
                        <m:t>𝑾</m:t>
                      </m:r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078" y="533400"/>
                <a:ext cx="1358922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4191000" y="3505200"/>
            <a:ext cx="2590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191000" y="2209800"/>
            <a:ext cx="25908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>
            <a:off x="3733800" y="3048000"/>
            <a:ext cx="914400" cy="914400"/>
          </a:xfrm>
          <a:prstGeom prst="arc">
            <a:avLst>
              <a:gd name="adj1" fmla="val 20038073"/>
              <a:gd name="adj2" fmla="val 2157582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600699" y="322415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17" name="Rectangle 16"/>
          <p:cNvSpPr/>
          <p:nvPr/>
        </p:nvSpPr>
        <p:spPr>
          <a:xfrm rot="19956087">
            <a:off x="5628895" y="2276094"/>
            <a:ext cx="3810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914901" y="2643250"/>
            <a:ext cx="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5909953" y="3236026"/>
            <a:ext cx="320634" cy="16625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579195" y="2915393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70927" y="2759035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2gCos30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054013" y="3243944"/>
            <a:ext cx="7809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2gSin30</a:t>
            </a:r>
          </a:p>
        </p:txBody>
      </p:sp>
      <p:sp>
        <p:nvSpPr>
          <p:cNvPr id="74" name="Arc 73"/>
          <p:cNvSpPr/>
          <p:nvPr/>
        </p:nvSpPr>
        <p:spPr>
          <a:xfrm>
            <a:off x="5418117" y="1989116"/>
            <a:ext cx="914400" cy="914400"/>
          </a:xfrm>
          <a:prstGeom prst="arc">
            <a:avLst>
              <a:gd name="adj1" fmla="val 4111706"/>
              <a:gd name="adj2" fmla="val 52043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5828583" y="2949040"/>
            <a:ext cx="4154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30°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5531893" y="1917510"/>
            <a:ext cx="196003" cy="37909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265948" y="1656934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 flipV="1">
            <a:off x="4999630" y="2558186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488117" y="2791972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  <a:r>
              <a:rPr lang="en-GB" sz="1400" baseline="-25000" dirty="0">
                <a:latin typeface="Comic Sans MS" pitchFamily="66" charset="0"/>
              </a:rPr>
              <a:t>MAX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886200" y="1371600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Draw a diagram and label all the forces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7239000" y="2362200"/>
            <a:ext cx="106680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7239000" y="2895600"/>
            <a:ext cx="1066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305800" y="2362200"/>
            <a:ext cx="0" cy="533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467600" y="2286000"/>
            <a:ext cx="51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12m</a:t>
            </a:r>
          </a:p>
        </p:txBody>
      </p:sp>
      <p:sp>
        <p:nvSpPr>
          <p:cNvPr id="84" name="Arc 83"/>
          <p:cNvSpPr/>
          <p:nvPr/>
        </p:nvSpPr>
        <p:spPr>
          <a:xfrm>
            <a:off x="6629400" y="2514600"/>
            <a:ext cx="914400" cy="914400"/>
          </a:xfrm>
          <a:prstGeom prst="arc">
            <a:avLst>
              <a:gd name="adj1" fmla="val 20038073"/>
              <a:gd name="adj2" fmla="val 209673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7467600" y="2667000"/>
            <a:ext cx="436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282867" y="2514600"/>
            <a:ext cx="86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12Sin30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391400" y="2895600"/>
            <a:ext cx="8819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12Cos30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239000" y="1752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Diagram of the distance moved</a:t>
            </a:r>
          </a:p>
        </p:txBody>
      </p:sp>
      <p:cxnSp>
        <p:nvCxnSpPr>
          <p:cNvPr id="92" name="Straight Arrow Connector 91"/>
          <p:cNvCxnSpPr/>
          <p:nvPr/>
        </p:nvCxnSpPr>
        <p:spPr>
          <a:xfrm flipH="1">
            <a:off x="6002740" y="2027830"/>
            <a:ext cx="648654" cy="341963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603946" y="1811608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14800" y="4419600"/>
                <a:ext cx="11965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419600"/>
                <a:ext cx="1196546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14800" y="4876800"/>
                <a:ext cx="25288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=0.35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×(2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𝑔𝐶𝑜𝑠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30)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876800"/>
                <a:ext cx="2528834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14800" y="5334000"/>
                <a:ext cx="18942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=0.7</m:t>
                      </m:r>
                      <m:r>
                        <a:rPr lang="en-GB" sz="16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600" b="0" i="1" smtClean="0">
                          <a:latin typeface="Cambria Math"/>
                        </a:rPr>
                        <m:t>30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334000"/>
                <a:ext cx="1894237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962400" y="37338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The normal reaction will just be 2gCos30 as there is no acceleration perpendicular to the plane</a:t>
            </a:r>
          </a:p>
        </p:txBody>
      </p:sp>
      <p:sp>
        <p:nvSpPr>
          <p:cNvPr id="48" name="Arc 47"/>
          <p:cNvSpPr/>
          <p:nvPr/>
        </p:nvSpPr>
        <p:spPr>
          <a:xfrm>
            <a:off x="6324600" y="46482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858000" y="46482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51" name="Arc 50"/>
          <p:cNvSpPr/>
          <p:nvPr/>
        </p:nvSpPr>
        <p:spPr>
          <a:xfrm>
            <a:off x="6324600" y="5105400"/>
            <a:ext cx="5334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781800" y="5105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 (to ensure it stays exact)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38600" y="2819400"/>
            <a:ext cx="931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0.7gCos30</a:t>
            </a:r>
            <a:endParaRPr lang="en-GB" sz="1200" baseline="-25000" dirty="0"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105400" y="1676400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2gCos30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cxnSp>
        <p:nvCxnSpPr>
          <p:cNvPr id="45" name="Straight Arrow Connector 44"/>
          <p:cNvCxnSpPr>
            <a:stCxn id="17" idx="2"/>
          </p:cNvCxnSpPr>
          <p:nvPr/>
        </p:nvCxnSpPr>
        <p:spPr>
          <a:xfrm>
            <a:off x="5907059" y="2635725"/>
            <a:ext cx="323528" cy="600301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Work, Energy and Power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480457" y="5000897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=118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457" y="5000897"/>
                <a:ext cx="1143000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41905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77" grpId="0"/>
      <p:bldP spid="77" grpId="1"/>
      <p:bldP spid="79" grpId="0"/>
      <p:bldP spid="8" grpId="0"/>
      <p:bldP spid="42" grpId="0"/>
      <p:bldP spid="43" grpId="0"/>
      <p:bldP spid="9" grpId="0"/>
      <p:bldP spid="48" grpId="0" animBg="1"/>
      <p:bldP spid="49" grpId="0"/>
      <p:bldP spid="51" grpId="0" animBg="1"/>
      <p:bldP spid="52" grpId="0"/>
      <p:bldP spid="53" grpId="0"/>
      <p:bldP spid="5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B73319-6AAF-400D-BAD0-FFFFEE1E5E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E80250-6D38-424D-AFD3-545C3D7E3F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5B9DB5-DD37-479E-BAFB-FB9954355AA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00eee050-7eda-4a68-8825-514e694f5f09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576</TotalTime>
  <Words>1697</Words>
  <Application>Microsoft Office PowerPoint</Application>
  <PresentationFormat>On-screen Show (4:3)</PresentationFormat>
  <Paragraphs>281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112</cp:revision>
  <dcterms:created xsi:type="dcterms:W3CDTF">2017-08-14T15:35:38Z</dcterms:created>
  <dcterms:modified xsi:type="dcterms:W3CDTF">2021-08-27T08:28:08Z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