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3D495-371C-470E-AA77-44DEB6ADEF4B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4E8FD-6AD8-4497-B2BC-38BB18A19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31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7000">
              <a:srgbClr val="FFFFCC"/>
            </a:gs>
            <a:gs pos="95000">
              <a:srgbClr val="FFFFCC"/>
            </a:gs>
            <a:gs pos="100000">
              <a:srgbClr val="CC00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62.png"/><Relationship Id="rId7" Type="http://schemas.openxmlformats.org/officeDocument/2006/relationships/image" Target="../media/image66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11" Type="http://schemas.openxmlformats.org/officeDocument/2006/relationships/image" Target="../media/image70.png"/><Relationship Id="rId5" Type="http://schemas.openxmlformats.org/officeDocument/2006/relationships/image" Target="../media/image64.png"/><Relationship Id="rId10" Type="http://schemas.openxmlformats.org/officeDocument/2006/relationships/image" Target="../media/image69.png"/><Relationship Id="rId4" Type="http://schemas.openxmlformats.org/officeDocument/2006/relationships/image" Target="../media/image63.png"/><Relationship Id="rId9" Type="http://schemas.openxmlformats.org/officeDocument/2006/relationships/image" Target="../media/image6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13" Type="http://schemas.openxmlformats.org/officeDocument/2006/relationships/image" Target="../media/image77.png"/><Relationship Id="rId18" Type="http://schemas.openxmlformats.org/officeDocument/2006/relationships/image" Target="../media/image82.png"/><Relationship Id="rId26" Type="http://schemas.openxmlformats.org/officeDocument/2006/relationships/image" Target="../media/image90.png"/><Relationship Id="rId3" Type="http://schemas.openxmlformats.org/officeDocument/2006/relationships/image" Target="../media/image62.png"/><Relationship Id="rId21" Type="http://schemas.openxmlformats.org/officeDocument/2006/relationships/image" Target="../media/image85.png"/><Relationship Id="rId7" Type="http://schemas.openxmlformats.org/officeDocument/2006/relationships/image" Target="../media/image71.png"/><Relationship Id="rId12" Type="http://schemas.openxmlformats.org/officeDocument/2006/relationships/image" Target="../media/image76.png"/><Relationship Id="rId17" Type="http://schemas.openxmlformats.org/officeDocument/2006/relationships/image" Target="../media/image81.png"/><Relationship Id="rId25" Type="http://schemas.openxmlformats.org/officeDocument/2006/relationships/image" Target="../media/image89.png"/><Relationship Id="rId2" Type="http://schemas.openxmlformats.org/officeDocument/2006/relationships/image" Target="../media/image61.png"/><Relationship Id="rId16" Type="http://schemas.openxmlformats.org/officeDocument/2006/relationships/image" Target="../media/image80.png"/><Relationship Id="rId20" Type="http://schemas.openxmlformats.org/officeDocument/2006/relationships/image" Target="../media/image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11" Type="http://schemas.openxmlformats.org/officeDocument/2006/relationships/image" Target="../media/image75.png"/><Relationship Id="rId24" Type="http://schemas.openxmlformats.org/officeDocument/2006/relationships/image" Target="../media/image88.png"/><Relationship Id="rId5" Type="http://schemas.openxmlformats.org/officeDocument/2006/relationships/image" Target="../media/image64.png"/><Relationship Id="rId15" Type="http://schemas.openxmlformats.org/officeDocument/2006/relationships/image" Target="../media/image79.png"/><Relationship Id="rId23" Type="http://schemas.openxmlformats.org/officeDocument/2006/relationships/image" Target="../media/image87.png"/><Relationship Id="rId10" Type="http://schemas.openxmlformats.org/officeDocument/2006/relationships/image" Target="../media/image74.png"/><Relationship Id="rId19" Type="http://schemas.openxmlformats.org/officeDocument/2006/relationships/image" Target="../media/image83.png"/><Relationship Id="rId4" Type="http://schemas.openxmlformats.org/officeDocument/2006/relationships/image" Target="../media/image63.png"/><Relationship Id="rId9" Type="http://schemas.openxmlformats.org/officeDocument/2006/relationships/image" Target="../media/image73.png"/><Relationship Id="rId14" Type="http://schemas.openxmlformats.org/officeDocument/2006/relationships/image" Target="../media/image78.png"/><Relationship Id="rId22" Type="http://schemas.openxmlformats.org/officeDocument/2006/relationships/image" Target="../media/image8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13" Type="http://schemas.openxmlformats.org/officeDocument/2006/relationships/image" Target="../media/image98.png"/><Relationship Id="rId3" Type="http://schemas.openxmlformats.org/officeDocument/2006/relationships/image" Target="../media/image62.png"/><Relationship Id="rId7" Type="http://schemas.openxmlformats.org/officeDocument/2006/relationships/image" Target="../media/image92.png"/><Relationship Id="rId12" Type="http://schemas.openxmlformats.org/officeDocument/2006/relationships/image" Target="../media/image97.png"/><Relationship Id="rId2" Type="http://schemas.openxmlformats.org/officeDocument/2006/relationships/image" Target="../media/image61.png"/><Relationship Id="rId16" Type="http://schemas.openxmlformats.org/officeDocument/2006/relationships/image" Target="../media/image1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11" Type="http://schemas.openxmlformats.org/officeDocument/2006/relationships/image" Target="../media/image96.png"/><Relationship Id="rId5" Type="http://schemas.openxmlformats.org/officeDocument/2006/relationships/image" Target="../media/image64.png"/><Relationship Id="rId15" Type="http://schemas.openxmlformats.org/officeDocument/2006/relationships/image" Target="../media/image100.png"/><Relationship Id="rId10" Type="http://schemas.openxmlformats.org/officeDocument/2006/relationships/image" Target="../media/image95.png"/><Relationship Id="rId4" Type="http://schemas.openxmlformats.org/officeDocument/2006/relationships/image" Target="../media/image63.png"/><Relationship Id="rId9" Type="http://schemas.openxmlformats.org/officeDocument/2006/relationships/image" Target="../media/image94.png"/><Relationship Id="rId14" Type="http://schemas.openxmlformats.org/officeDocument/2006/relationships/image" Target="../media/image9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png"/><Relationship Id="rId13" Type="http://schemas.openxmlformats.org/officeDocument/2006/relationships/image" Target="../media/image107.png"/><Relationship Id="rId3" Type="http://schemas.openxmlformats.org/officeDocument/2006/relationships/image" Target="../media/image62.png"/><Relationship Id="rId7" Type="http://schemas.openxmlformats.org/officeDocument/2006/relationships/image" Target="../media/image102.png"/><Relationship Id="rId12" Type="http://schemas.openxmlformats.org/officeDocument/2006/relationships/image" Target="../media/image106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11" Type="http://schemas.openxmlformats.org/officeDocument/2006/relationships/image" Target="../media/image105.png"/><Relationship Id="rId5" Type="http://schemas.openxmlformats.org/officeDocument/2006/relationships/image" Target="../media/image64.png"/><Relationship Id="rId10" Type="http://schemas.openxmlformats.org/officeDocument/2006/relationships/image" Target="../media/image101.png"/><Relationship Id="rId4" Type="http://schemas.openxmlformats.org/officeDocument/2006/relationships/image" Target="../media/image63.png"/><Relationship Id="rId9" Type="http://schemas.openxmlformats.org/officeDocument/2006/relationships/image" Target="../media/image10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png"/><Relationship Id="rId13" Type="http://schemas.openxmlformats.org/officeDocument/2006/relationships/image" Target="../media/image114.png"/><Relationship Id="rId18" Type="http://schemas.openxmlformats.org/officeDocument/2006/relationships/image" Target="../media/image118.png"/><Relationship Id="rId3" Type="http://schemas.openxmlformats.org/officeDocument/2006/relationships/image" Target="../media/image62.png"/><Relationship Id="rId21" Type="http://schemas.openxmlformats.org/officeDocument/2006/relationships/image" Target="../media/image121.png"/><Relationship Id="rId7" Type="http://schemas.openxmlformats.org/officeDocument/2006/relationships/image" Target="../media/image108.png"/><Relationship Id="rId12" Type="http://schemas.openxmlformats.org/officeDocument/2006/relationships/image" Target="../media/image113.png"/><Relationship Id="rId17" Type="http://schemas.openxmlformats.org/officeDocument/2006/relationships/image" Target="../media/image117.png"/><Relationship Id="rId2" Type="http://schemas.openxmlformats.org/officeDocument/2006/relationships/image" Target="../media/image61.png"/><Relationship Id="rId16" Type="http://schemas.openxmlformats.org/officeDocument/2006/relationships/image" Target="../media/image116.png"/><Relationship Id="rId20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11" Type="http://schemas.openxmlformats.org/officeDocument/2006/relationships/image" Target="../media/image112.png"/><Relationship Id="rId24" Type="http://schemas.openxmlformats.org/officeDocument/2006/relationships/image" Target="../media/image124.png"/><Relationship Id="rId5" Type="http://schemas.openxmlformats.org/officeDocument/2006/relationships/image" Target="../media/image64.png"/><Relationship Id="rId15" Type="http://schemas.openxmlformats.org/officeDocument/2006/relationships/image" Target="../media/image82.png"/><Relationship Id="rId23" Type="http://schemas.openxmlformats.org/officeDocument/2006/relationships/image" Target="../media/image123.png"/><Relationship Id="rId10" Type="http://schemas.openxmlformats.org/officeDocument/2006/relationships/image" Target="../media/image111.png"/><Relationship Id="rId19" Type="http://schemas.openxmlformats.org/officeDocument/2006/relationships/image" Target="../media/image119.png"/><Relationship Id="rId4" Type="http://schemas.openxmlformats.org/officeDocument/2006/relationships/image" Target="../media/image63.png"/><Relationship Id="rId9" Type="http://schemas.openxmlformats.org/officeDocument/2006/relationships/image" Target="../media/image110.png"/><Relationship Id="rId14" Type="http://schemas.openxmlformats.org/officeDocument/2006/relationships/image" Target="../media/image115.png"/><Relationship Id="rId22" Type="http://schemas.openxmlformats.org/officeDocument/2006/relationships/image" Target="../media/image12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png"/><Relationship Id="rId13" Type="http://schemas.openxmlformats.org/officeDocument/2006/relationships/image" Target="../media/image128.png"/><Relationship Id="rId3" Type="http://schemas.openxmlformats.org/officeDocument/2006/relationships/image" Target="../media/image62.png"/><Relationship Id="rId7" Type="http://schemas.openxmlformats.org/officeDocument/2006/relationships/image" Target="../media/image108.png"/><Relationship Id="rId12" Type="http://schemas.openxmlformats.org/officeDocument/2006/relationships/image" Target="../media/image127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11" Type="http://schemas.openxmlformats.org/officeDocument/2006/relationships/image" Target="../media/image126.png"/><Relationship Id="rId5" Type="http://schemas.openxmlformats.org/officeDocument/2006/relationships/image" Target="../media/image64.png"/><Relationship Id="rId10" Type="http://schemas.openxmlformats.org/officeDocument/2006/relationships/image" Target="../media/image125.png"/><Relationship Id="rId4" Type="http://schemas.openxmlformats.org/officeDocument/2006/relationships/image" Target="../media/image63.png"/><Relationship Id="rId9" Type="http://schemas.openxmlformats.org/officeDocument/2006/relationships/image" Target="../media/image12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png"/><Relationship Id="rId13" Type="http://schemas.openxmlformats.org/officeDocument/2006/relationships/image" Target="../media/image136.png"/><Relationship Id="rId3" Type="http://schemas.openxmlformats.org/officeDocument/2006/relationships/image" Target="../media/image62.png"/><Relationship Id="rId7" Type="http://schemas.openxmlformats.org/officeDocument/2006/relationships/image" Target="../media/image130.png"/><Relationship Id="rId12" Type="http://schemas.openxmlformats.org/officeDocument/2006/relationships/image" Target="../media/image135.png"/><Relationship Id="rId17" Type="http://schemas.openxmlformats.org/officeDocument/2006/relationships/image" Target="../media/image140.png"/><Relationship Id="rId2" Type="http://schemas.openxmlformats.org/officeDocument/2006/relationships/image" Target="../media/image61.png"/><Relationship Id="rId16" Type="http://schemas.openxmlformats.org/officeDocument/2006/relationships/image" Target="../media/image1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9.png"/><Relationship Id="rId11" Type="http://schemas.openxmlformats.org/officeDocument/2006/relationships/image" Target="../media/image134.png"/><Relationship Id="rId5" Type="http://schemas.openxmlformats.org/officeDocument/2006/relationships/image" Target="../media/image64.png"/><Relationship Id="rId15" Type="http://schemas.openxmlformats.org/officeDocument/2006/relationships/image" Target="../media/image138.png"/><Relationship Id="rId10" Type="http://schemas.openxmlformats.org/officeDocument/2006/relationships/image" Target="../media/image133.png"/><Relationship Id="rId4" Type="http://schemas.openxmlformats.org/officeDocument/2006/relationships/image" Target="../media/image63.png"/><Relationship Id="rId9" Type="http://schemas.openxmlformats.org/officeDocument/2006/relationships/image" Target="../media/image132.png"/><Relationship Id="rId14" Type="http://schemas.openxmlformats.org/officeDocument/2006/relationships/image" Target="../media/image13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png"/><Relationship Id="rId13" Type="http://schemas.openxmlformats.org/officeDocument/2006/relationships/image" Target="../media/image147.png"/><Relationship Id="rId18" Type="http://schemas.openxmlformats.org/officeDocument/2006/relationships/image" Target="../media/image152.png"/><Relationship Id="rId26" Type="http://schemas.openxmlformats.org/officeDocument/2006/relationships/image" Target="../media/image160.png"/><Relationship Id="rId3" Type="http://schemas.openxmlformats.org/officeDocument/2006/relationships/image" Target="../media/image62.png"/><Relationship Id="rId21" Type="http://schemas.openxmlformats.org/officeDocument/2006/relationships/image" Target="../media/image155.png"/><Relationship Id="rId7" Type="http://schemas.openxmlformats.org/officeDocument/2006/relationships/image" Target="../media/image141.png"/><Relationship Id="rId12" Type="http://schemas.openxmlformats.org/officeDocument/2006/relationships/image" Target="../media/image146.png"/><Relationship Id="rId17" Type="http://schemas.openxmlformats.org/officeDocument/2006/relationships/image" Target="../media/image151.png"/><Relationship Id="rId25" Type="http://schemas.openxmlformats.org/officeDocument/2006/relationships/image" Target="../media/image159.png"/><Relationship Id="rId2" Type="http://schemas.openxmlformats.org/officeDocument/2006/relationships/image" Target="../media/image61.png"/><Relationship Id="rId16" Type="http://schemas.openxmlformats.org/officeDocument/2006/relationships/image" Target="../media/image150.png"/><Relationship Id="rId20" Type="http://schemas.openxmlformats.org/officeDocument/2006/relationships/image" Target="../media/image154.png"/><Relationship Id="rId29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9.png"/><Relationship Id="rId11" Type="http://schemas.openxmlformats.org/officeDocument/2006/relationships/image" Target="../media/image145.png"/><Relationship Id="rId24" Type="http://schemas.openxmlformats.org/officeDocument/2006/relationships/image" Target="../media/image158.png"/><Relationship Id="rId5" Type="http://schemas.openxmlformats.org/officeDocument/2006/relationships/image" Target="../media/image64.png"/><Relationship Id="rId15" Type="http://schemas.openxmlformats.org/officeDocument/2006/relationships/image" Target="../media/image149.png"/><Relationship Id="rId23" Type="http://schemas.openxmlformats.org/officeDocument/2006/relationships/image" Target="../media/image157.png"/><Relationship Id="rId28" Type="http://schemas.openxmlformats.org/officeDocument/2006/relationships/image" Target="../media/image162.png"/><Relationship Id="rId10" Type="http://schemas.openxmlformats.org/officeDocument/2006/relationships/image" Target="../media/image144.png"/><Relationship Id="rId19" Type="http://schemas.openxmlformats.org/officeDocument/2006/relationships/image" Target="../media/image153.png"/><Relationship Id="rId4" Type="http://schemas.openxmlformats.org/officeDocument/2006/relationships/image" Target="../media/image63.png"/><Relationship Id="rId9" Type="http://schemas.openxmlformats.org/officeDocument/2006/relationships/image" Target="../media/image143.png"/><Relationship Id="rId14" Type="http://schemas.openxmlformats.org/officeDocument/2006/relationships/image" Target="../media/image148.png"/><Relationship Id="rId22" Type="http://schemas.openxmlformats.org/officeDocument/2006/relationships/image" Target="../media/image156.png"/><Relationship Id="rId27" Type="http://schemas.openxmlformats.org/officeDocument/2006/relationships/image" Target="../media/image161.png"/><Relationship Id="rId30" Type="http://schemas.openxmlformats.org/officeDocument/2006/relationships/image" Target="../media/image131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3.png"/><Relationship Id="rId13" Type="http://schemas.openxmlformats.org/officeDocument/2006/relationships/image" Target="../media/image168.png"/><Relationship Id="rId3" Type="http://schemas.openxmlformats.org/officeDocument/2006/relationships/image" Target="../media/image61.png"/><Relationship Id="rId7" Type="http://schemas.openxmlformats.org/officeDocument/2006/relationships/image" Target="../media/image129.png"/><Relationship Id="rId12" Type="http://schemas.openxmlformats.org/officeDocument/2006/relationships/image" Target="../media/image167.png"/><Relationship Id="rId17" Type="http://schemas.openxmlformats.org/officeDocument/2006/relationships/image" Target="../media/image131.png"/><Relationship Id="rId2" Type="http://schemas.openxmlformats.org/officeDocument/2006/relationships/image" Target="../media/image130.png"/><Relationship Id="rId16" Type="http://schemas.openxmlformats.org/officeDocument/2006/relationships/image" Target="../media/image1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11" Type="http://schemas.openxmlformats.org/officeDocument/2006/relationships/image" Target="../media/image166.png"/><Relationship Id="rId5" Type="http://schemas.openxmlformats.org/officeDocument/2006/relationships/image" Target="../media/image63.png"/><Relationship Id="rId15" Type="http://schemas.openxmlformats.org/officeDocument/2006/relationships/image" Target="../media/image170.png"/><Relationship Id="rId10" Type="http://schemas.openxmlformats.org/officeDocument/2006/relationships/image" Target="../media/image165.png"/><Relationship Id="rId4" Type="http://schemas.openxmlformats.org/officeDocument/2006/relationships/image" Target="../media/image62.png"/><Relationship Id="rId9" Type="http://schemas.openxmlformats.org/officeDocument/2006/relationships/image" Target="../media/image164.png"/><Relationship Id="rId14" Type="http://schemas.openxmlformats.org/officeDocument/2006/relationships/image" Target="../media/image16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3.png"/><Relationship Id="rId13" Type="http://schemas.openxmlformats.org/officeDocument/2006/relationships/image" Target="../media/image178.png"/><Relationship Id="rId18" Type="http://schemas.openxmlformats.org/officeDocument/2006/relationships/image" Target="../media/image183.png"/><Relationship Id="rId3" Type="http://schemas.openxmlformats.org/officeDocument/2006/relationships/image" Target="../media/image62.png"/><Relationship Id="rId21" Type="http://schemas.openxmlformats.org/officeDocument/2006/relationships/image" Target="../media/image131.png"/><Relationship Id="rId7" Type="http://schemas.openxmlformats.org/officeDocument/2006/relationships/image" Target="../media/image172.png"/><Relationship Id="rId12" Type="http://schemas.openxmlformats.org/officeDocument/2006/relationships/image" Target="../media/image177.png"/><Relationship Id="rId17" Type="http://schemas.openxmlformats.org/officeDocument/2006/relationships/image" Target="../media/image182.png"/><Relationship Id="rId2" Type="http://schemas.openxmlformats.org/officeDocument/2006/relationships/image" Target="../media/image61.png"/><Relationship Id="rId16" Type="http://schemas.openxmlformats.org/officeDocument/2006/relationships/image" Target="../media/image181.png"/><Relationship Id="rId20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9.png"/><Relationship Id="rId11" Type="http://schemas.openxmlformats.org/officeDocument/2006/relationships/image" Target="../media/image176.png"/><Relationship Id="rId5" Type="http://schemas.openxmlformats.org/officeDocument/2006/relationships/image" Target="../media/image64.png"/><Relationship Id="rId15" Type="http://schemas.openxmlformats.org/officeDocument/2006/relationships/image" Target="../media/image180.png"/><Relationship Id="rId10" Type="http://schemas.openxmlformats.org/officeDocument/2006/relationships/image" Target="../media/image175.png"/><Relationship Id="rId19" Type="http://schemas.openxmlformats.org/officeDocument/2006/relationships/image" Target="../media/image184.png"/><Relationship Id="rId4" Type="http://schemas.openxmlformats.org/officeDocument/2006/relationships/image" Target="../media/image63.png"/><Relationship Id="rId9" Type="http://schemas.openxmlformats.org/officeDocument/2006/relationships/image" Target="../media/image174.png"/><Relationship Id="rId14" Type="http://schemas.openxmlformats.org/officeDocument/2006/relationships/image" Target="../media/image17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4.png"/><Relationship Id="rId7" Type="http://schemas.openxmlformats.org/officeDocument/2006/relationships/image" Target="../media/image2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14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16.png"/><Relationship Id="rId15" Type="http://schemas.openxmlformats.org/officeDocument/2006/relationships/image" Target="../media/image31.png"/><Relationship Id="rId10" Type="http://schemas.openxmlformats.org/officeDocument/2006/relationships/image" Target="../media/image26.png"/><Relationship Id="rId4" Type="http://schemas.openxmlformats.org/officeDocument/2006/relationships/image" Target="../media/image15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3" Type="http://schemas.openxmlformats.org/officeDocument/2006/relationships/image" Target="../media/image14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16.png"/><Relationship Id="rId10" Type="http://schemas.openxmlformats.org/officeDocument/2006/relationships/image" Target="../media/image36.png"/><Relationship Id="rId4" Type="http://schemas.openxmlformats.org/officeDocument/2006/relationships/image" Target="../media/image15.png"/><Relationship Id="rId9" Type="http://schemas.openxmlformats.org/officeDocument/2006/relationships/image" Target="../media/image3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18" Type="http://schemas.openxmlformats.org/officeDocument/2006/relationships/image" Target="../media/image51.png"/><Relationship Id="rId26" Type="http://schemas.openxmlformats.org/officeDocument/2006/relationships/image" Target="../media/image59.png"/><Relationship Id="rId3" Type="http://schemas.openxmlformats.org/officeDocument/2006/relationships/image" Target="../media/image14.png"/><Relationship Id="rId21" Type="http://schemas.openxmlformats.org/officeDocument/2006/relationships/image" Target="../media/image54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17" Type="http://schemas.openxmlformats.org/officeDocument/2006/relationships/image" Target="../media/image50.png"/><Relationship Id="rId25" Type="http://schemas.openxmlformats.org/officeDocument/2006/relationships/image" Target="../media/image58.png"/><Relationship Id="rId2" Type="http://schemas.openxmlformats.org/officeDocument/2006/relationships/image" Target="../media/image13.png"/><Relationship Id="rId16" Type="http://schemas.openxmlformats.org/officeDocument/2006/relationships/image" Target="../media/image49.png"/><Relationship Id="rId20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44.png"/><Relationship Id="rId24" Type="http://schemas.openxmlformats.org/officeDocument/2006/relationships/image" Target="../media/image57.png"/><Relationship Id="rId5" Type="http://schemas.openxmlformats.org/officeDocument/2006/relationships/image" Target="../media/image16.png"/><Relationship Id="rId15" Type="http://schemas.openxmlformats.org/officeDocument/2006/relationships/image" Target="../media/image48.png"/><Relationship Id="rId23" Type="http://schemas.openxmlformats.org/officeDocument/2006/relationships/image" Target="../media/image56.png"/><Relationship Id="rId28" Type="http://schemas.openxmlformats.org/officeDocument/2006/relationships/image" Target="../media/image33.png"/><Relationship Id="rId10" Type="http://schemas.openxmlformats.org/officeDocument/2006/relationships/image" Target="../media/image43.png"/><Relationship Id="rId19" Type="http://schemas.openxmlformats.org/officeDocument/2006/relationships/image" Target="../media/image52.png"/><Relationship Id="rId4" Type="http://schemas.openxmlformats.org/officeDocument/2006/relationships/image" Target="../media/image15.png"/><Relationship Id="rId9" Type="http://schemas.openxmlformats.org/officeDocument/2006/relationships/image" Target="../media/image42.png"/><Relationship Id="rId14" Type="http://schemas.openxmlformats.org/officeDocument/2006/relationships/image" Target="../media/image47.png"/><Relationship Id="rId22" Type="http://schemas.openxmlformats.org/officeDocument/2006/relationships/image" Target="../media/image55.png"/><Relationship Id="rId27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3289995" y="2390293"/>
            <a:ext cx="2759410" cy="130035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Series</a:t>
            </a:r>
            <a:endParaRPr lang="ja-JP" altLang="en-US" sz="80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20552" y="3686426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4899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the method of differences to sum simple finite series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Verify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And hence find the following using the method of differences: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19638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2A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blipFill>
                <a:blip r:embed="rId2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blipFill>
                <a:blip r:embed="rId3"/>
                <a:stretch>
                  <a:fillRect l="-29845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blipFill>
                <a:blip r:embed="rId4"/>
                <a:stretch>
                  <a:fillRect l="-23476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1=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blipFill>
                <a:blip r:embed="rId5"/>
                <a:stretch>
                  <a:fillRect l="-56934" t="-95918" r="-61314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43148" y="2861954"/>
                <a:ext cx="2052421" cy="598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148" y="2861954"/>
                <a:ext cx="2052421" cy="59862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11282" y="4389519"/>
                <a:ext cx="1367297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+1)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1282" y="4389519"/>
                <a:ext cx="1367297" cy="76322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67200" y="1524000"/>
                <a:ext cx="1051185" cy="5590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524000"/>
                <a:ext cx="1051185" cy="55906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657600" y="2286000"/>
                <a:ext cx="1954446" cy="6050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286000"/>
                <a:ext cx="1954446" cy="60503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657600" y="3124200"/>
                <a:ext cx="1942904" cy="598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124200"/>
                <a:ext cx="1942904" cy="59862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038600" y="3962400"/>
                <a:ext cx="1175386" cy="598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962400"/>
                <a:ext cx="1175386" cy="59862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rc 5"/>
          <p:cNvSpPr/>
          <p:nvPr/>
        </p:nvSpPr>
        <p:spPr>
          <a:xfrm>
            <a:off x="5562600" y="1828800"/>
            <a:ext cx="457200" cy="7620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5562600" y="2667000"/>
            <a:ext cx="457200" cy="7620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c 17"/>
          <p:cNvSpPr/>
          <p:nvPr/>
        </p:nvSpPr>
        <p:spPr>
          <a:xfrm>
            <a:off x="5562600" y="3505200"/>
            <a:ext cx="457200" cy="7620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867400" y="1828800"/>
            <a:ext cx="2667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the opposite’s denominator to make them equivalent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019800" y="2819400"/>
            <a:ext cx="2811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numerators (you could do this in the first step!)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43600" y="3581400"/>
            <a:ext cx="28114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the fractions up and collect like terms where possible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86200" y="22860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3886200" y="25908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4724400" y="2590800"/>
            <a:ext cx="152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5105400" y="2286000"/>
            <a:ext cx="152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6F13FCFC-916D-4D38-8B97-26B5AF7FE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1119423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2" grpId="0"/>
      <p:bldP spid="13" grpId="0"/>
      <p:bldP spid="14" grpId="0"/>
      <p:bldP spid="15" grpId="0"/>
      <p:bldP spid="6" grpId="0" animBg="1"/>
      <p:bldP spid="17" grpId="0" animBg="1"/>
      <p:bldP spid="18" grpId="0" animBg="1"/>
      <p:bldP spid="10" grpId="0"/>
      <p:bldP spid="20" grpId="0"/>
      <p:bldP spid="21" grpId="0"/>
      <p:bldP spid="11" grpId="0" animBg="1"/>
      <p:bldP spid="11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9530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the method of differences to sum simple finite series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Verify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And hence find the following using the method of differences: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itchFamily="66" charset="0"/>
                <a:sym typeface="Wingdings" panose="05000000000000000000" pitchFamily="2" charset="2"/>
              </a:rPr>
              <a:t>As before, write out the first few terms and then the last one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itchFamily="66" charset="0"/>
                <a:sym typeface="Wingdings" panose="05000000000000000000" pitchFamily="2" charset="2"/>
              </a:rPr>
              <a:t>Cancel where possible and simplify the answer!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19638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2A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blipFill>
                <a:blip r:embed="rId2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blipFill>
                <a:blip r:embed="rId3"/>
                <a:stretch>
                  <a:fillRect l="-29845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blipFill>
                <a:blip r:embed="rId4"/>
                <a:stretch>
                  <a:fillRect l="-23476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1=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blipFill>
                <a:blip r:embed="rId5"/>
                <a:stretch>
                  <a:fillRect l="-56934" t="-95918" r="-61314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43148" y="2861954"/>
                <a:ext cx="2052421" cy="598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148" y="2861954"/>
                <a:ext cx="2052421" cy="59862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11282" y="4108862"/>
                <a:ext cx="1367297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+1)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1282" y="4108862"/>
                <a:ext cx="1367297" cy="76322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886200" y="1371600"/>
                <a:ext cx="1217000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+1)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1371600"/>
                <a:ext cx="1217000" cy="6793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181600" y="1371600"/>
                <a:ext cx="1559080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  </m:t>
                      </m:r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1371600"/>
                <a:ext cx="1559080" cy="6793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038600" y="2209800"/>
                <a:ext cx="7151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209800"/>
                <a:ext cx="715132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038600" y="2743200"/>
                <a:ext cx="7151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743200"/>
                <a:ext cx="715132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038600" y="3276600"/>
                <a:ext cx="7151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276600"/>
                <a:ext cx="715132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105400" y="3733800"/>
                <a:ext cx="3850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733800"/>
                <a:ext cx="385042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038600" y="4191000"/>
                <a:ext cx="7151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191000"/>
                <a:ext cx="715132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105400" y="2133600"/>
                <a:ext cx="32412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133600"/>
                <a:ext cx="324128" cy="495649"/>
              </a:xfrm>
              <a:prstGeom prst="rect">
                <a:avLst/>
              </a:prstGeom>
              <a:blipFill>
                <a:blip r:embed="rId15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334000" y="2133600"/>
                <a:ext cx="56887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133600"/>
                <a:ext cx="568874" cy="495649"/>
              </a:xfrm>
              <a:prstGeom prst="rect">
                <a:avLst/>
              </a:prstGeom>
              <a:blipFill>
                <a:blip r:embed="rId16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105400" y="2667000"/>
                <a:ext cx="32412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667000"/>
                <a:ext cx="324128" cy="495649"/>
              </a:xfrm>
              <a:prstGeom prst="rect">
                <a:avLst/>
              </a:prstGeom>
              <a:blipFill>
                <a:blip r:embed="rId17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334000" y="2667000"/>
                <a:ext cx="56887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667000"/>
                <a:ext cx="568874" cy="495649"/>
              </a:xfrm>
              <a:prstGeom prst="rect">
                <a:avLst/>
              </a:prstGeom>
              <a:blipFill>
                <a:blip r:embed="rId18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105400" y="3200400"/>
                <a:ext cx="32412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200400"/>
                <a:ext cx="324128" cy="495649"/>
              </a:xfrm>
              <a:prstGeom prst="rect">
                <a:avLst/>
              </a:prstGeom>
              <a:blipFill>
                <a:blip r:embed="rId19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334000" y="3200400"/>
                <a:ext cx="56887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200400"/>
                <a:ext cx="568874" cy="495649"/>
              </a:xfrm>
              <a:prstGeom prst="rect">
                <a:avLst/>
              </a:prstGeom>
              <a:blipFill>
                <a:blip r:embed="rId20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105400" y="4114800"/>
                <a:ext cx="330411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4114800"/>
                <a:ext cx="330411" cy="49705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334000" y="4114800"/>
                <a:ext cx="888961" cy="500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114800"/>
                <a:ext cx="888961" cy="500650"/>
              </a:xfrm>
              <a:prstGeom prst="rect">
                <a:avLst/>
              </a:prstGeom>
              <a:blipFill>
                <a:blip r:embed="rId22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886200" y="4953000"/>
                <a:ext cx="1217000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953000"/>
                <a:ext cx="1217000" cy="679353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953000" y="5029200"/>
                <a:ext cx="1182631" cy="500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 </m:t>
                      </m:r>
                      <m:r>
                        <a:rPr lang="en-GB" sz="1400" i="1" smtClean="0">
                          <a:latin typeface="Cambria Math"/>
                        </a:rPr>
                        <m:t>1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029200"/>
                <a:ext cx="1182631" cy="500650"/>
              </a:xfrm>
              <a:prstGeom prst="rect">
                <a:avLst/>
              </a:prstGeom>
              <a:blipFill>
                <a:blip r:embed="rId24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953000" y="5638800"/>
                <a:ext cx="1502719" cy="500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638800"/>
                <a:ext cx="1502719" cy="500650"/>
              </a:xfrm>
              <a:prstGeom prst="rect">
                <a:avLst/>
              </a:prstGeom>
              <a:blipFill>
                <a:blip r:embed="rId25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953000" y="6172200"/>
                <a:ext cx="868828" cy="4648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6172200"/>
                <a:ext cx="868828" cy="464871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Straight Connector 66"/>
          <p:cNvCxnSpPr/>
          <p:nvPr/>
        </p:nvCxnSpPr>
        <p:spPr>
          <a:xfrm flipV="1">
            <a:off x="5638800" y="2209800"/>
            <a:ext cx="152400" cy="381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5181600" y="2743200"/>
            <a:ext cx="152400" cy="381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5638800" y="2743200"/>
            <a:ext cx="152400" cy="381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5181600" y="3276600"/>
            <a:ext cx="152400" cy="381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5181600" y="4191000"/>
            <a:ext cx="152400" cy="381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5638800" y="3276600"/>
            <a:ext cx="152400" cy="381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553200" y="1981200"/>
            <a:ext cx="14603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itchFamily="66" charset="0"/>
              </a:rPr>
              <a:t>This term will cancel with the next term</a:t>
            </a:r>
            <a:endParaRPr lang="en-GB" sz="1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 flipH="1">
            <a:off x="5867400" y="2514600"/>
            <a:ext cx="762000" cy="858032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H="1">
            <a:off x="5486400" y="3581400"/>
            <a:ext cx="1524000" cy="556949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7010400" y="3200400"/>
            <a:ext cx="14603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itchFamily="66" charset="0"/>
              </a:rPr>
              <a:t>This term will cancel with the previous term</a:t>
            </a:r>
            <a:endParaRPr lang="en-GB" sz="1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78" name="Arc 77"/>
          <p:cNvSpPr/>
          <p:nvPr/>
        </p:nvSpPr>
        <p:spPr>
          <a:xfrm>
            <a:off x="6248400" y="5334000"/>
            <a:ext cx="5334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/>
          <p:cNvSpPr txBox="1"/>
          <p:nvPr/>
        </p:nvSpPr>
        <p:spPr>
          <a:xfrm>
            <a:off x="6781800" y="54102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‘1’ with the denominator ‘n + 1’ so it can be grouped up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0" name="Arc 79"/>
          <p:cNvSpPr/>
          <p:nvPr/>
        </p:nvSpPr>
        <p:spPr>
          <a:xfrm>
            <a:off x="6248400" y="5867400"/>
            <a:ext cx="5334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/>
          <p:cNvSpPr txBox="1"/>
          <p:nvPr/>
        </p:nvSpPr>
        <p:spPr>
          <a:xfrm>
            <a:off x="6629400" y="5867400"/>
            <a:ext cx="1159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Group fractions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Title 1">
            <a:extLst>
              <a:ext uri="{FF2B5EF4-FFF2-40B4-BE49-F238E27FC236}">
                <a16:creationId xmlns:a16="http://schemas.microsoft.com/office/drawing/2014/main" id="{AE0906BA-C2C9-466C-AF5B-7AE310413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349335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31" grpId="0"/>
      <p:bldP spid="34" grpId="0"/>
      <p:bldP spid="39" grpId="0"/>
      <p:bldP spid="40" grpId="0"/>
      <p:bldP spid="16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4" grpId="0"/>
      <p:bldP spid="65" grpId="0"/>
      <p:bldP spid="66" grpId="0"/>
      <p:bldP spid="73" grpId="0"/>
      <p:bldP spid="76" grpId="0"/>
      <p:bldP spid="78" grpId="0" animBg="1"/>
      <p:bldP spid="79" grpId="0"/>
      <p:bldP spid="80" grpId="0" animBg="1"/>
      <p:bldP spid="8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the method of differences to sum simple finite series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Find the following summation using the method of differences: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Firstly you will need to express this as two functions, one subtract the other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anose="05000000000000000000" pitchFamily="2" charset="2"/>
              </a:rPr>
              <a:t> You can do this by writing the expression using partial fractions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19638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2A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blipFill>
                <a:blip r:embed="rId2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blipFill>
                <a:blip r:embed="rId3"/>
                <a:stretch>
                  <a:fillRect l="-29845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blipFill>
                <a:blip r:embed="rId4"/>
                <a:stretch>
                  <a:fillRect l="-23476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1=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blipFill>
                <a:blip r:embed="rId5"/>
                <a:stretch>
                  <a:fillRect l="-56934" t="-95918" r="-61314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19200" y="3048000"/>
                <a:ext cx="1309526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latin typeface="Cambria Math"/>
                                </a:rPr>
                                <m:t>−1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048000"/>
                <a:ext cx="1309526" cy="76322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733800" y="1447800"/>
                <a:ext cx="81445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4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1447800"/>
                <a:ext cx="814454" cy="495649"/>
              </a:xfrm>
              <a:prstGeom prst="rect">
                <a:avLst/>
              </a:prstGeom>
              <a:blipFill>
                <a:blip r:embed="rId7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733800" y="1981200"/>
                <a:ext cx="1708481" cy="535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1981200"/>
                <a:ext cx="1708481" cy="535275"/>
              </a:xfrm>
              <a:prstGeom prst="rect">
                <a:avLst/>
              </a:prstGeom>
              <a:blipFill>
                <a:blip r:embed="rId8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733800" y="2590800"/>
                <a:ext cx="1627946" cy="500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2590800"/>
                <a:ext cx="1627946" cy="500650"/>
              </a:xfrm>
              <a:prstGeom prst="rect">
                <a:avLst/>
              </a:prstGeom>
              <a:blipFill>
                <a:blip r:embed="rId9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733800" y="3200400"/>
                <a:ext cx="3222101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−1)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𝐵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3200400"/>
                <a:ext cx="3222101" cy="540917"/>
              </a:xfrm>
              <a:prstGeom prst="rect">
                <a:avLst/>
              </a:prstGeom>
              <a:blipFill>
                <a:blip r:embed="rId10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733800" y="3886200"/>
                <a:ext cx="2163413" cy="5486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𝐴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𝐵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3886200"/>
                <a:ext cx="2163413" cy="548676"/>
              </a:xfrm>
              <a:prstGeom prst="rect">
                <a:avLst/>
              </a:prstGeom>
              <a:blipFill>
                <a:blip r:embed="rId11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876800" y="4953000"/>
                <a:ext cx="231422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𝑟</m:t>
                          </m:r>
                          <m:r>
                            <a:rPr lang="en-GB" sz="1400" i="1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𝐵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𝑟</m:t>
                          </m:r>
                          <m:r>
                            <a:rPr lang="en-GB" sz="14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953000"/>
                <a:ext cx="2314223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62400" y="5638800"/>
                <a:ext cx="7813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𝐵</m:t>
                      </m:r>
                      <m:r>
                        <a:rPr lang="en-GB" sz="1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638800"/>
                <a:ext cx="781368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038600" y="6019800"/>
                <a:ext cx="762000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𝐵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6019800"/>
                <a:ext cx="762000" cy="495649"/>
              </a:xfrm>
              <a:prstGeom prst="rect">
                <a:avLst/>
              </a:prstGeom>
              <a:blipFill>
                <a:blip r:embed="rId14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781800" y="5638800"/>
                <a:ext cx="9081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r>
                        <a:rPr lang="en-GB" sz="1400" b="0" i="1" smtClean="0">
                          <a:latin typeface="Cambria Math"/>
                        </a:rPr>
                        <m:t>𝐴</m:t>
                      </m:r>
                      <m:r>
                        <a:rPr lang="en-GB" sz="1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5638800"/>
                <a:ext cx="908134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010400" y="6019800"/>
                <a:ext cx="914400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𝐴</m:t>
                      </m:r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6019800"/>
                <a:ext cx="914400" cy="495649"/>
              </a:xfrm>
              <a:prstGeom prst="rect">
                <a:avLst/>
              </a:prstGeom>
              <a:blipFill>
                <a:blip r:embed="rId16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>
            <a:off x="5410200" y="1752600"/>
            <a:ext cx="381000" cy="5334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5791200" y="18288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Factorise the denominator</a:t>
            </a:r>
          </a:p>
        </p:txBody>
      </p:sp>
      <p:sp>
        <p:nvSpPr>
          <p:cNvPr id="23" name="Arc 22"/>
          <p:cNvSpPr/>
          <p:nvPr/>
        </p:nvSpPr>
        <p:spPr>
          <a:xfrm>
            <a:off x="5410200" y="2362200"/>
            <a:ext cx="381000" cy="5334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>
            <a:off x="6781800" y="2971800"/>
            <a:ext cx="381000" cy="5334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/>
          <p:cNvSpPr/>
          <p:nvPr/>
        </p:nvSpPr>
        <p:spPr>
          <a:xfrm>
            <a:off x="6781800" y="3581400"/>
            <a:ext cx="381000" cy="5334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803075" y="2362200"/>
            <a:ext cx="3331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as separate fractions added together – we need to find the numerators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75714" y="2895600"/>
            <a:ext cx="2068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each fraction by the opposite’s denominator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62800" y="37338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up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038600" y="4572000"/>
            <a:ext cx="449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value of the numerator must be equal to 1, as above…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4953000" y="5334000"/>
            <a:ext cx="6858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6172200" y="5334000"/>
            <a:ext cx="6858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rc 36"/>
          <p:cNvSpPr/>
          <p:nvPr/>
        </p:nvSpPr>
        <p:spPr>
          <a:xfrm>
            <a:off x="7696200" y="5791200"/>
            <a:ext cx="381000" cy="5334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>
            <a:off x="4572000" y="5791200"/>
            <a:ext cx="381000" cy="5334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4267200" y="5257800"/>
            <a:ext cx="10230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Let r = 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629400" y="5257800"/>
            <a:ext cx="1098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Let r = -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029200" y="5943600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077200" y="5943600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962400" y="1981200"/>
            <a:ext cx="14478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4038600" y="3886200"/>
            <a:ext cx="17526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4419601" y="3200400"/>
            <a:ext cx="609600" cy="23156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4724400" y="3479470"/>
            <a:ext cx="609600" cy="245424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562600" y="3491344"/>
            <a:ext cx="609600" cy="23354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5943600" y="3200400"/>
            <a:ext cx="609600" cy="25531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itle 1">
            <a:extLst>
              <a:ext uri="{FF2B5EF4-FFF2-40B4-BE49-F238E27FC236}">
                <a16:creationId xmlns:a16="http://schemas.microsoft.com/office/drawing/2014/main" id="{82886274-5B09-4F65-8653-4A0B41D65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1296457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/>
      <p:bldP spid="23" grpId="0" animBg="1"/>
      <p:bldP spid="24" grpId="0" animBg="1"/>
      <p:bldP spid="25" grpId="0" animBg="1"/>
      <p:bldP spid="27" grpId="0"/>
      <p:bldP spid="28" grpId="0"/>
      <p:bldP spid="29" grpId="0"/>
      <p:bldP spid="30" grpId="0"/>
      <p:bldP spid="37" grpId="0" animBg="1"/>
      <p:bldP spid="38" grpId="0" animBg="1"/>
      <p:bldP spid="31" grpId="0"/>
      <p:bldP spid="39" grpId="0"/>
      <p:bldP spid="40" grpId="0"/>
      <p:bldP spid="41" grpId="0"/>
      <p:bldP spid="32" grpId="0" animBg="1"/>
      <p:bldP spid="32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the method of differences to sum simple finite series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Find the following summation using the method of differences: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Firstly you will need to express this as two functions, one subtract the other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anose="05000000000000000000" pitchFamily="2" charset="2"/>
              </a:rPr>
              <a:t> You can do this by writing the expression using partial fractions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19638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2A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blipFill>
                <a:blip r:embed="rId2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blipFill>
                <a:blip r:embed="rId3"/>
                <a:stretch>
                  <a:fillRect l="-29845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blipFill>
                <a:blip r:embed="rId4"/>
                <a:stretch>
                  <a:fillRect l="-23476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1=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blipFill>
                <a:blip r:embed="rId5"/>
                <a:stretch>
                  <a:fillRect l="-56934" t="-95918" r="-61314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19200" y="3048000"/>
                <a:ext cx="1309526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latin typeface="Cambria Math"/>
                                </a:rPr>
                                <m:t>−1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048000"/>
                <a:ext cx="1309526" cy="76322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657600" y="1447800"/>
                <a:ext cx="81445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4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1447800"/>
                <a:ext cx="814454" cy="495649"/>
              </a:xfrm>
              <a:prstGeom prst="rect">
                <a:avLst/>
              </a:prstGeom>
              <a:blipFill>
                <a:blip r:embed="rId7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19600" y="1447800"/>
                <a:ext cx="1708096" cy="500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447800"/>
                <a:ext cx="1708096" cy="50065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8349343" y="1447800"/>
                <a:ext cx="762000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𝐵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9343" y="1447800"/>
                <a:ext cx="762000" cy="495649"/>
              </a:xfrm>
              <a:prstGeom prst="rect">
                <a:avLst/>
              </a:prstGeom>
              <a:blipFill>
                <a:blip r:embed="rId9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467600" y="1447800"/>
                <a:ext cx="914400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𝐴</m:t>
                      </m:r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1447800"/>
                <a:ext cx="914400" cy="495649"/>
              </a:xfrm>
              <a:prstGeom prst="rect">
                <a:avLst/>
              </a:prstGeom>
              <a:blipFill>
                <a:blip r:embed="rId10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419600" y="2133600"/>
                <a:ext cx="1708095" cy="6401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133600"/>
                <a:ext cx="1708095" cy="6401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419600" y="2971800"/>
                <a:ext cx="1708095" cy="6401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971800"/>
                <a:ext cx="1708095" cy="64017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419600" y="3886200"/>
                <a:ext cx="2003305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886200"/>
                <a:ext cx="2003305" cy="57637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>
            <a:off x="6019800" y="1752600"/>
            <a:ext cx="381000" cy="7620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6324600" y="19050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 for A and B</a:t>
            </a:r>
          </a:p>
        </p:txBody>
      </p:sp>
      <p:sp>
        <p:nvSpPr>
          <p:cNvPr id="52" name="Arc 51"/>
          <p:cNvSpPr/>
          <p:nvPr/>
        </p:nvSpPr>
        <p:spPr>
          <a:xfrm>
            <a:off x="6019800" y="2590800"/>
            <a:ext cx="381000" cy="7620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Arc 53"/>
          <p:cNvSpPr/>
          <p:nvPr/>
        </p:nvSpPr>
        <p:spPr>
          <a:xfrm>
            <a:off x="6248400" y="3429000"/>
            <a:ext cx="381000" cy="7620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6324600" y="27432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Swap the fractions (just to make it look simpler!)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77000" y="35052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out as a factor (again to make it look simpler!)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C5B27498-3F10-4802-8291-DAFDC0565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908039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47" grpId="0"/>
      <p:bldP spid="48" grpId="0"/>
      <p:bldP spid="49" grpId="0"/>
      <p:bldP spid="50" grpId="0" animBg="1"/>
      <p:bldP spid="51" grpId="0"/>
      <p:bldP spid="52" grpId="0" animBg="1"/>
      <p:bldP spid="54" grpId="0" animBg="1"/>
      <p:bldP spid="55" grpId="0"/>
      <p:bldP spid="5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the method of differences to sum simple finite series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Find the following summation using the method of differences: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latin typeface="Comic Sans MS" pitchFamily="66" charset="0"/>
              </a:rPr>
              <a:t>As before, write out the first few terms and the last term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 You can ignore the ‘</a:t>
            </a:r>
            <a:r>
              <a:rPr lang="en-US" sz="1400" baseline="30000" dirty="0">
                <a:latin typeface="Comic Sans MS" pitchFamily="66" charset="0"/>
                <a:sym typeface="Wingdings" pitchFamily="2" charset="2"/>
              </a:rPr>
              <a:t>1</a:t>
            </a:r>
            <a:r>
              <a:rPr lang="en-US" sz="1400" dirty="0">
                <a:latin typeface="Comic Sans MS" pitchFamily="66" charset="0"/>
                <a:sym typeface="Wingdings" pitchFamily="2" charset="2"/>
              </a:rPr>
              <a:t>/</a:t>
            </a:r>
            <a:r>
              <a:rPr lang="en-US" sz="1400" baseline="-25000" dirty="0"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1400" dirty="0">
                <a:latin typeface="Comic Sans MS" pitchFamily="66" charset="0"/>
                <a:sym typeface="Wingdings" pitchFamily="2" charset="2"/>
              </a:rPr>
              <a:t>’ at the start and put it back in at the end…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19638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2A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blipFill>
                <a:blip r:embed="rId2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blipFill>
                <a:blip r:embed="rId3"/>
                <a:stretch>
                  <a:fillRect l="-29845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blipFill>
                <a:blip r:embed="rId4"/>
                <a:stretch>
                  <a:fillRect l="-23476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1=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blipFill>
                <a:blip r:embed="rId5"/>
                <a:stretch>
                  <a:fillRect l="-56934" t="-95918" r="-61314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19200" y="3048000"/>
                <a:ext cx="1309526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latin typeface="Cambria Math"/>
                                </a:rPr>
                                <m:t>−1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048000"/>
                <a:ext cx="1309526" cy="76322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733800" y="1371600"/>
                <a:ext cx="1167564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400" i="1">
                                  <a:latin typeface="Cambria Math"/>
                                </a:rPr>
                                <m:t>−1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1371600"/>
                <a:ext cx="1167564" cy="6793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800600" y="1371600"/>
                <a:ext cx="2356414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𝑟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1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𝑟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1</m:t>
                                  </m:r>
                                </m:den>
                              </m:f>
                            </m:e>
                          </m:d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371600"/>
                <a:ext cx="2356414" cy="6793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953000" y="2971800"/>
                <a:ext cx="6474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971800"/>
                <a:ext cx="647485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953000" y="3581400"/>
                <a:ext cx="6474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3581400"/>
                <a:ext cx="647485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953000" y="4191000"/>
                <a:ext cx="6474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4191000"/>
                <a:ext cx="647485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867400" y="4572000"/>
                <a:ext cx="3593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4572000"/>
                <a:ext cx="359393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953000" y="5029200"/>
                <a:ext cx="65376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029200"/>
                <a:ext cx="653769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867400" y="2819400"/>
                <a:ext cx="32412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819400"/>
                <a:ext cx="324128" cy="495649"/>
              </a:xfrm>
              <a:prstGeom prst="rect">
                <a:avLst/>
              </a:prstGeom>
              <a:blipFill>
                <a:blip r:embed="rId14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096000" y="2819400"/>
                <a:ext cx="56887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819400"/>
                <a:ext cx="568874" cy="495649"/>
              </a:xfrm>
              <a:prstGeom prst="rect">
                <a:avLst/>
              </a:prstGeom>
              <a:blipFill>
                <a:blip r:embed="rId15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867400" y="3429000"/>
                <a:ext cx="32412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429000"/>
                <a:ext cx="324128" cy="495649"/>
              </a:xfrm>
              <a:prstGeom prst="rect">
                <a:avLst/>
              </a:prstGeom>
              <a:blipFill>
                <a:blip r:embed="rId16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096000" y="3429000"/>
                <a:ext cx="56887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429000"/>
                <a:ext cx="568874" cy="495649"/>
              </a:xfrm>
              <a:prstGeom prst="rect">
                <a:avLst/>
              </a:prstGeom>
              <a:blipFill>
                <a:blip r:embed="rId17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867400" y="4038600"/>
                <a:ext cx="32412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4038600"/>
                <a:ext cx="324128" cy="495649"/>
              </a:xfrm>
              <a:prstGeom prst="rect">
                <a:avLst/>
              </a:prstGeom>
              <a:blipFill>
                <a:blip r:embed="rId18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096000" y="4038600"/>
                <a:ext cx="56887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038600"/>
                <a:ext cx="568874" cy="495649"/>
              </a:xfrm>
              <a:prstGeom prst="rect">
                <a:avLst/>
              </a:prstGeom>
              <a:blipFill>
                <a:blip r:embed="rId19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638800" y="4876800"/>
                <a:ext cx="743600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876800"/>
                <a:ext cx="743600" cy="49705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248400" y="4876800"/>
                <a:ext cx="988347" cy="500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4876800"/>
                <a:ext cx="988347" cy="500650"/>
              </a:xfrm>
              <a:prstGeom prst="rect">
                <a:avLst/>
              </a:prstGeom>
              <a:blipFill>
                <a:blip r:embed="rId21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648200" y="2057400"/>
                <a:ext cx="2498338" cy="6793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057400"/>
                <a:ext cx="2498338" cy="679353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Straight Connector 61"/>
          <p:cNvCxnSpPr/>
          <p:nvPr/>
        </p:nvCxnSpPr>
        <p:spPr>
          <a:xfrm flipV="1">
            <a:off x="6400800" y="2895600"/>
            <a:ext cx="152400" cy="381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5943600" y="3505200"/>
            <a:ext cx="152400" cy="381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6400800" y="3505200"/>
            <a:ext cx="152400" cy="381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5943600" y="4114800"/>
            <a:ext cx="152400" cy="381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6400800" y="4114800"/>
            <a:ext cx="152400" cy="381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5715000" y="4953000"/>
            <a:ext cx="609600" cy="381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7543800" y="3276600"/>
            <a:ext cx="14603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itchFamily="66" charset="0"/>
              </a:rPr>
              <a:t>This term will cancel with the next term</a:t>
            </a:r>
            <a:endParaRPr lang="en-GB" sz="1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cxnSp>
        <p:nvCxnSpPr>
          <p:cNvPr id="69" name="Straight Arrow Connector 68"/>
          <p:cNvCxnSpPr/>
          <p:nvPr/>
        </p:nvCxnSpPr>
        <p:spPr>
          <a:xfrm flipH="1">
            <a:off x="6629400" y="3657600"/>
            <a:ext cx="990600" cy="477032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6553200" y="4572000"/>
            <a:ext cx="1143000" cy="328349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7620000" y="4114800"/>
            <a:ext cx="14603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itchFamily="66" charset="0"/>
              </a:rPr>
              <a:t>This term will cancel with the previous term</a:t>
            </a:r>
            <a:endParaRPr lang="en-GB" sz="1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800600" y="5486400"/>
                <a:ext cx="1524000" cy="5006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=1−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486400"/>
                <a:ext cx="1524000" cy="500650"/>
              </a:xfrm>
              <a:prstGeom prst="rect">
                <a:avLst/>
              </a:prstGeom>
              <a:blipFill>
                <a:blip r:embed="rId23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953000" y="6096000"/>
                <a:ext cx="1524000" cy="5763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+1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6096000"/>
                <a:ext cx="1524000" cy="576376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Arc 74"/>
          <p:cNvSpPr/>
          <p:nvPr/>
        </p:nvSpPr>
        <p:spPr>
          <a:xfrm>
            <a:off x="7010400" y="1752600"/>
            <a:ext cx="381000" cy="6858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7315200" y="19050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Move the ‘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’ to the start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7" name="Arc 76"/>
          <p:cNvSpPr/>
          <p:nvPr/>
        </p:nvSpPr>
        <p:spPr>
          <a:xfrm>
            <a:off x="6324600" y="5791200"/>
            <a:ext cx="381000" cy="6096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TextBox 77"/>
          <p:cNvSpPr txBox="1"/>
          <p:nvPr/>
        </p:nvSpPr>
        <p:spPr>
          <a:xfrm>
            <a:off x="6629400" y="58674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Don’t forget to bring the ‘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’ back!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676C1130-722E-4F29-9C20-3BB2C1F09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950742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7" grpId="0"/>
      <p:bldP spid="38" grpId="0"/>
      <p:bldP spid="39" grpId="0"/>
      <p:bldP spid="40" grpId="0"/>
      <p:bldP spid="61" grpId="0"/>
      <p:bldP spid="68" grpId="0"/>
      <p:bldP spid="71" grpId="0"/>
      <p:bldP spid="73" grpId="0"/>
      <p:bldP spid="74" grpId="0"/>
      <p:bldP spid="75" grpId="0" animBg="1"/>
      <p:bldP spid="76" grpId="0"/>
      <p:bldP spid="77" grpId="0" animBg="1"/>
      <p:bldP spid="7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the method of differences to sum simple finite series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Find the following summation using the method of differences: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latin typeface="Comic Sans MS" pitchFamily="66" charset="0"/>
              </a:rPr>
              <a:t>As before, write out the first few terms and the last term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 You can ignore the ‘</a:t>
            </a:r>
            <a:r>
              <a:rPr lang="en-US" sz="1400" baseline="30000" dirty="0">
                <a:latin typeface="Comic Sans MS" pitchFamily="66" charset="0"/>
                <a:sym typeface="Wingdings" pitchFamily="2" charset="2"/>
              </a:rPr>
              <a:t>1</a:t>
            </a:r>
            <a:r>
              <a:rPr lang="en-US" sz="1400" dirty="0">
                <a:latin typeface="Comic Sans MS" pitchFamily="66" charset="0"/>
                <a:sym typeface="Wingdings" pitchFamily="2" charset="2"/>
              </a:rPr>
              <a:t>/</a:t>
            </a:r>
            <a:r>
              <a:rPr lang="en-US" sz="1400" baseline="-25000" dirty="0"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1400" dirty="0">
                <a:latin typeface="Comic Sans MS" pitchFamily="66" charset="0"/>
                <a:sym typeface="Wingdings" pitchFamily="2" charset="2"/>
              </a:rPr>
              <a:t>’ at the start and put it back in at the end…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19638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2A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blipFill>
                <a:blip r:embed="rId2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blipFill>
                <a:blip r:embed="rId3"/>
                <a:stretch>
                  <a:fillRect l="-29845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blipFill>
                <a:blip r:embed="rId4"/>
                <a:stretch>
                  <a:fillRect l="-23476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1=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blipFill>
                <a:blip r:embed="rId5"/>
                <a:stretch>
                  <a:fillRect l="-56934" t="-95918" r="-61314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19200" y="3048000"/>
                <a:ext cx="1309526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latin typeface="Cambria Math"/>
                                </a:rPr>
                                <m:t>−1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048000"/>
                <a:ext cx="1309526" cy="76322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733800" y="1371600"/>
                <a:ext cx="1167564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400" i="1">
                                  <a:latin typeface="Cambria Math"/>
                                </a:rPr>
                                <m:t>−1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1371600"/>
                <a:ext cx="1167564" cy="6793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800600" y="1371600"/>
                <a:ext cx="2356414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𝑟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1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𝑟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1</m:t>
                                  </m:r>
                                </m:den>
                              </m:f>
                            </m:e>
                          </m:d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371600"/>
                <a:ext cx="2356414" cy="6793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648200" y="2057400"/>
                <a:ext cx="2498338" cy="6793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057400"/>
                <a:ext cx="2498338" cy="6793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724400" y="2819400"/>
                <a:ext cx="1752600" cy="5763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+1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2819400"/>
                <a:ext cx="1752600" cy="57637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724400" y="3505200"/>
                <a:ext cx="2209800" cy="5763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+1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+1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505200"/>
                <a:ext cx="2209800" cy="57637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876800" y="4267200"/>
                <a:ext cx="1143000" cy="5763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+1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267200"/>
                <a:ext cx="1143000" cy="57637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800600" y="5029200"/>
                <a:ext cx="1066800" cy="4648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029200"/>
                <a:ext cx="1066800" cy="464871"/>
              </a:xfrm>
              <a:prstGeom prst="rect">
                <a:avLst/>
              </a:prstGeom>
              <a:blipFill>
                <a:blip r:embed="rId1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/>
          <p:cNvSpPr/>
          <p:nvPr/>
        </p:nvSpPr>
        <p:spPr>
          <a:xfrm>
            <a:off x="6629400" y="3124200"/>
            <a:ext cx="381000" cy="6858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6934200" y="32004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‘1’ as a fraction with the same denominator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Arc 47"/>
          <p:cNvSpPr/>
          <p:nvPr/>
        </p:nvSpPr>
        <p:spPr>
          <a:xfrm>
            <a:off x="6629400" y="3810000"/>
            <a:ext cx="381000" cy="6858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Arc 48"/>
          <p:cNvSpPr/>
          <p:nvPr/>
        </p:nvSpPr>
        <p:spPr>
          <a:xfrm>
            <a:off x="5943600" y="4572000"/>
            <a:ext cx="381000" cy="6858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7010400" y="40386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up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324600" y="48006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0E3F7BE9-362C-4B49-8462-2B266D88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3723738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43" grpId="0"/>
      <p:bldP spid="44" grpId="0"/>
      <p:bldP spid="45" grpId="0"/>
      <p:bldP spid="46" grpId="0" animBg="1"/>
      <p:bldP spid="47" grpId="0"/>
      <p:bldP spid="48" grpId="0" animBg="1"/>
      <p:bldP spid="49" grpId="0" animBg="1"/>
      <p:bldP spid="50" grpId="0"/>
      <p:bldP spid="5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the method of differences to sum simple finite series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a) Express the following using partial fractions: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b) Hence prove, by the method of differences,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Where a and b are constants to be found.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c) Find the value of the following to 5 decimal places: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19638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2A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blipFill>
                <a:blip r:embed="rId2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blipFill>
                <a:blip r:embed="rId3"/>
                <a:stretch>
                  <a:fillRect l="-29845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blipFill>
                <a:blip r:embed="rId4"/>
                <a:stretch>
                  <a:fillRect l="-23476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1=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blipFill>
                <a:blip r:embed="rId5"/>
                <a:stretch>
                  <a:fillRect l="-56934" t="-95918" r="-61314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19200" y="2971800"/>
                <a:ext cx="1325170" cy="535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2971800"/>
                <a:ext cx="1325170" cy="535275"/>
              </a:xfrm>
              <a:prstGeom prst="rect">
                <a:avLst/>
              </a:prstGeom>
              <a:blipFill>
                <a:blip r:embed="rId6"/>
                <a:stretch>
                  <a:fillRect b="-45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4800" y="4246829"/>
                <a:ext cx="3105915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+3)</m:t>
                              </m:r>
                            </m:den>
                          </m:f>
                        </m:e>
                      </m:nary>
                      <m:r>
                        <a:rPr lang="en-US" sz="14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𝑎𝑛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246829"/>
                <a:ext cx="3105915" cy="6793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075853" y="5880226"/>
                <a:ext cx="1673471" cy="696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=21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30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+3)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853" y="5880226"/>
                <a:ext cx="1673471" cy="6968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038600" y="1447800"/>
                <a:ext cx="1325170" cy="535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1447800"/>
                <a:ext cx="1325170" cy="535275"/>
              </a:xfrm>
              <a:prstGeom prst="rect">
                <a:avLst/>
              </a:prstGeom>
              <a:blipFill>
                <a:blip r:embed="rId9"/>
                <a:stretch>
                  <a:fillRect b="-45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038600" y="2133600"/>
                <a:ext cx="1724126" cy="535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133600"/>
                <a:ext cx="1724126" cy="535275"/>
              </a:xfrm>
              <a:prstGeom prst="rect">
                <a:avLst/>
              </a:prstGeom>
              <a:blipFill>
                <a:blip r:embed="rId10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038600" y="2819400"/>
                <a:ext cx="1964640" cy="5486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𝐴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𝐵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819400"/>
                <a:ext cx="1964640" cy="548676"/>
              </a:xfrm>
              <a:prstGeom prst="rect">
                <a:avLst/>
              </a:prstGeom>
              <a:blipFill>
                <a:blip r:embed="rId11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181600" y="3657600"/>
                <a:ext cx="21154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+3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657600"/>
                <a:ext cx="2115451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419600" y="4572000"/>
                <a:ext cx="7734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𝐴</m:t>
                      </m:r>
                      <m:r>
                        <a:rPr lang="en-US" sz="14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572000"/>
                <a:ext cx="773481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495800" y="4953000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𝐴</m:t>
                      </m:r>
                      <m:r>
                        <a:rPr lang="en-US" sz="1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953000"/>
                <a:ext cx="762000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629400" y="4572000"/>
                <a:ext cx="9160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−2</m:t>
                      </m:r>
                      <m:r>
                        <a:rPr lang="en-US" sz="1400" b="0" i="1" smtClean="0">
                          <a:latin typeface="Cambria Math"/>
                        </a:rPr>
                        <m:t>𝐵</m:t>
                      </m:r>
                      <m:r>
                        <a:rPr lang="en-US" sz="14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4572000"/>
                <a:ext cx="916020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858000" y="4953000"/>
                <a:ext cx="838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𝐵</m:t>
                      </m:r>
                      <m:r>
                        <a:rPr lang="en-US" sz="14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4953000"/>
                <a:ext cx="838200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/>
          <p:cNvCxnSpPr/>
          <p:nvPr/>
        </p:nvCxnSpPr>
        <p:spPr>
          <a:xfrm flipH="1">
            <a:off x="5105400" y="4038600"/>
            <a:ext cx="6096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553200" y="4038600"/>
            <a:ext cx="6096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Arc 38"/>
          <p:cNvSpPr/>
          <p:nvPr/>
        </p:nvSpPr>
        <p:spPr>
          <a:xfrm>
            <a:off x="5638800" y="1752600"/>
            <a:ext cx="381000" cy="6096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5943600" y="18288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as separate fractions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Arc 40"/>
          <p:cNvSpPr/>
          <p:nvPr/>
        </p:nvSpPr>
        <p:spPr>
          <a:xfrm>
            <a:off x="5867400" y="2438400"/>
            <a:ext cx="381000" cy="6096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6172200" y="25146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the opposite denominator and group up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419600" y="40386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Let r = -1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934200" y="40386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Let r = -3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114800" y="5645727"/>
                <a:ext cx="1724125" cy="553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645727"/>
                <a:ext cx="1724125" cy="553870"/>
              </a:xfrm>
              <a:prstGeom prst="rect">
                <a:avLst/>
              </a:prstGeom>
              <a:blipFill>
                <a:blip r:embed="rId17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267200" y="2819400"/>
            <a:ext cx="16764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4572000" y="1447800"/>
            <a:ext cx="3048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4114800" y="2133600"/>
            <a:ext cx="1600200" cy="533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4191000" y="5638800"/>
            <a:ext cx="1600200" cy="533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2EF9657F-B0A9-4EF4-ABC6-00199E47F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208181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9" grpId="0" animBg="1"/>
      <p:bldP spid="40" grpId="0"/>
      <p:bldP spid="41" grpId="0" animBg="1"/>
      <p:bldP spid="42" grpId="0"/>
      <p:bldP spid="52" grpId="0"/>
      <p:bldP spid="54" grpId="0"/>
      <p:bldP spid="55" grpId="0"/>
      <p:bldP spid="12" grpId="0" animBg="1"/>
      <p:bldP spid="12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the method of differences to sum simple finite series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a) Express the following using partial fractions: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b) Hence prove, by the method of differences,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Where a and b are constants to be found.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c) Find the value of the following to 5 decimal places: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19638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2A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blipFill>
                <a:blip r:embed="rId2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blipFill>
                <a:blip r:embed="rId3"/>
                <a:stretch>
                  <a:fillRect l="-29845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blipFill>
                <a:blip r:embed="rId4"/>
                <a:stretch>
                  <a:fillRect l="-23476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1=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blipFill>
                <a:blip r:embed="rId5"/>
                <a:stretch>
                  <a:fillRect l="-56934" t="-95918" r="-61314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19200" y="2971800"/>
                <a:ext cx="1325170" cy="535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2971800"/>
                <a:ext cx="1325170" cy="535275"/>
              </a:xfrm>
              <a:prstGeom prst="rect">
                <a:avLst/>
              </a:prstGeom>
              <a:blipFill>
                <a:blip r:embed="rId6"/>
                <a:stretch>
                  <a:fillRect b="-45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951514" y="1524000"/>
                <a:ext cx="2501069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  <m:r>
                        <a:rPr lang="en-US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den>
                      </m:f>
                      <m:r>
                        <a:rPr lang="en-US" sz="1200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1514" y="1524000"/>
                <a:ext cx="2501069" cy="471989"/>
              </a:xfrm>
              <a:prstGeom prst="rect">
                <a:avLst/>
              </a:prstGeom>
              <a:blipFill>
                <a:blip r:embed="rId7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408081" y="2133600"/>
                <a:ext cx="158793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+1)</m:t>
                              </m:r>
                            </m:den>
                          </m:f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+3)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081" y="2133600"/>
                <a:ext cx="1587934" cy="595484"/>
              </a:xfrm>
              <a:prstGeom prst="rect">
                <a:avLst/>
              </a:prstGeom>
              <a:blipFill>
                <a:blip r:embed="rId8"/>
                <a:stretch>
                  <a:fillRect l="-29502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951514" y="2962438"/>
                <a:ext cx="58298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𝑟</m:t>
                      </m:r>
                      <m:r>
                        <a:rPr lang="en-US" sz="12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1514" y="2962438"/>
                <a:ext cx="582980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998142" y="2856441"/>
                <a:ext cx="304892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8142" y="2856441"/>
                <a:ext cx="304892" cy="438005"/>
              </a:xfrm>
              <a:prstGeom prst="rect">
                <a:avLst/>
              </a:prstGeom>
              <a:blipFill>
                <a:blip r:embed="rId10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176318" y="2846152"/>
                <a:ext cx="513281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6318" y="2846152"/>
                <a:ext cx="513281" cy="43800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971504" y="3460485"/>
                <a:ext cx="58298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𝑟</m:t>
                      </m:r>
                      <m:r>
                        <a:rPr lang="en-US" sz="12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1504" y="3460485"/>
                <a:ext cx="582980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018132" y="3354488"/>
                <a:ext cx="304892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132" y="3354488"/>
                <a:ext cx="304892" cy="438005"/>
              </a:xfrm>
              <a:prstGeom prst="rect">
                <a:avLst/>
              </a:prstGeom>
              <a:blipFill>
                <a:blip r:embed="rId13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196308" y="3344199"/>
                <a:ext cx="513281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6308" y="3344199"/>
                <a:ext cx="513281" cy="438005"/>
              </a:xfrm>
              <a:prstGeom prst="rect">
                <a:avLst/>
              </a:prstGeom>
              <a:blipFill>
                <a:blip r:embed="rId14"/>
                <a:stretch>
                  <a:fillRect b="-28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71504" y="3948972"/>
                <a:ext cx="58298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𝑟</m:t>
                      </m:r>
                      <m:r>
                        <a:rPr lang="en-US" sz="12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1504" y="3948972"/>
                <a:ext cx="582980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018132" y="3842975"/>
                <a:ext cx="304892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132" y="3842975"/>
                <a:ext cx="304892" cy="438005"/>
              </a:xfrm>
              <a:prstGeom prst="rect">
                <a:avLst/>
              </a:prstGeom>
              <a:blipFill>
                <a:blip r:embed="rId16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196308" y="3832686"/>
                <a:ext cx="513281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6308" y="3832686"/>
                <a:ext cx="513281" cy="43800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981499" y="4469455"/>
                <a:ext cx="58298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𝑟</m:t>
                      </m:r>
                      <m:r>
                        <a:rPr lang="en-US" sz="12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1499" y="4469455"/>
                <a:ext cx="582980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028127" y="4363458"/>
                <a:ext cx="30489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8127" y="4363458"/>
                <a:ext cx="304891" cy="439223"/>
              </a:xfrm>
              <a:prstGeom prst="rect">
                <a:avLst/>
              </a:prstGeom>
              <a:blipFill>
                <a:blip r:embed="rId19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206303" y="4353169"/>
                <a:ext cx="513281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6303" y="4353169"/>
                <a:ext cx="513281" cy="438005"/>
              </a:xfrm>
              <a:prstGeom prst="rect">
                <a:avLst/>
              </a:prstGeom>
              <a:blipFill>
                <a:blip r:embed="rId20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981499" y="5190595"/>
                <a:ext cx="85754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𝑟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𝑛</m:t>
                      </m:r>
                      <m:r>
                        <a:rPr lang="en-US" sz="1200" b="0" i="1" smtClean="0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1499" y="5190595"/>
                <a:ext cx="857542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028127" y="5084598"/>
                <a:ext cx="310726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8127" y="5084598"/>
                <a:ext cx="310726" cy="439223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5206303" y="5074309"/>
                <a:ext cx="787844" cy="4423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6303" y="5074309"/>
                <a:ext cx="787844" cy="442301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3971504" y="5771464"/>
                <a:ext cx="5888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𝑟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1504" y="5771464"/>
                <a:ext cx="588815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018132" y="5665467"/>
                <a:ext cx="579454" cy="4423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132" y="5665467"/>
                <a:ext cx="579454" cy="442301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462943" y="5665467"/>
                <a:ext cx="787844" cy="4423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943" y="5665467"/>
                <a:ext cx="787844" cy="442301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018132" y="4802681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132" y="4802681"/>
                <a:ext cx="335348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6609301" y="1626657"/>
            <a:ext cx="236638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This is slightly different, terms cancel with those 2 positions earlier/later!</a:t>
            </a: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(This is why r = n – 1 has been included…)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5094378" y="4363458"/>
            <a:ext cx="152400" cy="4717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5109606" y="3826114"/>
            <a:ext cx="152400" cy="4717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5472895" y="3360961"/>
            <a:ext cx="152400" cy="4717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5462943" y="2839580"/>
            <a:ext cx="152400" cy="4717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5447715" y="4375974"/>
            <a:ext cx="152400" cy="4717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5462943" y="3838630"/>
            <a:ext cx="152400" cy="4717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5100993" y="5771464"/>
            <a:ext cx="331965" cy="33630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5116221" y="5098699"/>
            <a:ext cx="152400" cy="4717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917275" y="3456782"/>
            <a:ext cx="14603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itchFamily="66" charset="0"/>
              </a:rPr>
              <a:t>These terms will cancel with those 2 ahead</a:t>
            </a:r>
            <a:endParaRPr lang="en-GB" sz="1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cxnSp>
        <p:nvCxnSpPr>
          <p:cNvPr id="79" name="Straight Arrow Connector 78"/>
          <p:cNvCxnSpPr>
            <a:stCxn id="78" idx="1"/>
          </p:cNvCxnSpPr>
          <p:nvPr/>
        </p:nvCxnSpPr>
        <p:spPr>
          <a:xfrm flipH="1">
            <a:off x="5755488" y="3826114"/>
            <a:ext cx="1161787" cy="270265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81" idx="1"/>
          </p:cNvCxnSpPr>
          <p:nvPr/>
        </p:nvCxnSpPr>
        <p:spPr>
          <a:xfrm flipH="1">
            <a:off x="5539145" y="4761769"/>
            <a:ext cx="1341514" cy="1009695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6880659" y="4392437"/>
            <a:ext cx="14603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itchFamily="66" charset="0"/>
              </a:rPr>
              <a:t>These terms will cancel with those 2 before</a:t>
            </a:r>
            <a:endParaRPr lang="en-GB" sz="1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cxnSp>
        <p:nvCxnSpPr>
          <p:cNvPr id="82" name="Straight Arrow Connector 81"/>
          <p:cNvCxnSpPr>
            <a:stCxn id="78" idx="1"/>
          </p:cNvCxnSpPr>
          <p:nvPr/>
        </p:nvCxnSpPr>
        <p:spPr>
          <a:xfrm flipH="1">
            <a:off x="5761149" y="3826114"/>
            <a:ext cx="1156126" cy="76728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81" idx="1"/>
          </p:cNvCxnSpPr>
          <p:nvPr/>
        </p:nvCxnSpPr>
        <p:spPr>
          <a:xfrm flipH="1">
            <a:off x="5432959" y="4761769"/>
            <a:ext cx="1447700" cy="365787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4004820" y="6241147"/>
                <a:ext cx="1852045" cy="4423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4820" y="6241147"/>
                <a:ext cx="1852045" cy="442301"/>
              </a:xfrm>
              <a:prstGeom prst="rect">
                <a:avLst/>
              </a:prstGeom>
              <a:blipFill>
                <a:blip r:embed="rId28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TextBox 84"/>
          <p:cNvSpPr txBox="1"/>
          <p:nvPr/>
        </p:nvSpPr>
        <p:spPr>
          <a:xfrm>
            <a:off x="6380156" y="5965447"/>
            <a:ext cx="23663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Now we need to group these up by making the denominators equivalent…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Title 1">
            <a:extLst>
              <a:ext uri="{FF2B5EF4-FFF2-40B4-BE49-F238E27FC236}">
                <a16:creationId xmlns:a16="http://schemas.microsoft.com/office/drawing/2014/main" id="{D4E9310A-413C-4460-9DFE-0D26A6E8D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">
                <a:extLst>
                  <a:ext uri="{FF2B5EF4-FFF2-40B4-BE49-F238E27FC236}">
                    <a16:creationId xmlns:a16="http://schemas.microsoft.com/office/drawing/2014/main" id="{3B5AC776-C9AD-4832-BA15-1BDC167CAE1F}"/>
                  </a:ext>
                </a:extLst>
              </p:cNvPr>
              <p:cNvSpPr txBox="1"/>
              <p:nvPr/>
            </p:nvSpPr>
            <p:spPr>
              <a:xfrm>
                <a:off x="304800" y="4246829"/>
                <a:ext cx="3105915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+3)</m:t>
                              </m:r>
                            </m:den>
                          </m:f>
                        </m:e>
                      </m:nary>
                      <m:r>
                        <a:rPr lang="en-US" sz="14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𝑎𝑛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">
                <a:extLst>
                  <a:ext uri="{FF2B5EF4-FFF2-40B4-BE49-F238E27FC236}">
                    <a16:creationId xmlns:a16="http://schemas.microsoft.com/office/drawing/2014/main" id="{3B5AC776-C9AD-4832-BA15-1BDC167CAE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246829"/>
                <a:ext cx="3105915" cy="679353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25">
                <a:extLst>
                  <a:ext uri="{FF2B5EF4-FFF2-40B4-BE49-F238E27FC236}">
                    <a16:creationId xmlns:a16="http://schemas.microsoft.com/office/drawing/2014/main" id="{4AEE943E-E1E6-49B6-8D36-B30E089F9FA7}"/>
                  </a:ext>
                </a:extLst>
              </p:cNvPr>
              <p:cNvSpPr txBox="1"/>
              <p:nvPr/>
            </p:nvSpPr>
            <p:spPr>
              <a:xfrm>
                <a:off x="1075853" y="5880226"/>
                <a:ext cx="1673471" cy="696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=21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30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+3)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25">
                <a:extLst>
                  <a:ext uri="{FF2B5EF4-FFF2-40B4-BE49-F238E27FC236}">
                    <a16:creationId xmlns:a16="http://schemas.microsoft.com/office/drawing/2014/main" id="{4AEE943E-E1E6-49B6-8D36-B30E089F9F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853" y="5880226"/>
                <a:ext cx="1673471" cy="696857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8932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8" grpId="0"/>
      <p:bldP spid="78" grpId="0"/>
      <p:bldP spid="81" grpId="0"/>
      <p:bldP spid="84" grpId="0"/>
      <p:bldP spid="8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5">
                <a:extLst>
                  <a:ext uri="{FF2B5EF4-FFF2-40B4-BE49-F238E27FC236}">
                    <a16:creationId xmlns:a16="http://schemas.microsoft.com/office/drawing/2014/main" id="{2CC8E8B1-234B-49EC-B7DB-917C8FD7A19F}"/>
                  </a:ext>
                </a:extLst>
              </p:cNvPr>
              <p:cNvSpPr txBox="1"/>
              <p:nvPr/>
            </p:nvSpPr>
            <p:spPr>
              <a:xfrm>
                <a:off x="304800" y="4246829"/>
                <a:ext cx="3105915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+3)</m:t>
                              </m:r>
                            </m:den>
                          </m:f>
                        </m:e>
                      </m:nary>
                      <m:r>
                        <a:rPr lang="en-US" sz="14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𝑎𝑛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5">
                <a:extLst>
                  <a:ext uri="{FF2B5EF4-FFF2-40B4-BE49-F238E27FC236}">
                    <a16:creationId xmlns:a16="http://schemas.microsoft.com/office/drawing/2014/main" id="{2CC8E8B1-234B-49EC-B7DB-917C8FD7A1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246829"/>
                <a:ext cx="3105915" cy="6793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the method of differences to sum simple finite series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a) Express the following using partial fractions: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b) Hence prove, by the method of differences,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Where a and b are constants to be found.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c) Find the value of the following to 5 decimal places: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19638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2A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blipFill>
                <a:blip r:embed="rId3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blipFill>
                <a:blip r:embed="rId4"/>
                <a:stretch>
                  <a:fillRect l="-29845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blipFill>
                <a:blip r:embed="rId5"/>
                <a:stretch>
                  <a:fillRect l="-23476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1=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blipFill>
                <a:blip r:embed="rId6"/>
                <a:stretch>
                  <a:fillRect l="-56934" t="-95918" r="-61314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19200" y="2971800"/>
                <a:ext cx="1325170" cy="535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2971800"/>
                <a:ext cx="1325170" cy="535275"/>
              </a:xfrm>
              <a:prstGeom prst="rect">
                <a:avLst/>
              </a:prstGeom>
              <a:blipFill>
                <a:blip r:embed="rId7"/>
                <a:stretch>
                  <a:fillRect b="-45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3657600" y="1524000"/>
                <a:ext cx="1660198" cy="4423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1524000"/>
                <a:ext cx="1660198" cy="44230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657599" y="2590800"/>
                <a:ext cx="1472263" cy="4879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3(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599" y="2590800"/>
                <a:ext cx="1472263" cy="487954"/>
              </a:xfrm>
              <a:prstGeom prst="rect">
                <a:avLst/>
              </a:prstGeom>
              <a:blipFill>
                <a:blip r:embed="rId9"/>
                <a:stretch>
                  <a:fillRect b="-3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994770" y="2601957"/>
                <a:ext cx="1455142" cy="476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2(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770" y="2601957"/>
                <a:ext cx="1455142" cy="476797"/>
              </a:xfrm>
              <a:prstGeom prst="rect">
                <a:avLst/>
              </a:prstGeom>
              <a:blipFill>
                <a:blip r:embed="rId10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324599" y="2597999"/>
                <a:ext cx="1455142" cy="476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599" y="2597999"/>
                <a:ext cx="1455142" cy="476797"/>
              </a:xfrm>
              <a:prstGeom prst="rect">
                <a:avLst/>
              </a:prstGeom>
              <a:blipFill>
                <a:blip r:embed="rId11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680131" y="2590800"/>
                <a:ext cx="1455142" cy="476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0131" y="2590800"/>
                <a:ext cx="1455142" cy="476797"/>
              </a:xfrm>
              <a:prstGeom prst="rect">
                <a:avLst/>
              </a:prstGeom>
              <a:blipFill>
                <a:blip r:embed="rId12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3665666" y="3507075"/>
                <a:ext cx="4226926" cy="483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+2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−6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−6(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5666" y="3507075"/>
                <a:ext cx="4226926" cy="483466"/>
              </a:xfrm>
              <a:prstGeom prst="rect">
                <a:avLst/>
              </a:prstGeom>
              <a:blipFill>
                <a:blip r:embed="rId13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674780" y="4300379"/>
                <a:ext cx="4114075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+15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+18+2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+10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+12−6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−18−6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−12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4780" y="4300379"/>
                <a:ext cx="4114075" cy="495649"/>
              </a:xfrm>
              <a:prstGeom prst="rect">
                <a:avLst/>
              </a:prstGeom>
              <a:blipFill>
                <a:blip r:embed="rId14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3682847" y="5098343"/>
                <a:ext cx="1472263" cy="512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5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+13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847" y="5098343"/>
                <a:ext cx="1472263" cy="512000"/>
              </a:xfrm>
              <a:prstGeom prst="rect">
                <a:avLst/>
              </a:prstGeom>
              <a:blipFill>
                <a:blip r:embed="rId15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3701857" y="5893306"/>
                <a:ext cx="1472263" cy="476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(5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+13)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857" y="5893306"/>
                <a:ext cx="1472263" cy="476797"/>
              </a:xfrm>
              <a:prstGeom prst="rect">
                <a:avLst/>
              </a:prstGeom>
              <a:blipFill>
                <a:blip r:embed="rId16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711396" y="2067653"/>
            <a:ext cx="522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You need to make all the denominators equivalent (into 6(n+2)(n+3) )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Multiply each fraction by all the other denominators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8" name="Arc 87"/>
          <p:cNvSpPr/>
          <p:nvPr/>
        </p:nvSpPr>
        <p:spPr>
          <a:xfrm>
            <a:off x="7702092" y="3768675"/>
            <a:ext cx="381000" cy="779527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TextBox 88"/>
          <p:cNvSpPr txBox="1"/>
          <p:nvPr/>
        </p:nvSpPr>
        <p:spPr>
          <a:xfrm>
            <a:off x="5815921" y="3131874"/>
            <a:ext cx="1011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up!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0" name="Arc 89"/>
          <p:cNvSpPr/>
          <p:nvPr/>
        </p:nvSpPr>
        <p:spPr>
          <a:xfrm>
            <a:off x="7680131" y="4548203"/>
            <a:ext cx="381000" cy="779527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Arc 90"/>
          <p:cNvSpPr/>
          <p:nvPr/>
        </p:nvSpPr>
        <p:spPr>
          <a:xfrm>
            <a:off x="5002452" y="5354343"/>
            <a:ext cx="381000" cy="779527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TextBox 91"/>
          <p:cNvSpPr txBox="1"/>
          <p:nvPr/>
        </p:nvSpPr>
        <p:spPr>
          <a:xfrm>
            <a:off x="8009174" y="3916611"/>
            <a:ext cx="1143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the brackets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975498" y="4707133"/>
            <a:ext cx="864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terms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388657" y="5513273"/>
            <a:ext cx="1170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the numerator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4023360" y="1762962"/>
            <a:ext cx="117043" cy="2182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Rectangle 98"/>
          <p:cNvSpPr/>
          <p:nvPr/>
        </p:nvSpPr>
        <p:spPr>
          <a:xfrm>
            <a:off x="4279430" y="1762962"/>
            <a:ext cx="444970" cy="21500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Rectangle 99"/>
          <p:cNvSpPr/>
          <p:nvPr/>
        </p:nvSpPr>
        <p:spPr>
          <a:xfrm>
            <a:off x="4811472" y="1770278"/>
            <a:ext cx="444970" cy="21769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Rectangle 100"/>
          <p:cNvSpPr/>
          <p:nvPr/>
        </p:nvSpPr>
        <p:spPr>
          <a:xfrm>
            <a:off x="3758898" y="1770277"/>
            <a:ext cx="118158" cy="2058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Rectangle 101"/>
          <p:cNvSpPr/>
          <p:nvPr/>
        </p:nvSpPr>
        <p:spPr>
          <a:xfrm>
            <a:off x="3942594" y="2600696"/>
            <a:ext cx="1080667" cy="24031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/>
          <p:cNvSpPr/>
          <p:nvPr/>
        </p:nvSpPr>
        <p:spPr>
          <a:xfrm>
            <a:off x="5258776" y="2598718"/>
            <a:ext cx="1080667" cy="24031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/>
          <p:cNvSpPr/>
          <p:nvPr/>
        </p:nvSpPr>
        <p:spPr>
          <a:xfrm>
            <a:off x="6788713" y="2620489"/>
            <a:ext cx="692741" cy="24146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Rectangle 104"/>
          <p:cNvSpPr/>
          <p:nvPr/>
        </p:nvSpPr>
        <p:spPr>
          <a:xfrm>
            <a:off x="8140521" y="2606634"/>
            <a:ext cx="692741" cy="24146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/>
          <p:cNvSpPr/>
          <p:nvPr/>
        </p:nvSpPr>
        <p:spPr>
          <a:xfrm>
            <a:off x="1995042" y="4310733"/>
            <a:ext cx="1341924" cy="5407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Rectangle 106"/>
          <p:cNvSpPr/>
          <p:nvPr/>
        </p:nvSpPr>
        <p:spPr>
          <a:xfrm>
            <a:off x="3940616" y="5917448"/>
            <a:ext cx="1201400" cy="4596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928C714C-720E-421D-8C52-697372D3C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25">
                <a:extLst>
                  <a:ext uri="{FF2B5EF4-FFF2-40B4-BE49-F238E27FC236}">
                    <a16:creationId xmlns:a16="http://schemas.microsoft.com/office/drawing/2014/main" id="{63BE9913-3FD0-4501-AD96-46FAC24D85ED}"/>
                  </a:ext>
                </a:extLst>
              </p:cNvPr>
              <p:cNvSpPr txBox="1"/>
              <p:nvPr/>
            </p:nvSpPr>
            <p:spPr>
              <a:xfrm>
                <a:off x="1075853" y="5880226"/>
                <a:ext cx="1673471" cy="696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=21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30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+3)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25">
                <a:extLst>
                  <a:ext uri="{FF2B5EF4-FFF2-40B4-BE49-F238E27FC236}">
                    <a16:creationId xmlns:a16="http://schemas.microsoft.com/office/drawing/2014/main" id="{63BE9913-3FD0-4501-AD96-46FAC24D85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853" y="5880226"/>
                <a:ext cx="1673471" cy="69685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9715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xit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4" grpId="0"/>
      <p:bldP spid="55" grpId="0"/>
      <p:bldP spid="56" grpId="0"/>
      <p:bldP spid="57" grpId="0"/>
      <p:bldP spid="58" grpId="0"/>
      <p:bldP spid="86" grpId="0"/>
      <p:bldP spid="87" grpId="0"/>
      <p:bldP spid="10" grpId="0"/>
      <p:bldP spid="88" grpId="0" animBg="1"/>
      <p:bldP spid="89" grpId="0"/>
      <p:bldP spid="90" grpId="0" animBg="1"/>
      <p:bldP spid="91" grpId="0" animBg="1"/>
      <p:bldP spid="92" grpId="0"/>
      <p:bldP spid="93" grpId="0"/>
      <p:bldP spid="94" grpId="0"/>
      <p:bldP spid="97" grpId="0" animBg="1"/>
      <p:bldP spid="97" grpId="1" animBg="1"/>
      <p:bldP spid="97" grpId="2" animBg="1"/>
      <p:bldP spid="97" grpId="3" animBg="1"/>
      <p:bldP spid="97" grpId="4" animBg="1"/>
      <p:bldP spid="97" grpId="5" animBg="1"/>
      <p:bldP spid="99" grpId="0" animBg="1"/>
      <p:bldP spid="99" grpId="1" animBg="1"/>
      <p:bldP spid="99" grpId="2" animBg="1"/>
      <p:bldP spid="99" grpId="3" animBg="1"/>
      <p:bldP spid="99" grpId="4" animBg="1"/>
      <p:bldP spid="99" grpId="5" animBg="1"/>
      <p:bldP spid="100" grpId="0" animBg="1"/>
      <p:bldP spid="100" grpId="1" animBg="1"/>
      <p:bldP spid="100" grpId="2" animBg="1"/>
      <p:bldP spid="100" grpId="3" animBg="1"/>
      <p:bldP spid="100" grpId="4" animBg="1"/>
      <p:bldP spid="100" grpId="5" animBg="1"/>
      <p:bldP spid="101" grpId="0" animBg="1"/>
      <p:bldP spid="101" grpId="1" animBg="1"/>
      <p:bldP spid="101" grpId="2" animBg="1"/>
      <p:bldP spid="101" grpId="3" animBg="1"/>
      <p:bldP spid="101" grpId="4" animBg="1"/>
      <p:bldP spid="101" grpId="5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the method of differences to sum simple finite series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a) Express the following using partial fractions: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b) Hence prove, by the method of differences,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Where a and b are constants to be found.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c) Find the value of the following to 5 decimal places: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19638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2A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51909" cy="595484"/>
              </a:xfrm>
              <a:prstGeom prst="rect">
                <a:avLst/>
              </a:prstGeom>
              <a:blipFill>
                <a:blip r:embed="rId2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887" y="0"/>
                <a:ext cx="1568313" cy="595484"/>
              </a:xfrm>
              <a:prstGeom prst="rect">
                <a:avLst/>
              </a:prstGeom>
              <a:blipFill>
                <a:blip r:embed="rId3"/>
                <a:stretch>
                  <a:fillRect l="-29845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665" y="609600"/>
                <a:ext cx="1996764" cy="595484"/>
              </a:xfrm>
              <a:prstGeom prst="rect">
                <a:avLst/>
              </a:prstGeom>
              <a:blipFill>
                <a:blip r:embed="rId4"/>
                <a:stretch>
                  <a:fillRect l="-23476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1=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9600"/>
                <a:ext cx="832664" cy="595484"/>
              </a:xfrm>
              <a:prstGeom prst="rect">
                <a:avLst/>
              </a:prstGeom>
              <a:blipFill>
                <a:blip r:embed="rId5"/>
                <a:stretch>
                  <a:fillRect l="-56934" t="-95918" r="-61314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19200" y="2971800"/>
                <a:ext cx="1325170" cy="535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2971800"/>
                <a:ext cx="1325170" cy="535275"/>
              </a:xfrm>
              <a:prstGeom prst="rect">
                <a:avLst/>
              </a:prstGeom>
              <a:blipFill>
                <a:blip r:embed="rId6"/>
                <a:stretch>
                  <a:fillRect b="-45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4800600" y="1600200"/>
                <a:ext cx="1472263" cy="476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(5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+13)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600200"/>
                <a:ext cx="1472263" cy="476797"/>
              </a:xfrm>
              <a:prstGeom prst="rect">
                <a:avLst/>
              </a:prstGeom>
              <a:blipFill>
                <a:blip r:embed="rId7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505200" y="1524000"/>
                <a:ext cx="1404166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+3)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524000"/>
                <a:ext cx="1404166" cy="595484"/>
              </a:xfrm>
              <a:prstGeom prst="rect">
                <a:avLst/>
              </a:prstGeom>
              <a:blipFill>
                <a:blip r:embed="rId8"/>
                <a:stretch>
                  <a:fillRect l="-33478" t="-95918" r="-3913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464626" y="2338449"/>
                <a:ext cx="1546090" cy="610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30</m:t>
                          </m:r>
                        </m:sup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+3)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4626" y="2338449"/>
                <a:ext cx="1546090" cy="61055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912426" y="3176649"/>
                <a:ext cx="1472263" cy="476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(5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+13)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2426" y="3176649"/>
                <a:ext cx="1472263" cy="476797"/>
              </a:xfrm>
              <a:prstGeom prst="rect">
                <a:avLst/>
              </a:prstGeom>
              <a:blipFill>
                <a:blip r:embed="rId10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912426" y="2338449"/>
                <a:ext cx="1546090" cy="610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30</m:t>
                          </m:r>
                        </m:sup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+3)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2426" y="2338449"/>
                <a:ext cx="1546090" cy="61055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360226" y="2338449"/>
                <a:ext cx="1546090" cy="610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</m:t>
                      </m:r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20</m:t>
                          </m:r>
                        </m:sup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+3)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0226" y="2338449"/>
                <a:ext cx="1546090" cy="61055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284026" y="3176649"/>
                <a:ext cx="1522468" cy="476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(5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+13)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4026" y="3176649"/>
                <a:ext cx="1522468" cy="476797"/>
              </a:xfrm>
              <a:prstGeom prst="rect">
                <a:avLst/>
              </a:prstGeom>
              <a:blipFill>
                <a:blip r:embed="rId13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912426" y="3862449"/>
                <a:ext cx="1630511" cy="476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(30)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(5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(30)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+13)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30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30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2426" y="3862449"/>
                <a:ext cx="1630511" cy="476797"/>
              </a:xfrm>
              <a:prstGeom prst="rect">
                <a:avLst/>
              </a:prstGeom>
              <a:blipFill>
                <a:blip r:embed="rId14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436426" y="3862449"/>
                <a:ext cx="1680717" cy="476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(20)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(5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(20)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+13)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6426" y="3862449"/>
                <a:ext cx="1680717" cy="476797"/>
              </a:xfrm>
              <a:prstGeom prst="rect">
                <a:avLst/>
              </a:prstGeom>
              <a:blipFill>
                <a:blip r:embed="rId15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876800" y="4495800"/>
                <a:ext cx="827816" cy="4430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815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1056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495800"/>
                <a:ext cx="827816" cy="443006"/>
              </a:xfrm>
              <a:prstGeom prst="rect">
                <a:avLst/>
              </a:prstGeom>
              <a:blipFill>
                <a:blip r:embed="rId16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562600" y="4495800"/>
                <a:ext cx="599216" cy="4430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565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759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495800"/>
                <a:ext cx="599216" cy="443006"/>
              </a:xfrm>
              <a:prstGeom prst="rect">
                <a:avLst/>
              </a:prstGeom>
              <a:blipFill>
                <a:blip r:embed="rId17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876800" y="5105400"/>
                <a:ext cx="904016" cy="4430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665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24288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5105400"/>
                <a:ext cx="904016" cy="443006"/>
              </a:xfrm>
              <a:prstGeom prst="rect">
                <a:avLst/>
              </a:prstGeom>
              <a:blipFill>
                <a:blip r:embed="rId18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953000" y="5791200"/>
                <a:ext cx="12954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=</m:t>
                      </m:r>
                      <m:r>
                        <a:rPr lang="en-GB" sz="1200" i="1" smtClean="0">
                          <a:latin typeface="Cambria Math"/>
                        </a:rPr>
                        <m:t>0</m:t>
                      </m:r>
                      <m:r>
                        <a:rPr lang="en-GB" sz="1200" b="0" i="1" smtClean="0">
                          <a:latin typeface="Cambria Math"/>
                        </a:rPr>
                        <m:t>.02738 (2</m:t>
                      </m:r>
                      <m:r>
                        <a:rPr lang="en-GB" sz="1200" b="0" i="1" smtClean="0">
                          <a:latin typeface="Cambria Math"/>
                        </a:rPr>
                        <m:t>𝑑𝑝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791200"/>
                <a:ext cx="1295400" cy="276999"/>
              </a:xfrm>
              <a:prstGeom prst="rect">
                <a:avLst/>
              </a:prstGeom>
              <a:blipFill>
                <a:blip r:embed="rId19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/>
          <p:cNvSpPr txBox="1"/>
          <p:nvPr/>
        </p:nvSpPr>
        <p:spPr>
          <a:xfrm>
            <a:off x="6553200" y="1524000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find the sum of terms 21 to 30 (so 1-30 subtract 1-20)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This was covered in FP1!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Arc 61"/>
          <p:cNvSpPr/>
          <p:nvPr/>
        </p:nvSpPr>
        <p:spPr>
          <a:xfrm>
            <a:off x="7696200" y="2667000"/>
            <a:ext cx="381000" cy="779527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Arc 62"/>
          <p:cNvSpPr/>
          <p:nvPr/>
        </p:nvSpPr>
        <p:spPr>
          <a:xfrm>
            <a:off x="7848600" y="3429000"/>
            <a:ext cx="381000" cy="6858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Arc 63"/>
          <p:cNvSpPr/>
          <p:nvPr/>
        </p:nvSpPr>
        <p:spPr>
          <a:xfrm>
            <a:off x="7848600" y="4114799"/>
            <a:ext cx="381000" cy="6096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Arc 64"/>
          <p:cNvSpPr/>
          <p:nvPr/>
        </p:nvSpPr>
        <p:spPr>
          <a:xfrm>
            <a:off x="6019800" y="4724400"/>
            <a:ext cx="381000" cy="6096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65"/>
          <p:cNvSpPr/>
          <p:nvPr/>
        </p:nvSpPr>
        <p:spPr>
          <a:xfrm>
            <a:off x="6019800" y="5334000"/>
            <a:ext cx="381000" cy="609600"/>
          </a:xfrm>
          <a:prstGeom prst="arc">
            <a:avLst>
              <a:gd name="adj1" fmla="val 16200000"/>
              <a:gd name="adj2" fmla="val 554845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7997042" y="2590800"/>
            <a:ext cx="114300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We will need to use the formula from b) with two inputs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175279" y="3550468"/>
            <a:ext cx="104426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Sub in n = 30 and n = 20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8153400" y="4267200"/>
            <a:ext cx="990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248400" y="4876800"/>
            <a:ext cx="990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Group up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400800" y="5410200"/>
            <a:ext cx="1447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Give the answer in the required form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3E80FF51-7B43-4D02-A8B8-819029DA6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5">
                <a:extLst>
                  <a:ext uri="{FF2B5EF4-FFF2-40B4-BE49-F238E27FC236}">
                    <a16:creationId xmlns:a16="http://schemas.microsoft.com/office/drawing/2014/main" id="{B174B6C7-0190-4E5C-A26B-2783D1FDC708}"/>
                  </a:ext>
                </a:extLst>
              </p:cNvPr>
              <p:cNvSpPr txBox="1"/>
              <p:nvPr/>
            </p:nvSpPr>
            <p:spPr>
              <a:xfrm>
                <a:off x="304800" y="4246829"/>
                <a:ext cx="3105915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+3)</m:t>
                              </m:r>
                            </m:den>
                          </m:f>
                        </m:e>
                      </m:nary>
                      <m:r>
                        <a:rPr lang="en-US" sz="14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𝑎𝑛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6(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+2)(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5">
                <a:extLst>
                  <a:ext uri="{FF2B5EF4-FFF2-40B4-BE49-F238E27FC236}">
                    <a16:creationId xmlns:a16="http://schemas.microsoft.com/office/drawing/2014/main" id="{B174B6C7-0190-4E5C-A26B-2783D1FDC7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246829"/>
                <a:ext cx="3105915" cy="679353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25">
                <a:extLst>
                  <a:ext uri="{FF2B5EF4-FFF2-40B4-BE49-F238E27FC236}">
                    <a16:creationId xmlns:a16="http://schemas.microsoft.com/office/drawing/2014/main" id="{3002573D-16D1-4B31-B06E-623EF5BB52B6}"/>
                  </a:ext>
                </a:extLst>
              </p:cNvPr>
              <p:cNvSpPr txBox="1"/>
              <p:nvPr/>
            </p:nvSpPr>
            <p:spPr>
              <a:xfrm>
                <a:off x="1075853" y="5880226"/>
                <a:ext cx="1673471" cy="696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=21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30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+3)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25">
                <a:extLst>
                  <a:ext uri="{FF2B5EF4-FFF2-40B4-BE49-F238E27FC236}">
                    <a16:creationId xmlns:a16="http://schemas.microsoft.com/office/drawing/2014/main" id="{3002573D-16D1-4B31-B06E-623EF5BB52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853" y="5880226"/>
                <a:ext cx="1673471" cy="69685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6592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9" grpId="0"/>
      <p:bldP spid="62" grpId="0" animBg="1"/>
      <p:bldP spid="63" grpId="0" animBg="1"/>
      <p:bldP spid="64" grpId="0" animBg="1"/>
      <p:bldP spid="65" grpId="0" animBg="1"/>
      <p:bldP spid="66" grpId="0" animBg="1"/>
      <p:bldP spid="67" grpId="0"/>
      <p:bldP spid="68" grpId="0"/>
      <p:bldP spid="69" grpId="0"/>
      <p:bldP spid="70" grpId="0"/>
      <p:bldP spid="7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7243C4-859E-4E46-BADC-F82BC8F0E45F}"/>
              </a:ext>
            </a:extLst>
          </p:cNvPr>
          <p:cNvSpPr txBox="1"/>
          <p:nvPr/>
        </p:nvSpPr>
        <p:spPr>
          <a:xfrm>
            <a:off x="603681" y="1544716"/>
            <a:ext cx="2911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1400" dirty="0">
                <a:latin typeface="Comic Sans MS" panose="030F0702030302020204" pitchFamily="66" charset="0"/>
              </a:rPr>
              <a:t>Find the sums of the following series: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7C4AC6D7-3AC6-4761-AA63-D74F3C1348B6}"/>
                  </a:ext>
                </a:extLst>
              </p:cNvPr>
              <p:cNvSpPr txBox="1"/>
              <p:nvPr/>
            </p:nvSpPr>
            <p:spPr>
              <a:xfrm>
                <a:off x="1136341" y="2228296"/>
                <a:ext cx="1331650" cy="7209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99−4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7C4AC6D7-3AC6-4761-AA63-D74F3C1348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341" y="2228296"/>
                <a:ext cx="1331650" cy="72090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C11FF134-4CF9-4CEC-9482-98505ABBDF18}"/>
                  </a:ext>
                </a:extLst>
              </p:cNvPr>
              <p:cNvSpPr txBox="1"/>
              <p:nvPr/>
            </p:nvSpPr>
            <p:spPr>
              <a:xfrm>
                <a:off x="1136341" y="3178207"/>
                <a:ext cx="1331650" cy="7209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=6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sup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C11FF134-4CF9-4CEC-9482-98505ABBDF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341" y="3178207"/>
                <a:ext cx="1331650" cy="7209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667562B-A1E6-4284-BBF7-23D5AD12ED02}"/>
              </a:ext>
            </a:extLst>
          </p:cNvPr>
          <p:cNvSpPr txBox="1"/>
          <p:nvPr/>
        </p:nvSpPr>
        <p:spPr>
          <a:xfrm>
            <a:off x="719091" y="2467994"/>
            <a:ext cx="3728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a)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4BC4D37-5978-48F5-8EB2-286B6BBD9D3A}"/>
              </a:ext>
            </a:extLst>
          </p:cNvPr>
          <p:cNvSpPr txBox="1"/>
          <p:nvPr/>
        </p:nvSpPr>
        <p:spPr>
          <a:xfrm>
            <a:off x="719091" y="3373516"/>
            <a:ext cx="3728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b)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8F12436-CF75-4D54-AA97-C34C5D1F0DCD}"/>
              </a:ext>
            </a:extLst>
          </p:cNvPr>
          <p:cNvSpPr txBox="1"/>
          <p:nvPr/>
        </p:nvSpPr>
        <p:spPr>
          <a:xfrm>
            <a:off x="5203794" y="1537318"/>
            <a:ext cx="1401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2) Show that: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8CC1566D-6684-40C5-AF7A-5D3B3EA871DE}"/>
                  </a:ext>
                </a:extLst>
              </p:cNvPr>
              <p:cNvSpPr txBox="1"/>
              <p:nvPr/>
            </p:nvSpPr>
            <p:spPr>
              <a:xfrm>
                <a:off x="4953739" y="1846557"/>
                <a:ext cx="3675356" cy="6793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+25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8CC1566D-6684-40C5-AF7A-5D3B3EA871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739" y="1846557"/>
                <a:ext cx="3675356" cy="6793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39582CA-02D0-4082-BEA1-A444B9F96532}"/>
              </a:ext>
            </a:extLst>
          </p:cNvPr>
          <p:cNvSpPr txBox="1"/>
          <p:nvPr/>
        </p:nvSpPr>
        <p:spPr>
          <a:xfrm>
            <a:off x="5221550" y="2789069"/>
            <a:ext cx="1401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Hence, find: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3CB8934F-E79D-43EC-B55D-67A4E8D3E9D5}"/>
                  </a:ext>
                </a:extLst>
              </p:cNvPr>
              <p:cNvSpPr txBox="1"/>
              <p:nvPr/>
            </p:nvSpPr>
            <p:spPr>
              <a:xfrm>
                <a:off x="6196612" y="2592281"/>
                <a:ext cx="1802167" cy="6982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sup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3CB8934F-E79D-43EC-B55D-67A4E8D3E9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6612" y="2592281"/>
                <a:ext cx="1802167" cy="6982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AB3EA157-A509-4430-B3DE-E1729F6D4876}"/>
                  </a:ext>
                </a:extLst>
              </p:cNvPr>
              <p:cNvSpPr txBox="1"/>
              <p:nvPr/>
            </p:nvSpPr>
            <p:spPr>
              <a:xfrm>
                <a:off x="5257058" y="4298273"/>
                <a:ext cx="272396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3) 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find: </a:t>
                </a: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AB3EA157-A509-4430-B3DE-E1729F6D48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058" y="4298273"/>
                <a:ext cx="2723967" cy="307777"/>
              </a:xfrm>
              <a:prstGeom prst="rect">
                <a:avLst/>
              </a:prstGeom>
              <a:blipFill>
                <a:blip r:embed="rId6"/>
                <a:stretch>
                  <a:fillRect l="-671"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CAB477F1-7BC9-4B0F-963A-0A47D7DB6E6C}"/>
                  </a:ext>
                </a:extLst>
              </p:cNvPr>
              <p:cNvSpPr txBox="1"/>
              <p:nvPr/>
            </p:nvSpPr>
            <p:spPr>
              <a:xfrm>
                <a:off x="5292570" y="4724402"/>
                <a:ext cx="1658646" cy="428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		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CAB477F1-7BC9-4B0F-963A-0A47D7DB6E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570" y="4724402"/>
                <a:ext cx="1658646" cy="428322"/>
              </a:xfrm>
              <a:prstGeom prst="rect">
                <a:avLst/>
              </a:prstGeom>
              <a:blipFill>
                <a:blip r:embed="rId7"/>
                <a:stretch>
                  <a:fillRect l="-1103" b="-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F867EF2-8B03-4044-8CF5-1CF6318D1215}"/>
              </a:ext>
            </a:extLst>
          </p:cNvPr>
          <p:cNvSpPr txBox="1"/>
          <p:nvPr/>
        </p:nvSpPr>
        <p:spPr>
          <a:xfrm>
            <a:off x="2681056" y="2432482"/>
            <a:ext cx="5918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1098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FBEE4EB-3641-45B4-BE2E-6B6F2A270CDB}"/>
              </a:ext>
            </a:extLst>
          </p:cNvPr>
          <p:cNvSpPr txBox="1"/>
          <p:nvPr/>
        </p:nvSpPr>
        <p:spPr>
          <a:xfrm>
            <a:off x="2574524" y="3355760"/>
            <a:ext cx="1223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10,761,619.5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C775A67-EE6B-40E5-9B7F-F6145E9C2F2A}"/>
              </a:ext>
            </a:extLst>
          </p:cNvPr>
          <p:cNvSpPr txBox="1"/>
          <p:nvPr/>
        </p:nvSpPr>
        <p:spPr>
          <a:xfrm>
            <a:off x="7981025" y="2778711"/>
            <a:ext cx="7008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10073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7218212E-3792-429D-BEF8-C71A12033521}"/>
                  </a:ext>
                </a:extLst>
              </p:cNvPr>
              <p:cNvSpPr txBox="1"/>
              <p:nvPr/>
            </p:nvSpPr>
            <p:spPr>
              <a:xfrm>
                <a:off x="5237825" y="5255582"/>
                <a:ext cx="8008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7218212E-3792-429D-BEF8-C71A120335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7825" y="5255582"/>
                <a:ext cx="80086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4B98937-9A0B-4CEC-9BDA-AF5138DF7263}"/>
                  </a:ext>
                </a:extLst>
              </p:cNvPr>
              <p:cNvSpPr txBox="1"/>
              <p:nvPr/>
            </p:nvSpPr>
            <p:spPr>
              <a:xfrm>
                <a:off x="6347534" y="5264459"/>
                <a:ext cx="9146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−9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4B98937-9A0B-4CEC-9BDA-AF5138DF72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7534" y="5264459"/>
                <a:ext cx="914674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0857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2A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533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00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the method of differences to sum simple finite series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You should (hopefully!) remember the following summations from Core Pure 1: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19638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2A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4800" y="3276600"/>
                <a:ext cx="2367058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1=1+1+1…+1=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276600"/>
                <a:ext cx="2367058" cy="6793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733800" y="1447800"/>
                <a:ext cx="2976520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=1+2+3…+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1447800"/>
                <a:ext cx="2976520" cy="6793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733800" y="3200400"/>
                <a:ext cx="3802002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=1+4+9…+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3200400"/>
                <a:ext cx="3802002" cy="6793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733800" y="5029200"/>
                <a:ext cx="3451907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=1+8+27…+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029200"/>
                <a:ext cx="3451907" cy="6793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33400" y="45720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sum of ‘n’ 1’s is given by the number n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838200" y="3810000"/>
            <a:ext cx="304800" cy="762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133600" y="3810000"/>
            <a:ext cx="304800" cy="762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733800" y="243840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sum of the first ‘n’ natural numbers is given by this formula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4267200" y="1981200"/>
            <a:ext cx="2286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791200" y="1981200"/>
            <a:ext cx="3810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362200" y="3505200"/>
            <a:ext cx="228600" cy="2286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867400" y="1600200"/>
            <a:ext cx="762000" cy="381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6019800" y="3352800"/>
            <a:ext cx="1371600" cy="381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6096000" y="5105400"/>
            <a:ext cx="990600" cy="4572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3810000" y="419100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sum of the first ‘n’ square numbers is given by this formula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4267200" y="3733800"/>
            <a:ext cx="3048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867400" y="3733800"/>
            <a:ext cx="3810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33800" y="601980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sum of the first ‘n’ cube numbers is given by this formula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 flipV="1">
            <a:off x="4267200" y="5562600"/>
            <a:ext cx="3048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5867400" y="5562600"/>
            <a:ext cx="3810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le 1">
            <a:extLst>
              <a:ext uri="{FF2B5EF4-FFF2-40B4-BE49-F238E27FC236}">
                <a16:creationId xmlns:a16="http://schemas.microsoft.com/office/drawing/2014/main" id="{75C63C9B-89BF-46B6-9324-62C0C5F99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243649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8" grpId="0"/>
      <p:bldP spid="23" grpId="0" animBg="1"/>
      <p:bldP spid="24" grpId="0" animBg="1"/>
      <p:bldP spid="25" grpId="0" animBg="1"/>
      <p:bldP spid="26" grpId="0" animBg="1"/>
      <p:bldP spid="27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00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the method of differences to sum simple finite series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You should also (hopefully!) remember this rule: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19638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2A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019800" y="0"/>
                <a:ext cx="1351909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0"/>
                <a:ext cx="1351909" cy="595484"/>
              </a:xfrm>
              <a:prstGeom prst="rect">
                <a:avLst/>
              </a:prstGeom>
              <a:blipFill>
                <a:blip r:embed="rId2"/>
                <a:stretch>
                  <a:fillRect l="-35294" t="-95918" r="-8145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575687" y="0"/>
                <a:ext cx="156831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5687" y="0"/>
                <a:ext cx="1568313" cy="595484"/>
              </a:xfrm>
              <a:prstGeom prst="rect">
                <a:avLst/>
              </a:prstGeom>
              <a:blipFill>
                <a:blip r:embed="rId3"/>
                <a:stretch>
                  <a:fillRect l="-30350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125465" y="609600"/>
                <a:ext cx="19967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5465" y="609600"/>
                <a:ext cx="1996764" cy="595484"/>
              </a:xfrm>
              <a:prstGeom prst="rect">
                <a:avLst/>
              </a:prstGeom>
              <a:blipFill>
                <a:blip r:embed="rId4"/>
                <a:stretch>
                  <a:fillRect l="-23853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19800" y="609600"/>
                <a:ext cx="8326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1=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609600"/>
                <a:ext cx="832664" cy="595484"/>
              </a:xfrm>
              <a:prstGeom prst="rect">
                <a:avLst/>
              </a:prstGeom>
              <a:blipFill>
                <a:blip r:embed="rId5"/>
                <a:stretch>
                  <a:fillRect l="-58088" t="-95918" r="-62500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447800" y="3200400"/>
                <a:ext cx="785536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3200400"/>
                <a:ext cx="785536" cy="6793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295400" y="4876800"/>
                <a:ext cx="815480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876800"/>
                <a:ext cx="815480" cy="6793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>
            <a:off x="1676400" y="3962400"/>
            <a:ext cx="0" cy="838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828800" y="3962400"/>
            <a:ext cx="2971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You can bring the 2 to the front and then use the summation for n</a:t>
            </a:r>
            <a:r>
              <a:rPr lang="en-US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rather than 2n</a:t>
            </a:r>
            <a:r>
              <a:rPr lang="en-US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5930E661-86C4-4D80-8897-FFD5C2EB7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3693935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00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the method of differences to sum simple finite series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The method of differences is as follows to the right: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 This formula makes sense because if the top parts are equivalent, then their summations must be equal in value as well!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19638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2A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019800" y="0"/>
                <a:ext cx="1351909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0"/>
                <a:ext cx="1351909" cy="595484"/>
              </a:xfrm>
              <a:prstGeom prst="rect">
                <a:avLst/>
              </a:prstGeom>
              <a:blipFill>
                <a:blip r:embed="rId2"/>
                <a:stretch>
                  <a:fillRect l="-35294" t="-95918" r="-8145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575687" y="0"/>
                <a:ext cx="156831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5687" y="0"/>
                <a:ext cx="1568313" cy="595484"/>
              </a:xfrm>
              <a:prstGeom prst="rect">
                <a:avLst/>
              </a:prstGeom>
              <a:blipFill>
                <a:blip r:embed="rId3"/>
                <a:stretch>
                  <a:fillRect l="-30350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125465" y="609600"/>
                <a:ext cx="19967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5465" y="609600"/>
                <a:ext cx="1996764" cy="595484"/>
              </a:xfrm>
              <a:prstGeom prst="rect">
                <a:avLst/>
              </a:prstGeom>
              <a:blipFill>
                <a:blip r:embed="rId4"/>
                <a:stretch>
                  <a:fillRect l="-23853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19800" y="609600"/>
                <a:ext cx="8326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1=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609600"/>
                <a:ext cx="832664" cy="595484"/>
              </a:xfrm>
              <a:prstGeom prst="rect">
                <a:avLst/>
              </a:prstGeom>
              <a:blipFill>
                <a:blip r:embed="rId5"/>
                <a:stretch>
                  <a:fillRect l="-58088" t="-95918" r="-62500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181600" y="1905000"/>
                <a:ext cx="20930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1905000"/>
                <a:ext cx="2093073" cy="338554"/>
              </a:xfrm>
              <a:prstGeom prst="rect">
                <a:avLst/>
              </a:prstGeom>
              <a:blipFill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029200" y="4114800"/>
                <a:ext cx="746165" cy="7688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114800"/>
                <a:ext cx="746165" cy="7688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638800" y="4114800"/>
                <a:ext cx="2186752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i="1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</m:e>
                          </m:d>
                          <m:r>
                            <a:rPr lang="en-US" sz="1600" i="1">
                              <a:latin typeface="Cambria Math"/>
                            </a:rPr>
                            <m:t>−</m:t>
                          </m:r>
                          <m:r>
                            <a:rPr lang="en-US" sz="1600" i="1">
                              <a:latin typeface="Cambria Math"/>
                            </a:rPr>
                            <m:t>𝑓</m:t>
                          </m:r>
                          <m:r>
                            <a:rPr lang="en-US" sz="1600" i="1">
                              <a:latin typeface="Cambria Math"/>
                            </a:rPr>
                            <m:t>(</m:t>
                          </m:r>
                          <m: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+1)</m:t>
                          </m:r>
                          <m:r>
                            <m:rPr>
                              <m:nor/>
                            </m:rPr>
                            <a:rPr lang="en-GB" sz="16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114800"/>
                <a:ext cx="2186752" cy="76322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V="1">
            <a:off x="5181600" y="2286000"/>
            <a:ext cx="152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67200" y="27432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general term of the sequence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43600" y="2743200"/>
            <a:ext cx="2743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A function of that term subtract the same function with the next term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6400800" y="2286000"/>
            <a:ext cx="3810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418091" y="1505892"/>
            <a:ext cx="35399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If a sequence can be written as: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867400" y="38100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Then: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114800" y="54102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sum of ‘n’ general terms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5105400" y="4953000"/>
            <a:ext cx="152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 flipV="1">
            <a:off x="6858000" y="4953000"/>
            <a:ext cx="2286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867400" y="5410200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sum of ‘n’ terms written in this alternative way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257800" y="1915886"/>
            <a:ext cx="304800" cy="29391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5410200" y="4343400"/>
            <a:ext cx="3048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5715000" y="1905000"/>
            <a:ext cx="14478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6248400" y="4343400"/>
            <a:ext cx="14478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A16E6099-6592-417B-9128-E1AB40C6C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203603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/>
      <p:bldP spid="11" grpId="0"/>
      <p:bldP spid="20" grpId="0"/>
      <p:bldP spid="25" grpId="0"/>
      <p:bldP spid="26" grpId="0"/>
      <p:bldP spid="27" grpId="0"/>
      <p:bldP spid="32" grpId="0"/>
      <p:bldP spid="23" grpId="0" animBg="1"/>
      <p:bldP spid="34" grpId="0" animBg="1"/>
      <p:bldP spid="37" grpId="0" animBg="1"/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the method of differences to sum simple finite series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The method of differences is as follows to the right: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To show where this comes from…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If we imagine what each term will look like, starting with r = 1…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We now want to add all these terms up!!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You hopefully see that almost all the terms will cancel out and you are left with a simple sum instead!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19638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2A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019800" y="0"/>
                <a:ext cx="1351909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0"/>
                <a:ext cx="1351909" cy="595484"/>
              </a:xfrm>
              <a:prstGeom prst="rect">
                <a:avLst/>
              </a:prstGeom>
              <a:blipFill>
                <a:blip r:embed="rId2"/>
                <a:stretch>
                  <a:fillRect l="-35294" t="-95918" r="-8145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575687" y="0"/>
                <a:ext cx="156831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5687" y="0"/>
                <a:ext cx="1568313" cy="595484"/>
              </a:xfrm>
              <a:prstGeom prst="rect">
                <a:avLst/>
              </a:prstGeom>
              <a:blipFill>
                <a:blip r:embed="rId3"/>
                <a:stretch>
                  <a:fillRect l="-30350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125465" y="609600"/>
                <a:ext cx="19967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5465" y="609600"/>
                <a:ext cx="1996764" cy="595484"/>
              </a:xfrm>
              <a:prstGeom prst="rect">
                <a:avLst/>
              </a:prstGeom>
              <a:blipFill>
                <a:blip r:embed="rId4"/>
                <a:stretch>
                  <a:fillRect l="-23853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19800" y="609600"/>
                <a:ext cx="8326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1=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609600"/>
                <a:ext cx="832664" cy="595484"/>
              </a:xfrm>
              <a:prstGeom prst="rect">
                <a:avLst/>
              </a:prstGeom>
              <a:blipFill>
                <a:blip r:embed="rId5"/>
                <a:stretch>
                  <a:fillRect l="-58088" t="-95918" r="-62500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447800"/>
                <a:ext cx="20930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447800"/>
                <a:ext cx="2093073" cy="338554"/>
              </a:xfrm>
              <a:prstGeom prst="rect">
                <a:avLst/>
              </a:prstGeom>
              <a:blipFill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410200" y="2057400"/>
                <a:ext cx="17558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r>
                        <a:rPr lang="en-US" sz="1600" b="0" i="1" smtClean="0">
                          <a:latin typeface="Cambria Math"/>
                        </a:rPr>
                        <m:t>(2)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057400"/>
                <a:ext cx="1755802" cy="338554"/>
              </a:xfrm>
              <a:prstGeom prst="rect">
                <a:avLst/>
              </a:prstGeom>
              <a:blipFill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410200" y="2438400"/>
                <a:ext cx="17558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r>
                        <a:rPr lang="en-US" sz="1600" b="0" i="1" smtClean="0">
                          <a:latin typeface="Cambria Math"/>
                        </a:rPr>
                        <m:t>(3)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438400"/>
                <a:ext cx="1755802" cy="338554"/>
              </a:xfrm>
              <a:prstGeom prst="rect">
                <a:avLst/>
              </a:prstGeom>
              <a:blipFill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10200" y="2819400"/>
                <a:ext cx="17558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r>
                        <a:rPr lang="en-US" sz="1600" b="0" i="1" smtClean="0">
                          <a:latin typeface="Cambria Math"/>
                        </a:rPr>
                        <m:t>(4)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819400"/>
                <a:ext cx="1755802" cy="338554"/>
              </a:xfrm>
              <a:prstGeom prst="rect">
                <a:avLst/>
              </a:prstGeom>
              <a:blipFill>
                <a:blip r:embed="rId9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410200" y="3200400"/>
                <a:ext cx="17558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4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r>
                        <a:rPr lang="en-US" sz="1600" b="0" i="1" smtClean="0">
                          <a:latin typeface="Cambria Math"/>
                        </a:rPr>
                        <m:t>(5)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200400"/>
                <a:ext cx="1755802" cy="338554"/>
              </a:xfrm>
              <a:prstGeom prst="rect">
                <a:avLst/>
              </a:prstGeom>
              <a:blipFill>
                <a:blip r:embed="rId10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410200" y="4114800"/>
                <a:ext cx="214667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latin typeface="Cambria Math"/>
                        </a:rPr>
                        <m:t>𝑛</m:t>
                      </m:r>
                      <m:r>
                        <a:rPr lang="en-US" sz="16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114800"/>
                <a:ext cx="2146678" cy="338554"/>
              </a:xfrm>
              <a:prstGeom prst="rect">
                <a:avLst/>
              </a:prstGeom>
              <a:blipFill>
                <a:blip r:embed="rId11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 flipV="1">
            <a:off x="6019800" y="2438400"/>
            <a:ext cx="304800" cy="304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277061" y="4732728"/>
                <a:ext cx="865365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sub>
                          </m:sSub>
                        </m:e>
                      </m:nary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7061" y="4732728"/>
                <a:ext cx="865365" cy="67935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 flipV="1">
            <a:off x="6629400" y="2057400"/>
            <a:ext cx="304800" cy="304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019800" y="2819400"/>
            <a:ext cx="304800" cy="304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6705600" y="2438400"/>
            <a:ext cx="304800" cy="304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6019800" y="3200400"/>
            <a:ext cx="304800" cy="304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6705600" y="2819400"/>
            <a:ext cx="304800" cy="304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6705600" y="3200400"/>
            <a:ext cx="304800" cy="304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6096000" y="4114800"/>
            <a:ext cx="304800" cy="304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013967" y="4927171"/>
                <a:ext cx="146379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3967" y="4927171"/>
                <a:ext cx="1463799" cy="307777"/>
              </a:xfrm>
              <a:prstGeom prst="rect">
                <a:avLst/>
              </a:prstGeom>
              <a:blipFill>
                <a:blip r:embed="rId1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7683689" y="2538483"/>
            <a:ext cx="14603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f(5) will cancel with the next term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643951" y="3127611"/>
            <a:ext cx="14603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f(n) will be cancelled by the previous term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7260609" y="3057099"/>
            <a:ext cx="545910" cy="19106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172501" y="3739488"/>
            <a:ext cx="791571" cy="43672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964072" y="2088109"/>
            <a:ext cx="477672" cy="31389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6455391" y="4107976"/>
            <a:ext cx="1009933" cy="35711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929952" y="3493828"/>
                <a:ext cx="4106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9952" y="3493828"/>
                <a:ext cx="410689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932227" y="3769057"/>
                <a:ext cx="4106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2227" y="3769057"/>
                <a:ext cx="410689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3628102" y="5574892"/>
            <a:ext cx="53758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With these types of questions you should start by writing out f(1), f(2), f(3)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etc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, up to f(n) and then look to see what cancels…</a:t>
            </a: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Sometimes terms cancel the other way round!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id="{B7C1902A-BD47-40A3-ABDB-857C19E24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370252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9" grpId="0"/>
      <p:bldP spid="41" grpId="0"/>
      <p:bldP spid="42" grpId="0"/>
      <p:bldP spid="43" grpId="0"/>
      <p:bldP spid="44" grpId="0"/>
      <p:bldP spid="18" grpId="0"/>
      <p:bldP spid="26" grpId="0"/>
      <p:bldP spid="10" grpId="0"/>
      <p:bldP spid="28" grpId="0"/>
      <p:bldP spid="16" grpId="0" animBg="1"/>
      <p:bldP spid="37" grpId="0" animBg="1"/>
      <p:bldP spid="17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1"/>
            <a:ext cx="3276600" cy="241598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the method of differences to sum simple finite series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Show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Hence, prove using the method of differences that: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19638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2A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019800" y="0"/>
                <a:ext cx="1351909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0"/>
                <a:ext cx="1351909" cy="595484"/>
              </a:xfrm>
              <a:prstGeom prst="rect">
                <a:avLst/>
              </a:prstGeom>
              <a:blipFill>
                <a:blip r:embed="rId2"/>
                <a:stretch>
                  <a:fillRect l="-35294" t="-95918" r="-8145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575687" y="0"/>
                <a:ext cx="156831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5687" y="0"/>
                <a:ext cx="1568313" cy="595484"/>
              </a:xfrm>
              <a:prstGeom prst="rect">
                <a:avLst/>
              </a:prstGeom>
              <a:blipFill>
                <a:blip r:embed="rId3"/>
                <a:stretch>
                  <a:fillRect l="-30350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125465" y="609600"/>
                <a:ext cx="19967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5465" y="609600"/>
                <a:ext cx="1996764" cy="595484"/>
              </a:xfrm>
              <a:prstGeom prst="rect">
                <a:avLst/>
              </a:prstGeom>
              <a:blipFill>
                <a:blip r:embed="rId4"/>
                <a:stretch>
                  <a:fillRect l="-23853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19800" y="609600"/>
                <a:ext cx="8326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1=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609600"/>
                <a:ext cx="832664" cy="595484"/>
              </a:xfrm>
              <a:prstGeom prst="rect">
                <a:avLst/>
              </a:prstGeom>
              <a:blipFill>
                <a:blip r:embed="rId5"/>
                <a:stretch>
                  <a:fillRect l="-58088" t="-95918" r="-62500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16193" y="2898058"/>
                <a:ext cx="28276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4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193" y="2898058"/>
                <a:ext cx="2827697" cy="338554"/>
              </a:xfrm>
              <a:prstGeom prst="rect">
                <a:avLst/>
              </a:prstGeom>
              <a:blipFill>
                <a:blip r:embed="rId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61768" y="3862487"/>
                <a:ext cx="2123017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768" y="3862487"/>
                <a:ext cx="2123017" cy="76322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657600" y="1676400"/>
                <a:ext cx="224311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1676400"/>
                <a:ext cx="2243114" cy="338554"/>
              </a:xfrm>
              <a:prstGeom prst="rect">
                <a:avLst/>
              </a:prstGeom>
              <a:blipFill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657600" y="2286000"/>
                <a:ext cx="16268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+2</m:t>
                      </m:r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286000"/>
                <a:ext cx="1626856" cy="338554"/>
              </a:xfrm>
              <a:prstGeom prst="rect">
                <a:avLst/>
              </a:prstGeom>
              <a:blipFill>
                <a:blip r:embed="rId9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105400" y="2286000"/>
                <a:ext cx="187051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−  (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−2</m:t>
                      </m:r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+1)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286000"/>
                <a:ext cx="1870512" cy="338554"/>
              </a:xfrm>
              <a:prstGeom prst="rect">
                <a:avLst/>
              </a:prstGeom>
              <a:blipFill>
                <a:blip r:embed="rId10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657600" y="2895600"/>
                <a:ext cx="15286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895600"/>
                <a:ext cx="1528688" cy="338554"/>
              </a:xfrm>
              <a:prstGeom prst="rect">
                <a:avLst/>
              </a:prstGeom>
              <a:blipFill>
                <a:blip r:embed="rId11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029200" y="2895600"/>
                <a:ext cx="185730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−  (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895600"/>
                <a:ext cx="1857303" cy="338554"/>
              </a:xfrm>
              <a:prstGeom prst="rect">
                <a:avLst/>
              </a:prstGeom>
              <a:blipFill>
                <a:blip r:embed="rId12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657600" y="3505200"/>
                <a:ext cx="7587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=4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505200"/>
                <a:ext cx="758733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2"/>
          <p:cNvSpPr/>
          <p:nvPr/>
        </p:nvSpPr>
        <p:spPr>
          <a:xfrm>
            <a:off x="6629400" y="1828800"/>
            <a:ext cx="5334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6629400" y="2438400"/>
            <a:ext cx="5334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6629400" y="3048000"/>
            <a:ext cx="5334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7165258" y="1981200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Square the brackets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162800" y="22860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Now expand the larger bracket. Use brackets again to avoid negative-related mistakes!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162800" y="3048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All the terms will cancel when grouped except for the x</a:t>
            </a:r>
            <a:r>
              <a:rPr lang="en-US" sz="1200" baseline="30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ones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43000" y="2895600"/>
            <a:ext cx="22098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3733800" y="1676400"/>
            <a:ext cx="22098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78A929E0-B309-4B99-9576-A1BA6C585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354402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0" grpId="0"/>
      <p:bldP spid="45" grpId="0"/>
      <p:bldP spid="46" grpId="0"/>
      <p:bldP spid="47" grpId="0"/>
      <p:bldP spid="48" grpId="0"/>
      <p:bldP spid="49" grpId="0"/>
      <p:bldP spid="13" grpId="0" animBg="1"/>
      <p:bldP spid="50" grpId="0" animBg="1"/>
      <p:bldP spid="51" grpId="0" animBg="1"/>
      <p:bldP spid="14" grpId="0"/>
      <p:bldP spid="52" grpId="0"/>
      <p:bldP spid="53" grpId="0"/>
      <p:bldP spid="15" grpId="0" animBg="1"/>
      <p:bldP spid="15" grpId="1" animBg="1"/>
      <p:bldP spid="54" grpId="0" animBg="1"/>
      <p:bldP spid="5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953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need to be able to use the method of differences to sum simple finite series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Show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Hence, prove using the method of differences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Write out the first few terms and the last one, and see what cancels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Add what you have left and this is the sum of the series!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19638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2A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019800" y="0"/>
                <a:ext cx="1351909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0"/>
                <a:ext cx="1351909" cy="595484"/>
              </a:xfrm>
              <a:prstGeom prst="rect">
                <a:avLst/>
              </a:prstGeom>
              <a:blipFill>
                <a:blip r:embed="rId2"/>
                <a:stretch>
                  <a:fillRect l="-35294" t="-95918" r="-8145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575687" y="0"/>
                <a:ext cx="156831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5687" y="0"/>
                <a:ext cx="1568313" cy="595484"/>
              </a:xfrm>
              <a:prstGeom prst="rect">
                <a:avLst/>
              </a:prstGeom>
              <a:blipFill>
                <a:blip r:embed="rId3"/>
                <a:stretch>
                  <a:fillRect l="-30350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125465" y="609600"/>
                <a:ext cx="19967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5465" y="609600"/>
                <a:ext cx="1996764" cy="595484"/>
              </a:xfrm>
              <a:prstGeom prst="rect">
                <a:avLst/>
              </a:prstGeom>
              <a:blipFill>
                <a:blip r:embed="rId4"/>
                <a:stretch>
                  <a:fillRect l="-23853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19800" y="609600"/>
                <a:ext cx="83266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/>
                            </a:rPr>
                            <m:t>𝑟</m:t>
                          </m:r>
                          <m:r>
                            <a:rPr lang="en-US" sz="1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1=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609600"/>
                <a:ext cx="832664" cy="595484"/>
              </a:xfrm>
              <a:prstGeom prst="rect">
                <a:avLst/>
              </a:prstGeom>
              <a:blipFill>
                <a:blip r:embed="rId5"/>
                <a:stretch>
                  <a:fillRect l="-58088" t="-95918" r="-62500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16193" y="2898058"/>
                <a:ext cx="28276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4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193" y="2898058"/>
                <a:ext cx="2827697" cy="338554"/>
              </a:xfrm>
              <a:prstGeom prst="rect">
                <a:avLst/>
              </a:prstGeom>
              <a:blipFill>
                <a:blip r:embed="rId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505200" y="1447800"/>
                <a:ext cx="860877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447800"/>
                <a:ext cx="860877" cy="76322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572000" y="1447800"/>
                <a:ext cx="2767040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−1)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47800"/>
                <a:ext cx="2767040" cy="76322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038600" y="2438400"/>
                <a:ext cx="7151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438400"/>
                <a:ext cx="715132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2438400"/>
                <a:ext cx="98879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(2)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438400"/>
                <a:ext cx="988796" cy="338554"/>
              </a:xfrm>
              <a:prstGeom prst="rect">
                <a:avLst/>
              </a:prstGeom>
              <a:blipFill>
                <a:blip r:embed="rId10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019800" y="2438400"/>
                <a:ext cx="127733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−   (0)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2438400"/>
                <a:ext cx="1277337" cy="338554"/>
              </a:xfrm>
              <a:prstGeom prst="rect">
                <a:avLst/>
              </a:prstGeom>
              <a:blipFill>
                <a:blip r:embed="rId11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038600" y="2819400"/>
                <a:ext cx="7151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819400"/>
                <a:ext cx="715132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05400" y="2819400"/>
                <a:ext cx="98879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(2)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(3)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819400"/>
                <a:ext cx="988796" cy="338554"/>
              </a:xfrm>
              <a:prstGeom prst="rect">
                <a:avLst/>
              </a:prstGeom>
              <a:blipFill>
                <a:blip r:embed="rId13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019800" y="2819400"/>
                <a:ext cx="127733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−   (1)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(2)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2819400"/>
                <a:ext cx="1277337" cy="338554"/>
              </a:xfrm>
              <a:prstGeom prst="rect">
                <a:avLst/>
              </a:prstGeom>
              <a:blipFill>
                <a:blip r:embed="rId1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038600" y="3200400"/>
                <a:ext cx="7151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200400"/>
                <a:ext cx="715132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105400" y="3200400"/>
                <a:ext cx="98879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(3)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(4)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200400"/>
                <a:ext cx="988796" cy="338554"/>
              </a:xfrm>
              <a:prstGeom prst="rect">
                <a:avLst/>
              </a:prstGeom>
              <a:blipFill>
                <a:blip r:embed="rId1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019800" y="3200400"/>
                <a:ext cx="127733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−   (2)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(3)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200400"/>
                <a:ext cx="1277337" cy="338554"/>
              </a:xfrm>
              <a:prstGeom prst="rect">
                <a:avLst/>
              </a:prstGeom>
              <a:blipFill>
                <a:blip r:embed="rId1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181600" y="3505200"/>
                <a:ext cx="3850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505200"/>
                <a:ext cx="385042" cy="3385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038600" y="3913239"/>
                <a:ext cx="7151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913239"/>
                <a:ext cx="715132" cy="3385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105400" y="3913239"/>
                <a:ext cx="1361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913239"/>
                <a:ext cx="1361142" cy="338554"/>
              </a:xfrm>
              <a:prstGeom prst="rect">
                <a:avLst/>
              </a:prstGeom>
              <a:blipFill>
                <a:blip r:embed="rId20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324600" y="3913239"/>
                <a:ext cx="164968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−   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3913239"/>
                <a:ext cx="1649682" cy="338554"/>
              </a:xfrm>
              <a:prstGeom prst="rect">
                <a:avLst/>
              </a:prstGeom>
              <a:blipFill>
                <a:blip r:embed="rId21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 flipV="1">
            <a:off x="5181600" y="2438400"/>
            <a:ext cx="838200" cy="304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6324600" y="2819400"/>
            <a:ext cx="838200" cy="304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5181600" y="2819400"/>
            <a:ext cx="838200" cy="304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6324600" y="3200400"/>
            <a:ext cx="838200" cy="304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5181600" y="3200400"/>
            <a:ext cx="838200" cy="304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6858000" y="3913239"/>
            <a:ext cx="838200" cy="304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038600" y="4370439"/>
                <a:ext cx="2556148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−1)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370439"/>
                <a:ext cx="2556148" cy="76322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523703" y="4569542"/>
                <a:ext cx="1446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3703" y="4569542"/>
                <a:ext cx="1446998" cy="338554"/>
              </a:xfrm>
              <a:prstGeom prst="rect">
                <a:avLst/>
              </a:prstGeom>
              <a:blipFill>
                <a:blip r:embed="rId23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038600" y="5132439"/>
                <a:ext cx="860877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132439"/>
                <a:ext cx="860877" cy="76322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733003" y="5361244"/>
                <a:ext cx="1446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3003" y="5361244"/>
                <a:ext cx="1446998" cy="338554"/>
              </a:xfrm>
              <a:prstGeom prst="rect">
                <a:avLst/>
              </a:prstGeom>
              <a:blipFill>
                <a:blip r:embed="rId2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043517" y="5919021"/>
                <a:ext cx="747064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3517" y="5919021"/>
                <a:ext cx="747064" cy="763222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672781" y="6014884"/>
                <a:ext cx="1594987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2781" y="6014884"/>
                <a:ext cx="1594987" cy="553357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7683689" y="2254068"/>
            <a:ext cx="14603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itchFamily="66" charset="0"/>
              </a:rPr>
              <a:t>This term will cancel with the next term</a:t>
            </a:r>
            <a:endParaRPr lang="en-GB" sz="1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6145487" y="2810107"/>
            <a:ext cx="1693820" cy="477032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7323799" y="3601844"/>
            <a:ext cx="403996" cy="328349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683689" y="3008634"/>
            <a:ext cx="14603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itchFamily="66" charset="0"/>
              </a:rPr>
              <a:t>This term will cancel with the previous term</a:t>
            </a:r>
            <a:endParaRPr lang="en-GB" sz="1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7" name="Arc 46"/>
          <p:cNvSpPr/>
          <p:nvPr/>
        </p:nvSpPr>
        <p:spPr>
          <a:xfrm>
            <a:off x="7577254" y="4809892"/>
            <a:ext cx="5334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6426821" y="5824653"/>
            <a:ext cx="1189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Divide by 4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Arc 48"/>
          <p:cNvSpPr/>
          <p:nvPr/>
        </p:nvSpPr>
        <p:spPr>
          <a:xfrm>
            <a:off x="5967761" y="5575610"/>
            <a:ext cx="533400" cy="758284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8043748" y="4616604"/>
            <a:ext cx="11894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This is equivalent to the original expression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1015" y="2899317"/>
            <a:ext cx="2653990" cy="3345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4434469" y="4601736"/>
            <a:ext cx="2044390" cy="3345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4453054" y="5333999"/>
            <a:ext cx="308516" cy="3345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9F80EABE-FF4D-4BD2-875B-9E38B0425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10">
                <a:extLst>
                  <a:ext uri="{FF2B5EF4-FFF2-40B4-BE49-F238E27FC236}">
                    <a16:creationId xmlns:a16="http://schemas.microsoft.com/office/drawing/2014/main" id="{9CD9B7ED-214B-4FB9-A425-B3DE52AACF0C}"/>
                  </a:ext>
                </a:extLst>
              </p:cNvPr>
              <p:cNvSpPr txBox="1"/>
              <p:nvPr/>
            </p:nvSpPr>
            <p:spPr>
              <a:xfrm>
                <a:off x="861768" y="3862487"/>
                <a:ext cx="2123017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10">
                <a:extLst>
                  <a:ext uri="{FF2B5EF4-FFF2-40B4-BE49-F238E27FC236}">
                    <a16:creationId xmlns:a16="http://schemas.microsoft.com/office/drawing/2014/main" id="{9CD9B7ED-214B-4FB9-A425-B3DE52AACF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768" y="3862487"/>
                <a:ext cx="2123017" cy="763222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243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7" grpId="0"/>
      <p:bldP spid="38" grpId="0"/>
      <p:bldP spid="39" grpId="0"/>
      <p:bldP spid="42" grpId="0"/>
      <p:bldP spid="43" grpId="0"/>
      <p:bldP spid="44" grpId="0"/>
      <p:bldP spid="60" grpId="0"/>
      <p:bldP spid="61" grpId="0"/>
      <p:bldP spid="62" grpId="0"/>
      <p:bldP spid="63" grpId="0"/>
      <p:bldP spid="64" grpId="0"/>
      <p:bldP spid="65" grpId="0"/>
      <p:bldP spid="40" grpId="0"/>
      <p:bldP spid="46" grpId="0"/>
      <p:bldP spid="47" grpId="0" animBg="1"/>
      <p:bldP spid="48" grpId="0"/>
      <p:bldP spid="49" grpId="0" animBg="1"/>
      <p:bldP spid="50" grpId="0"/>
      <p:bldP spid="14" grpId="0" animBg="1"/>
      <p:bldP spid="14" grpId="1" animBg="1"/>
      <p:bldP spid="51" grpId="0" animBg="1"/>
      <p:bldP spid="51" grpId="1" animBg="1"/>
      <p:bldP spid="52" grpId="0" animBg="1"/>
      <p:bldP spid="52" grpId="1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3557ADC-9869-4CC1-80B7-0D3E89D1CA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0A7779-A5CD-4A2D-B48D-80455B3306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FA23F5-301C-4C98-A40C-EEE0DE19141F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78db98b4-7c56-4667-9532-fea666d1edab"/>
    <ds:schemaRef ds:uri="http://purl.org/dc/elements/1.1/"/>
    <ds:schemaRef ds:uri="http://schemas.microsoft.com/office/2006/metadata/properties"/>
    <ds:schemaRef ds:uri="http://schemas.microsoft.com/office/infopath/2007/PartnerControls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782</TotalTime>
  <Words>5984</Words>
  <Application>Microsoft Office PowerPoint</Application>
  <PresentationFormat>On-screen Show (4:3)</PresentationFormat>
  <Paragraphs>515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2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HGGyoshotai</vt:lpstr>
      <vt:lpstr>Javanese Text</vt:lpstr>
      <vt:lpstr>Segoe UI Black</vt:lpstr>
      <vt:lpstr>Wingdings</vt:lpstr>
      <vt:lpstr>Office テーマ</vt:lpstr>
      <vt:lpstr>PowerPoint Presentation</vt:lpstr>
      <vt:lpstr>Prior Knowledge Check</vt:lpstr>
      <vt:lpstr>PowerPoint Presentation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182</cp:revision>
  <dcterms:created xsi:type="dcterms:W3CDTF">2017-08-14T15:35:38Z</dcterms:created>
  <dcterms:modified xsi:type="dcterms:W3CDTF">2021-08-27T07:35:42Z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