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81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17.xml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40.png"/><Relationship Id="rId2" Type="http://schemas.openxmlformats.org/officeDocument/2006/relationships/image" Target="../media/image64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70.png"/><Relationship Id="rId2" Type="http://schemas.openxmlformats.org/officeDocument/2006/relationships/image" Target="../media/image65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20.png"/><Relationship Id="rId2" Type="http://schemas.openxmlformats.org/officeDocument/2006/relationships/image" Target="../media/image65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50.png"/><Relationship Id="rId2" Type="http://schemas.openxmlformats.org/officeDocument/2006/relationships/image" Target="../media/image66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80.png"/><Relationship Id="rId2" Type="http://schemas.openxmlformats.org/officeDocument/2006/relationships/image" Target="../media/image66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20.png"/><Relationship Id="rId2" Type="http://schemas.openxmlformats.org/officeDocument/2006/relationships/image" Target="../media/image67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50.png"/><Relationship Id="rId2" Type="http://schemas.openxmlformats.org/officeDocument/2006/relationships/image" Target="../media/image67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80.png"/><Relationship Id="rId2" Type="http://schemas.openxmlformats.org/officeDocument/2006/relationships/image" Target="../media/image67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10.png"/><Relationship Id="rId2" Type="http://schemas.openxmlformats.org/officeDocument/2006/relationships/image" Target="../media/image68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50.png"/><Relationship Id="rId2" Type="http://schemas.openxmlformats.org/officeDocument/2006/relationships/image" Target="../media/image68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80.png"/><Relationship Id="rId2" Type="http://schemas.openxmlformats.org/officeDocument/2006/relationships/image" Target="../media/image68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20.png"/><Relationship Id="rId2" Type="http://schemas.openxmlformats.org/officeDocument/2006/relationships/image" Target="../media/image69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50.png"/><Relationship Id="rId2" Type="http://schemas.openxmlformats.org/officeDocument/2006/relationships/image" Target="../media/image69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8.png"/><Relationship Id="rId2" Type="http://schemas.openxmlformats.org/officeDocument/2006/relationships/image" Target="../media/image6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0.png"/><Relationship Id="rId2" Type="http://schemas.openxmlformats.org/officeDocument/2006/relationships/image" Target="../media/image6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10.png"/><Relationship Id="rId2" Type="http://schemas.openxmlformats.org/officeDocument/2006/relationships/image" Target="../media/image629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2.png"/><Relationship Id="rId2" Type="http://schemas.openxmlformats.org/officeDocument/2006/relationships/image" Target="../media/image6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5.png"/><Relationship Id="rId2" Type="http://schemas.openxmlformats.org/officeDocument/2006/relationships/image" Target="../media/image6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8.png"/><Relationship Id="rId2" Type="http://schemas.openxmlformats.org/officeDocument/2006/relationships/image" Target="../media/image6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40.png"/><Relationship Id="rId2" Type="http://schemas.openxmlformats.org/officeDocument/2006/relationships/image" Target="../media/image64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70.png"/><Relationship Id="rId2" Type="http://schemas.openxmlformats.org/officeDocument/2006/relationships/image" Target="../media/image64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2) Series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092654"/>
              </p:ext>
            </p:extLst>
          </p:nvPr>
        </p:nvGraphicFramePr>
        <p:xfrm>
          <a:off x="-1" y="737040"/>
          <a:ext cx="9143999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2.1) The method of differences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2.2) Higher derivatives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2.3) Maclaurin series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2.4) Series expansions of compound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41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9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90500"/>
              </a:xfrm>
              <a:prstGeom prst="rect">
                <a:avLst/>
              </a:prstGeom>
              <a:blipFill>
                <a:blip r:embed="rId2"/>
                <a:stretch>
                  <a:fillRect l="-1200" b="-3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91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91591"/>
              </a:xfrm>
              <a:prstGeom prst="rect">
                <a:avLst/>
              </a:prstGeom>
              <a:blipFill>
                <a:blip r:embed="rId3"/>
                <a:stretch>
                  <a:fillRect l="-1067" b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26284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648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26284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34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1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(b) Deduce the values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′′′(0)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16596"/>
              </a:xfrm>
              <a:prstGeom prst="rect">
                <a:avLst/>
              </a:prstGeom>
              <a:blipFill>
                <a:blip r:embed="rId2"/>
                <a:stretch>
                  <a:fillRect l="-1200" b="-4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2069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Show that: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(</a:t>
                </a:r>
                <a:r>
                  <a:rPr lang="en-GB" dirty="0" err="1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 (ii)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/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(iii)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(b) Deduce the values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′′′(0)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2069156"/>
              </a:xfrm>
              <a:prstGeom prst="rect">
                <a:avLst/>
              </a:prstGeom>
              <a:blipFill>
                <a:blip r:embed="rId3"/>
                <a:stretch>
                  <a:fillRect l="-1067" b="-3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530821"/>
                <a:ext cx="4572001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Shown</a:t>
                </a: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530821"/>
                <a:ext cx="4572001" cy="1631216"/>
              </a:xfrm>
              <a:prstGeom prst="rect">
                <a:avLst/>
              </a:prstGeom>
              <a:blipFill>
                <a:blip r:embed="rId4"/>
                <a:stretch>
                  <a:fillRect l="-1333" t="-1866" b="-26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769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2.3) Maclaurin series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51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83466"/>
              </a:xfrm>
              <a:prstGeom prst="rect">
                <a:avLst/>
              </a:prstGeom>
              <a:blipFill>
                <a:blip r:embed="rId2"/>
                <a:stretch>
                  <a:fillRect l="-12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408253"/>
              </a:xfrm>
              <a:prstGeom prst="rect">
                <a:avLst/>
              </a:prstGeom>
              <a:blipFill>
                <a:blip r:embed="rId3"/>
                <a:stretch>
                  <a:fillRect l="-1067" t="-2985" b="-19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830997"/>
                <a:ext cx="4572001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830997"/>
                <a:ext cx="4572001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79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⁡(1+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120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830997"/>
                <a:ext cx="4572001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4!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830997"/>
                <a:ext cx="4572001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588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200" t="-4717" r="-10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r="-533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107996"/>
                <a:ext cx="4572001" cy="646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107996"/>
                <a:ext cx="4572001" cy="6469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37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FontTx/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Use the first three terms of the series to find an approximation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Use the first two terms of the series to find an approximation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51364"/>
                <a:ext cx="4572001" cy="665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4!</m:t>
                        </m:r>
                      </m:den>
                    </m:f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6!</m:t>
                        </m:r>
                      </m:den>
                    </m:f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+…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0.17365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(5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51364"/>
                <a:ext cx="4572001" cy="665952"/>
              </a:xfrm>
              <a:prstGeom prst="rect">
                <a:avLst/>
              </a:prstGeom>
              <a:blipFill>
                <a:blip r:embed="rId4"/>
                <a:stretch>
                  <a:fillRect l="-400" b="-9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73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994469" cy="527222"/>
          </a:xfrm>
        </p:spPr>
        <p:txBody>
          <a:bodyPr/>
          <a:lstStyle/>
          <a:p>
            <a:r>
              <a:rPr lang="en-GB" dirty="0"/>
              <a:t>2.4) Series expansions of compound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66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107996"/>
                <a:ext cx="4572001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=1+3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107996"/>
                <a:ext cx="4572001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369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(1+3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200" t="-4717" r="-16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r="-6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107996"/>
                <a:ext cx="4572001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(1+2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107996"/>
                <a:ext cx="4572001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49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2.1) The method of differences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first four non-zero terms in the series expansion, in ascending powers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200" t="-2538" r="-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first four non-zero terms in the series expansion, in ascending powers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r="-267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661994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1−3</m:t>
                      </m:r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661994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71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95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non-zero terms of the series expansion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state the interval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95236"/>
              </a:xfrm>
              <a:prstGeom prst="rect">
                <a:avLst/>
              </a:prstGeom>
              <a:blipFill>
                <a:blip r:embed="rId2"/>
                <a:stretch>
                  <a:fillRect l="-1200" t="-2778" b="-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095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non-zero terms of the series expansion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1+2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1−3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state the interval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095236"/>
              </a:xfrm>
              <a:prstGeom prst="rect">
                <a:avLst/>
              </a:prstGeom>
              <a:blipFill>
                <a:blip r:embed="rId3"/>
                <a:stretch>
                  <a:fillRect l="-1067" t="-3352" b="-8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661994"/>
                <a:ext cx="4572001" cy="1005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Valid for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661994"/>
                <a:ext cx="4572001" cy="1005275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95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655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terms in the Maclaurin series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655244"/>
              </a:xfrm>
              <a:prstGeom prst="rect">
                <a:avLst/>
              </a:prstGeom>
              <a:blipFill>
                <a:blip r:embed="rId2"/>
                <a:stretch>
                  <a:fillRect l="-1200" t="-4630" b="-12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655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terms in the Maclaurin series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655244"/>
              </a:xfrm>
              <a:prstGeom prst="rect">
                <a:avLst/>
              </a:prstGeom>
              <a:blipFill>
                <a:blip r:embed="rId3"/>
                <a:stretch>
                  <a:fillRect l="-1067" t="-5607" b="-149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51364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51364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1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expansions,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(1+2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200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expansions,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38993"/>
                <a:ext cx="4572001" cy="1166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38993"/>
                <a:ext cx="4572001" cy="11667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053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expansions,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(16+8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200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expansions,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38993"/>
                <a:ext cx="4572001" cy="925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38993"/>
                <a:ext cx="4572001" cy="9251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78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(16+8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200" t="-2058" r="-1733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r="-1867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38993"/>
                <a:ext cx="4572001" cy="925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38993"/>
                <a:ext cx="4572001" cy="9251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8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5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first two terms,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expansion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first four terms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arctan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Deduce the first four terms in the series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arctan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55774"/>
              </a:xfrm>
              <a:prstGeom prst="rect">
                <a:avLst/>
              </a:prstGeom>
              <a:blipFill>
                <a:blip r:embed="rId2"/>
                <a:stretch>
                  <a:fillRect l="-1200" b="-33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632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first two terms,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expansion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first four terms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Deduce the first four terms in the series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632113"/>
              </a:xfrm>
              <a:prstGeom prst="rect">
                <a:avLst/>
              </a:prstGeom>
              <a:blipFill>
                <a:blip r:embed="rId3"/>
                <a:stretch>
                  <a:fillRect l="-1067" b="-52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008223"/>
                <a:ext cx="4572001" cy="1202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008223"/>
                <a:ext cx="4572001" cy="12021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662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357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prove, by the method of differences,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357103"/>
              </a:xfrm>
              <a:prstGeom prst="rect">
                <a:avLst/>
              </a:prstGeom>
              <a:blipFill>
                <a:blip r:embed="rId2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0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prove, by the method of differences,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01886"/>
              </a:xfrm>
              <a:prstGeom prst="rect">
                <a:avLst/>
              </a:prstGeom>
              <a:blipFill>
                <a:blip r:embed="rId3"/>
                <a:stretch>
                  <a:fillRect l="-667" t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61966" y="1930140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4178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+2)(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blipFill>
                <a:blip r:embed="rId2"/>
                <a:stretch>
                  <a:fillRect l="-1200" t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blipFill>
                <a:blip r:embed="rId3"/>
                <a:stretch>
                  <a:fillRect l="-1067" t="-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34831"/>
                <a:ext cx="4572001" cy="624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34831"/>
                <a:ext cx="4572001" cy="6245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09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blipFill>
                <a:blip r:embed="rId2"/>
                <a:stretch>
                  <a:fillRect l="-1200" t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blipFill>
                <a:blip r:embed="rId3"/>
                <a:stretch>
                  <a:fillRect l="-1067" t="-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34831"/>
                <a:ext cx="4572001" cy="733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+13</m:t>
                              </m:r>
                            </m:e>
                          </m:d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34831"/>
                <a:ext cx="4572001" cy="7331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85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(4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blipFill>
                <a:blip r:embed="rId2"/>
                <a:stretch>
                  <a:fillRect l="-1200" t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blipFill>
                <a:blip r:embed="rId3"/>
                <a:stretch>
                  <a:fillRect l="-1067" t="-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34831"/>
                <a:ext cx="4572001" cy="675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34831"/>
                <a:ext cx="4572001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15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429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=100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(4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−1)(4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4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429237"/>
              </a:xfrm>
              <a:prstGeom prst="rect">
                <a:avLst/>
              </a:prstGeom>
              <a:blipFill>
                <a:blip r:embed="rId2"/>
                <a:stretch>
                  <a:fillRect l="-1200" t="-2128" b="-5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429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=16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25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+1)(2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+5)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4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429237"/>
              </a:xfrm>
              <a:prstGeom prst="rect">
                <a:avLst/>
              </a:prstGeom>
              <a:blipFill>
                <a:blip r:embed="rId3"/>
                <a:stretch>
                  <a:fillRect l="-1067" t="-2564" b="-5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82360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0.0218 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(4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82360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0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2.2) Higher derivatives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01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01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01181"/>
              </a:xfrm>
              <a:prstGeom prst="rect">
                <a:avLst/>
              </a:prstGeom>
              <a:blipFill>
                <a:blip r:embed="rId2"/>
                <a:stretch>
                  <a:fillRect l="-1200" t="-3788" b="-37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01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01181"/>
              </a:xfrm>
              <a:prstGeom prst="rect">
                <a:avLst/>
              </a:prstGeom>
              <a:blipFill>
                <a:blip r:embed="rId3"/>
                <a:stretch>
                  <a:fillRect l="-1067" t="-4580" b="-4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26284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26284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7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00eee050-7eda-4a68-8825-514e694f5f0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9912</TotalTime>
  <Words>2404</Words>
  <Application>Microsoft Office PowerPoint</Application>
  <PresentationFormat>On-screen Show (4:3)</PresentationFormat>
  <Paragraphs>170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Cambria Math</vt:lpstr>
      <vt:lpstr>Candara</vt:lpstr>
      <vt:lpstr>Office Theme</vt:lpstr>
      <vt:lpstr>2) Series</vt:lpstr>
      <vt:lpstr>2.1) The method of differences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2.2) Higher derivatives</vt:lpstr>
      <vt:lpstr>PowerPoint Presentation</vt:lpstr>
      <vt:lpstr>PowerPoint Presentation</vt:lpstr>
      <vt:lpstr>PowerPoint Presentation</vt:lpstr>
      <vt:lpstr>2.3) Maclaurin series</vt:lpstr>
      <vt:lpstr>PowerPoint Presentation</vt:lpstr>
      <vt:lpstr>PowerPoint Presentation</vt:lpstr>
      <vt:lpstr>PowerPoint Presentation</vt:lpstr>
      <vt:lpstr>PowerPoint Presentation</vt:lpstr>
      <vt:lpstr>2.4) Series expansions of compound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548</cp:revision>
  <dcterms:created xsi:type="dcterms:W3CDTF">2020-05-18T02:11:06Z</dcterms:created>
  <dcterms:modified xsi:type="dcterms:W3CDTF">2021-08-29T19:17:27Z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