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commentAuthors" Target="commentAuthor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92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2.xml"/><Relationship Id="rId5" Type="http://schemas.openxmlformats.org/officeDocument/2006/relationships/slide" Target="slide18.xml"/><Relationship Id="rId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png"/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png"/><Relationship Id="rId2" Type="http://schemas.openxmlformats.org/officeDocument/2006/relationships/image" Target="../media/image118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png"/><Relationship Id="rId2" Type="http://schemas.openxmlformats.org/officeDocument/2006/relationships/image" Target="../media/image12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png"/><Relationship Id="rId2" Type="http://schemas.openxmlformats.org/officeDocument/2006/relationships/image" Target="../media/image1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png"/><Relationship Id="rId2" Type="http://schemas.openxmlformats.org/officeDocument/2006/relationships/image" Target="../media/image14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png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png"/><Relationship Id="rId2" Type="http://schemas.openxmlformats.org/officeDocument/2006/relationships/image" Target="../media/image1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7.png"/><Relationship Id="rId2" Type="http://schemas.openxmlformats.org/officeDocument/2006/relationships/image" Target="../media/image1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9.pn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png"/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png"/><Relationship Id="rId2" Type="http://schemas.openxmlformats.org/officeDocument/2006/relationships/image" Target="../media/image1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png"/><Relationship Id="rId2" Type="http://schemas.openxmlformats.org/officeDocument/2006/relationships/image" Target="../media/image1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1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4.png"/><Relationship Id="rId2" Type="http://schemas.openxmlformats.org/officeDocument/2006/relationships/image" Target="../media/image1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png"/><Relationship Id="rId2" Type="http://schemas.openxmlformats.org/officeDocument/2006/relationships/image" Target="../media/image1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2) Argand diagrams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852005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2.1) Argand diagrams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2.2) Modulus and argument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2.3) Modulus-argument form of complex numbers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2.4) Loci in the Argand diagram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2.5) Regions in the Argand diagram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5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13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complex numbers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defined 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13483"/>
              </a:xfrm>
              <a:prstGeom prst="rect">
                <a:avLst/>
              </a:prstGeom>
              <a:blipFill>
                <a:blip r:embed="rId2"/>
                <a:stretch>
                  <a:fillRect l="-667" t="-1807"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64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complex numbers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defined 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6432"/>
              </a:xfrm>
              <a:prstGeom prst="rect">
                <a:avLst/>
              </a:prstGeom>
              <a:blipFill>
                <a:blip r:embed="rId3"/>
                <a:stretch>
                  <a:fillRect l="-667" t="-1796" b="-17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/>
              <p:nvPr/>
            </p:nvSpPr>
            <p:spPr>
              <a:xfrm>
                <a:off x="4571999" y="152625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.63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2625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074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6871317" cy="527222"/>
          </a:xfrm>
        </p:spPr>
        <p:txBody>
          <a:bodyPr/>
          <a:lstStyle/>
          <a:p>
            <a:r>
              <a:rPr lang="en-GB" dirty="0"/>
              <a:t>2.3) Modulus-argument form of complex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632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=−1+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=−1−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8D03C2-A8EB-4F9B-9C8B-3BAD4877DE97}"/>
                  </a:ext>
                </a:extLst>
              </p:cNvPr>
              <p:cNvSpPr/>
              <p:nvPr/>
            </p:nvSpPr>
            <p:spPr>
              <a:xfrm>
                <a:off x="4571999" y="1364092"/>
                <a:ext cx="4572001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0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  <m: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GB" sz="20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8D03C2-A8EB-4F9B-9C8B-3BAD4877DE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64092"/>
                <a:ext cx="4572001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746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36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36868"/>
              </a:xfrm>
              <a:prstGeom prst="rect">
                <a:avLst/>
              </a:prstGeom>
              <a:blipFill>
                <a:blip r:embed="rId2"/>
                <a:stretch>
                  <a:fillRect l="-1333" t="-833" b="-1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36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=−1−</m:t>
                    </m:r>
                    <m:rad>
                      <m:radPr>
                        <m:degHide m:val="on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36868"/>
              </a:xfrm>
              <a:prstGeom prst="rect">
                <a:avLst/>
              </a:prstGeom>
              <a:blipFill>
                <a:blip r:embed="rId3"/>
                <a:stretch>
                  <a:fillRect l="-1333" b="-140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8D03C2-A8EB-4F9B-9C8B-3BAD4877DE97}"/>
                  </a:ext>
                </a:extLst>
              </p:cNvPr>
              <p:cNvSpPr/>
              <p:nvPr/>
            </p:nvSpPr>
            <p:spPr>
              <a:xfrm>
                <a:off x="4571999" y="1364092"/>
                <a:ext cx="4572001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𝜋</m:t>
                                          </m:r>
                                        </m:num>
                                        <m:den>
                                          <m:r>
                                            <a:rPr lang="en-GB" sz="2000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func>
                            </m:e>
                          </m:func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8D03C2-A8EB-4F9B-9C8B-3BAD4877DE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64092"/>
                <a:ext cx="4572001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177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294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complex number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such that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GB" sz="2000" b="0" i="1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exact real numbers to be found.</a:t>
                </a: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The complex number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such that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GB" sz="2000" b="0" i="1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exact real numbers to be found.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294509"/>
              </a:xfrm>
              <a:prstGeom prst="rect">
                <a:avLst/>
              </a:prstGeom>
              <a:blipFill>
                <a:blip r:embed="rId2"/>
                <a:stretch>
                  <a:fillRect l="-1333" t="-852" b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521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complex number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such that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GB" sz="2000" i="1"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exact real numbers to be found.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52192"/>
              </a:xfrm>
              <a:prstGeom prst="rect">
                <a:avLst/>
              </a:prstGeom>
              <a:blipFill>
                <a:blip r:embed="rId3"/>
                <a:stretch>
                  <a:fillRect l="-1333" t="-2101" r="-2000" b="-67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8D03C2-A8EB-4F9B-9C8B-3BAD4877DE97}"/>
                  </a:ext>
                </a:extLst>
              </p:cNvPr>
              <p:cNvSpPr/>
              <p:nvPr/>
            </p:nvSpPr>
            <p:spPr>
              <a:xfrm>
                <a:off x="4572000" y="1844922"/>
                <a:ext cx="4572001" cy="7387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8D03C2-A8EB-4F9B-9C8B-3BAD4877DE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44922"/>
                <a:ext cx="4572001" cy="7387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537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252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=6(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 dirty="0" err="1">
                    <a:latin typeface="Candara" panose="020E0502030303020204" pitchFamily="34" charset="0"/>
                  </a:rPr>
                  <a:t>i</a:t>
                </a:r>
                <a:r>
                  <a:rPr lang="en-GB" sz="20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b="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iv)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252079"/>
              </a:xfrm>
              <a:prstGeom prst="rect">
                <a:avLst/>
              </a:prstGeom>
              <a:blipFill>
                <a:blip r:embed="rId2"/>
                <a:stretch>
                  <a:fillRect l="-1333" b="-1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252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 dirty="0" err="1">
                    <a:latin typeface="Candara" panose="020E0502030303020204" pitchFamily="34" charset="0"/>
                  </a:rPr>
                  <a:t>i</a:t>
                </a:r>
                <a:r>
                  <a:rPr lang="en-GB" sz="20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iv)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252079"/>
              </a:xfrm>
              <a:prstGeom prst="rect">
                <a:avLst/>
              </a:prstGeom>
              <a:blipFill>
                <a:blip r:embed="rId3"/>
                <a:stretch>
                  <a:fillRect l="-1333" b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C7064E4-14A6-4E21-9F66-68D76F323FA8}"/>
                  </a:ext>
                </a:extLst>
              </p:cNvPr>
              <p:cNvSpPr/>
              <p:nvPr/>
            </p:nvSpPr>
            <p:spPr>
              <a:xfrm>
                <a:off x="4572000" y="2004583"/>
                <a:ext cx="4572001" cy="42160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(−</m:t>
                                  </m:r>
                                  <m:f>
                                    <m:fPr>
                                      <m:ctrlP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−32</m:t>
                      </m:r>
                      <m:r>
                        <m:rPr>
                          <m:sty m:val="p"/>
                        </m:rPr>
                        <a:rPr lang="en-GB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C7064E4-14A6-4E21-9F66-68D76F323F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04583"/>
                <a:ext cx="4572001" cy="42160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400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849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=6(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b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>
                    <a:latin typeface="Candara" panose="020E0502030303020204" pitchFamily="34" charset="0"/>
                  </a:rPr>
                  <a:t>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2000" b="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 b="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 b="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iv)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>
                    <a:latin typeface="Candara" panose="020E0502030303020204" pitchFamily="34" charset="0"/>
                  </a:rPr>
                  <a:t>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849037"/>
              </a:xfrm>
              <a:prstGeom prst="rect">
                <a:avLst/>
              </a:prstGeom>
              <a:blipFill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843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 dirty="0" err="1">
                    <a:latin typeface="Candara" panose="020E0502030303020204" pitchFamily="34" charset="0"/>
                  </a:rPr>
                  <a:t>i</a:t>
                </a:r>
                <a:r>
                  <a:rPr lang="en-GB" sz="20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iv)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843716"/>
              </a:xfrm>
              <a:prstGeom prst="rect">
                <a:avLst/>
              </a:prstGeom>
              <a:blipFill>
                <a:blip r:embed="rId3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424BA4D-88C5-4688-92D4-15CFC147C061}"/>
                  </a:ext>
                </a:extLst>
              </p:cNvPr>
              <p:cNvSpPr/>
              <p:nvPr/>
            </p:nvSpPr>
            <p:spPr>
              <a:xfrm>
                <a:off x="4572000" y="2080426"/>
                <a:ext cx="4572001" cy="45279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(−</m:t>
                                  </m:r>
                                  <m:f>
                                    <m:fPr>
                                      <m:ctrlP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1.90−0.618</m:t>
                      </m:r>
                      <m:r>
                        <m:rPr>
                          <m:sty m:val="p"/>
                        </m:rPr>
                        <a:rPr lang="en-GB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424BA4D-88C5-4688-92D4-15CFC147C0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80426"/>
                <a:ext cx="4572001" cy="45279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066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252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=6(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 dirty="0" err="1">
                    <a:latin typeface="Candara" panose="020E0502030303020204" pitchFamily="34" charset="0"/>
                  </a:rPr>
                  <a:t>i</a:t>
                </a:r>
                <a:r>
                  <a:rPr lang="en-GB" sz="20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iv)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252079"/>
              </a:xfrm>
              <a:prstGeom prst="rect">
                <a:avLst/>
              </a:prstGeom>
              <a:blipFill>
                <a:blip r:embed="rId2"/>
                <a:stretch>
                  <a:fillRect l="-1333" b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246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iv)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246757"/>
              </a:xfrm>
              <a:prstGeom prst="rect">
                <a:avLst/>
              </a:prstGeom>
              <a:blipFill>
                <a:blip r:embed="rId3"/>
                <a:stretch>
                  <a:fillRect l="-1333" b="-1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032F047-A76B-4BA3-9B76-60FB9A81137C}"/>
                  </a:ext>
                </a:extLst>
              </p:cNvPr>
              <p:cNvSpPr/>
              <p:nvPr/>
            </p:nvSpPr>
            <p:spPr>
              <a:xfrm>
                <a:off x="4572000" y="1940668"/>
                <a:ext cx="4572001" cy="42180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30.4−9.89</m:t>
                      </m:r>
                      <m:r>
                        <m:rPr>
                          <m:sty m:val="p"/>
                        </m:rPr>
                        <a:rPr lang="en-GB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032F047-A76B-4BA3-9B76-60FB9A8113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40668"/>
                <a:ext cx="4572001" cy="42180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194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2.4) Loci in the Argand diagram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629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680ABE-41A1-40F9-BFFB-CBB4E167423A}"/>
                  </a:ext>
                </a:extLst>
              </p:cNvPr>
              <p:cNvSpPr txBox="1"/>
              <p:nvPr/>
            </p:nvSpPr>
            <p:spPr>
              <a:xfrm>
                <a:off x="4572000" y="1082808"/>
                <a:ext cx="460978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Circle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b="0" i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Cartesian equation: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680ABE-41A1-40F9-BFFB-CBB4E1674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82808"/>
                <a:ext cx="4609784" cy="646331"/>
              </a:xfrm>
              <a:prstGeom prst="rect">
                <a:avLst/>
              </a:prstGeom>
              <a:blipFill>
                <a:blip r:embed="rId4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53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2.1) Argand diagrams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15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+3−5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−3+5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t="-992"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Draw the locus of points that satisfy: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−5−3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/>
              <p:nvPr/>
            </p:nvSpPr>
            <p:spPr>
              <a:xfrm>
                <a:off x="4577019" y="1560732"/>
                <a:ext cx="460978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Circle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(5, 3)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560732"/>
                <a:ext cx="4609784" cy="646331"/>
              </a:xfrm>
              <a:prstGeom prst="rect">
                <a:avLst/>
              </a:prstGeom>
              <a:blipFill>
                <a:blip r:embed="rId4"/>
                <a:stretch>
                  <a:fillRect t="-4717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306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770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sz="1600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latin typeface="Candara" panose="020E0502030303020204" pitchFamily="34" charset="0"/>
                  </a:rPr>
                  <a:t>and </a:t>
                </a:r>
                <a:r>
                  <a:rPr lang="en-GB" sz="1600" dirty="0">
                    <a:latin typeface="Candara" panose="020E0502030303020204" pitchFamily="34" charset="0"/>
                  </a:rPr>
                  <a:t>find its Cartesian equation</a:t>
                </a:r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sz="1600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b="0" dirty="0">
                    <a:latin typeface="Candara" panose="020E0502030303020204" pitchFamily="34" charset="0"/>
                  </a:rPr>
                  <a:t>and </a:t>
                </a:r>
                <a:r>
                  <a:rPr lang="en-GB" sz="1600" dirty="0">
                    <a:latin typeface="Candara" panose="020E0502030303020204" pitchFamily="34" charset="0"/>
                  </a:rPr>
                  <a:t>find its Cartesian equation</a:t>
                </a: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b="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sz="160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770537"/>
              </a:xfrm>
              <a:prstGeom prst="rect">
                <a:avLst/>
              </a:prstGeom>
              <a:blipFill>
                <a:blip r:embed="rId2"/>
                <a:stretch>
                  <a:fillRect l="-667" t="-384" b="-7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Draw the locus of points that satisfy: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3−2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61774"/>
              </a:xfrm>
              <a:prstGeom prst="rect">
                <a:avLst/>
              </a:prstGeom>
              <a:blipFill>
                <a:blip r:embed="rId3"/>
                <a:stretch>
                  <a:fillRect l="-667" t="-2113" b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/>
              <p:nvPr/>
            </p:nvSpPr>
            <p:spPr>
              <a:xfrm>
                <a:off x="4577019" y="1560732"/>
                <a:ext cx="460978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Circle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(3, −2)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560732"/>
                <a:ext cx="4609784" cy="646331"/>
              </a:xfrm>
              <a:prstGeom prst="rect">
                <a:avLst/>
              </a:prstGeom>
              <a:blipFill>
                <a:blip r:embed="rId4"/>
                <a:stretch>
                  <a:fillRect t="-4717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70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complex number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represented by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−3+5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Sketch the locus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Cartesian equation of the locus.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maximum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minimum and maximum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1067" t="-1587" r="-267" b="-3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complex number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represented by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−5−3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Sketch the locus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Cartesian equation of the locus.</a:t>
                </a: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maximum value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minimum and maximum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1067" t="-1319" b="-31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55DED3-397D-46C6-B295-F9B81DB827DE}"/>
                  </a:ext>
                </a:extLst>
              </p:cNvPr>
              <p:cNvSpPr txBox="1"/>
              <p:nvPr/>
            </p:nvSpPr>
            <p:spPr>
              <a:xfrm>
                <a:off x="4566983" y="2765524"/>
                <a:ext cx="4609784" cy="15295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Circle centre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(5, 3)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</m:d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1.08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(d) Max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</m:e>
                    </m:ra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Min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</m:e>
                    </m:ra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55DED3-397D-46C6-B295-F9B81DB827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765524"/>
                <a:ext cx="4609784" cy="1529521"/>
              </a:xfrm>
              <a:prstGeom prst="rect">
                <a:avLst/>
              </a:prstGeom>
              <a:blipFill>
                <a:blip r:embed="rId4"/>
                <a:stretch>
                  <a:fillRect l="-1058" t="-2390" b="-55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856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t="-992"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/>
              <p:nvPr/>
            </p:nvSpPr>
            <p:spPr>
              <a:xfrm>
                <a:off x="4577019" y="1602434"/>
                <a:ext cx="460978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Perpendicular bisector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0, 0</m:t>
                        </m:r>
                      </m:e>
                    </m:d>
                  </m:oMath>
                </a14:m>
                <a:r>
                  <a:rPr lang="en-GB" b="0" i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(0, 6)</m:t>
                    </m:r>
                  </m:oMath>
                </a14:m>
                <a:endParaRPr lang="en-GB" b="0" i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602434"/>
                <a:ext cx="4609784" cy="646331"/>
              </a:xfrm>
              <a:prstGeom prst="rect">
                <a:avLst/>
              </a:prstGeom>
              <a:blipFill>
                <a:blip r:embed="rId4"/>
                <a:stretch>
                  <a:fillRect t="-566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48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/>
              <p:nvPr/>
            </p:nvSpPr>
            <p:spPr>
              <a:xfrm>
                <a:off x="4566983" y="1606898"/>
                <a:ext cx="460978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Perpendicular bisector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(3, 0)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−1)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9165CE-D5EE-4384-8C71-216C7F56C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606898"/>
                <a:ext cx="4609784" cy="646331"/>
              </a:xfrm>
              <a:prstGeom prst="rect">
                <a:avLst/>
              </a:prstGeom>
              <a:blipFill>
                <a:blip r:embed="rId4"/>
                <a:stretch>
                  <a:fillRect t="-5660" b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095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61665"/>
                <a:ext cx="46097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Cartesian equation of the locus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+1|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sketch the locus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an Argand diagram.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Hence, find the least possible value of </a:t>
                </a:r>
                <a14:m>
                  <m:oMath xmlns:m="http://schemas.openxmlformats.org/officeDocument/2006/math">
                    <m:r>
                      <a:rPr lang="en-GB" b="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b="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b="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609783" cy="1200329"/>
              </a:xfrm>
              <a:prstGeom prst="rect">
                <a:avLst/>
              </a:prstGeom>
              <a:blipFill>
                <a:blip r:embed="rId2"/>
                <a:stretch>
                  <a:fillRect l="-1058" t="-3046" r="-1852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Cartesian equation of the locus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sketch the locus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an Argand diagram.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Hence, find the least possible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EAE4C1C-A1FE-4E20-854E-A830CE3A6FFA}"/>
                  </a:ext>
                </a:extLst>
              </p:cNvPr>
              <p:cNvSpPr txBox="1"/>
              <p:nvPr/>
            </p:nvSpPr>
            <p:spPr>
              <a:xfrm>
                <a:off x="4566983" y="1736469"/>
                <a:ext cx="4609784" cy="673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EAE4C1C-A1FE-4E20-854E-A830CE3A6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736469"/>
                <a:ext cx="4609784" cy="6732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933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the complex number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satisfies the equation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−8+6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minimum value of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maximum.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the complex number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satisfies the equation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−12−5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minimum value of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maximum.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EAE4C1C-A1FE-4E20-854E-A830CE3A6FFA}"/>
                  </a:ext>
                </a:extLst>
              </p:cNvPr>
              <p:cNvSpPr txBox="1"/>
              <p:nvPr/>
            </p:nvSpPr>
            <p:spPr>
              <a:xfrm>
                <a:off x="4566983" y="1472863"/>
                <a:ext cx="460978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Minimum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Maximum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EAE4C1C-A1FE-4E20-854E-A830CE3A6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472863"/>
                <a:ext cx="4609784" cy="646331"/>
              </a:xfrm>
              <a:prstGeom prst="rect">
                <a:avLst/>
              </a:prstGeom>
              <a:blipFill>
                <a:blip r:embed="rId4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201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805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</a:p>
              <a:p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b="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805401"/>
              </a:xfrm>
              <a:prstGeom prst="rect">
                <a:avLst/>
              </a:prstGeom>
              <a:blipFill>
                <a:blip r:embed="rId2"/>
                <a:stretch>
                  <a:fillRect l="-1067" t="-962" b="-16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18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18768"/>
              </a:xfrm>
              <a:prstGeom prst="rect">
                <a:avLst/>
              </a:prstGeom>
              <a:blipFill>
                <a:blip r:embed="rId3"/>
                <a:stretch>
                  <a:fillRect l="-1067" t="-2717" b="-7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C9731CF-F321-4669-AFBA-A84EE7B30EED}"/>
                  </a:ext>
                </a:extLst>
              </p:cNvPr>
              <p:cNvSpPr txBox="1"/>
              <p:nvPr/>
            </p:nvSpPr>
            <p:spPr>
              <a:xfrm>
                <a:off x="4577019" y="1829496"/>
                <a:ext cx="4572000" cy="941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Half-line from origin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(0, 0)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&gt;0,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C9731CF-F321-4669-AFBA-A84EE7B30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829496"/>
                <a:ext cx="4572000" cy="941604"/>
              </a:xfrm>
              <a:prstGeom prst="rect">
                <a:avLst/>
              </a:prstGeom>
              <a:blipFill>
                <a:blip r:embed="rId4"/>
                <a:stretch>
                  <a:fillRect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919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1169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latin typeface="Candara" panose="020E0502030303020204" pitchFamily="34" charset="0"/>
                  </a:rPr>
                  <a:t>and </a:t>
                </a:r>
                <a:r>
                  <a:rPr lang="en-GB" dirty="0">
                    <a:latin typeface="Candara" panose="020E0502030303020204" pitchFamily="34" charset="0"/>
                  </a:rPr>
                  <a:t>find its Cartesian equation</a:t>
                </a:r>
                <a:endParaRPr lang="en-GB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116972"/>
              </a:xfrm>
              <a:prstGeom prst="rect">
                <a:avLst/>
              </a:prstGeom>
              <a:blipFill>
                <a:blip r:embed="rId2"/>
                <a:stretch>
                  <a:fillRect l="-1067" t="-3279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64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the locus of points represented by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+3+2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find its Cartesian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64934"/>
              </a:xfrm>
              <a:prstGeom prst="rect">
                <a:avLst/>
              </a:prstGeom>
              <a:blipFill>
                <a:blip r:embed="rId3"/>
                <a:stretch>
                  <a:fillRect l="-1067" t="-2618" b="-73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562BBC-F18C-4242-B9C8-A8367AE4229C}"/>
                  </a:ext>
                </a:extLst>
              </p:cNvPr>
              <p:cNvSpPr txBox="1"/>
              <p:nvPr/>
            </p:nvSpPr>
            <p:spPr>
              <a:xfrm>
                <a:off x="4572000" y="1751342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Half-line from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−3, −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GB" b="0" i="1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−5,    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&lt;−3,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&gt;−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562BBC-F18C-4242-B9C8-A8367AE42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1342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t="-4717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00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complex number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which satisfies both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+3−2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and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:r>
                  <a:rPr lang="en-GB" sz="2000" b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+3−2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143133"/>
              </a:xfrm>
              <a:prstGeom prst="rect">
                <a:avLst/>
              </a:prstGeom>
              <a:blipFill>
                <a:blip r:embed="rId2"/>
                <a:stretch>
                  <a:fillRect l="-1333" t="-32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431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complex number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which satisfies both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+3+2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+3+2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43133"/>
              </a:xfrm>
              <a:prstGeom prst="rect">
                <a:avLst/>
              </a:prstGeom>
              <a:blipFill>
                <a:blip r:embed="rId3"/>
                <a:stretch>
                  <a:fillRect l="-1333" t="-2660" b="-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562BBC-F18C-4242-B9C8-A8367AE4229C}"/>
                  </a:ext>
                </a:extLst>
              </p:cNvPr>
              <p:cNvSpPr txBox="1"/>
              <p:nvPr/>
            </p:nvSpPr>
            <p:spPr>
              <a:xfrm>
                <a:off x="4572000" y="1751342"/>
                <a:ext cx="4572000" cy="4242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−3−5</m:t>
                          </m:r>
                          <m:rad>
                            <m:radPr>
                              <m:degHide m:val="on"/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(−2+5</m:t>
                      </m:r>
                      <m:rad>
                        <m:radPr>
                          <m:degHide m:val="on"/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562BBC-F18C-4242-B9C8-A8367AE42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1342"/>
                <a:ext cx="4572000" cy="424219"/>
              </a:xfrm>
              <a:prstGeom prst="rect">
                <a:avLst/>
              </a:prstGeom>
              <a:blipFill>
                <a:blip r:embed="rId4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07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32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Plot on an Argand diagram: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4+3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−1+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−1−3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324535"/>
              </a:xfrm>
              <a:prstGeom prst="rect">
                <a:avLst/>
              </a:prstGeom>
              <a:blipFill>
                <a:blip r:embed="rId2"/>
                <a:stretch>
                  <a:fillRect l="-1333" t="-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32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Plot on an Argand diagram: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8+6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−1+3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324535"/>
              </a:xfrm>
              <a:prstGeom prst="rect">
                <a:avLst/>
              </a:prstGeom>
              <a:blipFill>
                <a:blip r:embed="rId3"/>
                <a:stretch>
                  <a:fillRect l="-1333" t="-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50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425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the complex number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satisfies both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,</a:t>
                </a:r>
              </a:p>
              <a:p>
                <a:pPr marL="457200" indent="-457200">
                  <a:buAutoNum type="alphaLcParenBoth"/>
                </a:pPr>
                <a:r>
                  <a:rPr lang="en-GB" sz="2000" b="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sz="2000" dirty="0">
                    <a:latin typeface="Candara" panose="020E0502030303020204" pitchFamily="34" charset="0"/>
                  </a:rPr>
                  <a:t>Hence,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−6</m:t>
                            </m:r>
                          </m:e>
                        </m:d>
                      </m:e>
                    </m:func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425583"/>
              </a:xfrm>
              <a:prstGeom prst="rect">
                <a:avLst/>
              </a:prstGeom>
              <a:blipFill>
                <a:blip r:embed="rId2"/>
                <a:stretch>
                  <a:fillRect l="-1467" t="-2575" b="-6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25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If the complex number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satisfies both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</a:t>
                </a:r>
              </a:p>
              <a:p>
                <a:pPr marL="457200" indent="-457200">
                  <a:buAutoNum type="alphaLcParenBoth"/>
                </a:pPr>
                <a:r>
                  <a:rPr lang="en-GB" sz="20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sz="2000" dirty="0">
                    <a:latin typeface="Candara" panose="020E0502030303020204" pitchFamily="34" charset="0"/>
                  </a:rPr>
                  <a:t>Hence, find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−8</m:t>
                            </m:r>
                          </m:e>
                        </m:d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25583"/>
              </a:xfrm>
              <a:prstGeom prst="rect">
                <a:avLst/>
              </a:prstGeom>
              <a:blipFill>
                <a:blip r:embed="rId3"/>
                <a:stretch>
                  <a:fillRect l="-1467" t="-2137" b="-72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562BBC-F18C-4242-B9C8-A8367AE4229C}"/>
                  </a:ext>
                </a:extLst>
              </p:cNvPr>
              <p:cNvSpPr txBox="1"/>
              <p:nvPr/>
            </p:nvSpPr>
            <p:spPr>
              <a:xfrm>
                <a:off x="4572000" y="1786853"/>
                <a:ext cx="4572000" cy="8659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=4+4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C562BBC-F18C-4242-B9C8-A8367AE42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86853"/>
                <a:ext cx="4572000" cy="865943"/>
              </a:xfrm>
              <a:prstGeom prst="rect">
                <a:avLst/>
              </a:prstGeom>
              <a:blipFill>
                <a:blip r:embed="rId4"/>
                <a:stretch>
                  <a:fillRect l="-1333" b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840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176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+4−8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, show that the maximum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 b="0" i="0" smtClean="0">
                        <a:latin typeface="Cambria Math" panose="02040503050406030204" pitchFamily="18" charset="0"/>
                      </a:rPr>
                      <m:t>arg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+12−5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73</m:t>
                                    </m:r>
                                  </m:e>
                                </m:rad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176797"/>
              </a:xfrm>
              <a:prstGeom prst="rect">
                <a:avLst/>
              </a:prstGeom>
              <a:blipFill>
                <a:blip r:embed="rId2"/>
                <a:stretch>
                  <a:fillRect l="-1333" t="-3109" b="-15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76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+8−4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show that the maximum value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>
                        <a:latin typeface="Cambria Math" panose="02040503050406030204" pitchFamily="18" charset="0"/>
                      </a:rPr>
                      <m:t>arg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+15−2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arcsin</m:t>
                        </m:r>
                      </m:fName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sz="2000" i="1">
                                        <a:latin typeface="Cambria Math" panose="02040503050406030204" pitchFamily="18" charset="0"/>
                                      </a:rPr>
                                      <m:t>53</m:t>
                                    </m:r>
                                  </m:e>
                                </m:rad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76797"/>
              </a:xfrm>
              <a:prstGeom prst="rect">
                <a:avLst/>
              </a:prstGeom>
              <a:blipFill>
                <a:blip r:embed="rId3"/>
                <a:stretch>
                  <a:fillRect l="-1333" t="-2591" b="-15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0C562BBC-F18C-4242-B9C8-A8367AE4229C}"/>
              </a:ext>
            </a:extLst>
          </p:cNvPr>
          <p:cNvSpPr txBox="1"/>
          <p:nvPr/>
        </p:nvSpPr>
        <p:spPr>
          <a:xfrm>
            <a:off x="4572000" y="167322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328722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2.5) Regions in the Argand diagram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5885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−3+5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≤4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C1E73531-A4FA-46B6-836B-4D2FF6C5BE53}"/>
              </a:ext>
            </a:extLst>
          </p:cNvPr>
          <p:cNvSpPr txBox="1"/>
          <p:nvPr/>
        </p:nvSpPr>
        <p:spPr>
          <a:xfrm>
            <a:off x="4572000" y="115615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E4C543-8245-4569-8AA1-6C6A4C094DEE}"/>
                  </a:ext>
                </a:extLst>
              </p:cNvPr>
              <p:cNvSpPr txBox="1"/>
              <p:nvPr/>
            </p:nvSpPr>
            <p:spPr>
              <a:xfrm>
                <a:off x="4572000" y="1340823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Inside of solid-lined circle, centre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(3, −5)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E4C543-8245-4569-8AA1-6C6A4C094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40823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225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−3+5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≤4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2&lt;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−3−5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1053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C1E73531-A4FA-46B6-836B-4D2FF6C5BE53}"/>
              </a:ext>
            </a:extLst>
          </p:cNvPr>
          <p:cNvSpPr txBox="1"/>
          <p:nvPr/>
        </p:nvSpPr>
        <p:spPr>
          <a:xfrm>
            <a:off x="4572000" y="115615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GB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E4C543-8245-4569-8AA1-6C6A4C094DEE}"/>
                  </a:ext>
                </a:extLst>
              </p:cNvPr>
              <p:cNvSpPr txBox="1"/>
              <p:nvPr/>
            </p:nvSpPr>
            <p:spPr>
              <a:xfrm>
                <a:off x="4483223" y="1435806"/>
                <a:ext cx="4660777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Region enclosed between two circles. 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One solid-lined circle centred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(−3, 5)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One dotted-lined circle centred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(−3, 5)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radius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DE4C543-8245-4569-8AA1-6C6A4C094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223" y="1435806"/>
                <a:ext cx="4660777" cy="1200329"/>
              </a:xfrm>
              <a:prstGeom prst="rect">
                <a:avLst/>
              </a:prstGeom>
              <a:blipFill>
                <a:blip r:embed="rId4"/>
                <a:stretch>
                  <a:fillRect l="-131" t="-3061" r="-9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381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&lt;|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−5|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&gt;|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+5|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1333" t="-966" r="-1467" b="-6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&lt;|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r="-1467" b="-47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4BF3742-9161-49C6-8044-8CF97847E694}"/>
                  </a:ext>
                </a:extLst>
              </p:cNvPr>
              <p:cNvSpPr txBox="1"/>
              <p:nvPr/>
            </p:nvSpPr>
            <p:spPr>
              <a:xfrm>
                <a:off x="4566983" y="1373832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Dotted line perpendicular bisector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(−3, 0)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(0, 5)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 Shaded below the line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4BF3742-9161-49C6-8044-8CF97847E6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373832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33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216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318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ℂ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−8−6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</m:oMath>
                  </m:oMathPara>
                </a14:m>
                <a:endParaRPr lang="en-GB" sz="2000" b="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ℂ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:0≤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arg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−2−4</m:t>
                                  </m:r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f>
                                <m:fPr>
                                  <m:ctrlP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31894"/>
              </a:xfrm>
              <a:prstGeom prst="rect">
                <a:avLst/>
              </a:prstGeom>
              <a:blipFill>
                <a:blip r:embed="rId2"/>
                <a:stretch>
                  <a:fillRect l="-1333" t="-2390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386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ℂ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−6−8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</m:oMath>
                  </m:oMathPara>
                </a14:m>
                <a:endParaRPr lang="en-GB" sz="2000" i="1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ℂ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:0≤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arg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−4−2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func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38626"/>
              </a:xfrm>
              <a:prstGeom prst="rect">
                <a:avLst/>
              </a:prstGeom>
              <a:blipFill>
                <a:blip r:embed="rId3"/>
                <a:stretch>
                  <a:fillRect l="-1333" t="-1976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17691"/>
                <a:ext cx="4572000" cy="13144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Shaded region in first quadrant enclosed by half lines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both extending from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(4, 2)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perpendicular bisector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(2, 0)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(6, 8)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7691"/>
                <a:ext cx="4572000" cy="1314462"/>
              </a:xfrm>
              <a:prstGeom prst="rect">
                <a:avLst/>
              </a:prstGeom>
              <a:blipFill>
                <a:blip r:embed="rId4"/>
                <a:stretch>
                  <a:fillRect t="-2791" b="-2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1927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600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0≤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−3−5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−3+5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600473"/>
              </a:xfrm>
              <a:prstGeom prst="rect">
                <a:avLst/>
              </a:prstGeom>
              <a:blipFill>
                <a:blip r:embed="rId2"/>
                <a:stretch>
                  <a:fillRect l="-1333" t="-1017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32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an Argand diagram, shade the region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0≤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arg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3−5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32902"/>
              </a:xfrm>
              <a:prstGeom prst="rect">
                <a:avLst/>
              </a:prstGeom>
              <a:blipFill>
                <a:blip r:embed="rId3"/>
                <a:stretch>
                  <a:fillRect l="-1333" t="-2463" r="-1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85638"/>
                <a:ext cx="4572000" cy="1569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Shaded between two solid half-lines.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First half-line horizontal from point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(3, −5)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in 4</a:t>
                </a:r>
                <a:r>
                  <a:rPr lang="en-GB" baseline="30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</a:t>
                </a: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quadrant only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Second half-line from point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(3, −5)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at angle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to the horizontal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85638"/>
                <a:ext cx="4572000" cy="1569148"/>
              </a:xfrm>
              <a:prstGeom prst="rect">
                <a:avLst/>
              </a:prstGeom>
              <a:blipFill>
                <a:blip r:embed="rId4"/>
                <a:stretch>
                  <a:fillRect l="-400" t="-2335" r="-1467" b="-19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995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Plot on an Argand diagram: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4+3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3−4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401205"/>
              </a:xfrm>
              <a:prstGeom prst="rect">
                <a:avLst/>
              </a:prstGeom>
              <a:blipFill>
                <a:blip r:embed="rId2"/>
                <a:stretch>
                  <a:fillRect l="-1333" t="-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Plot on an Argand diagram: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78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2.2) Modulus and argument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55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32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modulus and argument: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4+3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−1+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−1−3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324535"/>
              </a:xfrm>
              <a:prstGeom prst="rect">
                <a:avLst/>
              </a:prstGeom>
              <a:blipFill>
                <a:blip r:embed="rId2"/>
                <a:stretch>
                  <a:fillRect l="-1333" t="-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32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modulus and argument: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8+6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−1+3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324535"/>
              </a:xfrm>
              <a:prstGeom prst="rect">
                <a:avLst/>
              </a:prstGeom>
              <a:blipFill>
                <a:blip r:embed="rId3"/>
                <a:stretch>
                  <a:fillRect l="-1333" t="-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C159A82-0688-4DFA-9D15-0584E172CEC9}"/>
                  </a:ext>
                </a:extLst>
              </p:cNvPr>
              <p:cNvSpPr/>
              <p:nvPr/>
            </p:nvSpPr>
            <p:spPr>
              <a:xfrm>
                <a:off x="4572000" y="1080729"/>
                <a:ext cx="4572001" cy="57918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Modulus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Argument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=0.644</m:t>
                    </m:r>
                  </m:oMath>
                </a14:m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Modulus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Argument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Modulus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Argument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±</m:t>
                    </m:r>
                    <m:r>
                      <m:rPr>
                        <m:sty m:val="p"/>
                      </m:rPr>
                      <a:rPr lang="el-GR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π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Modulus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rad>
                  </m:oMath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Argument </a:t>
                </a:r>
                <a14:m>
                  <m:oMath xmlns:m="http://schemas.openxmlformats.org/officeDocument/2006/math"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1.25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>
                  <a:spcBef>
                    <a:spcPts val="0"/>
                  </a:spcBef>
                </a:pP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C159A82-0688-4DFA-9D15-0584E172C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80729"/>
                <a:ext cx="4572001" cy="5791842"/>
              </a:xfrm>
              <a:prstGeom prst="rect">
                <a:avLst/>
              </a:prstGeom>
              <a:blipFill>
                <a:blip r:embed="rId4"/>
                <a:stretch>
                  <a:fillRect l="-1333" t="-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279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632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=3−2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 b="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b="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b="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d) Show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on an Argand diagram</a:t>
                </a: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632311"/>
              </a:xfrm>
              <a:prstGeom prst="rect">
                <a:avLst/>
              </a:prstGeom>
              <a:blipFill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=2−3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d) Show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on an Argand diagram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3"/>
                <a:stretch>
                  <a:fillRect l="-1333" b="-4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/>
              <p:nvPr/>
            </p:nvSpPr>
            <p:spPr>
              <a:xfrm>
                <a:off x="4572000" y="2265865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−5−12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13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−1.97</m:t>
                    </m:r>
                  </m:oMath>
                </a14:m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(d) Shown</a:t>
                </a:r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65865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 l="-1333" t="-2765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89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116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=2+3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+5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real constant,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116203"/>
              </a:xfrm>
              <a:prstGeom prst="rect">
                <a:avLst/>
              </a:prstGeom>
              <a:blipFill>
                <a:blip r:embed="rId2"/>
                <a:stretch>
                  <a:fillRect l="-1333" b="-87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16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=2+5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a real constant,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16203"/>
              </a:xfrm>
              <a:prstGeom prst="rect">
                <a:avLst/>
              </a:prstGeom>
              <a:blipFill>
                <a:blip r:embed="rId3"/>
                <a:stretch>
                  <a:fillRect l="-1333" b="-87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/>
              <p:nvPr/>
            </p:nvSpPr>
            <p:spPr>
              <a:xfrm>
                <a:off x="4572000" y="156447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6447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144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6" y="448271"/>
                <a:ext cx="4488240" cy="11589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complex numbers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given by 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=3−5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 real constant. 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exact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6" y="448271"/>
                <a:ext cx="4488240" cy="1158907"/>
              </a:xfrm>
              <a:prstGeom prst="rect">
                <a:avLst/>
              </a:prstGeom>
              <a:blipFill>
                <a:blip r:embed="rId2"/>
                <a:stretch>
                  <a:fillRect l="-679" t="-1579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80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complex numbers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given by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=−4+5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𝑘𝑖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 real constant. Given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exact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80451"/>
              </a:xfrm>
              <a:prstGeom prst="rect">
                <a:avLst/>
              </a:prstGeom>
              <a:blipFill>
                <a:blip r:embed="rId3"/>
                <a:stretch>
                  <a:fillRect l="-667" t="-1546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/>
              <p:nvPr/>
            </p:nvSpPr>
            <p:spPr>
              <a:xfrm>
                <a:off x="4572000" y="2175266"/>
                <a:ext cx="4572001" cy="737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21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22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7BD3C66-C1BB-4A75-96FE-EE6697A5F5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75266"/>
                <a:ext cx="4572001" cy="7377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754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00eee050-7eda-4a68-8825-514e694f5f0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9851</TotalTime>
  <Words>3968</Words>
  <Application>Microsoft Office PowerPoint</Application>
  <PresentationFormat>On-screen Show (4:3)</PresentationFormat>
  <Paragraphs>566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Cambria Math</vt:lpstr>
      <vt:lpstr>Candara</vt:lpstr>
      <vt:lpstr>Office Theme</vt:lpstr>
      <vt:lpstr>2) Argand diagrams</vt:lpstr>
      <vt:lpstr>2.1) Argand diagrams</vt:lpstr>
      <vt:lpstr>PowerPoint Presentation</vt:lpstr>
      <vt:lpstr>PowerPoint Presentation</vt:lpstr>
      <vt:lpstr>2.2) Modulus and argument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2.3) Modulus-argument form of 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2.4) Loci in the Argand diagram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2.5) Regions in the Argand diagram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540</cp:revision>
  <dcterms:created xsi:type="dcterms:W3CDTF">2020-05-18T02:11:06Z</dcterms:created>
  <dcterms:modified xsi:type="dcterms:W3CDTF">2021-08-28T11:01:51Z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