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e Pye" initials="MP" lastIdx="2" clrIdx="0">
    <p:extLst>
      <p:ext uri="{19B8F6BF-5375-455C-9EA6-DF929625EA0E}">
        <p15:presenceInfo xmlns:p15="http://schemas.microsoft.com/office/powerpoint/2012/main" userId="9932f53b462bfe5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3" autoAdjust="0"/>
  </p:normalViewPr>
  <p:slideViewPr>
    <p:cSldViewPr>
      <p:cViewPr varScale="1">
        <p:scale>
          <a:sx n="106" d="100"/>
          <a:sy n="106" d="100"/>
        </p:scale>
        <p:origin x="11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EEA4-E582-4152-B533-B6F78830D135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2240B-DF40-4AE8-A87C-450D162C5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8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00"/>
            </a:gs>
            <a:gs pos="7000">
              <a:srgbClr val="FFCC99">
                <a:alpha val="60000"/>
              </a:srgbClr>
            </a:gs>
            <a:gs pos="95000">
              <a:srgbClr val="FFCC99">
                <a:alpha val="60000"/>
              </a:srgbClr>
            </a:gs>
            <a:gs pos="100000">
              <a:srgbClr val="FF3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6.png"/><Relationship Id="rId13" Type="http://schemas.openxmlformats.org/officeDocument/2006/relationships/image" Target="../media/image682.png"/><Relationship Id="rId3" Type="http://schemas.openxmlformats.org/officeDocument/2006/relationships/image" Target="../media/image668.png"/><Relationship Id="rId7" Type="http://schemas.openxmlformats.org/officeDocument/2006/relationships/image" Target="../media/image685.png"/><Relationship Id="rId12" Type="http://schemas.openxmlformats.org/officeDocument/2006/relationships/image" Target="../media/image67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90.png"/><Relationship Id="rId1" Type="http://schemas.openxmlformats.org/officeDocument/2006/relationships/tags" Target="../tags/tag9.xml"/><Relationship Id="rId6" Type="http://schemas.openxmlformats.org/officeDocument/2006/relationships/image" Target="../media/image670.png"/><Relationship Id="rId11" Type="http://schemas.openxmlformats.org/officeDocument/2006/relationships/image" Target="../media/image672.png"/><Relationship Id="rId5" Type="http://schemas.openxmlformats.org/officeDocument/2006/relationships/image" Target="../media/image669.png"/><Relationship Id="rId15" Type="http://schemas.openxmlformats.org/officeDocument/2006/relationships/image" Target="../media/image689.png"/><Relationship Id="rId10" Type="http://schemas.openxmlformats.org/officeDocument/2006/relationships/image" Target="../media/image688.png"/><Relationship Id="rId4" Type="http://schemas.openxmlformats.org/officeDocument/2006/relationships/image" Target="../media/image586.png"/><Relationship Id="rId9" Type="http://schemas.openxmlformats.org/officeDocument/2006/relationships/image" Target="../media/image687.png"/><Relationship Id="rId14" Type="http://schemas.openxmlformats.org/officeDocument/2006/relationships/image" Target="../media/image68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6.png"/><Relationship Id="rId13" Type="http://schemas.openxmlformats.org/officeDocument/2006/relationships/image" Target="../media/image693.png"/><Relationship Id="rId3" Type="http://schemas.openxmlformats.org/officeDocument/2006/relationships/image" Target="../media/image668.png"/><Relationship Id="rId7" Type="http://schemas.openxmlformats.org/officeDocument/2006/relationships/image" Target="../media/image672.png"/><Relationship Id="rId12" Type="http://schemas.openxmlformats.org/officeDocument/2006/relationships/image" Target="../media/image69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670.png"/><Relationship Id="rId11" Type="http://schemas.openxmlformats.org/officeDocument/2006/relationships/image" Target="../media/image691.png"/><Relationship Id="rId5" Type="http://schemas.openxmlformats.org/officeDocument/2006/relationships/image" Target="../media/image669.png"/><Relationship Id="rId10" Type="http://schemas.openxmlformats.org/officeDocument/2006/relationships/image" Target="../media/image690.png"/><Relationship Id="rId4" Type="http://schemas.openxmlformats.org/officeDocument/2006/relationships/image" Target="../media/image586.png"/><Relationship Id="rId9" Type="http://schemas.openxmlformats.org/officeDocument/2006/relationships/image" Target="../media/image683.png"/><Relationship Id="rId14" Type="http://schemas.openxmlformats.org/officeDocument/2006/relationships/image" Target="../media/image69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2.png"/><Relationship Id="rId3" Type="http://schemas.openxmlformats.org/officeDocument/2006/relationships/image" Target="../media/image577.png"/><Relationship Id="rId7" Type="http://schemas.openxmlformats.org/officeDocument/2006/relationships/image" Target="../media/image581.png"/><Relationship Id="rId12" Type="http://schemas.openxmlformats.org/officeDocument/2006/relationships/image" Target="../media/image58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580.png"/><Relationship Id="rId11" Type="http://schemas.openxmlformats.org/officeDocument/2006/relationships/image" Target="../media/image585.png"/><Relationship Id="rId5" Type="http://schemas.openxmlformats.org/officeDocument/2006/relationships/image" Target="../media/image579.png"/><Relationship Id="rId10" Type="http://schemas.openxmlformats.org/officeDocument/2006/relationships/image" Target="../media/image584.png"/><Relationship Id="rId4" Type="http://schemas.openxmlformats.org/officeDocument/2006/relationships/image" Target="../media/image578.png"/><Relationship Id="rId9" Type="http://schemas.openxmlformats.org/officeDocument/2006/relationships/image" Target="../media/image58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1.png"/><Relationship Id="rId13" Type="http://schemas.openxmlformats.org/officeDocument/2006/relationships/image" Target="../media/image596.png"/><Relationship Id="rId18" Type="http://schemas.openxmlformats.org/officeDocument/2006/relationships/image" Target="../media/image601.png"/><Relationship Id="rId3" Type="http://schemas.openxmlformats.org/officeDocument/2006/relationships/image" Target="../media/image577.png"/><Relationship Id="rId21" Type="http://schemas.openxmlformats.org/officeDocument/2006/relationships/image" Target="../media/image604.png"/><Relationship Id="rId7" Type="http://schemas.openxmlformats.org/officeDocument/2006/relationships/image" Target="../media/image590.png"/><Relationship Id="rId12" Type="http://schemas.openxmlformats.org/officeDocument/2006/relationships/image" Target="../media/image595.png"/><Relationship Id="rId17" Type="http://schemas.openxmlformats.org/officeDocument/2006/relationships/image" Target="../media/image600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99.png"/><Relationship Id="rId20" Type="http://schemas.openxmlformats.org/officeDocument/2006/relationships/image" Target="../media/image603.png"/><Relationship Id="rId1" Type="http://schemas.openxmlformats.org/officeDocument/2006/relationships/tags" Target="../tags/tag2.xml"/><Relationship Id="rId6" Type="http://schemas.openxmlformats.org/officeDocument/2006/relationships/image" Target="../media/image589.png"/><Relationship Id="rId11" Type="http://schemas.openxmlformats.org/officeDocument/2006/relationships/image" Target="../media/image594.png"/><Relationship Id="rId5" Type="http://schemas.openxmlformats.org/officeDocument/2006/relationships/image" Target="../media/image588.png"/><Relationship Id="rId15" Type="http://schemas.openxmlformats.org/officeDocument/2006/relationships/image" Target="../media/image598.png"/><Relationship Id="rId23" Type="http://schemas.openxmlformats.org/officeDocument/2006/relationships/image" Target="../media/image586.png"/><Relationship Id="rId10" Type="http://schemas.openxmlformats.org/officeDocument/2006/relationships/image" Target="../media/image593.png"/><Relationship Id="rId19" Type="http://schemas.openxmlformats.org/officeDocument/2006/relationships/image" Target="../media/image602.png"/><Relationship Id="rId4" Type="http://schemas.openxmlformats.org/officeDocument/2006/relationships/image" Target="../media/image587.png"/><Relationship Id="rId9" Type="http://schemas.openxmlformats.org/officeDocument/2006/relationships/image" Target="../media/image592.png"/><Relationship Id="rId14" Type="http://schemas.openxmlformats.org/officeDocument/2006/relationships/image" Target="../media/image597.png"/><Relationship Id="rId22" Type="http://schemas.openxmlformats.org/officeDocument/2006/relationships/image" Target="../media/image60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9.png"/><Relationship Id="rId13" Type="http://schemas.openxmlformats.org/officeDocument/2006/relationships/image" Target="../media/image615.png"/><Relationship Id="rId18" Type="http://schemas.openxmlformats.org/officeDocument/2006/relationships/image" Target="../media/image620.png"/><Relationship Id="rId26" Type="http://schemas.openxmlformats.org/officeDocument/2006/relationships/image" Target="../media/image628.png"/><Relationship Id="rId21" Type="http://schemas.openxmlformats.org/officeDocument/2006/relationships/image" Target="../media/image623.png"/><Relationship Id="rId7" Type="http://schemas.openxmlformats.org/officeDocument/2006/relationships/image" Target="../media/image608.png"/><Relationship Id="rId12" Type="http://schemas.openxmlformats.org/officeDocument/2006/relationships/image" Target="../media/image614.png"/><Relationship Id="rId17" Type="http://schemas.openxmlformats.org/officeDocument/2006/relationships/image" Target="../media/image619.png"/><Relationship Id="rId25" Type="http://schemas.openxmlformats.org/officeDocument/2006/relationships/image" Target="../media/image62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18.png"/><Relationship Id="rId20" Type="http://schemas.openxmlformats.org/officeDocument/2006/relationships/image" Target="../media/image622.png"/><Relationship Id="rId29" Type="http://schemas.openxmlformats.org/officeDocument/2006/relationships/image" Target="../media/image631.png"/><Relationship Id="rId1" Type="http://schemas.openxmlformats.org/officeDocument/2006/relationships/tags" Target="../tags/tag3.xml"/><Relationship Id="rId6" Type="http://schemas.openxmlformats.org/officeDocument/2006/relationships/image" Target="../media/image607.png"/><Relationship Id="rId11" Type="http://schemas.openxmlformats.org/officeDocument/2006/relationships/image" Target="../media/image613.png"/><Relationship Id="rId24" Type="http://schemas.openxmlformats.org/officeDocument/2006/relationships/image" Target="../media/image626.png"/><Relationship Id="rId5" Type="http://schemas.openxmlformats.org/officeDocument/2006/relationships/image" Target="../media/image606.png"/><Relationship Id="rId15" Type="http://schemas.openxmlformats.org/officeDocument/2006/relationships/image" Target="../media/image617.png"/><Relationship Id="rId23" Type="http://schemas.openxmlformats.org/officeDocument/2006/relationships/image" Target="../media/image625.png"/><Relationship Id="rId28" Type="http://schemas.openxmlformats.org/officeDocument/2006/relationships/image" Target="../media/image630.png"/><Relationship Id="rId10" Type="http://schemas.openxmlformats.org/officeDocument/2006/relationships/image" Target="../media/image612.png"/><Relationship Id="rId19" Type="http://schemas.openxmlformats.org/officeDocument/2006/relationships/image" Target="../media/image621.png"/><Relationship Id="rId4" Type="http://schemas.openxmlformats.org/officeDocument/2006/relationships/image" Target="../media/image586.png"/><Relationship Id="rId9" Type="http://schemas.openxmlformats.org/officeDocument/2006/relationships/image" Target="../media/image611.png"/><Relationship Id="rId14" Type="http://schemas.openxmlformats.org/officeDocument/2006/relationships/image" Target="../media/image616.png"/><Relationship Id="rId22" Type="http://schemas.openxmlformats.org/officeDocument/2006/relationships/image" Target="../media/image624.png"/><Relationship Id="rId27" Type="http://schemas.openxmlformats.org/officeDocument/2006/relationships/image" Target="../media/image629.png"/><Relationship Id="rId30" Type="http://schemas.openxmlformats.org/officeDocument/2006/relationships/image" Target="../media/image63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6.png"/><Relationship Id="rId13" Type="http://schemas.openxmlformats.org/officeDocument/2006/relationships/image" Target="../media/image640.png"/><Relationship Id="rId18" Type="http://schemas.openxmlformats.org/officeDocument/2006/relationships/image" Target="../media/image645.png"/><Relationship Id="rId26" Type="http://schemas.openxmlformats.org/officeDocument/2006/relationships/image" Target="../media/image653.png"/><Relationship Id="rId21" Type="http://schemas.openxmlformats.org/officeDocument/2006/relationships/image" Target="../media/image648.png"/><Relationship Id="rId7" Type="http://schemas.openxmlformats.org/officeDocument/2006/relationships/image" Target="../media/image635.png"/><Relationship Id="rId12" Type="http://schemas.openxmlformats.org/officeDocument/2006/relationships/image" Target="../media/image639.png"/><Relationship Id="rId17" Type="http://schemas.openxmlformats.org/officeDocument/2006/relationships/image" Target="../media/image644.png"/><Relationship Id="rId25" Type="http://schemas.openxmlformats.org/officeDocument/2006/relationships/image" Target="../media/image65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43.png"/><Relationship Id="rId20" Type="http://schemas.openxmlformats.org/officeDocument/2006/relationships/image" Target="../media/image647.png"/><Relationship Id="rId1" Type="http://schemas.openxmlformats.org/officeDocument/2006/relationships/tags" Target="../tags/tag4.xml"/><Relationship Id="rId6" Type="http://schemas.openxmlformats.org/officeDocument/2006/relationships/image" Target="../media/image634.png"/><Relationship Id="rId11" Type="http://schemas.openxmlformats.org/officeDocument/2006/relationships/image" Target="../media/image629.png"/><Relationship Id="rId24" Type="http://schemas.openxmlformats.org/officeDocument/2006/relationships/image" Target="../media/image651.png"/><Relationship Id="rId5" Type="http://schemas.openxmlformats.org/officeDocument/2006/relationships/image" Target="../media/image633.png"/><Relationship Id="rId15" Type="http://schemas.openxmlformats.org/officeDocument/2006/relationships/image" Target="../media/image642.png"/><Relationship Id="rId23" Type="http://schemas.openxmlformats.org/officeDocument/2006/relationships/image" Target="../media/image650.png"/><Relationship Id="rId28" Type="http://schemas.openxmlformats.org/officeDocument/2006/relationships/image" Target="../media/image655.png"/><Relationship Id="rId10" Type="http://schemas.openxmlformats.org/officeDocument/2006/relationships/image" Target="../media/image638.png"/><Relationship Id="rId19" Type="http://schemas.openxmlformats.org/officeDocument/2006/relationships/image" Target="../media/image646.png"/><Relationship Id="rId4" Type="http://schemas.openxmlformats.org/officeDocument/2006/relationships/image" Target="../media/image586.png"/><Relationship Id="rId9" Type="http://schemas.openxmlformats.org/officeDocument/2006/relationships/image" Target="../media/image637.png"/><Relationship Id="rId14" Type="http://schemas.openxmlformats.org/officeDocument/2006/relationships/image" Target="../media/image641.png"/><Relationship Id="rId22" Type="http://schemas.openxmlformats.org/officeDocument/2006/relationships/image" Target="../media/image649.png"/><Relationship Id="rId27" Type="http://schemas.openxmlformats.org/officeDocument/2006/relationships/image" Target="../media/image65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0.png"/><Relationship Id="rId13" Type="http://schemas.openxmlformats.org/officeDocument/2006/relationships/image" Target="../media/image665.png"/><Relationship Id="rId3" Type="http://schemas.openxmlformats.org/officeDocument/2006/relationships/image" Target="../media/image656.png"/><Relationship Id="rId7" Type="http://schemas.openxmlformats.org/officeDocument/2006/relationships/image" Target="../media/image659.png"/><Relationship Id="rId12" Type="http://schemas.openxmlformats.org/officeDocument/2006/relationships/image" Target="../media/image66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658.png"/><Relationship Id="rId11" Type="http://schemas.openxmlformats.org/officeDocument/2006/relationships/image" Target="../media/image663.png"/><Relationship Id="rId5" Type="http://schemas.openxmlformats.org/officeDocument/2006/relationships/image" Target="../media/image657.png"/><Relationship Id="rId10" Type="http://schemas.openxmlformats.org/officeDocument/2006/relationships/image" Target="../media/image662.png"/><Relationship Id="rId4" Type="http://schemas.openxmlformats.org/officeDocument/2006/relationships/image" Target="../media/image586.png"/><Relationship Id="rId9" Type="http://schemas.openxmlformats.org/officeDocument/2006/relationships/image" Target="../media/image66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667.png"/><Relationship Id="rId5" Type="http://schemas.openxmlformats.org/officeDocument/2006/relationships/image" Target="../media/image666.png"/><Relationship Id="rId4" Type="http://schemas.openxmlformats.org/officeDocument/2006/relationships/image" Target="../media/image58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2.png"/><Relationship Id="rId13" Type="http://schemas.openxmlformats.org/officeDocument/2006/relationships/image" Target="../media/image677.png"/><Relationship Id="rId3" Type="http://schemas.openxmlformats.org/officeDocument/2006/relationships/image" Target="../media/image668.png"/><Relationship Id="rId7" Type="http://schemas.openxmlformats.org/officeDocument/2006/relationships/image" Target="../media/image671.png"/><Relationship Id="rId12" Type="http://schemas.openxmlformats.org/officeDocument/2006/relationships/image" Target="../media/image67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670.png"/><Relationship Id="rId11" Type="http://schemas.openxmlformats.org/officeDocument/2006/relationships/image" Target="../media/image675.png"/><Relationship Id="rId5" Type="http://schemas.openxmlformats.org/officeDocument/2006/relationships/image" Target="../media/image669.png"/><Relationship Id="rId10" Type="http://schemas.openxmlformats.org/officeDocument/2006/relationships/image" Target="../media/image674.png"/><Relationship Id="rId4" Type="http://schemas.openxmlformats.org/officeDocument/2006/relationships/image" Target="../media/image586.png"/><Relationship Id="rId9" Type="http://schemas.openxmlformats.org/officeDocument/2006/relationships/image" Target="../media/image67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9.png"/><Relationship Id="rId13" Type="http://schemas.openxmlformats.org/officeDocument/2006/relationships/image" Target="../media/image682.png"/><Relationship Id="rId3" Type="http://schemas.openxmlformats.org/officeDocument/2006/relationships/image" Target="../media/image668.png"/><Relationship Id="rId7" Type="http://schemas.openxmlformats.org/officeDocument/2006/relationships/image" Target="../media/image678.png"/><Relationship Id="rId12" Type="http://schemas.openxmlformats.org/officeDocument/2006/relationships/image" Target="../media/image67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670.png"/><Relationship Id="rId11" Type="http://schemas.openxmlformats.org/officeDocument/2006/relationships/image" Target="../media/image672.png"/><Relationship Id="rId5" Type="http://schemas.openxmlformats.org/officeDocument/2006/relationships/image" Target="../media/image669.png"/><Relationship Id="rId15" Type="http://schemas.openxmlformats.org/officeDocument/2006/relationships/image" Target="../media/image684.png"/><Relationship Id="rId10" Type="http://schemas.openxmlformats.org/officeDocument/2006/relationships/image" Target="../media/image681.png"/><Relationship Id="rId4" Type="http://schemas.openxmlformats.org/officeDocument/2006/relationships/image" Target="../media/image586.png"/><Relationship Id="rId9" Type="http://schemas.openxmlformats.org/officeDocument/2006/relationships/image" Target="../media/image680.png"/><Relationship Id="rId14" Type="http://schemas.openxmlformats.org/officeDocument/2006/relationships/image" Target="../media/image68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1G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277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600200"/>
                <a:ext cx="37973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can use the properties of complex nth roots to solve geometric problems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The coordinate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140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3</m:t>
                            </m:r>
                          </m:e>
                        </m:rad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,1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itchFamily="66" charset="0"/>
                  </a:rPr>
                  <a:t> lies at one vertex of an equilateral triangle. The centre of the triangle is at the origin.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Find the coordinates of the other vertices of the triangle</a:t>
                </a:r>
              </a:p>
              <a:p>
                <a:pPr marL="0" indent="0" algn="ctr">
                  <a:buNone/>
                </a:pPr>
                <a:endParaRPr lang="en-GB" sz="16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600200"/>
                <a:ext cx="3797300" cy="5105400"/>
              </a:xfrm>
              <a:blipFill>
                <a:blip r:embed="rId3"/>
                <a:stretch>
                  <a:fillRect l="-161" t="-717" r="-16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1G</a:t>
            </a:r>
          </a:p>
        </p:txBody>
      </p:sp>
      <p:sp>
        <p:nvSpPr>
          <p:cNvPr id="82" name="Title 1">
            <a:extLst>
              <a:ext uri="{FF2B5EF4-FFF2-40B4-BE49-F238E27FC236}">
                <a16:creationId xmlns:a16="http://schemas.microsoft.com/office/drawing/2014/main" id="{C095CAD7-6F68-48DA-8C3B-317302D41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BA20C4E-A3C9-4EB4-A2E2-56B1013A7FC9}"/>
                  </a:ext>
                </a:extLst>
              </p:cNvPr>
              <p:cNvSpPr txBox="1"/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In general, the solutions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=1,2..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BA20C4E-A3C9-4EB4-A2E2-56B1013A7F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9D03CE7C-C73E-40C9-865E-A745E2FBFC43}"/>
                  </a:ext>
                </a:extLst>
              </p:cNvPr>
              <p:cNvSpPr txBox="1"/>
              <p:nvPr/>
            </p:nvSpPr>
            <p:spPr>
              <a:xfrm>
                <a:off x="7190021" y="0"/>
                <a:ext cx="1944216" cy="136133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First, find any root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Then find </a:t>
                </a:r>
                <a14:m>
                  <m:oMath xmlns:m="http://schemas.openxmlformats.org/officeDocument/2006/math">
                    <m:r>
                      <a:rPr lang="en-US" sz="11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</m:oMath>
                </a14:m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11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𝑐𝑜𝑠</m:t>
                    </m:r>
                    <m:d>
                      <m:dPr>
                        <m:ctrlP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𝑖𝑠𝑖𝑛</m:t>
                    </m:r>
                    <m:d>
                      <m:dPr>
                        <m:ctrlP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GB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Then multiply the root by </a:t>
                </a:r>
                <a14:m>
                  <m:oMath xmlns:m="http://schemas.openxmlformats.org/officeDocument/2006/math">
                    <m:r>
                      <a:rPr lang="en-GB" sz="11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GB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repeatedly until you have found all the roots</a:t>
                </a:r>
              </a:p>
            </p:txBody>
          </p:sp>
        </mc:Choice>
        <mc:Fallback xmlns="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9D03CE7C-C73E-40C9-865E-A745E2FBFC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0021" y="0"/>
                <a:ext cx="1944216" cy="1361335"/>
              </a:xfrm>
              <a:prstGeom prst="rect">
                <a:avLst/>
              </a:prstGeom>
              <a:blipFill>
                <a:blip r:embed="rId5"/>
                <a:stretch>
                  <a:fillRect b="-13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31">
            <a:extLst>
              <a:ext uri="{FF2B5EF4-FFF2-40B4-BE49-F238E27FC236}">
                <a16:creationId xmlns:a16="http://schemas.microsoft.com/office/drawing/2014/main" id="{FFC3EE69-E87F-4A11-8CBC-86FE7F354DB0}"/>
              </a:ext>
            </a:extLst>
          </p:cNvPr>
          <p:cNvCxnSpPr>
            <a:cxnSpLocks/>
          </p:cNvCxnSpPr>
          <p:nvPr/>
        </p:nvCxnSpPr>
        <p:spPr>
          <a:xfrm flipV="1">
            <a:off x="5652120" y="1412776"/>
            <a:ext cx="0" cy="244827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39">
            <a:extLst>
              <a:ext uri="{FF2B5EF4-FFF2-40B4-BE49-F238E27FC236}">
                <a16:creationId xmlns:a16="http://schemas.microsoft.com/office/drawing/2014/main" id="{484D67D9-A375-42E1-8941-8BDF9AEC4349}"/>
              </a:ext>
            </a:extLst>
          </p:cNvPr>
          <p:cNvSpPr txBox="1"/>
          <p:nvPr/>
        </p:nvSpPr>
        <p:spPr>
          <a:xfrm>
            <a:off x="6876256" y="2564904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9" name="TextBox 40">
            <a:extLst>
              <a:ext uri="{FF2B5EF4-FFF2-40B4-BE49-F238E27FC236}">
                <a16:creationId xmlns:a16="http://schemas.microsoft.com/office/drawing/2014/main" id="{9E51E524-12A4-421F-AEA5-B357142C2884}"/>
              </a:ext>
            </a:extLst>
          </p:cNvPr>
          <p:cNvSpPr txBox="1"/>
          <p:nvPr/>
        </p:nvSpPr>
        <p:spPr>
          <a:xfrm>
            <a:off x="5508104" y="1124744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23" name="Straight Arrow Connector 31">
            <a:extLst>
              <a:ext uri="{FF2B5EF4-FFF2-40B4-BE49-F238E27FC236}">
                <a16:creationId xmlns:a16="http://schemas.microsoft.com/office/drawing/2014/main" id="{2AC1C597-F237-48D2-B8B4-C12635F63BD4}"/>
              </a:ext>
            </a:extLst>
          </p:cNvPr>
          <p:cNvCxnSpPr>
            <a:cxnSpLocks/>
          </p:cNvCxnSpPr>
          <p:nvPr/>
        </p:nvCxnSpPr>
        <p:spPr>
          <a:xfrm rot="5400000" flipV="1">
            <a:off x="5652120" y="1484784"/>
            <a:ext cx="0" cy="244827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009A341B-2F48-4C55-B228-653027F48CBE}"/>
              </a:ext>
            </a:extLst>
          </p:cNvPr>
          <p:cNvGrpSpPr/>
          <p:nvPr/>
        </p:nvGrpSpPr>
        <p:grpSpPr>
          <a:xfrm>
            <a:off x="6156176" y="2132856"/>
            <a:ext cx="144016" cy="144016"/>
            <a:chOff x="7740352" y="4509120"/>
            <a:chExt cx="144016" cy="144016"/>
          </a:xfrm>
        </p:grpSpPr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5819C78B-A7E5-42DE-850E-750144205725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D6833852-0042-40AE-9C6D-270DE0F113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6BD85A3B-B34C-464B-B46D-469C0A151691}"/>
                  </a:ext>
                </a:extLst>
              </p:cNvPr>
              <p:cNvSpPr txBox="1"/>
              <p:nvPr/>
            </p:nvSpPr>
            <p:spPr>
              <a:xfrm>
                <a:off x="6300192" y="1916832"/>
                <a:ext cx="502189" cy="2212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sz="12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,1</m:t>
                          </m:r>
                        </m:e>
                      </m:d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6BD85A3B-B34C-464B-B46D-469C0A1516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1916832"/>
                <a:ext cx="502189" cy="22121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8A1C0CF-8321-4625-A193-CA97EA43EC47}"/>
              </a:ext>
            </a:extLst>
          </p:cNvPr>
          <p:cNvSpPr txBox="1"/>
          <p:nvPr/>
        </p:nvSpPr>
        <p:spPr>
          <a:xfrm>
            <a:off x="107504" y="4437112"/>
            <a:ext cx="3384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</a:rPr>
              <a:t>Although this problem involves regular coordinates, you can model it using complex numbers in order to solve it!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9CEDC08D-5B07-4E37-8454-A601496C9EC8}"/>
              </a:ext>
            </a:extLst>
          </p:cNvPr>
          <p:cNvSpPr/>
          <p:nvPr/>
        </p:nvSpPr>
        <p:spPr>
          <a:xfrm>
            <a:off x="7185157" y="620688"/>
            <a:ext cx="1979712" cy="72008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04EAD5B-14D8-4ED8-84C4-F67A55ECF7AC}"/>
                  </a:ext>
                </a:extLst>
              </p:cNvPr>
              <p:cNvSpPr txBox="1"/>
              <p:nvPr/>
            </p:nvSpPr>
            <p:spPr>
              <a:xfrm>
                <a:off x="3851920" y="4221088"/>
                <a:ext cx="2160240" cy="6016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m:rPr>
                              <m:nor/>
                            </m:rPr>
                            <a:rPr lang="en-GB" sz="1400" dirty="0">
                              <a:latin typeface="Comic Sans MS" panose="030F0702030302020204" pitchFamily="66" charset="0"/>
                            </a:rPr>
                            <m:t> </m:t>
                          </m:r>
                        </m:e>
                      </m:d>
                      <m:d>
                        <m:d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04EAD5B-14D8-4ED8-84C4-F67A55ECF7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221088"/>
                <a:ext cx="2160240" cy="60164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5D276B06-8377-429E-BF99-24B1F0E1DAAA}"/>
                  </a:ext>
                </a:extLst>
              </p:cNvPr>
              <p:cNvSpPr txBox="1"/>
              <p:nvPr/>
            </p:nvSpPr>
            <p:spPr>
              <a:xfrm>
                <a:off x="3635896" y="4869160"/>
                <a:ext cx="2520280" cy="5441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5D276B06-8377-429E-BF99-24B1F0E1DA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4869160"/>
                <a:ext cx="2520280" cy="54412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CEFD40F4-09BF-4527-A936-EF056A240550}"/>
                  </a:ext>
                </a:extLst>
              </p:cNvPr>
              <p:cNvSpPr txBox="1"/>
              <p:nvPr/>
            </p:nvSpPr>
            <p:spPr>
              <a:xfrm>
                <a:off x="3563888" y="5517232"/>
                <a:ext cx="2448272" cy="5441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CEFD40F4-09BF-4527-A936-EF056A2405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5517232"/>
                <a:ext cx="2448272" cy="54412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512014BA-4C0C-4201-84FE-3721848506A4}"/>
                  </a:ext>
                </a:extLst>
              </p:cNvPr>
              <p:cNvSpPr txBox="1"/>
              <p:nvPr/>
            </p:nvSpPr>
            <p:spPr>
              <a:xfrm>
                <a:off x="3923928" y="6237312"/>
                <a:ext cx="64807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512014BA-4C0C-4201-84FE-3721848506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6237312"/>
                <a:ext cx="648072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4E5229AC-BDBF-4569-83A1-4E7B8588C2B8}"/>
                  </a:ext>
                </a:extLst>
              </p:cNvPr>
              <p:cNvSpPr txBox="1"/>
              <p:nvPr/>
            </p:nvSpPr>
            <p:spPr>
              <a:xfrm>
                <a:off x="467544" y="5373216"/>
                <a:ext cx="1080120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4E5229AC-BDBF-4569-83A1-4E7B8588C2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373216"/>
                <a:ext cx="1080120" cy="33316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EA23E090-D28A-4DD6-902E-5F8F7A53D242}"/>
                  </a:ext>
                </a:extLst>
              </p:cNvPr>
              <p:cNvSpPr txBox="1"/>
              <p:nvPr/>
            </p:nvSpPr>
            <p:spPr>
              <a:xfrm>
                <a:off x="1907704" y="5229200"/>
                <a:ext cx="1440160" cy="5541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𝜔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EA23E090-D28A-4DD6-902E-5F8F7A53D2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5229200"/>
                <a:ext cx="1440160" cy="55412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24">
            <a:extLst>
              <a:ext uri="{FF2B5EF4-FFF2-40B4-BE49-F238E27FC236}">
                <a16:creationId xmlns:a16="http://schemas.microsoft.com/office/drawing/2014/main" id="{F9F45258-81E8-4BCD-A0F7-C3D3E6313B85}"/>
              </a:ext>
            </a:extLst>
          </p:cNvPr>
          <p:cNvSpPr/>
          <p:nvPr/>
        </p:nvSpPr>
        <p:spPr>
          <a:xfrm>
            <a:off x="5940152" y="4509120"/>
            <a:ext cx="288032" cy="648072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27">
            <a:extLst>
              <a:ext uri="{FF2B5EF4-FFF2-40B4-BE49-F238E27FC236}">
                <a16:creationId xmlns:a16="http://schemas.microsoft.com/office/drawing/2014/main" id="{9D49945D-B8A1-4DC7-9AFA-C2C8D66F6CA8}"/>
              </a:ext>
            </a:extLst>
          </p:cNvPr>
          <p:cNvSpPr txBox="1"/>
          <p:nvPr/>
        </p:nvSpPr>
        <p:spPr>
          <a:xfrm>
            <a:off x="6156176" y="4653136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Expand brackets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Arc 24">
            <a:extLst>
              <a:ext uri="{FF2B5EF4-FFF2-40B4-BE49-F238E27FC236}">
                <a16:creationId xmlns:a16="http://schemas.microsoft.com/office/drawing/2014/main" id="{5CCE074E-BDDA-4B3D-90A0-51553AACF200}"/>
              </a:ext>
            </a:extLst>
          </p:cNvPr>
          <p:cNvSpPr/>
          <p:nvPr/>
        </p:nvSpPr>
        <p:spPr>
          <a:xfrm>
            <a:off x="5940152" y="5157192"/>
            <a:ext cx="288032" cy="648072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24">
            <a:extLst>
              <a:ext uri="{FF2B5EF4-FFF2-40B4-BE49-F238E27FC236}">
                <a16:creationId xmlns:a16="http://schemas.microsoft.com/office/drawing/2014/main" id="{93FF0EFF-17F1-45DB-9B77-4A1853BCB7FA}"/>
              </a:ext>
            </a:extLst>
          </p:cNvPr>
          <p:cNvSpPr/>
          <p:nvPr/>
        </p:nvSpPr>
        <p:spPr>
          <a:xfrm>
            <a:off x="5796136" y="5805264"/>
            <a:ext cx="288032" cy="648072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27">
                <a:extLst>
                  <a:ext uri="{FF2B5EF4-FFF2-40B4-BE49-F238E27FC236}">
                    <a16:creationId xmlns:a16="http://schemas.microsoft.com/office/drawing/2014/main" id="{66A4C645-9B3A-41E1-96FA-3A80C9876841}"/>
                  </a:ext>
                </a:extLst>
              </p:cNvPr>
              <p:cNvSpPr txBox="1"/>
              <p:nvPr/>
            </p:nvSpPr>
            <p:spPr>
              <a:xfrm>
                <a:off x="6156176" y="5301208"/>
                <a:ext cx="9361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3" name="TextBox 27">
                <a:extLst>
                  <a:ext uri="{FF2B5EF4-FFF2-40B4-BE49-F238E27FC236}">
                    <a16:creationId xmlns:a16="http://schemas.microsoft.com/office/drawing/2014/main" id="{66A4C645-9B3A-41E1-96FA-3A80C98768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5301208"/>
                <a:ext cx="936104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27">
            <a:extLst>
              <a:ext uri="{FF2B5EF4-FFF2-40B4-BE49-F238E27FC236}">
                <a16:creationId xmlns:a16="http://schemas.microsoft.com/office/drawing/2014/main" id="{BB6721C1-732C-40F5-83E4-750DB45CD1AF}"/>
              </a:ext>
            </a:extLst>
          </p:cNvPr>
          <p:cNvSpPr txBox="1"/>
          <p:nvPr/>
        </p:nvSpPr>
        <p:spPr>
          <a:xfrm>
            <a:off x="5868144" y="5877272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Group like terms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7BFA722D-6D82-4224-93FC-C2F5044CDFF1}"/>
                  </a:ext>
                </a:extLst>
              </p:cNvPr>
              <p:cNvSpPr txBox="1"/>
              <p:nvPr/>
            </p:nvSpPr>
            <p:spPr>
              <a:xfrm>
                <a:off x="467544" y="5805264"/>
                <a:ext cx="1224136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7BFA722D-6D82-4224-93FC-C2F5044CDF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805264"/>
                <a:ext cx="1224136" cy="33316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27">
                <a:extLst>
                  <a:ext uri="{FF2B5EF4-FFF2-40B4-BE49-F238E27FC236}">
                    <a16:creationId xmlns:a16="http://schemas.microsoft.com/office/drawing/2014/main" id="{071502C5-0AA1-49A5-91CB-DD3382D30F6F}"/>
                  </a:ext>
                </a:extLst>
              </p:cNvPr>
              <p:cNvSpPr txBox="1"/>
              <p:nvPr/>
            </p:nvSpPr>
            <p:spPr>
              <a:xfrm>
                <a:off x="3779912" y="3861048"/>
                <a:ext cx="232189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Multiplying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by </a:t>
                </a:r>
                <a14:m>
                  <m:oMath xmlns:m="http://schemas.openxmlformats.org/officeDocument/2006/math"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6" name="TextBox 27">
                <a:extLst>
                  <a:ext uri="{FF2B5EF4-FFF2-40B4-BE49-F238E27FC236}">
                    <a16:creationId xmlns:a16="http://schemas.microsoft.com/office/drawing/2014/main" id="{071502C5-0AA1-49A5-91CB-DD3382D30F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3861048"/>
                <a:ext cx="2321895" cy="307777"/>
              </a:xfrm>
              <a:prstGeom prst="rect">
                <a:avLst/>
              </a:prstGeom>
              <a:blipFill>
                <a:blip r:embed="rId15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31905825-136C-4E22-8C13-5BDFCC7AE803}"/>
                  </a:ext>
                </a:extLst>
              </p:cNvPr>
              <p:cNvSpPr txBox="1"/>
              <p:nvPr/>
            </p:nvSpPr>
            <p:spPr>
              <a:xfrm>
                <a:off x="467544" y="6237312"/>
                <a:ext cx="9361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31905825-136C-4E22-8C13-5BDFCC7AE8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6237312"/>
                <a:ext cx="936104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166527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33" grpId="0"/>
      <p:bldP spid="42" grpId="0"/>
      <p:bldP spid="45" grpId="0"/>
      <p:bldP spid="46" grpId="0"/>
      <p:bldP spid="49" grpId="0" animBg="1"/>
      <p:bldP spid="50" grpId="0"/>
      <p:bldP spid="51" grpId="0" animBg="1"/>
      <p:bldP spid="52" grpId="0" animBg="1"/>
      <p:bldP spid="53" grpId="0"/>
      <p:bldP spid="54" grpId="0"/>
      <p:bldP spid="56" grpId="0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600200"/>
                <a:ext cx="37973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can use the properties of complex nth roots to solve geometric problems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The coordinate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140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3</m:t>
                            </m:r>
                          </m:e>
                        </m:rad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,1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itchFamily="66" charset="0"/>
                  </a:rPr>
                  <a:t> lies at one vertex of an equilateral triangle. The centre of the triangle is at the origin.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Find the coordinates of the other vertices of the triangle</a:t>
                </a:r>
              </a:p>
              <a:p>
                <a:pPr marL="0" indent="0" algn="ctr">
                  <a:buNone/>
                </a:pPr>
                <a:endParaRPr lang="en-GB" sz="16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600200"/>
                <a:ext cx="3797300" cy="5105400"/>
              </a:xfrm>
              <a:blipFill>
                <a:blip r:embed="rId3"/>
                <a:stretch>
                  <a:fillRect l="-161" t="-717" r="-16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1G</a:t>
            </a:r>
          </a:p>
        </p:txBody>
      </p:sp>
      <p:sp>
        <p:nvSpPr>
          <p:cNvPr id="82" name="Title 1">
            <a:extLst>
              <a:ext uri="{FF2B5EF4-FFF2-40B4-BE49-F238E27FC236}">
                <a16:creationId xmlns:a16="http://schemas.microsoft.com/office/drawing/2014/main" id="{C095CAD7-6F68-48DA-8C3B-317302D41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BA20C4E-A3C9-4EB4-A2E2-56B1013A7FC9}"/>
                  </a:ext>
                </a:extLst>
              </p:cNvPr>
              <p:cNvSpPr txBox="1"/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In general, the solutions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=1,2..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BA20C4E-A3C9-4EB4-A2E2-56B1013A7F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9D03CE7C-C73E-40C9-865E-A745E2FBFC43}"/>
                  </a:ext>
                </a:extLst>
              </p:cNvPr>
              <p:cNvSpPr txBox="1"/>
              <p:nvPr/>
            </p:nvSpPr>
            <p:spPr>
              <a:xfrm>
                <a:off x="7190021" y="0"/>
                <a:ext cx="1944216" cy="136133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First, find any root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Then find </a:t>
                </a:r>
                <a14:m>
                  <m:oMath xmlns:m="http://schemas.openxmlformats.org/officeDocument/2006/math">
                    <m:r>
                      <a:rPr lang="en-US" sz="11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</m:oMath>
                </a14:m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11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𝑐𝑜𝑠</m:t>
                    </m:r>
                    <m:d>
                      <m:dPr>
                        <m:ctrlP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𝑖𝑠𝑖𝑛</m:t>
                    </m:r>
                    <m:d>
                      <m:dPr>
                        <m:ctrlP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GB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Then multiply the root by </a:t>
                </a:r>
                <a14:m>
                  <m:oMath xmlns:m="http://schemas.openxmlformats.org/officeDocument/2006/math">
                    <m:r>
                      <a:rPr lang="en-GB" sz="11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GB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repeatedly until you have found all the roots</a:t>
                </a:r>
              </a:p>
            </p:txBody>
          </p:sp>
        </mc:Choice>
        <mc:Fallback xmlns="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9D03CE7C-C73E-40C9-865E-A745E2FBFC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0021" y="0"/>
                <a:ext cx="1944216" cy="1361335"/>
              </a:xfrm>
              <a:prstGeom prst="rect">
                <a:avLst/>
              </a:prstGeom>
              <a:blipFill>
                <a:blip r:embed="rId5"/>
                <a:stretch>
                  <a:fillRect b="-13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31">
            <a:extLst>
              <a:ext uri="{FF2B5EF4-FFF2-40B4-BE49-F238E27FC236}">
                <a16:creationId xmlns:a16="http://schemas.microsoft.com/office/drawing/2014/main" id="{FFC3EE69-E87F-4A11-8CBC-86FE7F354DB0}"/>
              </a:ext>
            </a:extLst>
          </p:cNvPr>
          <p:cNvCxnSpPr>
            <a:cxnSpLocks/>
          </p:cNvCxnSpPr>
          <p:nvPr/>
        </p:nvCxnSpPr>
        <p:spPr>
          <a:xfrm flipV="1">
            <a:off x="5652120" y="1412776"/>
            <a:ext cx="0" cy="244827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39">
            <a:extLst>
              <a:ext uri="{FF2B5EF4-FFF2-40B4-BE49-F238E27FC236}">
                <a16:creationId xmlns:a16="http://schemas.microsoft.com/office/drawing/2014/main" id="{484D67D9-A375-42E1-8941-8BDF9AEC4349}"/>
              </a:ext>
            </a:extLst>
          </p:cNvPr>
          <p:cNvSpPr txBox="1"/>
          <p:nvPr/>
        </p:nvSpPr>
        <p:spPr>
          <a:xfrm>
            <a:off x="6876256" y="2564904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9" name="TextBox 40">
            <a:extLst>
              <a:ext uri="{FF2B5EF4-FFF2-40B4-BE49-F238E27FC236}">
                <a16:creationId xmlns:a16="http://schemas.microsoft.com/office/drawing/2014/main" id="{9E51E524-12A4-421F-AEA5-B357142C2884}"/>
              </a:ext>
            </a:extLst>
          </p:cNvPr>
          <p:cNvSpPr txBox="1"/>
          <p:nvPr/>
        </p:nvSpPr>
        <p:spPr>
          <a:xfrm>
            <a:off x="5508104" y="1124744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23" name="Straight Arrow Connector 31">
            <a:extLst>
              <a:ext uri="{FF2B5EF4-FFF2-40B4-BE49-F238E27FC236}">
                <a16:creationId xmlns:a16="http://schemas.microsoft.com/office/drawing/2014/main" id="{2AC1C597-F237-48D2-B8B4-C12635F63BD4}"/>
              </a:ext>
            </a:extLst>
          </p:cNvPr>
          <p:cNvCxnSpPr>
            <a:cxnSpLocks/>
          </p:cNvCxnSpPr>
          <p:nvPr/>
        </p:nvCxnSpPr>
        <p:spPr>
          <a:xfrm rot="5400000" flipV="1">
            <a:off x="5652120" y="1484784"/>
            <a:ext cx="0" cy="244827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009A341B-2F48-4C55-B228-653027F48CBE}"/>
              </a:ext>
            </a:extLst>
          </p:cNvPr>
          <p:cNvGrpSpPr/>
          <p:nvPr/>
        </p:nvGrpSpPr>
        <p:grpSpPr>
          <a:xfrm>
            <a:off x="6156176" y="2132856"/>
            <a:ext cx="144016" cy="144016"/>
            <a:chOff x="7740352" y="4509120"/>
            <a:chExt cx="144016" cy="144016"/>
          </a:xfrm>
        </p:grpSpPr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5819C78B-A7E5-42DE-850E-750144205725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D6833852-0042-40AE-9C6D-270DE0F113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6BD85A3B-B34C-464B-B46D-469C0A151691}"/>
                  </a:ext>
                </a:extLst>
              </p:cNvPr>
              <p:cNvSpPr txBox="1"/>
              <p:nvPr/>
            </p:nvSpPr>
            <p:spPr>
              <a:xfrm>
                <a:off x="6300192" y="1916832"/>
                <a:ext cx="502189" cy="2212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sz="12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,1</m:t>
                          </m:r>
                        </m:e>
                      </m:d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6BD85A3B-B34C-464B-B46D-469C0A1516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1916832"/>
                <a:ext cx="502189" cy="22121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8A1C0CF-8321-4625-A193-CA97EA43EC47}"/>
              </a:ext>
            </a:extLst>
          </p:cNvPr>
          <p:cNvSpPr txBox="1"/>
          <p:nvPr/>
        </p:nvSpPr>
        <p:spPr>
          <a:xfrm>
            <a:off x="107504" y="4437112"/>
            <a:ext cx="3384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</a:rPr>
              <a:t>Although this problem involves regular coordinates, you can model it using complex numbers in order to solve it!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4E5229AC-BDBF-4569-83A1-4E7B8588C2B8}"/>
                  </a:ext>
                </a:extLst>
              </p:cNvPr>
              <p:cNvSpPr txBox="1"/>
              <p:nvPr/>
            </p:nvSpPr>
            <p:spPr>
              <a:xfrm>
                <a:off x="467544" y="5373216"/>
                <a:ext cx="1080120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4E5229AC-BDBF-4569-83A1-4E7B8588C2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373216"/>
                <a:ext cx="1080120" cy="33316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EA23E090-D28A-4DD6-902E-5F8F7A53D242}"/>
                  </a:ext>
                </a:extLst>
              </p:cNvPr>
              <p:cNvSpPr txBox="1"/>
              <p:nvPr/>
            </p:nvSpPr>
            <p:spPr>
              <a:xfrm>
                <a:off x="1907704" y="5229200"/>
                <a:ext cx="1440160" cy="5541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𝜔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EA23E090-D28A-4DD6-902E-5F8F7A53D2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5229200"/>
                <a:ext cx="1440160" cy="55412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7BFA722D-6D82-4224-93FC-C2F5044CDFF1}"/>
                  </a:ext>
                </a:extLst>
              </p:cNvPr>
              <p:cNvSpPr txBox="1"/>
              <p:nvPr/>
            </p:nvSpPr>
            <p:spPr>
              <a:xfrm>
                <a:off x="467544" y="5805264"/>
                <a:ext cx="1224136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7BFA722D-6D82-4224-93FC-C2F5044CDF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805264"/>
                <a:ext cx="1224136" cy="33316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31905825-136C-4E22-8C13-5BDFCC7AE803}"/>
                  </a:ext>
                </a:extLst>
              </p:cNvPr>
              <p:cNvSpPr txBox="1"/>
              <p:nvPr/>
            </p:nvSpPr>
            <p:spPr>
              <a:xfrm>
                <a:off x="467544" y="6237312"/>
                <a:ext cx="9361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31905825-136C-4E22-8C13-5BDFCC7AE8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6237312"/>
                <a:ext cx="936104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DA86CFFA-F9DE-479D-8D68-EB7D3091A82B}"/>
              </a:ext>
            </a:extLst>
          </p:cNvPr>
          <p:cNvCxnSpPr>
            <a:cxnSpLocks/>
          </p:cNvCxnSpPr>
          <p:nvPr/>
        </p:nvCxnSpPr>
        <p:spPr>
          <a:xfrm>
            <a:off x="1691680" y="6021288"/>
            <a:ext cx="936104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72BE6C99-290C-4DC9-9587-C381C5986E4E}"/>
              </a:ext>
            </a:extLst>
          </p:cNvPr>
          <p:cNvCxnSpPr>
            <a:cxnSpLocks/>
          </p:cNvCxnSpPr>
          <p:nvPr/>
        </p:nvCxnSpPr>
        <p:spPr>
          <a:xfrm>
            <a:off x="1403648" y="6381328"/>
            <a:ext cx="936104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27">
                <a:extLst>
                  <a:ext uri="{FF2B5EF4-FFF2-40B4-BE49-F238E27FC236}">
                    <a16:creationId xmlns:a16="http://schemas.microsoft.com/office/drawing/2014/main" id="{E58D5B9E-46D2-4A51-B896-C742897D542A}"/>
                  </a:ext>
                </a:extLst>
              </p:cNvPr>
              <p:cNvSpPr txBox="1"/>
              <p:nvPr/>
            </p:nvSpPr>
            <p:spPr>
              <a:xfrm>
                <a:off x="2627784" y="5850088"/>
                <a:ext cx="4176464" cy="3452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This will correspond to the coordinate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,1</m:t>
                        </m:r>
                      </m:e>
                    </m:d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5" name="TextBox 27">
                <a:extLst>
                  <a:ext uri="{FF2B5EF4-FFF2-40B4-BE49-F238E27FC236}">
                    <a16:creationId xmlns:a16="http://schemas.microsoft.com/office/drawing/2014/main" id="{E58D5B9E-46D2-4A51-B896-C742897D54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5850088"/>
                <a:ext cx="4176464" cy="345287"/>
              </a:xfrm>
              <a:prstGeom prst="rect">
                <a:avLst/>
              </a:prstGeom>
              <a:blipFill>
                <a:blip r:embed="rId11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27">
                <a:extLst>
                  <a:ext uri="{FF2B5EF4-FFF2-40B4-BE49-F238E27FC236}">
                    <a16:creationId xmlns:a16="http://schemas.microsoft.com/office/drawing/2014/main" id="{D30A8AF2-196C-4F6F-B073-6A319CB65CE3}"/>
                  </a:ext>
                </a:extLst>
              </p:cNvPr>
              <p:cNvSpPr txBox="1"/>
              <p:nvPr/>
            </p:nvSpPr>
            <p:spPr>
              <a:xfrm>
                <a:off x="2267744" y="6210128"/>
                <a:ext cx="41764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This will correspond to the coordinate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6" name="TextBox 27">
                <a:extLst>
                  <a:ext uri="{FF2B5EF4-FFF2-40B4-BE49-F238E27FC236}">
                    <a16:creationId xmlns:a16="http://schemas.microsoft.com/office/drawing/2014/main" id="{D30A8AF2-196C-4F6F-B073-6A319CB65C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6210128"/>
                <a:ext cx="4176464" cy="307777"/>
              </a:xfrm>
              <a:prstGeom prst="rect">
                <a:avLst/>
              </a:prstGeom>
              <a:blipFill>
                <a:blip r:embed="rId12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A3FEA1BF-0B99-410B-A637-795B4819C404}"/>
              </a:ext>
            </a:extLst>
          </p:cNvPr>
          <p:cNvCxnSpPr>
            <a:cxnSpLocks/>
          </p:cNvCxnSpPr>
          <p:nvPr/>
        </p:nvCxnSpPr>
        <p:spPr>
          <a:xfrm>
            <a:off x="5076056" y="2204864"/>
            <a:ext cx="1152128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79C56D11-D134-4A7C-B167-DF1CE1ACD543}"/>
              </a:ext>
            </a:extLst>
          </p:cNvPr>
          <p:cNvCxnSpPr>
            <a:cxnSpLocks/>
          </p:cNvCxnSpPr>
          <p:nvPr/>
        </p:nvCxnSpPr>
        <p:spPr>
          <a:xfrm>
            <a:off x="5076056" y="2204864"/>
            <a:ext cx="576064" cy="108012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BA1F7BF8-42A5-4EE5-B69E-A04C8277EFD3}"/>
              </a:ext>
            </a:extLst>
          </p:cNvPr>
          <p:cNvCxnSpPr>
            <a:cxnSpLocks/>
          </p:cNvCxnSpPr>
          <p:nvPr/>
        </p:nvCxnSpPr>
        <p:spPr>
          <a:xfrm flipH="1">
            <a:off x="5652120" y="2204864"/>
            <a:ext cx="576064" cy="108012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0B6D3288-450D-428E-9365-E0BE4B207C87}"/>
              </a:ext>
            </a:extLst>
          </p:cNvPr>
          <p:cNvGrpSpPr/>
          <p:nvPr/>
        </p:nvGrpSpPr>
        <p:grpSpPr>
          <a:xfrm>
            <a:off x="5004048" y="2132856"/>
            <a:ext cx="144016" cy="144016"/>
            <a:chOff x="7740352" y="4509120"/>
            <a:chExt cx="144016" cy="144016"/>
          </a:xfrm>
        </p:grpSpPr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71510CC4-A956-46C5-90DC-125C2405BA7C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C783618E-A980-416B-AF28-7602CD9AB0E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9D4E41B3-31EB-4F0D-9E8F-B8BB4525B87A}"/>
                  </a:ext>
                </a:extLst>
              </p:cNvPr>
              <p:cNvSpPr txBox="1"/>
              <p:nvPr/>
            </p:nvSpPr>
            <p:spPr>
              <a:xfrm>
                <a:off x="4716016" y="1916832"/>
                <a:ext cx="617605" cy="2212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GB" sz="12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,1</m:t>
                          </m:r>
                        </m:e>
                      </m:d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9D4E41B3-31EB-4F0D-9E8F-B8BB4525B8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916832"/>
                <a:ext cx="617605" cy="22121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887CD789-1B8A-4304-A9DE-DB513214ACF5}"/>
              </a:ext>
            </a:extLst>
          </p:cNvPr>
          <p:cNvGrpSpPr/>
          <p:nvPr/>
        </p:nvGrpSpPr>
        <p:grpSpPr>
          <a:xfrm>
            <a:off x="5580112" y="3212976"/>
            <a:ext cx="144016" cy="144016"/>
            <a:chOff x="7740352" y="4509120"/>
            <a:chExt cx="144016" cy="144016"/>
          </a:xfrm>
        </p:grpSpPr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99D6E9B-5E6B-4445-A96A-71989CA178F1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E01E2E5E-CF83-4380-990E-8C129518F0E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BA05D6DD-53B6-46E8-92BA-2BB50BCCA6E7}"/>
                  </a:ext>
                </a:extLst>
              </p:cNvPr>
              <p:cNvSpPr txBox="1"/>
              <p:nvPr/>
            </p:nvSpPr>
            <p:spPr>
              <a:xfrm>
                <a:off x="5652120" y="3356992"/>
                <a:ext cx="50603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0,−2</m:t>
                          </m:r>
                        </m:e>
                      </m:d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BA05D6DD-53B6-46E8-92BA-2BB50BCCA6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3356992"/>
                <a:ext cx="506036" cy="184666"/>
              </a:xfrm>
              <a:prstGeom prst="rect">
                <a:avLst/>
              </a:prstGeom>
              <a:blipFill>
                <a:blip r:embed="rId1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21366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40" grpId="0"/>
      <p:bldP spid="5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600200"/>
                <a:ext cx="37973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can use the properties of complex nth roots to solve geometric problems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  <a:sym typeface="Wingdings" panose="05000000000000000000" pitchFamily="2" charset="2"/>
                  </a:rPr>
                  <a:t>Find the 6</a:t>
                </a:r>
                <a:r>
                  <a:rPr lang="en-GB" sz="1600" baseline="30000" dirty="0">
                    <a:latin typeface="Comic Sans MS" pitchFamily="66" charset="0"/>
                    <a:sym typeface="Wingdings" panose="05000000000000000000" pitchFamily="2" charset="2"/>
                  </a:rPr>
                  <a:t>th</a:t>
                </a:r>
                <a:r>
                  <a:rPr lang="en-GB" sz="1600" dirty="0">
                    <a:latin typeface="Comic Sans MS" pitchFamily="66" charset="0"/>
                    <a:sym typeface="Wingdings" panose="05000000000000000000" pitchFamily="2" charset="2"/>
                  </a:rPr>
                  <a:t> roots of the complex number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7+24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𝑖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600200"/>
                <a:ext cx="3797300" cy="5105400"/>
              </a:xfrm>
              <a:blipFill>
                <a:blip r:embed="rId3"/>
                <a:stretch>
                  <a:fillRect t="-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E55FB3C-9E4A-4159-AC93-5FCB86A188F0}"/>
                  </a:ext>
                </a:extLst>
              </p:cNvPr>
              <p:cNvSpPr txBox="1"/>
              <p:nvPr/>
            </p:nvSpPr>
            <p:spPr>
              <a:xfrm>
                <a:off x="1384300" y="3505200"/>
                <a:ext cx="117769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=7+24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E55FB3C-9E4A-4159-AC93-5FCB86A188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4300" y="3505200"/>
                <a:ext cx="1177695" cy="246221"/>
              </a:xfrm>
              <a:prstGeom prst="rect">
                <a:avLst/>
              </a:prstGeom>
              <a:blipFill>
                <a:blip r:embed="rId4"/>
                <a:stretch>
                  <a:fillRect l="-1554" r="-2591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30">
            <a:extLst>
              <a:ext uri="{FF2B5EF4-FFF2-40B4-BE49-F238E27FC236}">
                <a16:creationId xmlns:a16="http://schemas.microsoft.com/office/drawing/2014/main" id="{856A083A-1D70-4D71-9EAF-D116752D5FF8}"/>
              </a:ext>
            </a:extLst>
          </p:cNvPr>
          <p:cNvSpPr/>
          <p:nvPr/>
        </p:nvSpPr>
        <p:spPr>
          <a:xfrm>
            <a:off x="8103476" y="2608214"/>
            <a:ext cx="76200" cy="76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31">
            <a:extLst>
              <a:ext uri="{FF2B5EF4-FFF2-40B4-BE49-F238E27FC236}">
                <a16:creationId xmlns:a16="http://schemas.microsoft.com/office/drawing/2014/main" id="{1A341E8E-512D-48EE-9E48-40DDE5603442}"/>
              </a:ext>
            </a:extLst>
          </p:cNvPr>
          <p:cNvCxnSpPr/>
          <p:nvPr/>
        </p:nvCxnSpPr>
        <p:spPr>
          <a:xfrm flipV="1">
            <a:off x="7570076" y="1474075"/>
            <a:ext cx="0" cy="2209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32">
            <a:extLst>
              <a:ext uri="{FF2B5EF4-FFF2-40B4-BE49-F238E27FC236}">
                <a16:creationId xmlns:a16="http://schemas.microsoft.com/office/drawing/2014/main" id="{7021AAF1-798D-45D4-983D-C9547CD2164D}"/>
              </a:ext>
            </a:extLst>
          </p:cNvPr>
          <p:cNvCxnSpPr/>
          <p:nvPr/>
        </p:nvCxnSpPr>
        <p:spPr>
          <a:xfrm rot="5400000" flipV="1">
            <a:off x="7608176" y="1588375"/>
            <a:ext cx="0" cy="2209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34">
            <a:extLst>
              <a:ext uri="{FF2B5EF4-FFF2-40B4-BE49-F238E27FC236}">
                <a16:creationId xmlns:a16="http://schemas.microsoft.com/office/drawing/2014/main" id="{C596E563-2D6C-4414-BDB5-2A69550E752E}"/>
              </a:ext>
            </a:extLst>
          </p:cNvPr>
          <p:cNvSpPr txBox="1"/>
          <p:nvPr/>
        </p:nvSpPr>
        <p:spPr>
          <a:xfrm>
            <a:off x="7699438" y="1989754"/>
            <a:ext cx="2584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0" name="Straight Arrow Connector 35">
            <a:extLst>
              <a:ext uri="{FF2B5EF4-FFF2-40B4-BE49-F238E27FC236}">
                <a16:creationId xmlns:a16="http://schemas.microsoft.com/office/drawing/2014/main" id="{B8DE8444-19BF-4C81-90C5-700F8A352A2F}"/>
              </a:ext>
            </a:extLst>
          </p:cNvPr>
          <p:cNvCxnSpPr/>
          <p:nvPr/>
        </p:nvCxnSpPr>
        <p:spPr>
          <a:xfrm flipV="1">
            <a:off x="8179677" y="1842671"/>
            <a:ext cx="0" cy="838200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36">
            <a:extLst>
              <a:ext uri="{FF2B5EF4-FFF2-40B4-BE49-F238E27FC236}">
                <a16:creationId xmlns:a16="http://schemas.microsoft.com/office/drawing/2014/main" id="{2F3A121F-D703-4C37-AE07-AC03B43D8ADD}"/>
              </a:ext>
            </a:extLst>
          </p:cNvPr>
          <p:cNvSpPr txBox="1"/>
          <p:nvPr/>
        </p:nvSpPr>
        <p:spPr>
          <a:xfrm>
            <a:off x="7754373" y="266669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7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" name="Arc 37">
            <a:extLst>
              <a:ext uri="{FF2B5EF4-FFF2-40B4-BE49-F238E27FC236}">
                <a16:creationId xmlns:a16="http://schemas.microsoft.com/office/drawing/2014/main" id="{D151189F-9514-471C-A002-FDDA9B8D7877}"/>
              </a:ext>
            </a:extLst>
          </p:cNvPr>
          <p:cNvSpPr/>
          <p:nvPr/>
        </p:nvSpPr>
        <p:spPr>
          <a:xfrm>
            <a:off x="6884276" y="2285693"/>
            <a:ext cx="914400" cy="914400"/>
          </a:xfrm>
          <a:prstGeom prst="arc">
            <a:avLst>
              <a:gd name="adj1" fmla="val 19582500"/>
              <a:gd name="adj2" fmla="val 2115923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38">
            <a:extLst>
              <a:ext uri="{FF2B5EF4-FFF2-40B4-BE49-F238E27FC236}">
                <a16:creationId xmlns:a16="http://schemas.microsoft.com/office/drawing/2014/main" id="{E435C0ED-1E3D-4144-8F2F-32A605367A24}"/>
              </a:ext>
            </a:extLst>
          </p:cNvPr>
          <p:cNvSpPr txBox="1"/>
          <p:nvPr/>
        </p:nvSpPr>
        <p:spPr>
          <a:xfrm>
            <a:off x="7720181" y="242354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200" dirty="0">
                <a:latin typeface="Comic Sans MS" pitchFamily="66" charset="0"/>
              </a:rPr>
              <a:t>θ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4" name="TextBox 39">
            <a:extLst>
              <a:ext uri="{FF2B5EF4-FFF2-40B4-BE49-F238E27FC236}">
                <a16:creationId xmlns:a16="http://schemas.microsoft.com/office/drawing/2014/main" id="{29678671-B7A2-4369-9CC4-250BCAE9166A}"/>
              </a:ext>
            </a:extLst>
          </p:cNvPr>
          <p:cNvSpPr txBox="1"/>
          <p:nvPr/>
        </p:nvSpPr>
        <p:spPr>
          <a:xfrm>
            <a:off x="8636876" y="2540875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Re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5" name="TextBox 40">
            <a:extLst>
              <a:ext uri="{FF2B5EF4-FFF2-40B4-BE49-F238E27FC236}">
                <a16:creationId xmlns:a16="http://schemas.microsoft.com/office/drawing/2014/main" id="{23D91DFA-F81D-4BD1-B0C7-1DAEA1891610}"/>
              </a:ext>
            </a:extLst>
          </p:cNvPr>
          <p:cNvSpPr txBox="1"/>
          <p:nvPr/>
        </p:nvSpPr>
        <p:spPr>
          <a:xfrm>
            <a:off x="7417676" y="1245475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Comic Sans MS" pitchFamily="66" charset="0"/>
              </a:rPr>
              <a:t>Im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6" name="Straight Arrow Connector 41">
            <a:extLst>
              <a:ext uri="{FF2B5EF4-FFF2-40B4-BE49-F238E27FC236}">
                <a16:creationId xmlns:a16="http://schemas.microsoft.com/office/drawing/2014/main" id="{4E905D42-D990-470A-A6C1-D2D2084D831E}"/>
              </a:ext>
            </a:extLst>
          </p:cNvPr>
          <p:cNvCxnSpPr/>
          <p:nvPr/>
        </p:nvCxnSpPr>
        <p:spPr>
          <a:xfrm flipH="1">
            <a:off x="7570076" y="2693275"/>
            <a:ext cx="609600" cy="0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42">
            <a:extLst>
              <a:ext uri="{FF2B5EF4-FFF2-40B4-BE49-F238E27FC236}">
                <a16:creationId xmlns:a16="http://schemas.microsoft.com/office/drawing/2014/main" id="{846713FA-A8F5-45A1-9EB2-7A1A88568B7C}"/>
              </a:ext>
            </a:extLst>
          </p:cNvPr>
          <p:cNvSpPr txBox="1"/>
          <p:nvPr/>
        </p:nvSpPr>
        <p:spPr>
          <a:xfrm>
            <a:off x="8185550" y="2158103"/>
            <a:ext cx="3738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24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8" name="Straight Arrow Connector 33">
            <a:extLst>
              <a:ext uri="{FF2B5EF4-FFF2-40B4-BE49-F238E27FC236}">
                <a16:creationId xmlns:a16="http://schemas.microsoft.com/office/drawing/2014/main" id="{964E3D83-475D-4C41-9D4B-EDF2AC50F8DB}"/>
              </a:ext>
            </a:extLst>
          </p:cNvPr>
          <p:cNvCxnSpPr/>
          <p:nvPr/>
        </p:nvCxnSpPr>
        <p:spPr>
          <a:xfrm flipV="1">
            <a:off x="7570076" y="1828800"/>
            <a:ext cx="616994" cy="8644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8">
                <a:extLst>
                  <a:ext uri="{FF2B5EF4-FFF2-40B4-BE49-F238E27FC236}">
                    <a16:creationId xmlns:a16="http://schemas.microsoft.com/office/drawing/2014/main" id="{20E231B4-ACAA-471E-B613-B359A5499AE4}"/>
                  </a:ext>
                </a:extLst>
              </p:cNvPr>
              <p:cNvSpPr txBox="1"/>
              <p:nvPr/>
            </p:nvSpPr>
            <p:spPr>
              <a:xfrm>
                <a:off x="4102152" y="1797913"/>
                <a:ext cx="1657570" cy="3532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8">
                <a:extLst>
                  <a:ext uri="{FF2B5EF4-FFF2-40B4-BE49-F238E27FC236}">
                    <a16:creationId xmlns:a16="http://schemas.microsoft.com/office/drawing/2014/main" id="{20E231B4-ACAA-471E-B613-B359A5499A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2152" y="1797913"/>
                <a:ext cx="1657570" cy="35323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19">
                <a:extLst>
                  <a:ext uri="{FF2B5EF4-FFF2-40B4-BE49-F238E27FC236}">
                    <a16:creationId xmlns:a16="http://schemas.microsoft.com/office/drawing/2014/main" id="{A3954E86-2CA4-4EFD-9BD8-3DAF89D79CE9}"/>
                  </a:ext>
                </a:extLst>
              </p:cNvPr>
              <p:cNvSpPr txBox="1"/>
              <p:nvPr/>
            </p:nvSpPr>
            <p:spPr>
              <a:xfrm>
                <a:off x="4135161" y="2261794"/>
                <a:ext cx="18664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ea typeface="Cambria Math"/>
                      </a:rPr>
                      <m:t>𝑎𝑟𝑔𝑧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/>
                      </a:rPr>
                      <m:t>=1.29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(to 2dp)</a:t>
                </a:r>
              </a:p>
            </p:txBody>
          </p:sp>
        </mc:Choice>
        <mc:Fallback xmlns="">
          <p:sp>
            <p:nvSpPr>
              <p:cNvPr id="21" name="TextBox 19">
                <a:extLst>
                  <a:ext uri="{FF2B5EF4-FFF2-40B4-BE49-F238E27FC236}">
                    <a16:creationId xmlns:a16="http://schemas.microsoft.com/office/drawing/2014/main" id="{A3954E86-2CA4-4EFD-9BD8-3DAF89D79C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5161" y="2261794"/>
                <a:ext cx="1866473" cy="307777"/>
              </a:xfrm>
              <a:prstGeom prst="rect">
                <a:avLst/>
              </a:prstGeom>
              <a:blipFill>
                <a:blip r:embed="rId6"/>
                <a:stretch>
                  <a:fillRect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43">
                <a:extLst>
                  <a:ext uri="{FF2B5EF4-FFF2-40B4-BE49-F238E27FC236}">
                    <a16:creationId xmlns:a16="http://schemas.microsoft.com/office/drawing/2014/main" id="{E79A7A01-73EA-4CF0-B8B8-E10624A3BB89}"/>
                  </a:ext>
                </a:extLst>
              </p:cNvPr>
              <p:cNvSpPr txBox="1"/>
              <p:nvPr/>
            </p:nvSpPr>
            <p:spPr>
              <a:xfrm>
                <a:off x="5764912" y="1848714"/>
                <a:ext cx="7468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43">
                <a:extLst>
                  <a:ext uri="{FF2B5EF4-FFF2-40B4-BE49-F238E27FC236}">
                    <a16:creationId xmlns:a16="http://schemas.microsoft.com/office/drawing/2014/main" id="{E79A7A01-73EA-4CF0-B8B8-E10624A3BB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4912" y="1848714"/>
                <a:ext cx="74687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17">
            <a:extLst>
              <a:ext uri="{FF2B5EF4-FFF2-40B4-BE49-F238E27FC236}">
                <a16:creationId xmlns:a16="http://schemas.microsoft.com/office/drawing/2014/main" id="{2FCDE786-AC3B-49D9-837A-0851A20294B1}"/>
              </a:ext>
            </a:extLst>
          </p:cNvPr>
          <p:cNvSpPr txBox="1"/>
          <p:nvPr/>
        </p:nvSpPr>
        <p:spPr>
          <a:xfrm>
            <a:off x="3943762" y="1422042"/>
            <a:ext cx="3149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Find the modulus and argument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FA7FD6C7-74DC-497A-95AA-82CC21A81EF6}"/>
                  </a:ext>
                </a:extLst>
              </p:cNvPr>
              <p:cNvSpPr txBox="1"/>
              <p:nvPr/>
            </p:nvSpPr>
            <p:spPr>
              <a:xfrm>
                <a:off x="1358900" y="3987800"/>
                <a:ext cx="2931828" cy="2779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=25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1.29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1.29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FA7FD6C7-74DC-497A-95AA-82CC21A81E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900" y="3987800"/>
                <a:ext cx="2931828" cy="277961"/>
              </a:xfrm>
              <a:prstGeom prst="rect">
                <a:avLst/>
              </a:prstGeom>
              <a:blipFill>
                <a:blip r:embed="rId8"/>
                <a:stretch>
                  <a:fillRect l="-624" b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CE8B78B9-B5E0-4EED-8B1B-390141EF2FED}"/>
                  </a:ext>
                </a:extLst>
              </p:cNvPr>
              <p:cNvSpPr txBox="1"/>
              <p:nvPr/>
            </p:nvSpPr>
            <p:spPr>
              <a:xfrm>
                <a:off x="1473200" y="4978400"/>
                <a:ext cx="4269246" cy="4135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d>
                                    <m:d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1.29+2</m:t>
                                      </m:r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</m:d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𝑖𝑠𝑖𝑛</m:t>
                                  </m:r>
                                  <m:d>
                                    <m:d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1.29+2</m:t>
                                      </m:r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</m:d>
                                </m:e>
                              </m:d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CE8B78B9-B5E0-4EED-8B1B-390141EF2F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3200" y="4978400"/>
                <a:ext cx="4269246" cy="4135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62358089-9E83-46FB-A5F4-5FE0977425E9}"/>
                  </a:ext>
                </a:extLst>
              </p:cNvPr>
              <p:cNvSpPr txBox="1"/>
              <p:nvPr/>
            </p:nvSpPr>
            <p:spPr>
              <a:xfrm>
                <a:off x="1358900" y="4546600"/>
                <a:ext cx="4129720" cy="2779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=25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1.29+2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1.29+2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62358089-9E83-46FB-A5F4-5FE0977425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900" y="4546600"/>
                <a:ext cx="4129720" cy="277961"/>
              </a:xfrm>
              <a:prstGeom prst="rect">
                <a:avLst/>
              </a:prstGeom>
              <a:blipFill>
                <a:blip r:embed="rId10"/>
                <a:stretch>
                  <a:fillRect l="-295"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D380354C-D1D0-41A9-A967-2CFA4DD4E3E1}"/>
                  </a:ext>
                </a:extLst>
              </p:cNvPr>
              <p:cNvSpPr txBox="1"/>
              <p:nvPr/>
            </p:nvSpPr>
            <p:spPr>
              <a:xfrm>
                <a:off x="1485900" y="5588000"/>
                <a:ext cx="4484305" cy="6363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g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</m:rad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1.29+2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1.29+2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D380354C-D1D0-41A9-A967-2CFA4DD4E3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900" y="5588000"/>
                <a:ext cx="4484305" cy="63639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24">
            <a:extLst>
              <a:ext uri="{FF2B5EF4-FFF2-40B4-BE49-F238E27FC236}">
                <a16:creationId xmlns:a16="http://schemas.microsoft.com/office/drawing/2014/main" id="{85953616-1691-48F3-A506-BB0B33E985F2}"/>
              </a:ext>
            </a:extLst>
          </p:cNvPr>
          <p:cNvSpPr/>
          <p:nvPr/>
        </p:nvSpPr>
        <p:spPr>
          <a:xfrm>
            <a:off x="4245681" y="3609041"/>
            <a:ext cx="243395" cy="51786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27">
            <a:extLst>
              <a:ext uri="{FF2B5EF4-FFF2-40B4-BE49-F238E27FC236}">
                <a16:creationId xmlns:a16="http://schemas.microsoft.com/office/drawing/2014/main" id="{19F17E31-2A1B-4B58-82DC-DAAA6AC255B3}"/>
              </a:ext>
            </a:extLst>
          </p:cNvPr>
          <p:cNvSpPr txBox="1"/>
          <p:nvPr/>
        </p:nvSpPr>
        <p:spPr>
          <a:xfrm>
            <a:off x="4492167" y="3590238"/>
            <a:ext cx="1910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Rewrite in modulus-argument form</a:t>
            </a:r>
          </a:p>
        </p:txBody>
      </p:sp>
      <p:sp>
        <p:nvSpPr>
          <p:cNvPr id="33" name="Arc 24">
            <a:extLst>
              <a:ext uri="{FF2B5EF4-FFF2-40B4-BE49-F238E27FC236}">
                <a16:creationId xmlns:a16="http://schemas.microsoft.com/office/drawing/2014/main" id="{A0137871-EA4D-4749-94DA-1B190C893F4F}"/>
              </a:ext>
            </a:extLst>
          </p:cNvPr>
          <p:cNvSpPr/>
          <p:nvPr/>
        </p:nvSpPr>
        <p:spPr>
          <a:xfrm>
            <a:off x="5439481" y="4180541"/>
            <a:ext cx="243395" cy="51786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24">
            <a:extLst>
              <a:ext uri="{FF2B5EF4-FFF2-40B4-BE49-F238E27FC236}">
                <a16:creationId xmlns:a16="http://schemas.microsoft.com/office/drawing/2014/main" id="{7A992A40-8E7F-4798-A371-50B366A984FE}"/>
              </a:ext>
            </a:extLst>
          </p:cNvPr>
          <p:cNvSpPr/>
          <p:nvPr/>
        </p:nvSpPr>
        <p:spPr>
          <a:xfrm>
            <a:off x="5706181" y="4739341"/>
            <a:ext cx="243395" cy="51786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24">
            <a:extLst>
              <a:ext uri="{FF2B5EF4-FFF2-40B4-BE49-F238E27FC236}">
                <a16:creationId xmlns:a16="http://schemas.microsoft.com/office/drawing/2014/main" id="{19E0077F-A760-4D34-AF1B-72C208C5397D}"/>
              </a:ext>
            </a:extLst>
          </p:cNvPr>
          <p:cNvSpPr/>
          <p:nvPr/>
        </p:nvSpPr>
        <p:spPr>
          <a:xfrm>
            <a:off x="5896681" y="5283200"/>
            <a:ext cx="212019" cy="63440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27">
            <a:extLst>
              <a:ext uri="{FF2B5EF4-FFF2-40B4-BE49-F238E27FC236}">
                <a16:creationId xmlns:a16="http://schemas.microsoft.com/office/drawing/2014/main" id="{7A8AB307-F064-4686-BCD6-33132D9F55C2}"/>
              </a:ext>
            </a:extLst>
          </p:cNvPr>
          <p:cNvSpPr txBox="1"/>
          <p:nvPr/>
        </p:nvSpPr>
        <p:spPr>
          <a:xfrm>
            <a:off x="5607526" y="4212538"/>
            <a:ext cx="19108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Use the rule above</a:t>
            </a:r>
          </a:p>
        </p:txBody>
      </p:sp>
      <p:sp>
        <p:nvSpPr>
          <p:cNvPr id="37" name="TextBox 27">
            <a:extLst>
              <a:ext uri="{FF2B5EF4-FFF2-40B4-BE49-F238E27FC236}">
                <a16:creationId xmlns:a16="http://schemas.microsoft.com/office/drawing/2014/main" id="{6B1D30AD-D0BE-4A00-B89D-6AE578F82168}"/>
              </a:ext>
            </a:extLst>
          </p:cNvPr>
          <p:cNvSpPr txBox="1"/>
          <p:nvPr/>
        </p:nvSpPr>
        <p:spPr>
          <a:xfrm>
            <a:off x="5963126" y="4822138"/>
            <a:ext cx="19108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Take the sixth root</a:t>
            </a:r>
          </a:p>
        </p:txBody>
      </p:sp>
      <p:sp>
        <p:nvSpPr>
          <p:cNvPr id="38" name="TextBox 27">
            <a:extLst>
              <a:ext uri="{FF2B5EF4-FFF2-40B4-BE49-F238E27FC236}">
                <a16:creationId xmlns:a16="http://schemas.microsoft.com/office/drawing/2014/main" id="{8A085982-ED0E-482D-8708-58A85EA63EC0}"/>
              </a:ext>
            </a:extLst>
          </p:cNvPr>
          <p:cNvSpPr txBox="1"/>
          <p:nvPr/>
        </p:nvSpPr>
        <p:spPr>
          <a:xfrm>
            <a:off x="6191726" y="5380938"/>
            <a:ext cx="1910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Rewrite and apply De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Moivre’s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330931CA-DE16-4B05-A7BC-52D1EFA4C916}"/>
                  </a:ext>
                </a:extLst>
              </p:cNvPr>
              <p:cNvSpPr txBox="1"/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In general, the solutions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=1,2..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330931CA-DE16-4B05-A7BC-52D1EFA4C9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28544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9" grpId="0"/>
      <p:bldP spid="11" grpId="0"/>
      <p:bldP spid="12" grpId="0" animBg="1"/>
      <p:bldP spid="13" grpId="0"/>
      <p:bldP spid="14" grpId="0"/>
      <p:bldP spid="15" grpId="0"/>
      <p:bldP spid="17" grpId="0"/>
      <p:bldP spid="20" grpId="0"/>
      <p:bldP spid="21" grpId="0"/>
      <p:bldP spid="22" grpId="0"/>
      <p:bldP spid="23" grpId="0"/>
      <p:bldP spid="27" grpId="0"/>
      <p:bldP spid="28" grpId="0"/>
      <p:bldP spid="29" grpId="0"/>
      <p:bldP spid="30" grpId="0"/>
      <p:bldP spid="31" grpId="0" animBg="1"/>
      <p:bldP spid="32" grpId="0"/>
      <p:bldP spid="33" grpId="0" animBg="1"/>
      <p:bldP spid="34" grpId="0" animBg="1"/>
      <p:bldP spid="35" grpId="0" animBg="1"/>
      <p:bldP spid="36" grpId="0"/>
      <p:bldP spid="37" grpId="0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600200"/>
                <a:ext cx="37973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can use the properties of complex nth roots to solve geometric problems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  <a:sym typeface="Wingdings" panose="05000000000000000000" pitchFamily="2" charset="2"/>
                  </a:rPr>
                  <a:t>Find the 6</a:t>
                </a:r>
                <a:r>
                  <a:rPr lang="en-GB" sz="1600" baseline="30000" dirty="0">
                    <a:latin typeface="Comic Sans MS" pitchFamily="66" charset="0"/>
                    <a:sym typeface="Wingdings" panose="05000000000000000000" pitchFamily="2" charset="2"/>
                  </a:rPr>
                  <a:t>th</a:t>
                </a:r>
                <a:r>
                  <a:rPr lang="en-GB" sz="1600" dirty="0">
                    <a:latin typeface="Comic Sans MS" pitchFamily="66" charset="0"/>
                    <a:sym typeface="Wingdings" panose="05000000000000000000" pitchFamily="2" charset="2"/>
                  </a:rPr>
                  <a:t> roots of the complex number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7+24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𝑖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600200"/>
                <a:ext cx="3797300" cy="5105400"/>
              </a:xfrm>
              <a:blipFill>
                <a:blip r:embed="rId3"/>
                <a:stretch>
                  <a:fillRect t="-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D380354C-D1D0-41A9-A967-2CFA4DD4E3E1}"/>
                  </a:ext>
                </a:extLst>
              </p:cNvPr>
              <p:cNvSpPr txBox="1"/>
              <p:nvPr/>
            </p:nvSpPr>
            <p:spPr>
              <a:xfrm>
                <a:off x="349704" y="3437618"/>
                <a:ext cx="3918957" cy="5568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g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</m:ra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1.29+2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1.29+2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D380354C-D1D0-41A9-A967-2CFA4DD4E3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704" y="3437618"/>
                <a:ext cx="3918957" cy="5568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79C37FAB-FD80-4ADE-A6EF-2EB548E4BC57}"/>
                  </a:ext>
                </a:extLst>
              </p:cNvPr>
              <p:cNvSpPr txBox="1"/>
              <p:nvPr/>
            </p:nvSpPr>
            <p:spPr>
              <a:xfrm>
                <a:off x="467544" y="4221088"/>
                <a:ext cx="61318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79C37FAB-FD80-4ADE-A6EF-2EB548E4BC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221088"/>
                <a:ext cx="613181" cy="215444"/>
              </a:xfrm>
              <a:prstGeom prst="rect">
                <a:avLst/>
              </a:prstGeom>
              <a:blipFill>
                <a:blip r:embed="rId5"/>
                <a:stretch>
                  <a:fillRect l="-7000" r="-7000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F6614401-10CD-4200-ABDC-EF26D3B22E6C}"/>
              </a:ext>
            </a:extLst>
          </p:cNvPr>
          <p:cNvCxnSpPr>
            <a:cxnSpLocks/>
          </p:cNvCxnSpPr>
          <p:nvPr/>
        </p:nvCxnSpPr>
        <p:spPr>
          <a:xfrm>
            <a:off x="1259632" y="4321671"/>
            <a:ext cx="936104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1510798C-ED1F-4357-972A-DA9ABCDFDF52}"/>
                  </a:ext>
                </a:extLst>
              </p:cNvPr>
              <p:cNvSpPr txBox="1"/>
              <p:nvPr/>
            </p:nvSpPr>
            <p:spPr>
              <a:xfrm>
                <a:off x="467544" y="4797152"/>
                <a:ext cx="61318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1510798C-ED1F-4357-972A-DA9ABCDFDF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797152"/>
                <a:ext cx="613181" cy="215444"/>
              </a:xfrm>
              <a:prstGeom prst="rect">
                <a:avLst/>
              </a:prstGeom>
              <a:blipFill>
                <a:blip r:embed="rId6"/>
                <a:stretch>
                  <a:fillRect l="-7000" r="-7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A7F29519-9A1F-4DA6-81E0-634C9EA65CCD}"/>
                  </a:ext>
                </a:extLst>
              </p:cNvPr>
              <p:cNvSpPr txBox="1"/>
              <p:nvPr/>
            </p:nvSpPr>
            <p:spPr>
              <a:xfrm>
                <a:off x="467544" y="5373216"/>
                <a:ext cx="4785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A7F29519-9A1F-4DA6-81E0-634C9EA65C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373216"/>
                <a:ext cx="478529" cy="215444"/>
              </a:xfrm>
              <a:prstGeom prst="rect">
                <a:avLst/>
              </a:prstGeom>
              <a:blipFill>
                <a:blip r:embed="rId7"/>
                <a:stretch>
                  <a:fillRect l="-8974" r="-8974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7DC1A10-4CEA-4E73-B8FF-9A6AD62859CF}"/>
                  </a:ext>
                </a:extLst>
              </p:cNvPr>
              <p:cNvSpPr txBox="1"/>
              <p:nvPr/>
            </p:nvSpPr>
            <p:spPr>
              <a:xfrm>
                <a:off x="467544" y="5085184"/>
                <a:ext cx="4785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7DC1A10-4CEA-4E73-B8FF-9A6AD62859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085184"/>
                <a:ext cx="478529" cy="215444"/>
              </a:xfrm>
              <a:prstGeom prst="rect">
                <a:avLst/>
              </a:prstGeom>
              <a:blipFill>
                <a:blip r:embed="rId8"/>
                <a:stretch>
                  <a:fillRect l="-8974" r="-8974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51F5CDD3-E22F-4D6C-B86F-0565E6D3E345}"/>
                  </a:ext>
                </a:extLst>
              </p:cNvPr>
              <p:cNvSpPr txBox="1"/>
              <p:nvPr/>
            </p:nvSpPr>
            <p:spPr>
              <a:xfrm>
                <a:off x="467544" y="4509120"/>
                <a:ext cx="61318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51F5CDD3-E22F-4D6C-B86F-0565E6D3E3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509120"/>
                <a:ext cx="613181" cy="215444"/>
              </a:xfrm>
              <a:prstGeom prst="rect">
                <a:avLst/>
              </a:prstGeom>
              <a:blipFill>
                <a:blip r:embed="rId9"/>
                <a:stretch>
                  <a:fillRect l="-7000" r="-7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4A84637D-E9DF-4BA4-9BA8-5E22124CCC30}"/>
                  </a:ext>
                </a:extLst>
              </p:cNvPr>
              <p:cNvSpPr txBox="1"/>
              <p:nvPr/>
            </p:nvSpPr>
            <p:spPr>
              <a:xfrm>
                <a:off x="467544" y="5661248"/>
                <a:ext cx="4785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4A84637D-E9DF-4BA4-9BA8-5E22124CCC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661248"/>
                <a:ext cx="478529" cy="215444"/>
              </a:xfrm>
              <a:prstGeom prst="rect">
                <a:avLst/>
              </a:prstGeom>
              <a:blipFill>
                <a:blip r:embed="rId10"/>
                <a:stretch>
                  <a:fillRect l="-8974" r="-8974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F06150C6-E1B6-48FB-9EE5-C04C79FDCFDE}"/>
              </a:ext>
            </a:extLst>
          </p:cNvPr>
          <p:cNvCxnSpPr>
            <a:cxnSpLocks/>
          </p:cNvCxnSpPr>
          <p:nvPr/>
        </p:nvCxnSpPr>
        <p:spPr>
          <a:xfrm>
            <a:off x="1259632" y="4605511"/>
            <a:ext cx="936104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A455ED40-3418-4F56-8B89-BF07DE547DAC}"/>
              </a:ext>
            </a:extLst>
          </p:cNvPr>
          <p:cNvCxnSpPr>
            <a:cxnSpLocks/>
          </p:cNvCxnSpPr>
          <p:nvPr/>
        </p:nvCxnSpPr>
        <p:spPr>
          <a:xfrm>
            <a:off x="1259632" y="4903068"/>
            <a:ext cx="936104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0BE663D7-29AC-40BD-8DB8-2D3CCD5EF00E}"/>
              </a:ext>
            </a:extLst>
          </p:cNvPr>
          <p:cNvCxnSpPr>
            <a:cxnSpLocks/>
          </p:cNvCxnSpPr>
          <p:nvPr/>
        </p:nvCxnSpPr>
        <p:spPr>
          <a:xfrm>
            <a:off x="1259632" y="5186908"/>
            <a:ext cx="936104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C212597A-0662-4C17-B63A-B84E139E74FF}"/>
              </a:ext>
            </a:extLst>
          </p:cNvPr>
          <p:cNvCxnSpPr>
            <a:cxnSpLocks/>
          </p:cNvCxnSpPr>
          <p:nvPr/>
        </p:nvCxnSpPr>
        <p:spPr>
          <a:xfrm>
            <a:off x="1259632" y="5483324"/>
            <a:ext cx="936104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21C20C92-1994-4819-B4F3-29865FE4B6C7}"/>
              </a:ext>
            </a:extLst>
          </p:cNvPr>
          <p:cNvCxnSpPr>
            <a:cxnSpLocks/>
          </p:cNvCxnSpPr>
          <p:nvPr/>
        </p:nvCxnSpPr>
        <p:spPr>
          <a:xfrm>
            <a:off x="1259632" y="5767164"/>
            <a:ext cx="936104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3A39BAC8-2F3B-45E1-BA05-285AFFF65FB3}"/>
                  </a:ext>
                </a:extLst>
              </p:cNvPr>
              <p:cNvSpPr txBox="1"/>
              <p:nvPr/>
            </p:nvSpPr>
            <p:spPr>
              <a:xfrm>
                <a:off x="2339752" y="4221088"/>
                <a:ext cx="151624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=−1.67−0.36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3A39BAC8-2F3B-45E1-BA05-285AFFF65F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4221088"/>
                <a:ext cx="1516249" cy="215444"/>
              </a:xfrm>
              <a:prstGeom prst="rect">
                <a:avLst/>
              </a:prstGeom>
              <a:blipFill>
                <a:blip r:embed="rId11"/>
                <a:stretch>
                  <a:fillRect l="-1606" r="-1606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B65601A4-DE6B-4818-AC27-4B8DA2044104}"/>
                  </a:ext>
                </a:extLst>
              </p:cNvPr>
              <p:cNvSpPr txBox="1"/>
              <p:nvPr/>
            </p:nvSpPr>
            <p:spPr>
              <a:xfrm>
                <a:off x="2339752" y="4509120"/>
                <a:ext cx="152041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=−0.52−1.63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B65601A4-DE6B-4818-AC27-4B8DA20441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4509120"/>
                <a:ext cx="1520416" cy="215444"/>
              </a:xfrm>
              <a:prstGeom prst="rect">
                <a:avLst/>
              </a:prstGeom>
              <a:blipFill>
                <a:blip r:embed="rId12"/>
                <a:stretch>
                  <a:fillRect l="-1606" r="-2008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5FD93324-55DC-4886-B953-5C9AF2D7D551}"/>
                  </a:ext>
                </a:extLst>
              </p:cNvPr>
              <p:cNvSpPr txBox="1"/>
              <p:nvPr/>
            </p:nvSpPr>
            <p:spPr>
              <a:xfrm>
                <a:off x="2267744" y="4797152"/>
                <a:ext cx="1512168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=1.15−1.26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5FD93324-55DC-4886-B953-5C9AF2D7D5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4797152"/>
                <a:ext cx="1512168" cy="215444"/>
              </a:xfrm>
              <a:prstGeom prst="rect">
                <a:avLst/>
              </a:prstGeom>
              <a:blipFill>
                <a:blip r:embed="rId13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1588428F-A680-4203-AB6E-D856887737B3}"/>
                  </a:ext>
                </a:extLst>
              </p:cNvPr>
              <p:cNvSpPr txBox="1"/>
              <p:nvPr/>
            </p:nvSpPr>
            <p:spPr>
              <a:xfrm>
                <a:off x="2339752" y="5085184"/>
                <a:ext cx="138576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=1.67+0.36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1588428F-A680-4203-AB6E-D856887737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5085184"/>
                <a:ext cx="1385764" cy="215444"/>
              </a:xfrm>
              <a:prstGeom prst="rect">
                <a:avLst/>
              </a:prstGeom>
              <a:blipFill>
                <a:blip r:embed="rId14"/>
                <a:stretch>
                  <a:fillRect l="-1762" r="-2203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2861B25E-1E59-4BB1-A719-F0A00FF47AC0}"/>
                  </a:ext>
                </a:extLst>
              </p:cNvPr>
              <p:cNvSpPr txBox="1"/>
              <p:nvPr/>
            </p:nvSpPr>
            <p:spPr>
              <a:xfrm>
                <a:off x="2339752" y="5373216"/>
                <a:ext cx="138576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=0.52+1.63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2861B25E-1E59-4BB1-A719-F0A00FF47A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5373216"/>
                <a:ext cx="1385764" cy="215444"/>
              </a:xfrm>
              <a:prstGeom prst="rect">
                <a:avLst/>
              </a:prstGeom>
              <a:blipFill>
                <a:blip r:embed="rId15"/>
                <a:stretch>
                  <a:fillRect l="-1762" r="-2203" b="-13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B3B612D8-8DCA-4BC8-BC95-6F84A7FDEB8A}"/>
                  </a:ext>
                </a:extLst>
              </p:cNvPr>
              <p:cNvSpPr txBox="1"/>
              <p:nvPr/>
            </p:nvSpPr>
            <p:spPr>
              <a:xfrm>
                <a:off x="2339752" y="5661248"/>
                <a:ext cx="152041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=−1.15+1.26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B3B612D8-8DCA-4BC8-BC95-6F84A7FDEB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5661248"/>
                <a:ext cx="1520416" cy="215444"/>
              </a:xfrm>
              <a:prstGeom prst="rect">
                <a:avLst/>
              </a:prstGeom>
              <a:blipFill>
                <a:blip r:embed="rId16"/>
                <a:stretch>
                  <a:fillRect l="-1606" r="-2008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Arrow Connector 31">
            <a:extLst>
              <a:ext uri="{FF2B5EF4-FFF2-40B4-BE49-F238E27FC236}">
                <a16:creationId xmlns:a16="http://schemas.microsoft.com/office/drawing/2014/main" id="{22E55C76-219B-4C70-B1AA-8B8780921280}"/>
              </a:ext>
            </a:extLst>
          </p:cNvPr>
          <p:cNvCxnSpPr>
            <a:cxnSpLocks/>
          </p:cNvCxnSpPr>
          <p:nvPr/>
        </p:nvCxnSpPr>
        <p:spPr>
          <a:xfrm flipV="1">
            <a:off x="6660232" y="1268760"/>
            <a:ext cx="0" cy="338437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39">
            <a:extLst>
              <a:ext uri="{FF2B5EF4-FFF2-40B4-BE49-F238E27FC236}">
                <a16:creationId xmlns:a16="http://schemas.microsoft.com/office/drawing/2014/main" id="{6CC5DD99-49B7-403D-B69C-59BA03CC8F5D}"/>
              </a:ext>
            </a:extLst>
          </p:cNvPr>
          <p:cNvSpPr txBox="1"/>
          <p:nvPr/>
        </p:nvSpPr>
        <p:spPr>
          <a:xfrm>
            <a:off x="8388424" y="2852936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Re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60" name="TextBox 40">
            <a:extLst>
              <a:ext uri="{FF2B5EF4-FFF2-40B4-BE49-F238E27FC236}">
                <a16:creationId xmlns:a16="http://schemas.microsoft.com/office/drawing/2014/main" id="{A135B18B-76D0-4C3A-AE39-8932EE27BDC2}"/>
              </a:ext>
            </a:extLst>
          </p:cNvPr>
          <p:cNvSpPr txBox="1"/>
          <p:nvPr/>
        </p:nvSpPr>
        <p:spPr>
          <a:xfrm>
            <a:off x="6516216" y="980728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Comic Sans MS" pitchFamily="66" charset="0"/>
              </a:rPr>
              <a:t>Im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62" name="Straight Arrow Connector 31">
            <a:extLst>
              <a:ext uri="{FF2B5EF4-FFF2-40B4-BE49-F238E27FC236}">
                <a16:creationId xmlns:a16="http://schemas.microsoft.com/office/drawing/2014/main" id="{5A3C5BDE-C03E-48EB-B752-8CE83304409B}"/>
              </a:ext>
            </a:extLst>
          </p:cNvPr>
          <p:cNvCxnSpPr>
            <a:cxnSpLocks/>
          </p:cNvCxnSpPr>
          <p:nvPr/>
        </p:nvCxnSpPr>
        <p:spPr>
          <a:xfrm rot="5400000" flipV="1">
            <a:off x="6696236" y="1304764"/>
            <a:ext cx="0" cy="338437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グループ化 65">
            <a:extLst>
              <a:ext uri="{FF2B5EF4-FFF2-40B4-BE49-F238E27FC236}">
                <a16:creationId xmlns:a16="http://schemas.microsoft.com/office/drawing/2014/main" id="{7DD831EE-4D31-4597-9D14-6549F3BBB058}"/>
              </a:ext>
            </a:extLst>
          </p:cNvPr>
          <p:cNvGrpSpPr/>
          <p:nvPr/>
        </p:nvGrpSpPr>
        <p:grpSpPr>
          <a:xfrm>
            <a:off x="6876256" y="1844824"/>
            <a:ext cx="144016" cy="144016"/>
            <a:chOff x="7740352" y="4509120"/>
            <a:chExt cx="144016" cy="144016"/>
          </a:xfrm>
        </p:grpSpPr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BABE69B0-447C-494E-9B37-7BFC4966DC7A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1D008C5B-5B73-4A10-8499-472E3ED9E1B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45D6491F-1504-4E34-B6CB-334A447D8129}"/>
              </a:ext>
            </a:extLst>
          </p:cNvPr>
          <p:cNvGrpSpPr/>
          <p:nvPr/>
        </p:nvGrpSpPr>
        <p:grpSpPr>
          <a:xfrm>
            <a:off x="6300192" y="4005064"/>
            <a:ext cx="144016" cy="144016"/>
            <a:chOff x="7740352" y="4509120"/>
            <a:chExt cx="144016" cy="144016"/>
          </a:xfrm>
        </p:grpSpPr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84D41BFA-63D5-48F5-AA84-09D19B62B7E5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23D18CF6-B146-4BB5-B71D-6E396569282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D8A387FA-8BD7-4CE6-B3A6-8B4FDD5F084E}"/>
              </a:ext>
            </a:extLst>
          </p:cNvPr>
          <p:cNvGrpSpPr/>
          <p:nvPr/>
        </p:nvGrpSpPr>
        <p:grpSpPr>
          <a:xfrm>
            <a:off x="5796136" y="2132856"/>
            <a:ext cx="144016" cy="144016"/>
            <a:chOff x="7740352" y="4509120"/>
            <a:chExt cx="144016" cy="144016"/>
          </a:xfrm>
        </p:grpSpPr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A594BB0F-3268-480E-8ABB-9E00FD504AED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F69FDB23-E517-4D69-816E-473958D5705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145AE288-D4DF-416C-8B2C-EC55E4F2943F}"/>
              </a:ext>
            </a:extLst>
          </p:cNvPr>
          <p:cNvGrpSpPr/>
          <p:nvPr/>
        </p:nvGrpSpPr>
        <p:grpSpPr>
          <a:xfrm>
            <a:off x="7380312" y="3717032"/>
            <a:ext cx="144016" cy="144016"/>
            <a:chOff x="7740352" y="4509120"/>
            <a:chExt cx="144016" cy="144016"/>
          </a:xfrm>
        </p:grpSpPr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DF3D845A-5BD8-424D-9CC2-2529EBD5FE50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C34E2B7B-1350-42EF-9FF3-DBF75E58C3C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D2FD1C19-2B24-4830-B6E8-886024950365}"/>
              </a:ext>
            </a:extLst>
          </p:cNvPr>
          <p:cNvGrpSpPr/>
          <p:nvPr/>
        </p:nvGrpSpPr>
        <p:grpSpPr>
          <a:xfrm>
            <a:off x="7668344" y="2636912"/>
            <a:ext cx="144016" cy="144016"/>
            <a:chOff x="7740352" y="4509120"/>
            <a:chExt cx="144016" cy="144016"/>
          </a:xfrm>
        </p:grpSpPr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18E25C9C-8066-4A33-A7BC-87B62F1ADACB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81F4ED57-31F7-42A1-9DA0-B328BDBB8A4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A6EAD675-8E10-4A42-8C6E-35042373168F}"/>
              </a:ext>
            </a:extLst>
          </p:cNvPr>
          <p:cNvGrpSpPr/>
          <p:nvPr/>
        </p:nvGrpSpPr>
        <p:grpSpPr>
          <a:xfrm>
            <a:off x="5508104" y="3212976"/>
            <a:ext cx="144016" cy="144016"/>
            <a:chOff x="7740352" y="4509120"/>
            <a:chExt cx="144016" cy="144016"/>
          </a:xfrm>
        </p:grpSpPr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E3EF7B7E-7EF3-4D5D-B3B4-5C60D499016A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コネクタ 80">
              <a:extLst>
                <a:ext uri="{FF2B5EF4-FFF2-40B4-BE49-F238E27FC236}">
                  <a16:creationId xmlns:a16="http://schemas.microsoft.com/office/drawing/2014/main" id="{AC815509-1A4F-49BE-BBE0-D189927DA62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3" name="直線コネクタ 82">
            <a:extLst>
              <a:ext uri="{FF2B5EF4-FFF2-40B4-BE49-F238E27FC236}">
                <a16:creationId xmlns:a16="http://schemas.microsoft.com/office/drawing/2014/main" id="{2D6CD051-F4A9-4106-8F86-C0149D8A4BF0}"/>
              </a:ext>
            </a:extLst>
          </p:cNvPr>
          <p:cNvCxnSpPr/>
          <p:nvPr/>
        </p:nvCxnSpPr>
        <p:spPr>
          <a:xfrm flipV="1">
            <a:off x="6660232" y="2708920"/>
            <a:ext cx="1080120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DD31EB6B-A34D-426F-8BEB-285A8078DDF5}"/>
              </a:ext>
            </a:extLst>
          </p:cNvPr>
          <p:cNvCxnSpPr/>
          <p:nvPr/>
        </p:nvCxnSpPr>
        <p:spPr>
          <a:xfrm flipV="1">
            <a:off x="5580112" y="2996952"/>
            <a:ext cx="1080120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8DB8114A-6D4B-4CF9-A413-F0BFF8C66F47}"/>
              </a:ext>
            </a:extLst>
          </p:cNvPr>
          <p:cNvCxnSpPr>
            <a:cxnSpLocks/>
          </p:cNvCxnSpPr>
          <p:nvPr/>
        </p:nvCxnSpPr>
        <p:spPr>
          <a:xfrm flipV="1">
            <a:off x="6660232" y="1916832"/>
            <a:ext cx="288032" cy="108012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878181D8-726E-4DA4-95CE-FD323476BAC7}"/>
              </a:ext>
            </a:extLst>
          </p:cNvPr>
          <p:cNvCxnSpPr>
            <a:cxnSpLocks/>
          </p:cNvCxnSpPr>
          <p:nvPr/>
        </p:nvCxnSpPr>
        <p:spPr>
          <a:xfrm flipV="1">
            <a:off x="6372200" y="2996952"/>
            <a:ext cx="288032" cy="108012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A2D367CD-24E2-4C5C-8A96-C448AC6FF93A}"/>
              </a:ext>
            </a:extLst>
          </p:cNvPr>
          <p:cNvCxnSpPr>
            <a:cxnSpLocks/>
          </p:cNvCxnSpPr>
          <p:nvPr/>
        </p:nvCxnSpPr>
        <p:spPr>
          <a:xfrm flipH="1" flipV="1">
            <a:off x="5868144" y="2204864"/>
            <a:ext cx="792088" cy="7920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21210DD1-1DD2-4CD1-BF1F-3864CEDC5D15}"/>
              </a:ext>
            </a:extLst>
          </p:cNvPr>
          <p:cNvCxnSpPr>
            <a:cxnSpLocks/>
          </p:cNvCxnSpPr>
          <p:nvPr/>
        </p:nvCxnSpPr>
        <p:spPr>
          <a:xfrm flipH="1" flipV="1">
            <a:off x="6660232" y="2996952"/>
            <a:ext cx="792088" cy="7920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テキスト ボックス 90">
                <a:extLst>
                  <a:ext uri="{FF2B5EF4-FFF2-40B4-BE49-F238E27FC236}">
                    <a16:creationId xmlns:a16="http://schemas.microsoft.com/office/drawing/2014/main" id="{0E308847-4ED2-4666-B13E-662CF2FE5CAC}"/>
                  </a:ext>
                </a:extLst>
              </p:cNvPr>
              <p:cNvSpPr txBox="1"/>
              <p:nvPr/>
            </p:nvSpPr>
            <p:spPr>
              <a:xfrm>
                <a:off x="5292080" y="3212976"/>
                <a:ext cx="2008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1" name="テキスト ボックス 90">
                <a:extLst>
                  <a:ext uri="{FF2B5EF4-FFF2-40B4-BE49-F238E27FC236}">
                    <a16:creationId xmlns:a16="http://schemas.microsoft.com/office/drawing/2014/main" id="{0E308847-4ED2-4666-B13E-662CF2FE5C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3212976"/>
                <a:ext cx="200889" cy="215444"/>
              </a:xfrm>
              <a:prstGeom prst="rect">
                <a:avLst/>
              </a:prstGeom>
              <a:blipFill>
                <a:blip r:embed="rId17"/>
                <a:stretch>
                  <a:fillRect l="-12121" r="-3030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テキスト ボックス 91">
                <a:extLst>
                  <a:ext uri="{FF2B5EF4-FFF2-40B4-BE49-F238E27FC236}">
                    <a16:creationId xmlns:a16="http://schemas.microsoft.com/office/drawing/2014/main" id="{C784CDE5-8AD6-4E4C-AF2B-9EA928A38D50}"/>
                  </a:ext>
                </a:extLst>
              </p:cNvPr>
              <p:cNvSpPr txBox="1"/>
              <p:nvPr/>
            </p:nvSpPr>
            <p:spPr>
              <a:xfrm>
                <a:off x="6156176" y="4149080"/>
                <a:ext cx="20505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2" name="テキスト ボックス 91">
                <a:extLst>
                  <a:ext uri="{FF2B5EF4-FFF2-40B4-BE49-F238E27FC236}">
                    <a16:creationId xmlns:a16="http://schemas.microsoft.com/office/drawing/2014/main" id="{C784CDE5-8AD6-4E4C-AF2B-9EA928A38D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4149080"/>
                <a:ext cx="205056" cy="215444"/>
              </a:xfrm>
              <a:prstGeom prst="rect">
                <a:avLst/>
              </a:prstGeom>
              <a:blipFill>
                <a:blip r:embed="rId18"/>
                <a:stretch>
                  <a:fillRect l="-14706" r="-2941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4C36025F-8364-4769-83C5-0C2650B6E309}"/>
                  </a:ext>
                </a:extLst>
              </p:cNvPr>
              <p:cNvSpPr txBox="1"/>
              <p:nvPr/>
            </p:nvSpPr>
            <p:spPr>
              <a:xfrm>
                <a:off x="7524328" y="3861048"/>
                <a:ext cx="20505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4C36025F-8364-4769-83C5-0C2650B6E3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3861048"/>
                <a:ext cx="205056" cy="215444"/>
              </a:xfrm>
              <a:prstGeom prst="rect">
                <a:avLst/>
              </a:prstGeom>
              <a:blipFill>
                <a:blip r:embed="rId19"/>
                <a:stretch>
                  <a:fillRect l="-11765" r="-2941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テキスト ボックス 93">
                <a:extLst>
                  <a:ext uri="{FF2B5EF4-FFF2-40B4-BE49-F238E27FC236}">
                    <a16:creationId xmlns:a16="http://schemas.microsoft.com/office/drawing/2014/main" id="{1435A2E6-35BF-4CC5-8EED-22C822F4E424}"/>
                  </a:ext>
                </a:extLst>
              </p:cNvPr>
              <p:cNvSpPr txBox="1"/>
              <p:nvPr/>
            </p:nvSpPr>
            <p:spPr>
              <a:xfrm>
                <a:off x="7884368" y="2564904"/>
                <a:ext cx="20505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4" name="テキスト ボックス 93">
                <a:extLst>
                  <a:ext uri="{FF2B5EF4-FFF2-40B4-BE49-F238E27FC236}">
                    <a16:creationId xmlns:a16="http://schemas.microsoft.com/office/drawing/2014/main" id="{1435A2E6-35BF-4CC5-8EED-22C822F4E4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2564904"/>
                <a:ext cx="205056" cy="215444"/>
              </a:xfrm>
              <a:prstGeom prst="rect">
                <a:avLst/>
              </a:prstGeom>
              <a:blipFill>
                <a:blip r:embed="rId20"/>
                <a:stretch>
                  <a:fillRect l="-11765" r="-2941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テキスト ボックス 94">
                <a:extLst>
                  <a:ext uri="{FF2B5EF4-FFF2-40B4-BE49-F238E27FC236}">
                    <a16:creationId xmlns:a16="http://schemas.microsoft.com/office/drawing/2014/main" id="{9DB49A7F-3840-47B8-A665-9FB5EEC6CEE4}"/>
                  </a:ext>
                </a:extLst>
              </p:cNvPr>
              <p:cNvSpPr txBox="1"/>
              <p:nvPr/>
            </p:nvSpPr>
            <p:spPr>
              <a:xfrm>
                <a:off x="6876256" y="1556792"/>
                <a:ext cx="20505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5" name="テキスト ボックス 94">
                <a:extLst>
                  <a:ext uri="{FF2B5EF4-FFF2-40B4-BE49-F238E27FC236}">
                    <a16:creationId xmlns:a16="http://schemas.microsoft.com/office/drawing/2014/main" id="{9DB49A7F-3840-47B8-A665-9FB5EEC6CE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1556792"/>
                <a:ext cx="205056" cy="215444"/>
              </a:xfrm>
              <a:prstGeom prst="rect">
                <a:avLst/>
              </a:prstGeom>
              <a:blipFill>
                <a:blip r:embed="rId21"/>
                <a:stretch>
                  <a:fillRect l="-14706" r="-2941" b="-13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テキスト ボックス 95">
                <a:extLst>
                  <a:ext uri="{FF2B5EF4-FFF2-40B4-BE49-F238E27FC236}">
                    <a16:creationId xmlns:a16="http://schemas.microsoft.com/office/drawing/2014/main" id="{BFDAB7DD-3362-402D-9D1D-82FFC3BF90F7}"/>
                  </a:ext>
                </a:extLst>
              </p:cNvPr>
              <p:cNvSpPr txBox="1"/>
              <p:nvPr/>
            </p:nvSpPr>
            <p:spPr>
              <a:xfrm>
                <a:off x="5580112" y="1916832"/>
                <a:ext cx="20505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6" name="テキスト ボックス 95">
                <a:extLst>
                  <a:ext uri="{FF2B5EF4-FFF2-40B4-BE49-F238E27FC236}">
                    <a16:creationId xmlns:a16="http://schemas.microsoft.com/office/drawing/2014/main" id="{BFDAB7DD-3362-402D-9D1D-82FFC3BF90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1916832"/>
                <a:ext cx="205056" cy="215444"/>
              </a:xfrm>
              <a:prstGeom prst="rect">
                <a:avLst/>
              </a:prstGeom>
              <a:blipFill>
                <a:blip r:embed="rId22"/>
                <a:stretch>
                  <a:fillRect l="-11765" r="-2941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7" name="直線コネクタ 96">
            <a:extLst>
              <a:ext uri="{FF2B5EF4-FFF2-40B4-BE49-F238E27FC236}">
                <a16:creationId xmlns:a16="http://schemas.microsoft.com/office/drawing/2014/main" id="{2F185902-D701-43DE-938B-79A8859DDB26}"/>
              </a:ext>
            </a:extLst>
          </p:cNvPr>
          <p:cNvCxnSpPr/>
          <p:nvPr/>
        </p:nvCxnSpPr>
        <p:spPr>
          <a:xfrm flipV="1">
            <a:off x="5868144" y="1916832"/>
            <a:ext cx="1080120" cy="28803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>
            <a:extLst>
              <a:ext uri="{FF2B5EF4-FFF2-40B4-BE49-F238E27FC236}">
                <a16:creationId xmlns:a16="http://schemas.microsoft.com/office/drawing/2014/main" id="{80F57524-73F9-4AA9-8FC1-CDAEED1724C5}"/>
              </a:ext>
            </a:extLst>
          </p:cNvPr>
          <p:cNvCxnSpPr/>
          <p:nvPr/>
        </p:nvCxnSpPr>
        <p:spPr>
          <a:xfrm flipV="1">
            <a:off x="6372200" y="3789040"/>
            <a:ext cx="1080120" cy="28803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>
            <a:extLst>
              <a:ext uri="{FF2B5EF4-FFF2-40B4-BE49-F238E27FC236}">
                <a16:creationId xmlns:a16="http://schemas.microsoft.com/office/drawing/2014/main" id="{F3766723-FA06-4018-A63A-AFE9103E8819}"/>
              </a:ext>
            </a:extLst>
          </p:cNvPr>
          <p:cNvCxnSpPr>
            <a:cxnSpLocks/>
          </p:cNvCxnSpPr>
          <p:nvPr/>
        </p:nvCxnSpPr>
        <p:spPr>
          <a:xfrm flipV="1">
            <a:off x="5580112" y="2204864"/>
            <a:ext cx="288032" cy="108012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>
            <a:extLst>
              <a:ext uri="{FF2B5EF4-FFF2-40B4-BE49-F238E27FC236}">
                <a16:creationId xmlns:a16="http://schemas.microsoft.com/office/drawing/2014/main" id="{251807BD-A08E-499A-98F5-004695C3ADC4}"/>
              </a:ext>
            </a:extLst>
          </p:cNvPr>
          <p:cNvCxnSpPr>
            <a:cxnSpLocks/>
          </p:cNvCxnSpPr>
          <p:nvPr/>
        </p:nvCxnSpPr>
        <p:spPr>
          <a:xfrm flipV="1">
            <a:off x="7452320" y="2708920"/>
            <a:ext cx="288032" cy="108012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B2374846-AB77-41F3-B88E-2DA0A349D96D}"/>
              </a:ext>
            </a:extLst>
          </p:cNvPr>
          <p:cNvCxnSpPr>
            <a:cxnSpLocks/>
          </p:cNvCxnSpPr>
          <p:nvPr/>
        </p:nvCxnSpPr>
        <p:spPr>
          <a:xfrm flipH="1" flipV="1">
            <a:off x="5580112" y="3284984"/>
            <a:ext cx="792088" cy="79208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>
            <a:extLst>
              <a:ext uri="{FF2B5EF4-FFF2-40B4-BE49-F238E27FC236}">
                <a16:creationId xmlns:a16="http://schemas.microsoft.com/office/drawing/2014/main" id="{CAE23998-3FE0-4D0D-BEE7-9018299DA2CD}"/>
              </a:ext>
            </a:extLst>
          </p:cNvPr>
          <p:cNvCxnSpPr>
            <a:cxnSpLocks/>
          </p:cNvCxnSpPr>
          <p:nvPr/>
        </p:nvCxnSpPr>
        <p:spPr>
          <a:xfrm flipH="1" flipV="1">
            <a:off x="6948264" y="1916832"/>
            <a:ext cx="792088" cy="79208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5A75C383-2B6C-4193-AEFE-82EEA2BFB8E2}"/>
              </a:ext>
            </a:extLst>
          </p:cNvPr>
          <p:cNvSpPr/>
          <p:nvPr/>
        </p:nvSpPr>
        <p:spPr>
          <a:xfrm>
            <a:off x="2339752" y="4221088"/>
            <a:ext cx="1512168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31F72D0A-A7C3-4C30-A72E-4D75F52EDA55}"/>
              </a:ext>
            </a:extLst>
          </p:cNvPr>
          <p:cNvSpPr/>
          <p:nvPr/>
        </p:nvSpPr>
        <p:spPr>
          <a:xfrm>
            <a:off x="2339752" y="4509120"/>
            <a:ext cx="1512168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4CE1D243-F836-4D43-A9CF-341493F0D96B}"/>
              </a:ext>
            </a:extLst>
          </p:cNvPr>
          <p:cNvSpPr/>
          <p:nvPr/>
        </p:nvSpPr>
        <p:spPr>
          <a:xfrm>
            <a:off x="2339752" y="4797152"/>
            <a:ext cx="1368152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074223B8-A8CC-4B7C-9063-17754FAB2439}"/>
              </a:ext>
            </a:extLst>
          </p:cNvPr>
          <p:cNvSpPr/>
          <p:nvPr/>
        </p:nvSpPr>
        <p:spPr>
          <a:xfrm>
            <a:off x="2339752" y="5085184"/>
            <a:ext cx="1368152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6A70C319-332B-4AB4-84EA-16E827F6EF21}"/>
              </a:ext>
            </a:extLst>
          </p:cNvPr>
          <p:cNvSpPr/>
          <p:nvPr/>
        </p:nvSpPr>
        <p:spPr>
          <a:xfrm>
            <a:off x="2339752" y="5373216"/>
            <a:ext cx="1368152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0465025F-A97C-4EA6-B5D2-1FAE8588EF06}"/>
              </a:ext>
            </a:extLst>
          </p:cNvPr>
          <p:cNvSpPr/>
          <p:nvPr/>
        </p:nvSpPr>
        <p:spPr>
          <a:xfrm>
            <a:off x="2339752" y="5661248"/>
            <a:ext cx="1512168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6DA742FD-5B52-4BC2-BB08-D516C5D2A093}"/>
              </a:ext>
            </a:extLst>
          </p:cNvPr>
          <p:cNvSpPr txBox="1"/>
          <p:nvPr/>
        </p:nvSpPr>
        <p:spPr>
          <a:xfrm>
            <a:off x="4644008" y="4869160"/>
            <a:ext cx="43204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roots will form a regular polygon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(each is the same distance from the origin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ie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) the same magnitude, and due to sine and cosine being cyclical they appear at consistent intervals)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3" name="Title 1">
            <a:extLst>
              <a:ext uri="{FF2B5EF4-FFF2-40B4-BE49-F238E27FC236}">
                <a16:creationId xmlns:a16="http://schemas.microsoft.com/office/drawing/2014/main" id="{9B24152A-9AB3-4A04-A8B4-BB5E8689D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テキスト ボックス 113">
                <a:extLst>
                  <a:ext uri="{FF2B5EF4-FFF2-40B4-BE49-F238E27FC236}">
                    <a16:creationId xmlns:a16="http://schemas.microsoft.com/office/drawing/2014/main" id="{77990CCE-C5BB-4C46-9E0F-A82303C0F326}"/>
                  </a:ext>
                </a:extLst>
              </p:cNvPr>
              <p:cNvSpPr txBox="1"/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In general, the solutions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=1,2..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4" name="テキスト ボックス 113">
                <a:extLst>
                  <a:ext uri="{FF2B5EF4-FFF2-40B4-BE49-F238E27FC236}">
                    <a16:creationId xmlns:a16="http://schemas.microsoft.com/office/drawing/2014/main" id="{77990CCE-C5BB-4C46-9E0F-A82303C0F3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42571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40" grpId="0"/>
      <p:bldP spid="41" grpId="0"/>
      <p:bldP spid="42" grpId="0"/>
      <p:bldP spid="43" grpId="0"/>
      <p:bldP spid="44" grpId="0"/>
      <p:bldP spid="51" grpId="0"/>
      <p:bldP spid="52" grpId="0"/>
      <p:bldP spid="53" grpId="0"/>
      <p:bldP spid="54" grpId="0"/>
      <p:bldP spid="55" grpId="0"/>
      <p:bldP spid="56" grpId="0"/>
      <p:bldP spid="59" grpId="0"/>
      <p:bldP spid="60" grpId="0"/>
      <p:bldP spid="91" grpId="0"/>
      <p:bldP spid="92" grpId="0"/>
      <p:bldP spid="93" grpId="0"/>
      <p:bldP spid="94" grpId="0"/>
      <p:bldP spid="95" grpId="0"/>
      <p:bldP spid="96" grpId="0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37973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600" b="1" dirty="0">
                <a:latin typeface="Comic Sans MS" pitchFamily="66" charset="0"/>
              </a:rPr>
              <a:t>You can use the properties of complex nth roots to solve geometric problems</a:t>
            </a: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  <a:sym typeface="Wingdings" panose="05000000000000000000" pitchFamily="2" charset="2"/>
              </a:rPr>
              <a:t>Find the 6</a:t>
            </a:r>
            <a:r>
              <a:rPr lang="en-GB" sz="1600" baseline="30000" dirty="0">
                <a:latin typeface="Comic Sans MS" pitchFamily="66" charset="0"/>
                <a:sym typeface="Wingdings" panose="05000000000000000000" pitchFamily="2" charset="2"/>
              </a:rPr>
              <a:t>th</a:t>
            </a:r>
            <a:r>
              <a:rPr lang="en-GB" sz="1600" dirty="0">
                <a:latin typeface="Comic Sans MS" pitchFamily="66" charset="0"/>
                <a:sym typeface="Wingdings" panose="05000000000000000000" pitchFamily="2" charset="2"/>
              </a:rPr>
              <a:t> roots of </a:t>
            </a:r>
            <a:r>
              <a:rPr lang="en-US" sz="1600" dirty="0">
                <a:latin typeface="Comic Sans MS" pitchFamily="66" charset="0"/>
                <a:sym typeface="Wingdings" panose="05000000000000000000" pitchFamily="2" charset="2"/>
              </a:rPr>
              <a:t>unity</a:t>
            </a: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1G</a:t>
            </a:r>
          </a:p>
        </p:txBody>
      </p:sp>
      <p:sp>
        <p:nvSpPr>
          <p:cNvPr id="82" name="Title 1">
            <a:extLst>
              <a:ext uri="{FF2B5EF4-FFF2-40B4-BE49-F238E27FC236}">
                <a16:creationId xmlns:a16="http://schemas.microsoft.com/office/drawing/2014/main" id="{C095CAD7-6F68-48DA-8C3B-317302D41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BA20C4E-A3C9-4EB4-A2E2-56B1013A7FC9}"/>
                  </a:ext>
                </a:extLst>
              </p:cNvPr>
              <p:cNvSpPr txBox="1"/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In general, the solutions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=1,2..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BA20C4E-A3C9-4EB4-A2E2-56B1013A7F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FA713A56-20B8-4C78-9B04-2AA5C94747B3}"/>
                  </a:ext>
                </a:extLst>
              </p:cNvPr>
              <p:cNvSpPr txBox="1"/>
              <p:nvPr/>
            </p:nvSpPr>
            <p:spPr>
              <a:xfrm>
                <a:off x="1475656" y="3140968"/>
                <a:ext cx="6204263" cy="40459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In general, the solutions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=1,2..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FA713A56-20B8-4C78-9B04-2AA5C94747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3140968"/>
                <a:ext cx="6204263" cy="4045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D442B3B9-52F1-48FE-AB2C-7027FA0185C7}"/>
                  </a:ext>
                </a:extLst>
              </p:cNvPr>
              <p:cNvSpPr txBox="1"/>
              <p:nvPr/>
            </p:nvSpPr>
            <p:spPr>
              <a:xfrm>
                <a:off x="107504" y="4221088"/>
                <a:ext cx="1162882" cy="2766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8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8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D442B3B9-52F1-48FE-AB2C-7027FA0185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221088"/>
                <a:ext cx="1162882" cy="276614"/>
              </a:xfrm>
              <a:prstGeom prst="rect">
                <a:avLst/>
              </a:prstGeom>
              <a:blipFill>
                <a:blip r:embed="rId6"/>
                <a:stretch>
                  <a:fillRect l="-1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1C4D3863-2BEC-4F42-AF44-CC15A6ED5214}"/>
                  </a:ext>
                </a:extLst>
              </p:cNvPr>
              <p:cNvSpPr txBox="1"/>
              <p:nvPr/>
            </p:nvSpPr>
            <p:spPr>
              <a:xfrm>
                <a:off x="1619672" y="4221088"/>
                <a:ext cx="1130309" cy="2334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8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8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8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1C4D3863-2BEC-4F42-AF44-CC15A6ED52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221088"/>
                <a:ext cx="1130309" cy="233462"/>
              </a:xfrm>
              <a:prstGeom prst="rect">
                <a:avLst/>
              </a:prstGeom>
              <a:blipFill>
                <a:blip r:embed="rId7"/>
                <a:stretch>
                  <a:fillRect l="-1081" t="-2564" b="-102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34FB6EAC-BFCC-47B2-A19D-F58C4D1745C4}"/>
                  </a:ext>
                </a:extLst>
              </p:cNvPr>
              <p:cNvSpPr txBox="1"/>
              <p:nvPr/>
            </p:nvSpPr>
            <p:spPr>
              <a:xfrm>
                <a:off x="3131840" y="4221088"/>
                <a:ext cx="1162882" cy="2766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8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8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34FB6EAC-BFCC-47B2-A19D-F58C4D1745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4221088"/>
                <a:ext cx="1162882" cy="276614"/>
              </a:xfrm>
              <a:prstGeom prst="rect">
                <a:avLst/>
              </a:prstGeom>
              <a:blipFill>
                <a:blip r:embed="rId8"/>
                <a:stretch>
                  <a:fillRect l="-10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A1D54149-CE92-48E2-82D7-08A53BF612AF}"/>
                  </a:ext>
                </a:extLst>
              </p:cNvPr>
              <p:cNvSpPr txBox="1"/>
              <p:nvPr/>
            </p:nvSpPr>
            <p:spPr>
              <a:xfrm>
                <a:off x="4644008" y="4221088"/>
                <a:ext cx="1162882" cy="2766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sz="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8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800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A1D54149-CE92-48E2-82D7-08A53BF612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4221088"/>
                <a:ext cx="1162882" cy="276614"/>
              </a:xfrm>
              <a:prstGeom prst="rect">
                <a:avLst/>
              </a:prstGeom>
              <a:blipFill>
                <a:blip r:embed="rId9"/>
                <a:stretch>
                  <a:fillRect l="-10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8ECFD5A7-AF06-4D40-A8F8-70D84A9ED4FB}"/>
                  </a:ext>
                </a:extLst>
              </p:cNvPr>
              <p:cNvSpPr txBox="1"/>
              <p:nvPr/>
            </p:nvSpPr>
            <p:spPr>
              <a:xfrm>
                <a:off x="6156176" y="4221088"/>
                <a:ext cx="1275093" cy="2766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en-US" sz="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8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8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8ECFD5A7-AF06-4D40-A8F8-70D84A9ED4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4221088"/>
                <a:ext cx="1275093" cy="276614"/>
              </a:xfrm>
              <a:prstGeom prst="rect">
                <a:avLst/>
              </a:prstGeom>
              <a:blipFill>
                <a:blip r:embed="rId10"/>
                <a:stretch>
                  <a:fillRect l="-9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049043C8-DFE3-4767-86D8-0F41F81120AF}"/>
                  </a:ext>
                </a:extLst>
              </p:cNvPr>
              <p:cNvSpPr txBox="1"/>
              <p:nvPr/>
            </p:nvSpPr>
            <p:spPr>
              <a:xfrm>
                <a:off x="7740352" y="4221088"/>
                <a:ext cx="1275093" cy="2766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  <m:r>
                                <a:rPr lang="en-US" sz="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8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8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049043C8-DFE3-4767-86D8-0F41F8112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0352" y="4221088"/>
                <a:ext cx="1275093" cy="276614"/>
              </a:xfrm>
              <a:prstGeom prst="rect">
                <a:avLst/>
              </a:prstGeom>
              <a:blipFill>
                <a:blip r:embed="rId11"/>
                <a:stretch>
                  <a:fillRect l="-9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8ABC2F5F-CB1C-4035-9EE6-7A628ABB018B}"/>
              </a:ext>
            </a:extLst>
          </p:cNvPr>
          <p:cNvCxnSpPr>
            <a:cxnSpLocks/>
          </p:cNvCxnSpPr>
          <p:nvPr/>
        </p:nvCxnSpPr>
        <p:spPr>
          <a:xfrm flipH="1">
            <a:off x="971600" y="3645024"/>
            <a:ext cx="3465222" cy="50405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27">
                <a:extLst>
                  <a:ext uri="{FF2B5EF4-FFF2-40B4-BE49-F238E27FC236}">
                    <a16:creationId xmlns:a16="http://schemas.microsoft.com/office/drawing/2014/main" id="{0738B767-E0D9-454F-8593-9883AC85115C}"/>
                  </a:ext>
                </a:extLst>
              </p:cNvPr>
              <p:cNvSpPr txBox="1"/>
              <p:nvPr/>
            </p:nvSpPr>
            <p:spPr>
              <a:xfrm>
                <a:off x="755576" y="3861048"/>
                <a:ext cx="58297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2" name="TextBox 27">
                <a:extLst>
                  <a:ext uri="{FF2B5EF4-FFF2-40B4-BE49-F238E27FC236}">
                    <a16:creationId xmlns:a16="http://schemas.microsoft.com/office/drawing/2014/main" id="{0738B767-E0D9-454F-8593-9883AC8511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3861048"/>
                <a:ext cx="582971" cy="2616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F0F0F157-4F27-4E1C-8AF8-A69430935280}"/>
              </a:ext>
            </a:extLst>
          </p:cNvPr>
          <p:cNvCxnSpPr>
            <a:cxnSpLocks/>
          </p:cNvCxnSpPr>
          <p:nvPr/>
        </p:nvCxnSpPr>
        <p:spPr>
          <a:xfrm flipH="1">
            <a:off x="2411760" y="3645024"/>
            <a:ext cx="2160240" cy="50405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76C2CFA1-FCDA-48AD-A91A-C1F802118F59}"/>
              </a:ext>
            </a:extLst>
          </p:cNvPr>
          <p:cNvCxnSpPr>
            <a:cxnSpLocks/>
          </p:cNvCxnSpPr>
          <p:nvPr/>
        </p:nvCxnSpPr>
        <p:spPr>
          <a:xfrm flipH="1">
            <a:off x="3779912" y="3645024"/>
            <a:ext cx="936104" cy="50405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EA9E1E5C-0B48-49E3-8DA8-0F9A4B6A9D81}"/>
              </a:ext>
            </a:extLst>
          </p:cNvPr>
          <p:cNvCxnSpPr>
            <a:cxnSpLocks/>
          </p:cNvCxnSpPr>
          <p:nvPr/>
        </p:nvCxnSpPr>
        <p:spPr>
          <a:xfrm>
            <a:off x="4860032" y="3645024"/>
            <a:ext cx="504056" cy="50405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41533AF9-F552-482A-8134-1F5F3EC5CB7A}"/>
              </a:ext>
            </a:extLst>
          </p:cNvPr>
          <p:cNvCxnSpPr>
            <a:cxnSpLocks/>
          </p:cNvCxnSpPr>
          <p:nvPr/>
        </p:nvCxnSpPr>
        <p:spPr>
          <a:xfrm>
            <a:off x="5004048" y="3645024"/>
            <a:ext cx="1800200" cy="50405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6186E8C2-DF1F-432F-A5F3-13D41867D55C}"/>
              </a:ext>
            </a:extLst>
          </p:cNvPr>
          <p:cNvCxnSpPr>
            <a:cxnSpLocks/>
          </p:cNvCxnSpPr>
          <p:nvPr/>
        </p:nvCxnSpPr>
        <p:spPr>
          <a:xfrm>
            <a:off x="5220072" y="3645024"/>
            <a:ext cx="3096344" cy="50405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27">
                <a:extLst>
                  <a:ext uri="{FF2B5EF4-FFF2-40B4-BE49-F238E27FC236}">
                    <a16:creationId xmlns:a16="http://schemas.microsoft.com/office/drawing/2014/main" id="{EA48A2BF-F7B5-4C95-AECE-2371370589B6}"/>
                  </a:ext>
                </a:extLst>
              </p:cNvPr>
              <p:cNvSpPr txBox="1"/>
              <p:nvPr/>
            </p:nvSpPr>
            <p:spPr>
              <a:xfrm>
                <a:off x="1907704" y="4005064"/>
                <a:ext cx="58297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6" name="TextBox 27">
                <a:extLst>
                  <a:ext uri="{FF2B5EF4-FFF2-40B4-BE49-F238E27FC236}">
                    <a16:creationId xmlns:a16="http://schemas.microsoft.com/office/drawing/2014/main" id="{EA48A2BF-F7B5-4C95-AECE-2371370589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4005064"/>
                <a:ext cx="582971" cy="2616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7">
                <a:extLst>
                  <a:ext uri="{FF2B5EF4-FFF2-40B4-BE49-F238E27FC236}">
                    <a16:creationId xmlns:a16="http://schemas.microsoft.com/office/drawing/2014/main" id="{ACB2FC9F-741C-46EF-9B38-43D948EDFF55}"/>
                  </a:ext>
                </a:extLst>
              </p:cNvPr>
              <p:cNvSpPr txBox="1"/>
              <p:nvPr/>
            </p:nvSpPr>
            <p:spPr>
              <a:xfrm>
                <a:off x="3275856" y="4005064"/>
                <a:ext cx="58297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7" name="TextBox 27">
                <a:extLst>
                  <a:ext uri="{FF2B5EF4-FFF2-40B4-BE49-F238E27FC236}">
                    <a16:creationId xmlns:a16="http://schemas.microsoft.com/office/drawing/2014/main" id="{ACB2FC9F-741C-46EF-9B38-43D948EDFF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4005064"/>
                <a:ext cx="582971" cy="2616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27">
                <a:extLst>
                  <a:ext uri="{FF2B5EF4-FFF2-40B4-BE49-F238E27FC236}">
                    <a16:creationId xmlns:a16="http://schemas.microsoft.com/office/drawing/2014/main" id="{3C7F7BA9-578C-40EA-857D-41937D149FDF}"/>
                  </a:ext>
                </a:extLst>
              </p:cNvPr>
              <p:cNvSpPr txBox="1"/>
              <p:nvPr/>
            </p:nvSpPr>
            <p:spPr>
              <a:xfrm>
                <a:off x="4788024" y="4005064"/>
                <a:ext cx="58297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8" name="TextBox 27">
                <a:extLst>
                  <a:ext uri="{FF2B5EF4-FFF2-40B4-BE49-F238E27FC236}">
                    <a16:creationId xmlns:a16="http://schemas.microsoft.com/office/drawing/2014/main" id="{3C7F7BA9-578C-40EA-857D-41937D149F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4005064"/>
                <a:ext cx="582971" cy="2616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27">
                <a:extLst>
                  <a:ext uri="{FF2B5EF4-FFF2-40B4-BE49-F238E27FC236}">
                    <a16:creationId xmlns:a16="http://schemas.microsoft.com/office/drawing/2014/main" id="{E8882200-070F-40C9-9054-F2015410E25E}"/>
                  </a:ext>
                </a:extLst>
              </p:cNvPr>
              <p:cNvSpPr txBox="1"/>
              <p:nvPr/>
            </p:nvSpPr>
            <p:spPr>
              <a:xfrm>
                <a:off x="6804248" y="4005064"/>
                <a:ext cx="58297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9" name="TextBox 27">
                <a:extLst>
                  <a:ext uri="{FF2B5EF4-FFF2-40B4-BE49-F238E27FC236}">
                    <a16:creationId xmlns:a16="http://schemas.microsoft.com/office/drawing/2014/main" id="{E8882200-070F-40C9-9054-F2015410E2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4005064"/>
                <a:ext cx="582971" cy="26161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27">
                <a:extLst>
                  <a:ext uri="{FF2B5EF4-FFF2-40B4-BE49-F238E27FC236}">
                    <a16:creationId xmlns:a16="http://schemas.microsoft.com/office/drawing/2014/main" id="{2343029A-4A79-4359-A12E-EB9E0E0B8CB9}"/>
                  </a:ext>
                </a:extLst>
              </p:cNvPr>
              <p:cNvSpPr txBox="1"/>
              <p:nvPr/>
            </p:nvSpPr>
            <p:spPr>
              <a:xfrm>
                <a:off x="8172400" y="3861048"/>
                <a:ext cx="58297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0" name="TextBox 27">
                <a:extLst>
                  <a:ext uri="{FF2B5EF4-FFF2-40B4-BE49-F238E27FC236}">
                    <a16:creationId xmlns:a16="http://schemas.microsoft.com/office/drawing/2014/main" id="{2343029A-4A79-4359-A12E-EB9E0E0B8C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2400" y="3861048"/>
                <a:ext cx="582971" cy="26161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F6C36B72-EDD2-4321-AC18-683A964FF262}"/>
                  </a:ext>
                </a:extLst>
              </p:cNvPr>
              <p:cNvSpPr txBox="1"/>
              <p:nvPr/>
            </p:nvSpPr>
            <p:spPr>
              <a:xfrm>
                <a:off x="323528" y="4725144"/>
                <a:ext cx="636072" cy="2904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9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9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9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9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9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9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9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F6C36B72-EDD2-4321-AC18-683A964FF2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725144"/>
                <a:ext cx="636072" cy="290464"/>
              </a:xfrm>
              <a:prstGeom prst="rect">
                <a:avLst/>
              </a:prstGeom>
              <a:blipFill>
                <a:blip r:embed="rId18"/>
                <a:stretch>
                  <a:fillRect l="-1923" r="-4808" b="-14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74FD1E06-1ED7-4589-B08F-806E5716F167}"/>
                  </a:ext>
                </a:extLst>
              </p:cNvPr>
              <p:cNvSpPr txBox="1"/>
              <p:nvPr/>
            </p:nvSpPr>
            <p:spPr>
              <a:xfrm>
                <a:off x="1763688" y="4725144"/>
                <a:ext cx="741870" cy="2904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9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9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9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9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9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9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900" dirty="0"/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74FD1E06-1ED7-4589-B08F-806E5716F1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4725144"/>
                <a:ext cx="741870" cy="290464"/>
              </a:xfrm>
              <a:prstGeom prst="rect">
                <a:avLst/>
              </a:prstGeom>
              <a:blipFill>
                <a:blip r:embed="rId19"/>
                <a:stretch>
                  <a:fillRect l="-1639" r="-3279" b="-14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77909187-A1A0-446E-B4D7-311097F27A50}"/>
                  </a:ext>
                </a:extLst>
              </p:cNvPr>
              <p:cNvSpPr txBox="1"/>
              <p:nvPr/>
            </p:nvSpPr>
            <p:spPr>
              <a:xfrm>
                <a:off x="3491880" y="4869160"/>
                <a:ext cx="385105" cy="1384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900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77909187-A1A0-446E-B4D7-311097F27A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4869160"/>
                <a:ext cx="385105" cy="138499"/>
              </a:xfrm>
              <a:prstGeom prst="rect">
                <a:avLst/>
              </a:prstGeom>
              <a:blipFill>
                <a:blip r:embed="rId20"/>
                <a:stretch>
                  <a:fillRect l="-4762" r="-7937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114CA75D-3151-49D2-9572-652B5190A826}"/>
                  </a:ext>
                </a:extLst>
              </p:cNvPr>
              <p:cNvSpPr txBox="1"/>
              <p:nvPr/>
            </p:nvSpPr>
            <p:spPr>
              <a:xfrm>
                <a:off x="4860032" y="4725144"/>
                <a:ext cx="741870" cy="2904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9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9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9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9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9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9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900" dirty="0"/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114CA75D-3151-49D2-9572-652B5190A8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4725144"/>
                <a:ext cx="741870" cy="290464"/>
              </a:xfrm>
              <a:prstGeom prst="rect">
                <a:avLst/>
              </a:prstGeom>
              <a:blipFill>
                <a:blip r:embed="rId21"/>
                <a:stretch>
                  <a:fillRect l="-1639" r="-3279" b="-14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A3C7B122-2681-4256-A845-F3CAF8C3D957}"/>
                  </a:ext>
                </a:extLst>
              </p:cNvPr>
              <p:cNvSpPr txBox="1"/>
              <p:nvPr/>
            </p:nvSpPr>
            <p:spPr>
              <a:xfrm>
                <a:off x="6444208" y="4725144"/>
                <a:ext cx="636072" cy="2904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9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9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9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9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9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9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900" dirty="0"/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A3C7B122-2681-4256-A845-F3CAF8C3D9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4725144"/>
                <a:ext cx="636072" cy="290464"/>
              </a:xfrm>
              <a:prstGeom prst="rect">
                <a:avLst/>
              </a:prstGeom>
              <a:blipFill>
                <a:blip r:embed="rId22"/>
                <a:stretch>
                  <a:fillRect l="-1923" r="-4808" b="-14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7C876813-B103-4183-8240-1943555FB4B2}"/>
                  </a:ext>
                </a:extLst>
              </p:cNvPr>
              <p:cNvSpPr txBox="1"/>
              <p:nvPr/>
            </p:nvSpPr>
            <p:spPr>
              <a:xfrm>
                <a:off x="8244408" y="4797152"/>
                <a:ext cx="298543" cy="1384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900" dirty="0"/>
              </a:p>
            </p:txBody>
          </p:sp>
        </mc:Choice>
        <mc:Fallback xmlns="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7C876813-B103-4183-8240-1943555FB4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408" y="4797152"/>
                <a:ext cx="298543" cy="138499"/>
              </a:xfrm>
              <a:prstGeom prst="rect">
                <a:avLst/>
              </a:prstGeom>
              <a:blipFill>
                <a:blip r:embed="rId23"/>
                <a:stretch>
                  <a:fillRect l="-6122" r="-10204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Arc 24">
            <a:extLst>
              <a:ext uri="{FF2B5EF4-FFF2-40B4-BE49-F238E27FC236}">
                <a16:creationId xmlns:a16="http://schemas.microsoft.com/office/drawing/2014/main" id="{D52BF3BD-F5FF-45A9-9755-93B0FA27B654}"/>
              </a:ext>
            </a:extLst>
          </p:cNvPr>
          <p:cNvSpPr/>
          <p:nvPr/>
        </p:nvSpPr>
        <p:spPr>
          <a:xfrm rot="5400000" flipV="1">
            <a:off x="1259632" y="4365105"/>
            <a:ext cx="360041" cy="1512169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27">
                <a:extLst>
                  <a:ext uri="{FF2B5EF4-FFF2-40B4-BE49-F238E27FC236}">
                    <a16:creationId xmlns:a16="http://schemas.microsoft.com/office/drawing/2014/main" id="{063AE352-6354-4832-A890-CFABF9BF0CD9}"/>
                  </a:ext>
                </a:extLst>
              </p:cNvPr>
              <p:cNvSpPr txBox="1"/>
              <p:nvPr/>
            </p:nvSpPr>
            <p:spPr>
              <a:xfrm>
                <a:off x="251520" y="5805264"/>
                <a:ext cx="8496944" cy="6504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The 6</a:t>
                </a:r>
                <a:r>
                  <a:rPr lang="en-GB" sz="1400" baseline="30000" dirty="0">
                    <a:solidFill>
                      <a:srgbClr val="FF0000"/>
                    </a:solidFill>
                    <a:latin typeface="Comic Sans MS" pitchFamily="66" charset="0"/>
                  </a:rPr>
                  <a:t>th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roots of unity actually follow a cyclical sequence with common ratio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GB" sz="1400" u="sng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Notice that this common ratio is the value we get when </a:t>
                </a:r>
                <a14:m>
                  <m:oMath xmlns:m="http://schemas.openxmlformats.org/officeDocument/2006/math">
                    <m:r>
                      <a:rPr lang="en-GB" sz="1400" i="1" u="sng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  <m:r>
                      <a:rPr lang="en-GB" sz="1400" i="1" u="sng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endParaRPr lang="en-GB" sz="1400" u="sng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3" name="TextBox 27">
                <a:extLst>
                  <a:ext uri="{FF2B5EF4-FFF2-40B4-BE49-F238E27FC236}">
                    <a16:creationId xmlns:a16="http://schemas.microsoft.com/office/drawing/2014/main" id="{063AE352-6354-4832-A890-CFABF9BF0C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805264"/>
                <a:ext cx="8496944" cy="650434"/>
              </a:xfrm>
              <a:prstGeom prst="rect">
                <a:avLst/>
              </a:prstGeom>
              <a:blipFill>
                <a:blip r:embed="rId24"/>
                <a:stretch>
                  <a:fillRect b="-84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Arc 24">
            <a:extLst>
              <a:ext uri="{FF2B5EF4-FFF2-40B4-BE49-F238E27FC236}">
                <a16:creationId xmlns:a16="http://schemas.microsoft.com/office/drawing/2014/main" id="{86049E4D-CD6F-4906-87E7-7574CA185081}"/>
              </a:ext>
            </a:extLst>
          </p:cNvPr>
          <p:cNvSpPr/>
          <p:nvPr/>
        </p:nvSpPr>
        <p:spPr>
          <a:xfrm rot="5400000" flipV="1">
            <a:off x="2771800" y="4365104"/>
            <a:ext cx="360041" cy="1512169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Arc 24">
            <a:extLst>
              <a:ext uri="{FF2B5EF4-FFF2-40B4-BE49-F238E27FC236}">
                <a16:creationId xmlns:a16="http://schemas.microsoft.com/office/drawing/2014/main" id="{38638719-906A-4254-BDE4-46D108BDDF36}"/>
              </a:ext>
            </a:extLst>
          </p:cNvPr>
          <p:cNvSpPr/>
          <p:nvPr/>
        </p:nvSpPr>
        <p:spPr>
          <a:xfrm rot="5400000" flipV="1">
            <a:off x="4283968" y="4365105"/>
            <a:ext cx="360041" cy="1512169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24">
            <a:extLst>
              <a:ext uri="{FF2B5EF4-FFF2-40B4-BE49-F238E27FC236}">
                <a16:creationId xmlns:a16="http://schemas.microsoft.com/office/drawing/2014/main" id="{11AD1998-6BB3-41E3-8BE1-D0C3936CCA0C}"/>
              </a:ext>
            </a:extLst>
          </p:cNvPr>
          <p:cNvSpPr/>
          <p:nvPr/>
        </p:nvSpPr>
        <p:spPr>
          <a:xfrm rot="5400000" flipV="1">
            <a:off x="5796136" y="4365104"/>
            <a:ext cx="360041" cy="1512169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24">
            <a:extLst>
              <a:ext uri="{FF2B5EF4-FFF2-40B4-BE49-F238E27FC236}">
                <a16:creationId xmlns:a16="http://schemas.microsoft.com/office/drawing/2014/main" id="{A50280ED-65DF-4EFA-84F6-8CA99E5177A4}"/>
              </a:ext>
            </a:extLst>
          </p:cNvPr>
          <p:cNvSpPr/>
          <p:nvPr/>
        </p:nvSpPr>
        <p:spPr>
          <a:xfrm rot="5400000" flipV="1">
            <a:off x="7308304" y="4365104"/>
            <a:ext cx="360041" cy="1512169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F3A3B163-5FBB-4333-B9BC-268A9AEDDC4A}"/>
                  </a:ext>
                </a:extLst>
              </p:cNvPr>
              <p:cNvSpPr txBox="1"/>
              <p:nvPr/>
            </p:nvSpPr>
            <p:spPr>
              <a:xfrm>
                <a:off x="971600" y="5301208"/>
                <a:ext cx="790153" cy="386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F3A3B163-5FBB-4333-B9BC-268A9AEDDC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301208"/>
                <a:ext cx="790153" cy="386196"/>
              </a:xfrm>
              <a:prstGeom prst="rect">
                <a:avLst/>
              </a:prstGeom>
              <a:blipFill>
                <a:blip r:embed="rId25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0237F7CC-29D2-434F-9133-08B375160773}"/>
                  </a:ext>
                </a:extLst>
              </p:cNvPr>
              <p:cNvSpPr txBox="1"/>
              <p:nvPr/>
            </p:nvSpPr>
            <p:spPr>
              <a:xfrm>
                <a:off x="2555776" y="5301208"/>
                <a:ext cx="790153" cy="386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0237F7CC-29D2-434F-9133-08B3751607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5301208"/>
                <a:ext cx="790153" cy="386196"/>
              </a:xfrm>
              <a:prstGeom prst="rect">
                <a:avLst/>
              </a:prstGeom>
              <a:blipFill>
                <a:blip r:embed="rId26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3847EDD2-9AEC-4502-AB5F-4F3637E6B478}"/>
                  </a:ext>
                </a:extLst>
              </p:cNvPr>
              <p:cNvSpPr txBox="1"/>
              <p:nvPr/>
            </p:nvSpPr>
            <p:spPr>
              <a:xfrm>
                <a:off x="4067944" y="5301208"/>
                <a:ext cx="790153" cy="386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3847EDD2-9AEC-4502-AB5F-4F3637E6B4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5301208"/>
                <a:ext cx="790153" cy="386196"/>
              </a:xfrm>
              <a:prstGeom prst="rect">
                <a:avLst/>
              </a:prstGeom>
              <a:blipFill>
                <a:blip r:embed="rId27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634FFA1A-724E-4014-8A12-B72DFEE735BE}"/>
                  </a:ext>
                </a:extLst>
              </p:cNvPr>
              <p:cNvSpPr txBox="1"/>
              <p:nvPr/>
            </p:nvSpPr>
            <p:spPr>
              <a:xfrm>
                <a:off x="5580112" y="5301208"/>
                <a:ext cx="790153" cy="386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634FFA1A-724E-4014-8A12-B72DFEE735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5301208"/>
                <a:ext cx="790153" cy="386196"/>
              </a:xfrm>
              <a:prstGeom prst="rect">
                <a:avLst/>
              </a:prstGeom>
              <a:blipFill>
                <a:blip r:embed="rId28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A81AB79E-6C47-48B6-9DE4-9C8DC5C4E192}"/>
                  </a:ext>
                </a:extLst>
              </p:cNvPr>
              <p:cNvSpPr txBox="1"/>
              <p:nvPr/>
            </p:nvSpPr>
            <p:spPr>
              <a:xfrm>
                <a:off x="7164288" y="5301208"/>
                <a:ext cx="790153" cy="386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A81AB79E-6C47-48B6-9DE4-9C8DC5C4E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5301208"/>
                <a:ext cx="790153" cy="386196"/>
              </a:xfrm>
              <a:prstGeom prst="rect">
                <a:avLst/>
              </a:prstGeom>
              <a:blipFill>
                <a:blip r:embed="rId29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B8B21BBB-1767-4F82-8A66-1BF9AC539A5F}"/>
              </a:ext>
            </a:extLst>
          </p:cNvPr>
          <p:cNvSpPr/>
          <p:nvPr/>
        </p:nvSpPr>
        <p:spPr>
          <a:xfrm>
            <a:off x="323528" y="4725144"/>
            <a:ext cx="720080" cy="3600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C546B0F5-646A-4C93-A65D-75132C9A9A93}"/>
              </a:ext>
            </a:extLst>
          </p:cNvPr>
          <p:cNvSpPr/>
          <p:nvPr/>
        </p:nvSpPr>
        <p:spPr>
          <a:xfrm>
            <a:off x="1043608" y="5373216"/>
            <a:ext cx="720080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27">
                <a:extLst>
                  <a:ext uri="{FF2B5EF4-FFF2-40B4-BE49-F238E27FC236}">
                    <a16:creationId xmlns:a16="http://schemas.microsoft.com/office/drawing/2014/main" id="{B4BA0EC4-EA3C-4F14-8EC7-D5C13FE7780C}"/>
                  </a:ext>
                </a:extLst>
              </p:cNvPr>
              <p:cNvSpPr txBox="1"/>
              <p:nvPr/>
            </p:nvSpPr>
            <p:spPr>
              <a:xfrm>
                <a:off x="5724128" y="2492896"/>
                <a:ext cx="316185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Since we are finding the 6</a:t>
                </a:r>
                <a:r>
                  <a:rPr lang="en-US" sz="1400" baseline="30000" dirty="0">
                    <a:solidFill>
                      <a:srgbClr val="FF0000"/>
                    </a:solidFill>
                    <a:latin typeface="Comic Sans MS" pitchFamily="66" charset="0"/>
                  </a:rPr>
                  <a:t>th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roots,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in all cases here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5" name="TextBox 27">
                <a:extLst>
                  <a:ext uri="{FF2B5EF4-FFF2-40B4-BE49-F238E27FC236}">
                    <a16:creationId xmlns:a16="http://schemas.microsoft.com/office/drawing/2014/main" id="{B4BA0EC4-EA3C-4F14-8EC7-D5C13FE77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2492896"/>
                <a:ext cx="3161855" cy="523220"/>
              </a:xfrm>
              <a:prstGeom prst="rect">
                <a:avLst/>
              </a:prstGeom>
              <a:blipFill>
                <a:blip r:embed="rId30"/>
                <a:stretch>
                  <a:fillRect t="-2326" r="-193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450631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" grpId="0"/>
      <p:bldP spid="26" grpId="0"/>
      <p:bldP spid="27" grpId="0"/>
      <p:bldP spid="28" grpId="0"/>
      <p:bldP spid="29" grpId="0"/>
      <p:bldP spid="30" grpId="0"/>
      <p:bldP spid="32" grpId="0"/>
      <p:bldP spid="46" grpId="0"/>
      <p:bldP spid="47" grpId="0"/>
      <p:bldP spid="48" grpId="0"/>
      <p:bldP spid="49" grpId="0"/>
      <p:bldP spid="50" grpId="0"/>
      <p:bldP spid="51" grpId="0"/>
      <p:bldP spid="57" grpId="0"/>
      <p:bldP spid="58" grpId="0"/>
      <p:bldP spid="59" grpId="0"/>
      <p:bldP spid="60" grpId="0"/>
      <p:bldP spid="61" grpId="0"/>
      <p:bldP spid="62" grpId="0" animBg="1"/>
      <p:bldP spid="64" grpId="0" animBg="1"/>
      <p:bldP spid="65" grpId="0" animBg="1"/>
      <p:bldP spid="66" grpId="0" animBg="1"/>
      <p:bldP spid="67" grpId="0" animBg="1"/>
      <p:bldP spid="44" grpId="0"/>
      <p:bldP spid="69" grpId="0"/>
      <p:bldP spid="70" grpId="0"/>
      <p:bldP spid="71" grpId="0"/>
      <p:bldP spid="72" grpId="0"/>
      <p:bldP spid="45" grpId="0" animBg="1"/>
      <p:bldP spid="74" grpId="0" animBg="1"/>
      <p:bldP spid="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37973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600" b="1" dirty="0">
                <a:latin typeface="Comic Sans MS" pitchFamily="66" charset="0"/>
              </a:rPr>
              <a:t>You can use the properties of complex nth roots to solve geometric problems</a:t>
            </a: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itchFamily="66" charset="0"/>
                <a:sym typeface="Wingdings" panose="05000000000000000000" pitchFamily="2" charset="2"/>
              </a:rPr>
              <a:t>Bringing things together…</a:t>
            </a: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1G</a:t>
            </a:r>
          </a:p>
        </p:txBody>
      </p:sp>
      <p:sp>
        <p:nvSpPr>
          <p:cNvPr id="82" name="Title 1">
            <a:extLst>
              <a:ext uri="{FF2B5EF4-FFF2-40B4-BE49-F238E27FC236}">
                <a16:creationId xmlns:a16="http://schemas.microsoft.com/office/drawing/2014/main" id="{C095CAD7-6F68-48DA-8C3B-317302D41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BA20C4E-A3C9-4EB4-A2E2-56B1013A7FC9}"/>
                  </a:ext>
                </a:extLst>
              </p:cNvPr>
              <p:cNvSpPr txBox="1"/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In general, the solutions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=1,2..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BA20C4E-A3C9-4EB4-A2E2-56B1013A7F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テキスト ボックス 116">
                <a:extLst>
                  <a:ext uri="{FF2B5EF4-FFF2-40B4-BE49-F238E27FC236}">
                    <a16:creationId xmlns:a16="http://schemas.microsoft.com/office/drawing/2014/main" id="{8F147283-C6BE-465E-8C0A-8A946877301A}"/>
                  </a:ext>
                </a:extLst>
              </p:cNvPr>
              <p:cNvSpPr txBox="1"/>
              <p:nvPr/>
            </p:nvSpPr>
            <p:spPr>
              <a:xfrm>
                <a:off x="971600" y="3356992"/>
                <a:ext cx="1058174" cy="4517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7" name="テキスト ボックス 116">
                <a:extLst>
                  <a:ext uri="{FF2B5EF4-FFF2-40B4-BE49-F238E27FC236}">
                    <a16:creationId xmlns:a16="http://schemas.microsoft.com/office/drawing/2014/main" id="{8F147283-C6BE-465E-8C0A-8A94687730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356992"/>
                <a:ext cx="1058174" cy="45179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テキスト ボックス 117">
                <a:extLst>
                  <a:ext uri="{FF2B5EF4-FFF2-40B4-BE49-F238E27FC236}">
                    <a16:creationId xmlns:a16="http://schemas.microsoft.com/office/drawing/2014/main" id="{3CE709DA-4119-465F-B0BE-E1DB56922B9E}"/>
                  </a:ext>
                </a:extLst>
              </p:cNvPr>
              <p:cNvSpPr txBox="1"/>
              <p:nvPr/>
            </p:nvSpPr>
            <p:spPr>
              <a:xfrm>
                <a:off x="2195736" y="3356992"/>
                <a:ext cx="1226938" cy="4517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8" name="テキスト ボックス 117">
                <a:extLst>
                  <a:ext uri="{FF2B5EF4-FFF2-40B4-BE49-F238E27FC236}">
                    <a16:creationId xmlns:a16="http://schemas.microsoft.com/office/drawing/2014/main" id="{3CE709DA-4119-465F-B0BE-E1DB56922B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3356992"/>
                <a:ext cx="1226938" cy="45179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テキスト ボックス 118">
                <a:extLst>
                  <a:ext uri="{FF2B5EF4-FFF2-40B4-BE49-F238E27FC236}">
                    <a16:creationId xmlns:a16="http://schemas.microsoft.com/office/drawing/2014/main" id="{D4EC819B-59F2-4E0A-9C94-C2B780A3EC71}"/>
                  </a:ext>
                </a:extLst>
              </p:cNvPr>
              <p:cNvSpPr txBox="1"/>
              <p:nvPr/>
            </p:nvSpPr>
            <p:spPr>
              <a:xfrm>
                <a:off x="3779912" y="3501008"/>
                <a:ext cx="67351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9" name="テキスト ボックス 118">
                <a:extLst>
                  <a:ext uri="{FF2B5EF4-FFF2-40B4-BE49-F238E27FC236}">
                    <a16:creationId xmlns:a16="http://schemas.microsoft.com/office/drawing/2014/main" id="{D4EC819B-59F2-4E0A-9C94-C2B780A3EC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3501008"/>
                <a:ext cx="673518" cy="215444"/>
              </a:xfrm>
              <a:prstGeom prst="rect">
                <a:avLst/>
              </a:prstGeom>
              <a:blipFill>
                <a:blip r:embed="rId7"/>
                <a:stretch>
                  <a:fillRect l="-2703" r="-5405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テキスト ボックス 119">
                <a:extLst>
                  <a:ext uri="{FF2B5EF4-FFF2-40B4-BE49-F238E27FC236}">
                    <a16:creationId xmlns:a16="http://schemas.microsoft.com/office/drawing/2014/main" id="{C0A6C38B-510F-4E56-9BDC-A50D9423D58E}"/>
                  </a:ext>
                </a:extLst>
              </p:cNvPr>
              <p:cNvSpPr txBox="1"/>
              <p:nvPr/>
            </p:nvSpPr>
            <p:spPr>
              <a:xfrm>
                <a:off x="4716016" y="3356992"/>
                <a:ext cx="1226939" cy="4517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0" name="テキスト ボックス 119">
                <a:extLst>
                  <a:ext uri="{FF2B5EF4-FFF2-40B4-BE49-F238E27FC236}">
                    <a16:creationId xmlns:a16="http://schemas.microsoft.com/office/drawing/2014/main" id="{C0A6C38B-510F-4E56-9BDC-A50D9423D5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3356992"/>
                <a:ext cx="1226939" cy="45179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テキスト ボックス 120">
                <a:extLst>
                  <a:ext uri="{FF2B5EF4-FFF2-40B4-BE49-F238E27FC236}">
                    <a16:creationId xmlns:a16="http://schemas.microsoft.com/office/drawing/2014/main" id="{4A0D962A-BF8B-413A-B42B-94DEE2F71A38}"/>
                  </a:ext>
                </a:extLst>
              </p:cNvPr>
              <p:cNvSpPr txBox="1"/>
              <p:nvPr/>
            </p:nvSpPr>
            <p:spPr>
              <a:xfrm>
                <a:off x="6156176" y="3356992"/>
                <a:ext cx="1062342" cy="4517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1" name="テキスト ボックス 120">
                <a:extLst>
                  <a:ext uri="{FF2B5EF4-FFF2-40B4-BE49-F238E27FC236}">
                    <a16:creationId xmlns:a16="http://schemas.microsoft.com/office/drawing/2014/main" id="{4A0D962A-BF8B-413A-B42B-94DEE2F71A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3356992"/>
                <a:ext cx="1062342" cy="45179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テキスト ボックス 121">
                <a:extLst>
                  <a:ext uri="{FF2B5EF4-FFF2-40B4-BE49-F238E27FC236}">
                    <a16:creationId xmlns:a16="http://schemas.microsoft.com/office/drawing/2014/main" id="{49947920-9ADA-4A79-86EB-39195F296AEF}"/>
                  </a:ext>
                </a:extLst>
              </p:cNvPr>
              <p:cNvSpPr txBox="1"/>
              <p:nvPr/>
            </p:nvSpPr>
            <p:spPr>
              <a:xfrm>
                <a:off x="7668344" y="3501008"/>
                <a:ext cx="53886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2" name="テキスト ボックス 121">
                <a:extLst>
                  <a:ext uri="{FF2B5EF4-FFF2-40B4-BE49-F238E27FC236}">
                    <a16:creationId xmlns:a16="http://schemas.microsoft.com/office/drawing/2014/main" id="{49947920-9ADA-4A79-86EB-39195F296A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8344" y="3501008"/>
                <a:ext cx="538865" cy="215444"/>
              </a:xfrm>
              <a:prstGeom prst="rect">
                <a:avLst/>
              </a:prstGeom>
              <a:blipFill>
                <a:blip r:embed="rId10"/>
                <a:stretch>
                  <a:fillRect l="-4545" r="-7955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3" name="Arc 24">
            <a:extLst>
              <a:ext uri="{FF2B5EF4-FFF2-40B4-BE49-F238E27FC236}">
                <a16:creationId xmlns:a16="http://schemas.microsoft.com/office/drawing/2014/main" id="{23ABF4E6-1A37-4552-AEF9-67C51B199366}"/>
              </a:ext>
            </a:extLst>
          </p:cNvPr>
          <p:cNvSpPr/>
          <p:nvPr/>
        </p:nvSpPr>
        <p:spPr>
          <a:xfrm rot="5400000" flipV="1">
            <a:off x="1979712" y="3356992"/>
            <a:ext cx="360040" cy="122413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テキスト ボックス 123">
                <a:extLst>
                  <a:ext uri="{FF2B5EF4-FFF2-40B4-BE49-F238E27FC236}">
                    <a16:creationId xmlns:a16="http://schemas.microsoft.com/office/drawing/2014/main" id="{D89DD4F7-D9C4-47F1-B179-D1DA0E91CDB9}"/>
                  </a:ext>
                </a:extLst>
              </p:cNvPr>
              <p:cNvSpPr txBox="1"/>
              <p:nvPr/>
            </p:nvSpPr>
            <p:spPr>
              <a:xfrm>
                <a:off x="1763688" y="4149080"/>
                <a:ext cx="790153" cy="386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4" name="テキスト ボックス 123">
                <a:extLst>
                  <a:ext uri="{FF2B5EF4-FFF2-40B4-BE49-F238E27FC236}">
                    <a16:creationId xmlns:a16="http://schemas.microsoft.com/office/drawing/2014/main" id="{D89DD4F7-D9C4-47F1-B179-D1DA0E91CD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4149080"/>
                <a:ext cx="790153" cy="386196"/>
              </a:xfrm>
              <a:prstGeom prst="rect">
                <a:avLst/>
              </a:prstGeom>
              <a:blipFill>
                <a:blip r:embed="rId11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5" name="Arc 24">
            <a:extLst>
              <a:ext uri="{FF2B5EF4-FFF2-40B4-BE49-F238E27FC236}">
                <a16:creationId xmlns:a16="http://schemas.microsoft.com/office/drawing/2014/main" id="{76C864BC-4C8A-4090-B344-8DE7FAF4EEF9}"/>
              </a:ext>
            </a:extLst>
          </p:cNvPr>
          <p:cNvSpPr/>
          <p:nvPr/>
        </p:nvSpPr>
        <p:spPr>
          <a:xfrm rot="5400000" flipV="1">
            <a:off x="3275856" y="3356992"/>
            <a:ext cx="360040" cy="122413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Arc 24">
            <a:extLst>
              <a:ext uri="{FF2B5EF4-FFF2-40B4-BE49-F238E27FC236}">
                <a16:creationId xmlns:a16="http://schemas.microsoft.com/office/drawing/2014/main" id="{A3011424-447A-4207-AA5F-A3680F5ED6E7}"/>
              </a:ext>
            </a:extLst>
          </p:cNvPr>
          <p:cNvSpPr/>
          <p:nvPr/>
        </p:nvSpPr>
        <p:spPr>
          <a:xfrm rot="5400000" flipV="1">
            <a:off x="4572000" y="3356992"/>
            <a:ext cx="360040" cy="122413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Arc 24">
            <a:extLst>
              <a:ext uri="{FF2B5EF4-FFF2-40B4-BE49-F238E27FC236}">
                <a16:creationId xmlns:a16="http://schemas.microsoft.com/office/drawing/2014/main" id="{63D69590-1EFA-46FC-9897-065F95CB0454}"/>
              </a:ext>
            </a:extLst>
          </p:cNvPr>
          <p:cNvSpPr/>
          <p:nvPr/>
        </p:nvSpPr>
        <p:spPr>
          <a:xfrm rot="5400000" flipV="1">
            <a:off x="5868144" y="3356992"/>
            <a:ext cx="360040" cy="122413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Arc 24">
            <a:extLst>
              <a:ext uri="{FF2B5EF4-FFF2-40B4-BE49-F238E27FC236}">
                <a16:creationId xmlns:a16="http://schemas.microsoft.com/office/drawing/2014/main" id="{B822AC3E-5766-47D2-8BD5-AB541EE16B59}"/>
              </a:ext>
            </a:extLst>
          </p:cNvPr>
          <p:cNvSpPr/>
          <p:nvPr/>
        </p:nvSpPr>
        <p:spPr>
          <a:xfrm rot="5400000" flipV="1">
            <a:off x="7164288" y="3356992"/>
            <a:ext cx="360040" cy="122413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テキスト ボックス 128">
                <a:extLst>
                  <a:ext uri="{FF2B5EF4-FFF2-40B4-BE49-F238E27FC236}">
                    <a16:creationId xmlns:a16="http://schemas.microsoft.com/office/drawing/2014/main" id="{DD96DD1C-ABDB-46FC-9AA7-CE7A836F980B}"/>
                  </a:ext>
                </a:extLst>
              </p:cNvPr>
              <p:cNvSpPr txBox="1"/>
              <p:nvPr/>
            </p:nvSpPr>
            <p:spPr>
              <a:xfrm>
                <a:off x="3059832" y="4149080"/>
                <a:ext cx="790153" cy="386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9" name="テキスト ボックス 128">
                <a:extLst>
                  <a:ext uri="{FF2B5EF4-FFF2-40B4-BE49-F238E27FC236}">
                    <a16:creationId xmlns:a16="http://schemas.microsoft.com/office/drawing/2014/main" id="{DD96DD1C-ABDB-46FC-9AA7-CE7A836F9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4149080"/>
                <a:ext cx="790153" cy="386196"/>
              </a:xfrm>
              <a:prstGeom prst="rect">
                <a:avLst/>
              </a:prstGeom>
              <a:blipFill>
                <a:blip r:embed="rId12"/>
                <a:stretch>
                  <a:fillRect l="-769" b="-1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テキスト ボックス 129">
                <a:extLst>
                  <a:ext uri="{FF2B5EF4-FFF2-40B4-BE49-F238E27FC236}">
                    <a16:creationId xmlns:a16="http://schemas.microsoft.com/office/drawing/2014/main" id="{D48C1D5A-CE05-4748-8E72-9C1B66BA4931}"/>
                  </a:ext>
                </a:extLst>
              </p:cNvPr>
              <p:cNvSpPr txBox="1"/>
              <p:nvPr/>
            </p:nvSpPr>
            <p:spPr>
              <a:xfrm>
                <a:off x="4355976" y="4149080"/>
                <a:ext cx="790153" cy="386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0" name="テキスト ボックス 129">
                <a:extLst>
                  <a:ext uri="{FF2B5EF4-FFF2-40B4-BE49-F238E27FC236}">
                    <a16:creationId xmlns:a16="http://schemas.microsoft.com/office/drawing/2014/main" id="{D48C1D5A-CE05-4748-8E72-9C1B66BA49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4149080"/>
                <a:ext cx="790153" cy="386196"/>
              </a:xfrm>
              <a:prstGeom prst="rect">
                <a:avLst/>
              </a:prstGeom>
              <a:blipFill>
                <a:blip r:embed="rId13"/>
                <a:stretch>
                  <a:fillRect l="-775" b="-1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テキスト ボックス 130">
                <a:extLst>
                  <a:ext uri="{FF2B5EF4-FFF2-40B4-BE49-F238E27FC236}">
                    <a16:creationId xmlns:a16="http://schemas.microsoft.com/office/drawing/2014/main" id="{7CDC27A1-4F32-437A-8B9D-B2C39EDC0B58}"/>
                  </a:ext>
                </a:extLst>
              </p:cNvPr>
              <p:cNvSpPr txBox="1"/>
              <p:nvPr/>
            </p:nvSpPr>
            <p:spPr>
              <a:xfrm>
                <a:off x="5652120" y="4149080"/>
                <a:ext cx="790153" cy="386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1" name="テキスト ボックス 130">
                <a:extLst>
                  <a:ext uri="{FF2B5EF4-FFF2-40B4-BE49-F238E27FC236}">
                    <a16:creationId xmlns:a16="http://schemas.microsoft.com/office/drawing/2014/main" id="{7CDC27A1-4F32-437A-8B9D-B2C39EDC0B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4149080"/>
                <a:ext cx="790153" cy="386196"/>
              </a:xfrm>
              <a:prstGeom prst="rect">
                <a:avLst/>
              </a:prstGeom>
              <a:blipFill>
                <a:blip r:embed="rId14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テキスト ボックス 131">
                <a:extLst>
                  <a:ext uri="{FF2B5EF4-FFF2-40B4-BE49-F238E27FC236}">
                    <a16:creationId xmlns:a16="http://schemas.microsoft.com/office/drawing/2014/main" id="{7CD4A088-B49A-4251-95B4-5E580449911C}"/>
                  </a:ext>
                </a:extLst>
              </p:cNvPr>
              <p:cNvSpPr txBox="1"/>
              <p:nvPr/>
            </p:nvSpPr>
            <p:spPr>
              <a:xfrm>
                <a:off x="6948264" y="4149080"/>
                <a:ext cx="790153" cy="386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2" name="テキスト ボックス 131">
                <a:extLst>
                  <a:ext uri="{FF2B5EF4-FFF2-40B4-BE49-F238E27FC236}">
                    <a16:creationId xmlns:a16="http://schemas.microsoft.com/office/drawing/2014/main" id="{7CD4A088-B49A-4251-95B4-5E58044991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4149080"/>
                <a:ext cx="790153" cy="386196"/>
              </a:xfrm>
              <a:prstGeom prst="rect">
                <a:avLst/>
              </a:prstGeom>
              <a:blipFill>
                <a:blip r:embed="rId15"/>
                <a:stretch>
                  <a:fillRect l="-775" b="-1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D7B636-8500-4B3C-BA70-E18EA8C966B2}"/>
              </a:ext>
            </a:extLst>
          </p:cNvPr>
          <p:cNvSpPr txBox="1"/>
          <p:nvPr/>
        </p:nvSpPr>
        <p:spPr>
          <a:xfrm>
            <a:off x="2843808" y="2996952"/>
            <a:ext cx="29878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6</a:t>
            </a:r>
            <a:r>
              <a:rPr lang="en-US" sz="16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th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roots of unity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テキスト ボックス 132">
                <a:extLst>
                  <a:ext uri="{FF2B5EF4-FFF2-40B4-BE49-F238E27FC236}">
                    <a16:creationId xmlns:a16="http://schemas.microsoft.com/office/drawing/2014/main" id="{E341F020-8B70-4B76-A526-002ECE142023}"/>
                  </a:ext>
                </a:extLst>
              </p:cNvPr>
              <p:cNvSpPr txBox="1"/>
              <p:nvPr/>
            </p:nvSpPr>
            <p:spPr>
              <a:xfrm>
                <a:off x="2771800" y="4869160"/>
                <a:ext cx="317753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6</a:t>
                </a:r>
                <a:r>
                  <a:rPr lang="en-US" sz="1600" baseline="30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</a:t>
                </a: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roots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7+24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𝑖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3" name="テキスト ボックス 132">
                <a:extLst>
                  <a:ext uri="{FF2B5EF4-FFF2-40B4-BE49-F238E27FC236}">
                    <a16:creationId xmlns:a16="http://schemas.microsoft.com/office/drawing/2014/main" id="{E341F020-8B70-4B76-A526-002ECE1420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4869160"/>
                <a:ext cx="3177535" cy="338554"/>
              </a:xfrm>
              <a:prstGeom prst="rect">
                <a:avLst/>
              </a:prstGeom>
              <a:blipFill>
                <a:blip r:embed="rId16"/>
                <a:stretch>
                  <a:fillRect t="-3636" b="-2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00A2DA49-00F1-466A-813E-318F4D8E8BEA}"/>
              </a:ext>
            </a:extLst>
          </p:cNvPr>
          <p:cNvSpPr txBox="1"/>
          <p:nvPr/>
        </p:nvSpPr>
        <p:spPr>
          <a:xfrm>
            <a:off x="3419872" y="5157192"/>
            <a:ext cx="20162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(the first example we did)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テキスト ボックス 134">
                <a:extLst>
                  <a:ext uri="{FF2B5EF4-FFF2-40B4-BE49-F238E27FC236}">
                    <a16:creationId xmlns:a16="http://schemas.microsoft.com/office/drawing/2014/main" id="{F047AAFF-C754-4A0F-828F-61C5D6282725}"/>
                  </a:ext>
                </a:extLst>
              </p:cNvPr>
              <p:cNvSpPr txBox="1"/>
              <p:nvPr/>
            </p:nvSpPr>
            <p:spPr>
              <a:xfrm>
                <a:off x="395536" y="5445224"/>
                <a:ext cx="130074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=−1.67−0.36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5" name="テキスト ボックス 134">
                <a:extLst>
                  <a:ext uri="{FF2B5EF4-FFF2-40B4-BE49-F238E27FC236}">
                    <a16:creationId xmlns:a16="http://schemas.microsoft.com/office/drawing/2014/main" id="{F047AAFF-C754-4A0F-828F-61C5D62827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445224"/>
                <a:ext cx="1300741" cy="184666"/>
              </a:xfrm>
              <a:prstGeom prst="rect">
                <a:avLst/>
              </a:prstGeom>
              <a:blipFill>
                <a:blip r:embed="rId17"/>
                <a:stretch>
                  <a:fillRect l="-1408" r="-2347" b="-96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テキスト ボックス 135">
                <a:extLst>
                  <a:ext uri="{FF2B5EF4-FFF2-40B4-BE49-F238E27FC236}">
                    <a16:creationId xmlns:a16="http://schemas.microsoft.com/office/drawing/2014/main" id="{8F15B67E-A009-40FD-A657-1B25859E90C3}"/>
                  </a:ext>
                </a:extLst>
              </p:cNvPr>
              <p:cNvSpPr txBox="1"/>
              <p:nvPr/>
            </p:nvSpPr>
            <p:spPr>
              <a:xfrm>
                <a:off x="1907704" y="5445224"/>
                <a:ext cx="130433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=−0.52−1.63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6" name="テキスト ボックス 135">
                <a:extLst>
                  <a:ext uri="{FF2B5EF4-FFF2-40B4-BE49-F238E27FC236}">
                    <a16:creationId xmlns:a16="http://schemas.microsoft.com/office/drawing/2014/main" id="{8F15B67E-A009-40FD-A657-1B25859E90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5445224"/>
                <a:ext cx="1304331" cy="184666"/>
              </a:xfrm>
              <a:prstGeom prst="rect">
                <a:avLst/>
              </a:prstGeom>
              <a:blipFill>
                <a:blip r:embed="rId18"/>
                <a:stretch>
                  <a:fillRect l="-1402" r="-2336" b="-96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テキスト ボックス 136">
                <a:extLst>
                  <a:ext uri="{FF2B5EF4-FFF2-40B4-BE49-F238E27FC236}">
                    <a16:creationId xmlns:a16="http://schemas.microsoft.com/office/drawing/2014/main" id="{242AEA72-0319-46DD-AF1C-DB6E6720B6EB}"/>
                  </a:ext>
                </a:extLst>
              </p:cNvPr>
              <p:cNvSpPr txBox="1"/>
              <p:nvPr/>
            </p:nvSpPr>
            <p:spPr>
              <a:xfrm>
                <a:off x="3419872" y="5445224"/>
                <a:ext cx="1152128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=1.15−1.26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7" name="テキスト ボックス 136">
                <a:extLst>
                  <a:ext uri="{FF2B5EF4-FFF2-40B4-BE49-F238E27FC236}">
                    <a16:creationId xmlns:a16="http://schemas.microsoft.com/office/drawing/2014/main" id="{242AEA72-0319-46DD-AF1C-DB6E6720B6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5445224"/>
                <a:ext cx="1152128" cy="184666"/>
              </a:xfrm>
              <a:prstGeom prst="rect">
                <a:avLst/>
              </a:prstGeom>
              <a:blipFill>
                <a:blip r:embed="rId19"/>
                <a:stretch>
                  <a:fillRect l="-2646" r="-4233" b="-96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8" name="テキスト ボックス 137">
                <a:extLst>
                  <a:ext uri="{FF2B5EF4-FFF2-40B4-BE49-F238E27FC236}">
                    <a16:creationId xmlns:a16="http://schemas.microsoft.com/office/drawing/2014/main" id="{46F32D00-3483-4FD8-881B-9DDF5C5AF67E}"/>
                  </a:ext>
                </a:extLst>
              </p:cNvPr>
              <p:cNvSpPr txBox="1"/>
              <p:nvPr/>
            </p:nvSpPr>
            <p:spPr>
              <a:xfrm>
                <a:off x="4788024" y="5445224"/>
                <a:ext cx="118891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=1.67+0.36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8" name="テキスト ボックス 137">
                <a:extLst>
                  <a:ext uri="{FF2B5EF4-FFF2-40B4-BE49-F238E27FC236}">
                    <a16:creationId xmlns:a16="http://schemas.microsoft.com/office/drawing/2014/main" id="{46F32D00-3483-4FD8-881B-9DDF5C5AF6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5445224"/>
                <a:ext cx="1188915" cy="184666"/>
              </a:xfrm>
              <a:prstGeom prst="rect">
                <a:avLst/>
              </a:prstGeom>
              <a:blipFill>
                <a:blip r:embed="rId20"/>
                <a:stretch>
                  <a:fillRect l="-1026" r="-2564" b="-96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テキスト ボックス 138">
                <a:extLst>
                  <a:ext uri="{FF2B5EF4-FFF2-40B4-BE49-F238E27FC236}">
                    <a16:creationId xmlns:a16="http://schemas.microsoft.com/office/drawing/2014/main" id="{AAFAB293-FBBF-4F26-ACCF-5AFD9683B3EE}"/>
                  </a:ext>
                </a:extLst>
              </p:cNvPr>
              <p:cNvSpPr txBox="1"/>
              <p:nvPr/>
            </p:nvSpPr>
            <p:spPr>
              <a:xfrm>
                <a:off x="6156176" y="5445224"/>
                <a:ext cx="118891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=0.52+1.63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9" name="テキスト ボックス 138">
                <a:extLst>
                  <a:ext uri="{FF2B5EF4-FFF2-40B4-BE49-F238E27FC236}">
                    <a16:creationId xmlns:a16="http://schemas.microsoft.com/office/drawing/2014/main" id="{AAFAB293-FBBF-4F26-ACCF-5AFD9683B3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5445224"/>
                <a:ext cx="1188915" cy="184666"/>
              </a:xfrm>
              <a:prstGeom prst="rect">
                <a:avLst/>
              </a:prstGeom>
              <a:blipFill>
                <a:blip r:embed="rId21"/>
                <a:stretch>
                  <a:fillRect l="-1538" r="-2564" b="-129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テキスト ボックス 139">
                <a:extLst>
                  <a:ext uri="{FF2B5EF4-FFF2-40B4-BE49-F238E27FC236}">
                    <a16:creationId xmlns:a16="http://schemas.microsoft.com/office/drawing/2014/main" id="{8424955E-49F4-4832-BEA6-C5C1E4C26531}"/>
                  </a:ext>
                </a:extLst>
              </p:cNvPr>
              <p:cNvSpPr txBox="1"/>
              <p:nvPr/>
            </p:nvSpPr>
            <p:spPr>
              <a:xfrm>
                <a:off x="7524328" y="5445224"/>
                <a:ext cx="130433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=−1.15+1.26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0" name="テキスト ボックス 139">
                <a:extLst>
                  <a:ext uri="{FF2B5EF4-FFF2-40B4-BE49-F238E27FC236}">
                    <a16:creationId xmlns:a16="http://schemas.microsoft.com/office/drawing/2014/main" id="{8424955E-49F4-4832-BEA6-C5C1E4C265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5445224"/>
                <a:ext cx="1304331" cy="184666"/>
              </a:xfrm>
              <a:prstGeom prst="rect">
                <a:avLst/>
              </a:prstGeom>
              <a:blipFill>
                <a:blip r:embed="rId22"/>
                <a:stretch>
                  <a:fillRect l="-935" r="-2336" b="-96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1" name="Arc 24">
            <a:extLst>
              <a:ext uri="{FF2B5EF4-FFF2-40B4-BE49-F238E27FC236}">
                <a16:creationId xmlns:a16="http://schemas.microsoft.com/office/drawing/2014/main" id="{FCEACC1F-1338-4AB5-A7A9-DA6F5773F78C}"/>
              </a:ext>
            </a:extLst>
          </p:cNvPr>
          <p:cNvSpPr/>
          <p:nvPr/>
        </p:nvSpPr>
        <p:spPr>
          <a:xfrm rot="5400000" flipV="1">
            <a:off x="1691680" y="5085184"/>
            <a:ext cx="360040" cy="122413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テキスト ボックス 141">
                <a:extLst>
                  <a:ext uri="{FF2B5EF4-FFF2-40B4-BE49-F238E27FC236}">
                    <a16:creationId xmlns:a16="http://schemas.microsoft.com/office/drawing/2014/main" id="{C5CA2D95-B85E-4C6B-8B4C-940BCD15DF62}"/>
                  </a:ext>
                </a:extLst>
              </p:cNvPr>
              <p:cNvSpPr txBox="1"/>
              <p:nvPr/>
            </p:nvSpPr>
            <p:spPr>
              <a:xfrm>
                <a:off x="1475656" y="5877272"/>
                <a:ext cx="790153" cy="386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2" name="テキスト ボックス 141">
                <a:extLst>
                  <a:ext uri="{FF2B5EF4-FFF2-40B4-BE49-F238E27FC236}">
                    <a16:creationId xmlns:a16="http://schemas.microsoft.com/office/drawing/2014/main" id="{C5CA2D95-B85E-4C6B-8B4C-940BCD15DF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5877272"/>
                <a:ext cx="790153" cy="386196"/>
              </a:xfrm>
              <a:prstGeom prst="rect">
                <a:avLst/>
              </a:prstGeom>
              <a:blipFill>
                <a:blip r:embed="rId23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" name="Arc 24">
            <a:extLst>
              <a:ext uri="{FF2B5EF4-FFF2-40B4-BE49-F238E27FC236}">
                <a16:creationId xmlns:a16="http://schemas.microsoft.com/office/drawing/2014/main" id="{50B8AE58-523C-4DDD-B9FE-7B2E6FEC3030}"/>
              </a:ext>
            </a:extLst>
          </p:cNvPr>
          <p:cNvSpPr/>
          <p:nvPr/>
        </p:nvSpPr>
        <p:spPr>
          <a:xfrm rot="5400000" flipV="1">
            <a:off x="3203848" y="5085184"/>
            <a:ext cx="360040" cy="122413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4" name="テキスト ボックス 143">
                <a:extLst>
                  <a:ext uri="{FF2B5EF4-FFF2-40B4-BE49-F238E27FC236}">
                    <a16:creationId xmlns:a16="http://schemas.microsoft.com/office/drawing/2014/main" id="{E0B44A46-F8E0-44EC-B35A-98435B8AB75A}"/>
                  </a:ext>
                </a:extLst>
              </p:cNvPr>
              <p:cNvSpPr txBox="1"/>
              <p:nvPr/>
            </p:nvSpPr>
            <p:spPr>
              <a:xfrm>
                <a:off x="2987824" y="5877272"/>
                <a:ext cx="790153" cy="386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4" name="テキスト ボックス 143">
                <a:extLst>
                  <a:ext uri="{FF2B5EF4-FFF2-40B4-BE49-F238E27FC236}">
                    <a16:creationId xmlns:a16="http://schemas.microsoft.com/office/drawing/2014/main" id="{E0B44A46-F8E0-44EC-B35A-98435B8AB7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5877272"/>
                <a:ext cx="790153" cy="386196"/>
              </a:xfrm>
              <a:prstGeom prst="rect">
                <a:avLst/>
              </a:prstGeom>
              <a:blipFill>
                <a:blip r:embed="rId24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5" name="Arc 24">
            <a:extLst>
              <a:ext uri="{FF2B5EF4-FFF2-40B4-BE49-F238E27FC236}">
                <a16:creationId xmlns:a16="http://schemas.microsoft.com/office/drawing/2014/main" id="{7C7FAD13-B170-41E1-82DB-A69CDE5F013B}"/>
              </a:ext>
            </a:extLst>
          </p:cNvPr>
          <p:cNvSpPr/>
          <p:nvPr/>
        </p:nvSpPr>
        <p:spPr>
          <a:xfrm rot="5400000" flipV="1">
            <a:off x="4644008" y="5085184"/>
            <a:ext cx="360040" cy="122413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6" name="テキスト ボックス 145">
                <a:extLst>
                  <a:ext uri="{FF2B5EF4-FFF2-40B4-BE49-F238E27FC236}">
                    <a16:creationId xmlns:a16="http://schemas.microsoft.com/office/drawing/2014/main" id="{A6E24FE2-141B-4515-AD75-67A5E789E5F5}"/>
                  </a:ext>
                </a:extLst>
              </p:cNvPr>
              <p:cNvSpPr txBox="1"/>
              <p:nvPr/>
            </p:nvSpPr>
            <p:spPr>
              <a:xfrm>
                <a:off x="4427984" y="5877272"/>
                <a:ext cx="790153" cy="386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6" name="テキスト ボックス 145">
                <a:extLst>
                  <a:ext uri="{FF2B5EF4-FFF2-40B4-BE49-F238E27FC236}">
                    <a16:creationId xmlns:a16="http://schemas.microsoft.com/office/drawing/2014/main" id="{A6E24FE2-141B-4515-AD75-67A5E789E5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5877272"/>
                <a:ext cx="790153" cy="386196"/>
              </a:xfrm>
              <a:prstGeom prst="rect">
                <a:avLst/>
              </a:prstGeom>
              <a:blipFill>
                <a:blip r:embed="rId25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7" name="Arc 24">
            <a:extLst>
              <a:ext uri="{FF2B5EF4-FFF2-40B4-BE49-F238E27FC236}">
                <a16:creationId xmlns:a16="http://schemas.microsoft.com/office/drawing/2014/main" id="{824869C4-5363-4B72-ABCA-37B6AFCC50CB}"/>
              </a:ext>
            </a:extLst>
          </p:cNvPr>
          <p:cNvSpPr/>
          <p:nvPr/>
        </p:nvSpPr>
        <p:spPr>
          <a:xfrm rot="5400000" flipV="1">
            <a:off x="6084168" y="5085184"/>
            <a:ext cx="360040" cy="122413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8" name="テキスト ボックス 147">
                <a:extLst>
                  <a:ext uri="{FF2B5EF4-FFF2-40B4-BE49-F238E27FC236}">
                    <a16:creationId xmlns:a16="http://schemas.microsoft.com/office/drawing/2014/main" id="{7BD37C5E-64B7-4A1C-9395-07FE5EE84540}"/>
                  </a:ext>
                </a:extLst>
              </p:cNvPr>
              <p:cNvSpPr txBox="1"/>
              <p:nvPr/>
            </p:nvSpPr>
            <p:spPr>
              <a:xfrm>
                <a:off x="5868144" y="5877272"/>
                <a:ext cx="790153" cy="386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8" name="テキスト ボックス 147">
                <a:extLst>
                  <a:ext uri="{FF2B5EF4-FFF2-40B4-BE49-F238E27FC236}">
                    <a16:creationId xmlns:a16="http://schemas.microsoft.com/office/drawing/2014/main" id="{7BD37C5E-64B7-4A1C-9395-07FE5EE845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5877272"/>
                <a:ext cx="790153" cy="386196"/>
              </a:xfrm>
              <a:prstGeom prst="rect">
                <a:avLst/>
              </a:prstGeom>
              <a:blipFill>
                <a:blip r:embed="rId26"/>
                <a:stretch>
                  <a:fillRect l="-775" b="-1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9" name="Arc 24">
            <a:extLst>
              <a:ext uri="{FF2B5EF4-FFF2-40B4-BE49-F238E27FC236}">
                <a16:creationId xmlns:a16="http://schemas.microsoft.com/office/drawing/2014/main" id="{C4062253-50DB-442B-B8FC-1054CF7353FA}"/>
              </a:ext>
            </a:extLst>
          </p:cNvPr>
          <p:cNvSpPr/>
          <p:nvPr/>
        </p:nvSpPr>
        <p:spPr>
          <a:xfrm rot="5400000" flipV="1">
            <a:off x="7524328" y="5085184"/>
            <a:ext cx="360040" cy="122413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0" name="テキスト ボックス 149">
                <a:extLst>
                  <a:ext uri="{FF2B5EF4-FFF2-40B4-BE49-F238E27FC236}">
                    <a16:creationId xmlns:a16="http://schemas.microsoft.com/office/drawing/2014/main" id="{0F0CA526-5B18-49C1-9500-E3B88577F517}"/>
                  </a:ext>
                </a:extLst>
              </p:cNvPr>
              <p:cNvSpPr txBox="1"/>
              <p:nvPr/>
            </p:nvSpPr>
            <p:spPr>
              <a:xfrm>
                <a:off x="7308304" y="5877272"/>
                <a:ext cx="790153" cy="386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0" name="テキスト ボックス 149">
                <a:extLst>
                  <a:ext uri="{FF2B5EF4-FFF2-40B4-BE49-F238E27FC236}">
                    <a16:creationId xmlns:a16="http://schemas.microsoft.com/office/drawing/2014/main" id="{0F0CA526-5B18-49C1-9500-E3B88577F5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5877272"/>
                <a:ext cx="790153" cy="386196"/>
              </a:xfrm>
              <a:prstGeom prst="rect">
                <a:avLst/>
              </a:prstGeom>
              <a:blipFill>
                <a:blip r:embed="rId27"/>
                <a:stretch>
                  <a:fillRect l="-775" b="-1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6B6F778E-FE2F-44E1-9177-C7B95196C6B0}"/>
                  </a:ext>
                </a:extLst>
              </p:cNvPr>
              <p:cNvSpPr txBox="1"/>
              <p:nvPr/>
            </p:nvSpPr>
            <p:spPr>
              <a:xfrm>
                <a:off x="5004048" y="1916832"/>
                <a:ext cx="388843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Amazingly, the 6</a:t>
                </a:r>
                <a:r>
                  <a:rPr lang="en-US" baseline="300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th</a:t>
                </a:r>
                <a:r>
                  <a:rPr lang="en-US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roots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7+24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also have the same common ratio!</a:t>
                </a: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6B6F778E-FE2F-44E1-9177-C7B95196C6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1916832"/>
                <a:ext cx="3888433" cy="646331"/>
              </a:xfrm>
              <a:prstGeom prst="rect">
                <a:avLst/>
              </a:prstGeom>
              <a:blipFill>
                <a:blip r:embed="rId28"/>
                <a:stretch>
                  <a:fillRect l="-1097" t="-3774" b="-150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1" name="テキスト ボックス 150">
            <a:extLst>
              <a:ext uri="{FF2B5EF4-FFF2-40B4-BE49-F238E27FC236}">
                <a16:creationId xmlns:a16="http://schemas.microsoft.com/office/drawing/2014/main" id="{E691968D-FF5E-45B7-B9A9-DD231DD83A46}"/>
              </a:ext>
            </a:extLst>
          </p:cNvPr>
          <p:cNvSpPr txBox="1"/>
          <p:nvPr/>
        </p:nvSpPr>
        <p:spPr>
          <a:xfrm>
            <a:off x="1619672" y="594928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 ??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6" name="テキスト ボックス 155">
            <a:extLst>
              <a:ext uri="{FF2B5EF4-FFF2-40B4-BE49-F238E27FC236}">
                <a16:creationId xmlns:a16="http://schemas.microsoft.com/office/drawing/2014/main" id="{4136676F-BA2F-450E-A59F-1ECA3FAC06EF}"/>
              </a:ext>
            </a:extLst>
          </p:cNvPr>
          <p:cNvSpPr txBox="1"/>
          <p:nvPr/>
        </p:nvSpPr>
        <p:spPr>
          <a:xfrm>
            <a:off x="3131840" y="594928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 ??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8" name="テキスト ボックス 157">
            <a:extLst>
              <a:ext uri="{FF2B5EF4-FFF2-40B4-BE49-F238E27FC236}">
                <a16:creationId xmlns:a16="http://schemas.microsoft.com/office/drawing/2014/main" id="{B949A19B-B853-4B1B-B50F-9C9F8F042422}"/>
              </a:ext>
            </a:extLst>
          </p:cNvPr>
          <p:cNvSpPr txBox="1"/>
          <p:nvPr/>
        </p:nvSpPr>
        <p:spPr>
          <a:xfrm>
            <a:off x="4572000" y="594928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 ??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9" name="テキスト ボックス 158">
            <a:extLst>
              <a:ext uri="{FF2B5EF4-FFF2-40B4-BE49-F238E27FC236}">
                <a16:creationId xmlns:a16="http://schemas.microsoft.com/office/drawing/2014/main" id="{CA1395C2-7422-49EB-A827-ABA156FC43DF}"/>
              </a:ext>
            </a:extLst>
          </p:cNvPr>
          <p:cNvSpPr txBox="1"/>
          <p:nvPr/>
        </p:nvSpPr>
        <p:spPr>
          <a:xfrm>
            <a:off x="6012160" y="594928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 ??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0" name="テキスト ボックス 159">
            <a:extLst>
              <a:ext uri="{FF2B5EF4-FFF2-40B4-BE49-F238E27FC236}">
                <a16:creationId xmlns:a16="http://schemas.microsoft.com/office/drawing/2014/main" id="{C1B246A0-B8A6-42A2-9C65-0331AADD890C}"/>
              </a:ext>
            </a:extLst>
          </p:cNvPr>
          <p:cNvSpPr txBox="1"/>
          <p:nvPr/>
        </p:nvSpPr>
        <p:spPr>
          <a:xfrm>
            <a:off x="7524328" y="594928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 ??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1" name="正方形/長方形 160">
            <a:extLst>
              <a:ext uri="{FF2B5EF4-FFF2-40B4-BE49-F238E27FC236}">
                <a16:creationId xmlns:a16="http://schemas.microsoft.com/office/drawing/2014/main" id="{09570C8D-D100-4C14-9D9D-56071A558E32}"/>
              </a:ext>
            </a:extLst>
          </p:cNvPr>
          <p:cNvSpPr/>
          <p:nvPr/>
        </p:nvSpPr>
        <p:spPr>
          <a:xfrm>
            <a:off x="1763688" y="4149080"/>
            <a:ext cx="6048672" cy="4320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" name="正方形/長方形 161">
            <a:extLst>
              <a:ext uri="{FF2B5EF4-FFF2-40B4-BE49-F238E27FC236}">
                <a16:creationId xmlns:a16="http://schemas.microsoft.com/office/drawing/2014/main" id="{EB4DF2FB-A2BF-4C2D-A3EA-ADD665F20FE6}"/>
              </a:ext>
            </a:extLst>
          </p:cNvPr>
          <p:cNvSpPr/>
          <p:nvPr/>
        </p:nvSpPr>
        <p:spPr>
          <a:xfrm>
            <a:off x="1547664" y="5877272"/>
            <a:ext cx="6480720" cy="4320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0846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0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3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/>
      <p:bldP spid="118" grpId="0"/>
      <p:bldP spid="119" grpId="0"/>
      <p:bldP spid="120" grpId="0"/>
      <p:bldP spid="121" grpId="0"/>
      <p:bldP spid="122" grpId="0"/>
      <p:bldP spid="123" grpId="0" animBg="1"/>
      <p:bldP spid="124" grpId="0"/>
      <p:bldP spid="125" grpId="0" animBg="1"/>
      <p:bldP spid="126" grpId="0" animBg="1"/>
      <p:bldP spid="127" grpId="0" animBg="1"/>
      <p:bldP spid="128" grpId="0" animBg="1"/>
      <p:bldP spid="129" grpId="0"/>
      <p:bldP spid="130" grpId="0"/>
      <p:bldP spid="131" grpId="0"/>
      <p:bldP spid="132" grpId="0"/>
      <p:bldP spid="5" grpId="0"/>
      <p:bldP spid="133" grpId="0"/>
      <p:bldP spid="134" grpId="0"/>
      <p:bldP spid="134" grpId="1"/>
      <p:bldP spid="135" grpId="0"/>
      <p:bldP spid="136" grpId="0"/>
      <p:bldP spid="137" grpId="0"/>
      <p:bldP spid="138" grpId="0"/>
      <p:bldP spid="139" grpId="0"/>
      <p:bldP spid="140" grpId="0"/>
      <p:bldP spid="141" grpId="0" animBg="1"/>
      <p:bldP spid="142" grpId="0"/>
      <p:bldP spid="143" grpId="0" animBg="1"/>
      <p:bldP spid="144" grpId="0"/>
      <p:bldP spid="145" grpId="0" animBg="1"/>
      <p:bldP spid="146" grpId="0"/>
      <p:bldP spid="147" grpId="0" animBg="1"/>
      <p:bldP spid="148" grpId="0"/>
      <p:bldP spid="149" grpId="0" animBg="1"/>
      <p:bldP spid="150" grpId="0"/>
      <p:bldP spid="6" grpId="0"/>
      <p:bldP spid="151" grpId="0"/>
      <p:bldP spid="151" grpId="1"/>
      <p:bldP spid="156" grpId="0"/>
      <p:bldP spid="156" grpId="1"/>
      <p:bldP spid="158" grpId="0"/>
      <p:bldP spid="158" grpId="1"/>
      <p:bldP spid="159" grpId="0"/>
      <p:bldP spid="159" grpId="1"/>
      <p:bldP spid="160" grpId="0"/>
      <p:bldP spid="160" grpId="1"/>
      <p:bldP spid="161" grpId="0" animBg="1"/>
      <p:bldP spid="161" grpId="1" animBg="1"/>
      <p:bldP spid="162" grpId="0" animBg="1"/>
      <p:bldP spid="16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弧 8">
            <a:extLst>
              <a:ext uri="{FF2B5EF4-FFF2-40B4-BE49-F238E27FC236}">
                <a16:creationId xmlns:a16="http://schemas.microsoft.com/office/drawing/2014/main" id="{F307D825-6EDA-4F60-BD1B-7672B374EA03}"/>
              </a:ext>
            </a:extLst>
          </p:cNvPr>
          <p:cNvSpPr/>
          <p:nvPr/>
        </p:nvSpPr>
        <p:spPr>
          <a:xfrm>
            <a:off x="6300192" y="2420888"/>
            <a:ext cx="914400" cy="914400"/>
          </a:xfrm>
          <a:prstGeom prst="arc">
            <a:avLst>
              <a:gd name="adj1" fmla="val 6746819"/>
              <a:gd name="adj2" fmla="val 9168179"/>
            </a:avLst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600200"/>
                <a:ext cx="37973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can use the properties of complex nth roots to solve geometric problems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Looking at the arrangement of points from our first example, we can conclude that multiplying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𝑖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itchFamily="66" charset="0"/>
                  </a:rPr>
                  <a:t> rotates a point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e>
                      <m:sup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 anticlockwise about the origin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  <a:sym typeface="Wingdings" panose="05000000000000000000" pitchFamily="2" charset="2"/>
                  </a:rPr>
                  <a:t> So, another way to find these roots would have been to find one, and then repeatedly multiply it by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den>
                    </m:f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𝑖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6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itchFamily="66" charset="0"/>
                  </a:rPr>
                  <a:t> until we have found all of them</a:t>
                </a:r>
              </a:p>
              <a:p>
                <a:pPr marL="0" indent="0" algn="ctr">
                  <a:buNone/>
                </a:pPr>
                <a:endParaRPr lang="en-GB" sz="16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600200"/>
                <a:ext cx="3797300" cy="5105400"/>
              </a:xfrm>
              <a:blipFill>
                <a:blip r:embed="rId3"/>
                <a:stretch>
                  <a:fillRect t="-717" r="-35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1G</a:t>
            </a:r>
          </a:p>
        </p:txBody>
      </p:sp>
      <p:sp>
        <p:nvSpPr>
          <p:cNvPr id="82" name="Title 1">
            <a:extLst>
              <a:ext uri="{FF2B5EF4-FFF2-40B4-BE49-F238E27FC236}">
                <a16:creationId xmlns:a16="http://schemas.microsoft.com/office/drawing/2014/main" id="{C095CAD7-6F68-48DA-8C3B-317302D41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BA20C4E-A3C9-4EB4-A2E2-56B1013A7FC9}"/>
                  </a:ext>
                </a:extLst>
              </p:cNvPr>
              <p:cNvSpPr txBox="1"/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In general, the solutions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=1,2..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BA20C4E-A3C9-4EB4-A2E2-56B1013A7F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31">
            <a:extLst>
              <a:ext uri="{FF2B5EF4-FFF2-40B4-BE49-F238E27FC236}">
                <a16:creationId xmlns:a16="http://schemas.microsoft.com/office/drawing/2014/main" id="{6349619E-BF17-4CA4-B8E1-6F4ABB6B461C}"/>
              </a:ext>
            </a:extLst>
          </p:cNvPr>
          <p:cNvCxnSpPr>
            <a:cxnSpLocks/>
          </p:cNvCxnSpPr>
          <p:nvPr/>
        </p:nvCxnSpPr>
        <p:spPr>
          <a:xfrm flipV="1">
            <a:off x="6660232" y="1268760"/>
            <a:ext cx="0" cy="338437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39">
            <a:extLst>
              <a:ext uri="{FF2B5EF4-FFF2-40B4-BE49-F238E27FC236}">
                <a16:creationId xmlns:a16="http://schemas.microsoft.com/office/drawing/2014/main" id="{F19100E2-FD92-4753-830E-8F98B525924C}"/>
              </a:ext>
            </a:extLst>
          </p:cNvPr>
          <p:cNvSpPr txBox="1"/>
          <p:nvPr/>
        </p:nvSpPr>
        <p:spPr>
          <a:xfrm>
            <a:off x="8388424" y="2852936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Re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51" name="TextBox 40">
            <a:extLst>
              <a:ext uri="{FF2B5EF4-FFF2-40B4-BE49-F238E27FC236}">
                <a16:creationId xmlns:a16="http://schemas.microsoft.com/office/drawing/2014/main" id="{4DD7AD0A-66A5-4C41-938C-12E57287CDC3}"/>
              </a:ext>
            </a:extLst>
          </p:cNvPr>
          <p:cNvSpPr txBox="1"/>
          <p:nvPr/>
        </p:nvSpPr>
        <p:spPr>
          <a:xfrm>
            <a:off x="6516216" y="980728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Comic Sans MS" pitchFamily="66" charset="0"/>
              </a:rPr>
              <a:t>Im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52" name="Straight Arrow Connector 31">
            <a:extLst>
              <a:ext uri="{FF2B5EF4-FFF2-40B4-BE49-F238E27FC236}">
                <a16:creationId xmlns:a16="http://schemas.microsoft.com/office/drawing/2014/main" id="{C0BF01B3-1BBE-4447-BC27-E7A773D3C19B}"/>
              </a:ext>
            </a:extLst>
          </p:cNvPr>
          <p:cNvCxnSpPr>
            <a:cxnSpLocks/>
          </p:cNvCxnSpPr>
          <p:nvPr/>
        </p:nvCxnSpPr>
        <p:spPr>
          <a:xfrm rot="5400000" flipV="1">
            <a:off x="6696236" y="1304764"/>
            <a:ext cx="0" cy="338437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D7A51401-7822-416A-AB5B-B6ED921907C3}"/>
              </a:ext>
            </a:extLst>
          </p:cNvPr>
          <p:cNvGrpSpPr/>
          <p:nvPr/>
        </p:nvGrpSpPr>
        <p:grpSpPr>
          <a:xfrm>
            <a:off x="6876256" y="1844824"/>
            <a:ext cx="144016" cy="144016"/>
            <a:chOff x="7740352" y="4509120"/>
            <a:chExt cx="144016" cy="144016"/>
          </a:xfrm>
        </p:grpSpPr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AAADB440-AF54-4599-B984-3C151CDD40A3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6CB9CDDC-8D35-4A80-8F28-E01ED0D70F6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6F649CCF-D6CD-4950-BFEB-03AD482BBCA8}"/>
              </a:ext>
            </a:extLst>
          </p:cNvPr>
          <p:cNvGrpSpPr/>
          <p:nvPr/>
        </p:nvGrpSpPr>
        <p:grpSpPr>
          <a:xfrm>
            <a:off x="6300192" y="4005064"/>
            <a:ext cx="144016" cy="144016"/>
            <a:chOff x="7740352" y="4509120"/>
            <a:chExt cx="144016" cy="144016"/>
          </a:xfrm>
        </p:grpSpPr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3541762A-140F-41C6-9F19-F70247C1AE62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28756CCC-77AD-4F14-8675-73DCAA75E6B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6CB5437C-FFAA-4D2F-AF38-423F7C02A1FF}"/>
              </a:ext>
            </a:extLst>
          </p:cNvPr>
          <p:cNvGrpSpPr/>
          <p:nvPr/>
        </p:nvGrpSpPr>
        <p:grpSpPr>
          <a:xfrm>
            <a:off x="5796136" y="2132856"/>
            <a:ext cx="144016" cy="144016"/>
            <a:chOff x="7740352" y="4509120"/>
            <a:chExt cx="144016" cy="144016"/>
          </a:xfrm>
        </p:grpSpPr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006A5DB5-0562-4419-B593-D51C2D0B0D9F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4F183ED8-6CD1-41F3-9499-2B51704D4E0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グループ化 61">
            <a:extLst>
              <a:ext uri="{FF2B5EF4-FFF2-40B4-BE49-F238E27FC236}">
                <a16:creationId xmlns:a16="http://schemas.microsoft.com/office/drawing/2014/main" id="{B585E5ED-7474-41DA-869F-5AB062C0016B}"/>
              </a:ext>
            </a:extLst>
          </p:cNvPr>
          <p:cNvGrpSpPr/>
          <p:nvPr/>
        </p:nvGrpSpPr>
        <p:grpSpPr>
          <a:xfrm>
            <a:off x="7380312" y="3717032"/>
            <a:ext cx="144016" cy="144016"/>
            <a:chOff x="7740352" y="4509120"/>
            <a:chExt cx="144016" cy="144016"/>
          </a:xfrm>
        </p:grpSpPr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5B5C3158-7380-4A0F-918F-8C9DD65C407E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99542C29-4EA2-45DC-B6D0-3F244E06644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343B95DD-EF74-4B78-88EA-733946BA2B50}"/>
              </a:ext>
            </a:extLst>
          </p:cNvPr>
          <p:cNvGrpSpPr/>
          <p:nvPr/>
        </p:nvGrpSpPr>
        <p:grpSpPr>
          <a:xfrm>
            <a:off x="7668344" y="2636912"/>
            <a:ext cx="144016" cy="144016"/>
            <a:chOff x="7740352" y="4509120"/>
            <a:chExt cx="144016" cy="144016"/>
          </a:xfrm>
        </p:grpSpPr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10BAB937-935C-443A-8653-7944A6796167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4BCF2FE0-014B-47F7-90A8-2C106570EC0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75A1EC82-FB1D-48BF-B142-A603D025B45E}"/>
              </a:ext>
            </a:extLst>
          </p:cNvPr>
          <p:cNvGrpSpPr/>
          <p:nvPr/>
        </p:nvGrpSpPr>
        <p:grpSpPr>
          <a:xfrm>
            <a:off x="5508104" y="3212976"/>
            <a:ext cx="144016" cy="144016"/>
            <a:chOff x="7740352" y="4509120"/>
            <a:chExt cx="144016" cy="144016"/>
          </a:xfrm>
        </p:grpSpPr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69DA9FFE-5D03-493E-BA94-241C30AD2E65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48DD215E-E1A6-4A7B-9C3C-12DE9E4A148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BF31CE9F-9360-4A5E-92A4-33F99D9E9B5E}"/>
              </a:ext>
            </a:extLst>
          </p:cNvPr>
          <p:cNvCxnSpPr/>
          <p:nvPr/>
        </p:nvCxnSpPr>
        <p:spPr>
          <a:xfrm flipV="1">
            <a:off x="6660232" y="2708920"/>
            <a:ext cx="1080120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E0F4C4AD-3E1B-45CA-80C6-03ADB5978B83}"/>
              </a:ext>
            </a:extLst>
          </p:cNvPr>
          <p:cNvCxnSpPr/>
          <p:nvPr/>
        </p:nvCxnSpPr>
        <p:spPr>
          <a:xfrm flipV="1">
            <a:off x="5580112" y="2996952"/>
            <a:ext cx="1080120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ABF067B0-D2C7-4A0E-BE43-D634315FE12C}"/>
              </a:ext>
            </a:extLst>
          </p:cNvPr>
          <p:cNvCxnSpPr>
            <a:cxnSpLocks/>
          </p:cNvCxnSpPr>
          <p:nvPr/>
        </p:nvCxnSpPr>
        <p:spPr>
          <a:xfrm flipV="1">
            <a:off x="6660232" y="1916832"/>
            <a:ext cx="288032" cy="108012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2B40BFEC-BC26-4F5C-92A0-09146066847F}"/>
              </a:ext>
            </a:extLst>
          </p:cNvPr>
          <p:cNvCxnSpPr>
            <a:cxnSpLocks/>
          </p:cNvCxnSpPr>
          <p:nvPr/>
        </p:nvCxnSpPr>
        <p:spPr>
          <a:xfrm flipV="1">
            <a:off x="6372200" y="2996952"/>
            <a:ext cx="288032" cy="108012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4135F3A7-7E8B-4A83-8EF3-E3BEAB8D3E65}"/>
              </a:ext>
            </a:extLst>
          </p:cNvPr>
          <p:cNvCxnSpPr>
            <a:cxnSpLocks/>
          </p:cNvCxnSpPr>
          <p:nvPr/>
        </p:nvCxnSpPr>
        <p:spPr>
          <a:xfrm flipH="1" flipV="1">
            <a:off x="5868144" y="2204864"/>
            <a:ext cx="792088" cy="7920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AE308E08-53FC-4B40-B4DE-4C844ACE4DBE}"/>
              </a:ext>
            </a:extLst>
          </p:cNvPr>
          <p:cNvCxnSpPr>
            <a:cxnSpLocks/>
          </p:cNvCxnSpPr>
          <p:nvPr/>
        </p:nvCxnSpPr>
        <p:spPr>
          <a:xfrm flipH="1" flipV="1">
            <a:off x="6660232" y="2996952"/>
            <a:ext cx="792088" cy="7920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04D47D7A-6C11-489C-8F1C-B03E9851C911}"/>
                  </a:ext>
                </a:extLst>
              </p:cNvPr>
              <p:cNvSpPr txBox="1"/>
              <p:nvPr/>
            </p:nvSpPr>
            <p:spPr>
              <a:xfrm>
                <a:off x="5292080" y="3212976"/>
                <a:ext cx="2008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04D47D7A-6C11-489C-8F1C-B03E9851C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3212976"/>
                <a:ext cx="200889" cy="215444"/>
              </a:xfrm>
              <a:prstGeom prst="rect">
                <a:avLst/>
              </a:prstGeom>
              <a:blipFill>
                <a:blip r:embed="rId5"/>
                <a:stretch>
                  <a:fillRect l="-12121" r="-3030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テキスト ボックス 77">
                <a:extLst>
                  <a:ext uri="{FF2B5EF4-FFF2-40B4-BE49-F238E27FC236}">
                    <a16:creationId xmlns:a16="http://schemas.microsoft.com/office/drawing/2014/main" id="{14CDDE0C-45CB-4B9C-AB27-21B495C1DE89}"/>
                  </a:ext>
                </a:extLst>
              </p:cNvPr>
              <p:cNvSpPr txBox="1"/>
              <p:nvPr/>
            </p:nvSpPr>
            <p:spPr>
              <a:xfrm>
                <a:off x="6156176" y="4149080"/>
                <a:ext cx="20505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8" name="テキスト ボックス 77">
                <a:extLst>
                  <a:ext uri="{FF2B5EF4-FFF2-40B4-BE49-F238E27FC236}">
                    <a16:creationId xmlns:a16="http://schemas.microsoft.com/office/drawing/2014/main" id="{14CDDE0C-45CB-4B9C-AB27-21B495C1DE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4149080"/>
                <a:ext cx="205056" cy="215444"/>
              </a:xfrm>
              <a:prstGeom prst="rect">
                <a:avLst/>
              </a:prstGeom>
              <a:blipFill>
                <a:blip r:embed="rId6"/>
                <a:stretch>
                  <a:fillRect l="-14706" r="-2941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2F1C5793-5BB9-4686-B99B-877EBAC74198}"/>
                  </a:ext>
                </a:extLst>
              </p:cNvPr>
              <p:cNvSpPr txBox="1"/>
              <p:nvPr/>
            </p:nvSpPr>
            <p:spPr>
              <a:xfrm>
                <a:off x="7524328" y="3861048"/>
                <a:ext cx="20505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2F1C5793-5BB9-4686-B99B-877EBAC741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3861048"/>
                <a:ext cx="205056" cy="215444"/>
              </a:xfrm>
              <a:prstGeom prst="rect">
                <a:avLst/>
              </a:prstGeom>
              <a:blipFill>
                <a:blip r:embed="rId7"/>
                <a:stretch>
                  <a:fillRect l="-11765" r="-2941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5E3EBD09-A608-4DFF-BF44-9E3A7FB0BD8C}"/>
                  </a:ext>
                </a:extLst>
              </p:cNvPr>
              <p:cNvSpPr txBox="1"/>
              <p:nvPr/>
            </p:nvSpPr>
            <p:spPr>
              <a:xfrm>
                <a:off x="7884368" y="2564904"/>
                <a:ext cx="20505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5E3EBD09-A608-4DFF-BF44-9E3A7FB0BD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2564904"/>
                <a:ext cx="205056" cy="215444"/>
              </a:xfrm>
              <a:prstGeom prst="rect">
                <a:avLst/>
              </a:prstGeom>
              <a:blipFill>
                <a:blip r:embed="rId8"/>
                <a:stretch>
                  <a:fillRect l="-11765" r="-2941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F623B463-9329-4F7D-82C0-7CA10DE1D590}"/>
                  </a:ext>
                </a:extLst>
              </p:cNvPr>
              <p:cNvSpPr txBox="1"/>
              <p:nvPr/>
            </p:nvSpPr>
            <p:spPr>
              <a:xfrm>
                <a:off x="6876256" y="1556792"/>
                <a:ext cx="20505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F623B463-9329-4F7D-82C0-7CA10DE1D5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1556792"/>
                <a:ext cx="205056" cy="215444"/>
              </a:xfrm>
              <a:prstGeom prst="rect">
                <a:avLst/>
              </a:prstGeom>
              <a:blipFill>
                <a:blip r:embed="rId9"/>
                <a:stretch>
                  <a:fillRect l="-14706" r="-2941" b="-13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テキスト ボックス 82">
                <a:extLst>
                  <a:ext uri="{FF2B5EF4-FFF2-40B4-BE49-F238E27FC236}">
                    <a16:creationId xmlns:a16="http://schemas.microsoft.com/office/drawing/2014/main" id="{DF1BC1C5-26EA-4687-8ECD-A2DC6C400B56}"/>
                  </a:ext>
                </a:extLst>
              </p:cNvPr>
              <p:cNvSpPr txBox="1"/>
              <p:nvPr/>
            </p:nvSpPr>
            <p:spPr>
              <a:xfrm>
                <a:off x="5580112" y="1916832"/>
                <a:ext cx="20505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3" name="テキスト ボックス 82">
                <a:extLst>
                  <a:ext uri="{FF2B5EF4-FFF2-40B4-BE49-F238E27FC236}">
                    <a16:creationId xmlns:a16="http://schemas.microsoft.com/office/drawing/2014/main" id="{DF1BC1C5-26EA-4687-8ECD-A2DC6C400B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1916832"/>
                <a:ext cx="205056" cy="215444"/>
              </a:xfrm>
              <a:prstGeom prst="rect">
                <a:avLst/>
              </a:prstGeom>
              <a:blipFill>
                <a:blip r:embed="rId10"/>
                <a:stretch>
                  <a:fillRect l="-11765" r="-2941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0E93B4C2-D2D1-4D0B-84DB-14E44E0B6AB9}"/>
              </a:ext>
            </a:extLst>
          </p:cNvPr>
          <p:cNvCxnSpPr/>
          <p:nvPr/>
        </p:nvCxnSpPr>
        <p:spPr>
          <a:xfrm flipV="1">
            <a:off x="5868144" y="1916832"/>
            <a:ext cx="1080120" cy="28803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F158D58D-660B-4650-AB9C-A3082C6CB2EE}"/>
              </a:ext>
            </a:extLst>
          </p:cNvPr>
          <p:cNvCxnSpPr/>
          <p:nvPr/>
        </p:nvCxnSpPr>
        <p:spPr>
          <a:xfrm flipV="1">
            <a:off x="6372200" y="3789040"/>
            <a:ext cx="1080120" cy="28803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20B9CCD9-E821-43F8-BF26-C778576846CC}"/>
              </a:ext>
            </a:extLst>
          </p:cNvPr>
          <p:cNvCxnSpPr>
            <a:cxnSpLocks/>
          </p:cNvCxnSpPr>
          <p:nvPr/>
        </p:nvCxnSpPr>
        <p:spPr>
          <a:xfrm flipV="1">
            <a:off x="5580112" y="2204864"/>
            <a:ext cx="288032" cy="108012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0FFE3DAF-5AC6-40E5-9646-27729E35BB40}"/>
              </a:ext>
            </a:extLst>
          </p:cNvPr>
          <p:cNvCxnSpPr>
            <a:cxnSpLocks/>
          </p:cNvCxnSpPr>
          <p:nvPr/>
        </p:nvCxnSpPr>
        <p:spPr>
          <a:xfrm flipV="1">
            <a:off x="7452320" y="2708920"/>
            <a:ext cx="288032" cy="108012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CDFEB0D3-EE60-447A-867D-0CC743F92682}"/>
              </a:ext>
            </a:extLst>
          </p:cNvPr>
          <p:cNvCxnSpPr>
            <a:cxnSpLocks/>
          </p:cNvCxnSpPr>
          <p:nvPr/>
        </p:nvCxnSpPr>
        <p:spPr>
          <a:xfrm flipH="1" flipV="1">
            <a:off x="5580112" y="3284984"/>
            <a:ext cx="792088" cy="79208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22DFB4F4-8B35-46CD-977E-E8805D661E64}"/>
              </a:ext>
            </a:extLst>
          </p:cNvPr>
          <p:cNvCxnSpPr>
            <a:cxnSpLocks/>
          </p:cNvCxnSpPr>
          <p:nvPr/>
        </p:nvCxnSpPr>
        <p:spPr>
          <a:xfrm flipH="1" flipV="1">
            <a:off x="6948264" y="1916832"/>
            <a:ext cx="792088" cy="79208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592FC42F-CE0F-4BAF-B2D0-F8700628F9AD}"/>
                  </a:ext>
                </a:extLst>
              </p:cNvPr>
              <p:cNvSpPr txBox="1"/>
              <p:nvPr/>
            </p:nvSpPr>
            <p:spPr>
              <a:xfrm>
                <a:off x="4139953" y="4725144"/>
                <a:ext cx="4752528" cy="1491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To find all the roots of a complex number:</a:t>
                </a:r>
              </a:p>
              <a:p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First, find any root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Then find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𝑐𝑜𝑠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𝑖𝑠𝑖𝑛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Then multiply the root by </a:t>
                </a:r>
                <a14:m>
                  <m:oMath xmlns:m="http://schemas.openxmlformats.org/officeDocument/2006/math"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repeatedly until you have found all the roots</a:t>
                </a:r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592FC42F-CE0F-4BAF-B2D0-F8700628F9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3" y="4725144"/>
                <a:ext cx="4752528" cy="1491947"/>
              </a:xfrm>
              <a:prstGeom prst="rect">
                <a:avLst/>
              </a:prstGeom>
              <a:blipFill>
                <a:blip r:embed="rId11"/>
                <a:stretch>
                  <a:fillRect l="-385" t="-816" b="-32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1" name="直線矢印コネクタ 90">
            <a:extLst>
              <a:ext uri="{FF2B5EF4-FFF2-40B4-BE49-F238E27FC236}">
                <a16:creationId xmlns:a16="http://schemas.microsoft.com/office/drawing/2014/main" id="{2C6C3862-3BAB-4038-A66D-5A94FE59A537}"/>
              </a:ext>
            </a:extLst>
          </p:cNvPr>
          <p:cNvCxnSpPr>
            <a:cxnSpLocks/>
          </p:cNvCxnSpPr>
          <p:nvPr/>
        </p:nvCxnSpPr>
        <p:spPr>
          <a:xfrm flipV="1">
            <a:off x="7749190" y="1844824"/>
            <a:ext cx="999274" cy="3456384"/>
          </a:xfrm>
          <a:prstGeom prst="straightConnector1">
            <a:avLst/>
          </a:prstGeom>
          <a:ln w="635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矢印コネクタ 91">
            <a:extLst>
              <a:ext uri="{FF2B5EF4-FFF2-40B4-BE49-F238E27FC236}">
                <a16:creationId xmlns:a16="http://schemas.microsoft.com/office/drawing/2014/main" id="{4CACA942-02E0-4CB9-A1B6-99D9F0F2BBA5}"/>
              </a:ext>
            </a:extLst>
          </p:cNvPr>
          <p:cNvCxnSpPr>
            <a:cxnSpLocks/>
          </p:cNvCxnSpPr>
          <p:nvPr/>
        </p:nvCxnSpPr>
        <p:spPr>
          <a:xfrm>
            <a:off x="6444208" y="332656"/>
            <a:ext cx="2295418" cy="1512168"/>
          </a:xfrm>
          <a:prstGeom prst="straightConnector1">
            <a:avLst/>
          </a:prstGeom>
          <a:ln w="635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テキスト ボックス 93">
                <a:extLst>
                  <a:ext uri="{FF2B5EF4-FFF2-40B4-BE49-F238E27FC236}">
                    <a16:creationId xmlns:a16="http://schemas.microsoft.com/office/drawing/2014/main" id="{E83D6853-00FC-40EB-8309-A6EE2A127F27}"/>
                  </a:ext>
                </a:extLst>
              </p:cNvPr>
              <p:cNvSpPr txBox="1"/>
              <p:nvPr/>
            </p:nvSpPr>
            <p:spPr>
              <a:xfrm>
                <a:off x="7343800" y="620688"/>
                <a:ext cx="1800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This is the result when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4" name="テキスト ボックス 93">
                <a:extLst>
                  <a:ext uri="{FF2B5EF4-FFF2-40B4-BE49-F238E27FC236}">
                    <a16:creationId xmlns:a16="http://schemas.microsoft.com/office/drawing/2014/main" id="{E83D6853-00FC-40EB-8309-A6EE2A127F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3800" y="620688"/>
                <a:ext cx="1800200" cy="523220"/>
              </a:xfrm>
              <a:prstGeom prst="rect">
                <a:avLst/>
              </a:prstGeom>
              <a:blipFill>
                <a:blip r:embed="rId12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テキスト ボックス 95">
                <a:extLst>
                  <a:ext uri="{FF2B5EF4-FFF2-40B4-BE49-F238E27FC236}">
                    <a16:creationId xmlns:a16="http://schemas.microsoft.com/office/drawing/2014/main" id="{1C749963-137C-4714-9E5F-852A3C4F1F4C}"/>
                  </a:ext>
                </a:extLst>
              </p:cNvPr>
              <p:cNvSpPr txBox="1"/>
              <p:nvPr/>
            </p:nvSpPr>
            <p:spPr>
              <a:xfrm>
                <a:off x="6084168" y="3140968"/>
                <a:ext cx="432048" cy="3125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  <m:sup>
                          <m: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6" name="テキスト ボックス 95">
                <a:extLst>
                  <a:ext uri="{FF2B5EF4-FFF2-40B4-BE49-F238E27FC236}">
                    <a16:creationId xmlns:a16="http://schemas.microsoft.com/office/drawing/2014/main" id="{1C749963-137C-4714-9E5F-852A3C4F1F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3140968"/>
                <a:ext cx="432048" cy="31258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49443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4" grpId="0"/>
      <p:bldP spid="94" grpId="1"/>
      <p:bldP spid="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37973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600" b="1" dirty="0">
                <a:latin typeface="Comic Sans MS" pitchFamily="66" charset="0"/>
              </a:rPr>
              <a:t>You can use the properties of complex nth roots to solve geometric problems</a:t>
            </a: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itchFamily="66" charset="0"/>
                <a:sym typeface="Wingdings" panose="05000000000000000000" pitchFamily="2" charset="2"/>
              </a:rPr>
              <a:t>More formally:</a:t>
            </a: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1G</a:t>
            </a:r>
          </a:p>
        </p:txBody>
      </p:sp>
      <p:sp>
        <p:nvSpPr>
          <p:cNvPr id="82" name="Title 1">
            <a:extLst>
              <a:ext uri="{FF2B5EF4-FFF2-40B4-BE49-F238E27FC236}">
                <a16:creationId xmlns:a16="http://schemas.microsoft.com/office/drawing/2014/main" id="{C095CAD7-6F68-48DA-8C3B-317302D41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BA20C4E-A3C9-4EB4-A2E2-56B1013A7FC9}"/>
                  </a:ext>
                </a:extLst>
              </p:cNvPr>
              <p:cNvSpPr txBox="1"/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In general, the solutions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=1,2..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BA20C4E-A3C9-4EB4-A2E2-56B1013A7F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DCFC80F-D384-48DB-8A50-54EAC97A577C}"/>
                  </a:ext>
                </a:extLst>
              </p:cNvPr>
              <p:cNvSpPr txBox="1"/>
              <p:nvPr/>
            </p:nvSpPr>
            <p:spPr>
              <a:xfrm>
                <a:off x="755576" y="3284984"/>
                <a:ext cx="784887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is one root of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1,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..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are the roots of unity, then the roots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are given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2 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..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DCFC80F-D384-48DB-8A50-54EAC97A57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3284984"/>
                <a:ext cx="7848872" cy="584775"/>
              </a:xfrm>
              <a:prstGeom prst="rect">
                <a:avLst/>
              </a:prstGeom>
              <a:blipFill>
                <a:blip r:embed="rId5"/>
                <a:stretch>
                  <a:fillRect l="-466" t="-2083" r="-699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9D03CE7C-C73E-40C9-865E-A745E2FBFC43}"/>
                  </a:ext>
                </a:extLst>
              </p:cNvPr>
              <p:cNvSpPr txBox="1"/>
              <p:nvPr/>
            </p:nvSpPr>
            <p:spPr>
              <a:xfrm>
                <a:off x="2267744" y="4509120"/>
                <a:ext cx="4752528" cy="1491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First, find any root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Then find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𝑐𝑜𝑠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𝑖𝑠𝑖𝑛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Then multiply the root by </a:t>
                </a:r>
                <a14:m>
                  <m:oMath xmlns:m="http://schemas.openxmlformats.org/officeDocument/2006/math"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repeatedly until you have found all the roots</a:t>
                </a:r>
              </a:p>
            </p:txBody>
          </p:sp>
        </mc:Choice>
        <mc:Fallback xmlns="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9D03CE7C-C73E-40C9-865E-A745E2FBFC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4509120"/>
                <a:ext cx="4752528" cy="1491947"/>
              </a:xfrm>
              <a:prstGeom prst="rect">
                <a:avLst/>
              </a:prstGeom>
              <a:blipFill>
                <a:blip r:embed="rId6"/>
                <a:stretch>
                  <a:fillRect l="-128" t="-820" b="-3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71DD7B-8474-4C67-9084-B0898948DC45}"/>
              </a:ext>
            </a:extLst>
          </p:cNvPr>
          <p:cNvSpPr/>
          <p:nvPr/>
        </p:nvSpPr>
        <p:spPr>
          <a:xfrm>
            <a:off x="2339752" y="4509120"/>
            <a:ext cx="1944216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CB9B74B5-1755-4A5C-B3C8-79EE5F637889}"/>
              </a:ext>
            </a:extLst>
          </p:cNvPr>
          <p:cNvSpPr/>
          <p:nvPr/>
        </p:nvSpPr>
        <p:spPr>
          <a:xfrm>
            <a:off x="1043608" y="3356992"/>
            <a:ext cx="288032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78800953-885C-41CE-9861-277EE64B60BE}"/>
              </a:ext>
            </a:extLst>
          </p:cNvPr>
          <p:cNvSpPr/>
          <p:nvPr/>
        </p:nvSpPr>
        <p:spPr>
          <a:xfrm>
            <a:off x="5148064" y="3356992"/>
            <a:ext cx="288032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019FDBDF-88D3-4488-ADB1-CA57A1858448}"/>
              </a:ext>
            </a:extLst>
          </p:cNvPr>
          <p:cNvSpPr/>
          <p:nvPr/>
        </p:nvSpPr>
        <p:spPr>
          <a:xfrm>
            <a:off x="2339752" y="4941168"/>
            <a:ext cx="3888432" cy="4320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5253A5B9-D9F7-40E4-9267-96BA337B111E}"/>
              </a:ext>
            </a:extLst>
          </p:cNvPr>
          <p:cNvSpPr/>
          <p:nvPr/>
        </p:nvSpPr>
        <p:spPr>
          <a:xfrm>
            <a:off x="2339752" y="5517232"/>
            <a:ext cx="4320480" cy="4320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Arc 24">
            <a:extLst>
              <a:ext uri="{FF2B5EF4-FFF2-40B4-BE49-F238E27FC236}">
                <a16:creationId xmlns:a16="http://schemas.microsoft.com/office/drawing/2014/main" id="{0AFF4172-F71C-4E8A-B3B8-9643E39CC482}"/>
              </a:ext>
            </a:extLst>
          </p:cNvPr>
          <p:cNvSpPr/>
          <p:nvPr/>
        </p:nvSpPr>
        <p:spPr>
          <a:xfrm rot="5400000" flipV="1">
            <a:off x="4499993" y="3717033"/>
            <a:ext cx="360040" cy="36004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Arc 24">
            <a:extLst>
              <a:ext uri="{FF2B5EF4-FFF2-40B4-BE49-F238E27FC236}">
                <a16:creationId xmlns:a16="http://schemas.microsoft.com/office/drawing/2014/main" id="{125DF1B6-ED7C-422D-A0DE-2CF0BFAA3D50}"/>
              </a:ext>
            </a:extLst>
          </p:cNvPr>
          <p:cNvSpPr/>
          <p:nvPr/>
        </p:nvSpPr>
        <p:spPr>
          <a:xfrm rot="5400000" flipV="1">
            <a:off x="4932040" y="3717032"/>
            <a:ext cx="360040" cy="36004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Arc 24">
            <a:extLst>
              <a:ext uri="{FF2B5EF4-FFF2-40B4-BE49-F238E27FC236}">
                <a16:creationId xmlns:a16="http://schemas.microsoft.com/office/drawing/2014/main" id="{9C58B7CA-C245-4F4C-B95A-375D0677A666}"/>
              </a:ext>
            </a:extLst>
          </p:cNvPr>
          <p:cNvSpPr/>
          <p:nvPr/>
        </p:nvSpPr>
        <p:spPr>
          <a:xfrm rot="5400000" flipV="1">
            <a:off x="5364088" y="3717032"/>
            <a:ext cx="360040" cy="36004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Arc 24">
            <a:extLst>
              <a:ext uri="{FF2B5EF4-FFF2-40B4-BE49-F238E27FC236}">
                <a16:creationId xmlns:a16="http://schemas.microsoft.com/office/drawing/2014/main" id="{5F687F68-4BA5-4EC8-8072-C84E834375F2}"/>
              </a:ext>
            </a:extLst>
          </p:cNvPr>
          <p:cNvSpPr/>
          <p:nvPr/>
        </p:nvSpPr>
        <p:spPr>
          <a:xfrm rot="5400000" flipV="1">
            <a:off x="5796136" y="3717032"/>
            <a:ext cx="360040" cy="36004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3402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7" grpId="1" animBg="1"/>
      <p:bldP spid="95" grpId="0" animBg="1"/>
      <p:bldP spid="95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600200"/>
                <a:ext cx="37973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can use the properties of complex nth roots to solve geometric problems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The coordinate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140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3</m:t>
                            </m:r>
                          </m:e>
                        </m:rad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,1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itchFamily="66" charset="0"/>
                  </a:rPr>
                  <a:t> lies at one vertex of an equilateral triangle. The centre of the triangle is at the origin.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Find the coordinates of the other vertices of the triangle</a:t>
                </a:r>
              </a:p>
              <a:p>
                <a:pPr marL="0" indent="0" algn="ctr">
                  <a:buNone/>
                </a:pPr>
                <a:endParaRPr lang="en-GB" sz="16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600200"/>
                <a:ext cx="3797300" cy="5105400"/>
              </a:xfrm>
              <a:blipFill>
                <a:blip r:embed="rId3"/>
                <a:stretch>
                  <a:fillRect l="-161" t="-717" r="-16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1G</a:t>
            </a:r>
          </a:p>
        </p:txBody>
      </p:sp>
      <p:sp>
        <p:nvSpPr>
          <p:cNvPr id="82" name="Title 1">
            <a:extLst>
              <a:ext uri="{FF2B5EF4-FFF2-40B4-BE49-F238E27FC236}">
                <a16:creationId xmlns:a16="http://schemas.microsoft.com/office/drawing/2014/main" id="{C095CAD7-6F68-48DA-8C3B-317302D41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BA20C4E-A3C9-4EB4-A2E2-56B1013A7FC9}"/>
                  </a:ext>
                </a:extLst>
              </p:cNvPr>
              <p:cNvSpPr txBox="1"/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In general, the solutions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=1,2..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BA20C4E-A3C9-4EB4-A2E2-56B1013A7F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9D03CE7C-C73E-40C9-865E-A745E2FBFC43}"/>
                  </a:ext>
                </a:extLst>
              </p:cNvPr>
              <p:cNvSpPr txBox="1"/>
              <p:nvPr/>
            </p:nvSpPr>
            <p:spPr>
              <a:xfrm>
                <a:off x="7190021" y="0"/>
                <a:ext cx="1944216" cy="136133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First, find any root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Then find </a:t>
                </a:r>
                <a14:m>
                  <m:oMath xmlns:m="http://schemas.openxmlformats.org/officeDocument/2006/math">
                    <m:r>
                      <a:rPr lang="en-US" sz="11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</m:oMath>
                </a14:m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11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𝑐𝑜𝑠</m:t>
                    </m:r>
                    <m:d>
                      <m:dPr>
                        <m:ctrlP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𝑖𝑠𝑖𝑛</m:t>
                    </m:r>
                    <m:d>
                      <m:dPr>
                        <m:ctrlP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GB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Then multiply the root by </a:t>
                </a:r>
                <a14:m>
                  <m:oMath xmlns:m="http://schemas.openxmlformats.org/officeDocument/2006/math">
                    <m:r>
                      <a:rPr lang="en-GB" sz="11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GB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repeatedly until you have found all the roots</a:t>
                </a:r>
              </a:p>
            </p:txBody>
          </p:sp>
        </mc:Choice>
        <mc:Fallback xmlns="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9D03CE7C-C73E-40C9-865E-A745E2FBFC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0021" y="0"/>
                <a:ext cx="1944216" cy="1361335"/>
              </a:xfrm>
              <a:prstGeom prst="rect">
                <a:avLst/>
              </a:prstGeom>
              <a:blipFill>
                <a:blip r:embed="rId5"/>
                <a:stretch>
                  <a:fillRect b="-13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31">
            <a:extLst>
              <a:ext uri="{FF2B5EF4-FFF2-40B4-BE49-F238E27FC236}">
                <a16:creationId xmlns:a16="http://schemas.microsoft.com/office/drawing/2014/main" id="{FFC3EE69-E87F-4A11-8CBC-86FE7F354DB0}"/>
              </a:ext>
            </a:extLst>
          </p:cNvPr>
          <p:cNvCxnSpPr>
            <a:cxnSpLocks/>
          </p:cNvCxnSpPr>
          <p:nvPr/>
        </p:nvCxnSpPr>
        <p:spPr>
          <a:xfrm flipV="1">
            <a:off x="5652120" y="1412776"/>
            <a:ext cx="0" cy="244827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39">
            <a:extLst>
              <a:ext uri="{FF2B5EF4-FFF2-40B4-BE49-F238E27FC236}">
                <a16:creationId xmlns:a16="http://schemas.microsoft.com/office/drawing/2014/main" id="{484D67D9-A375-42E1-8941-8BDF9AEC4349}"/>
              </a:ext>
            </a:extLst>
          </p:cNvPr>
          <p:cNvSpPr txBox="1"/>
          <p:nvPr/>
        </p:nvSpPr>
        <p:spPr>
          <a:xfrm>
            <a:off x="6876256" y="2564904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9" name="TextBox 40">
            <a:extLst>
              <a:ext uri="{FF2B5EF4-FFF2-40B4-BE49-F238E27FC236}">
                <a16:creationId xmlns:a16="http://schemas.microsoft.com/office/drawing/2014/main" id="{9E51E524-12A4-421F-AEA5-B357142C2884}"/>
              </a:ext>
            </a:extLst>
          </p:cNvPr>
          <p:cNvSpPr txBox="1"/>
          <p:nvPr/>
        </p:nvSpPr>
        <p:spPr>
          <a:xfrm>
            <a:off x="5508104" y="1124744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23" name="Straight Arrow Connector 31">
            <a:extLst>
              <a:ext uri="{FF2B5EF4-FFF2-40B4-BE49-F238E27FC236}">
                <a16:creationId xmlns:a16="http://schemas.microsoft.com/office/drawing/2014/main" id="{2AC1C597-F237-48D2-B8B4-C12635F63BD4}"/>
              </a:ext>
            </a:extLst>
          </p:cNvPr>
          <p:cNvCxnSpPr>
            <a:cxnSpLocks/>
          </p:cNvCxnSpPr>
          <p:nvPr/>
        </p:nvCxnSpPr>
        <p:spPr>
          <a:xfrm rot="5400000" flipV="1">
            <a:off x="5652120" y="1484784"/>
            <a:ext cx="0" cy="244827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009A341B-2F48-4C55-B228-653027F48CBE}"/>
              </a:ext>
            </a:extLst>
          </p:cNvPr>
          <p:cNvGrpSpPr/>
          <p:nvPr/>
        </p:nvGrpSpPr>
        <p:grpSpPr>
          <a:xfrm>
            <a:off x="6156176" y="2132856"/>
            <a:ext cx="144016" cy="144016"/>
            <a:chOff x="7740352" y="4509120"/>
            <a:chExt cx="144016" cy="144016"/>
          </a:xfrm>
        </p:grpSpPr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5819C78B-A7E5-42DE-850E-750144205725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D6833852-0042-40AE-9C6D-270DE0F113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6BD85A3B-B34C-464B-B46D-469C0A151691}"/>
                  </a:ext>
                </a:extLst>
              </p:cNvPr>
              <p:cNvSpPr txBox="1"/>
              <p:nvPr/>
            </p:nvSpPr>
            <p:spPr>
              <a:xfrm>
                <a:off x="6300192" y="1916832"/>
                <a:ext cx="502189" cy="2212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sz="12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,1</m:t>
                          </m:r>
                        </m:e>
                      </m:d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6BD85A3B-B34C-464B-B46D-469C0A1516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1916832"/>
                <a:ext cx="502189" cy="22121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8A1C0CF-8321-4625-A193-CA97EA43EC47}"/>
              </a:ext>
            </a:extLst>
          </p:cNvPr>
          <p:cNvSpPr txBox="1"/>
          <p:nvPr/>
        </p:nvSpPr>
        <p:spPr>
          <a:xfrm>
            <a:off x="107504" y="4437112"/>
            <a:ext cx="3384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</a:rPr>
              <a:t>Although this problem involves regular coordinates, you can model it using complex numbers in order to solve it!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3D1DEAA1-713D-4D0A-86D7-82874DD3E95F}"/>
              </a:ext>
            </a:extLst>
          </p:cNvPr>
          <p:cNvCxnSpPr/>
          <p:nvPr/>
        </p:nvCxnSpPr>
        <p:spPr>
          <a:xfrm flipH="1">
            <a:off x="6444208" y="2204864"/>
            <a:ext cx="864096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E21CF646-96F6-461C-9716-8F5154958802}"/>
                  </a:ext>
                </a:extLst>
              </p:cNvPr>
              <p:cNvSpPr txBox="1"/>
              <p:nvPr/>
            </p:nvSpPr>
            <p:spPr>
              <a:xfrm>
                <a:off x="7164288" y="1916832"/>
                <a:ext cx="165618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will be our first root,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E21CF646-96F6-461C-9716-8F51549588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1916832"/>
                <a:ext cx="1656184" cy="523220"/>
              </a:xfrm>
              <a:prstGeom prst="rect">
                <a:avLst/>
              </a:prstGeom>
              <a:blipFill>
                <a:blip r:embed="rId7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58C1AD7D-E02C-469E-B813-5484800AF4E0}"/>
                  </a:ext>
                </a:extLst>
              </p:cNvPr>
              <p:cNvSpPr txBox="1"/>
              <p:nvPr/>
            </p:nvSpPr>
            <p:spPr>
              <a:xfrm>
                <a:off x="467544" y="5373216"/>
                <a:ext cx="1080120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58C1AD7D-E02C-469E-B813-5484800AF4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373216"/>
                <a:ext cx="1080120" cy="33316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E54F7D54-1A2C-4703-BB1E-800900647DCF}"/>
                  </a:ext>
                </a:extLst>
              </p:cNvPr>
              <p:cNvSpPr txBox="1"/>
              <p:nvPr/>
            </p:nvSpPr>
            <p:spPr>
              <a:xfrm>
                <a:off x="3923928" y="4005064"/>
                <a:ext cx="2592288" cy="5763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𝜔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𝑖𝑠𝑖𝑛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E54F7D54-1A2C-4703-BB1E-800900647D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4005064"/>
                <a:ext cx="2592288" cy="57637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CE9DBB17-8928-4EBC-BCD4-1BDE9499332D}"/>
                  </a:ext>
                </a:extLst>
              </p:cNvPr>
              <p:cNvSpPr txBox="1"/>
              <p:nvPr/>
            </p:nvSpPr>
            <p:spPr>
              <a:xfrm>
                <a:off x="3923928" y="4653136"/>
                <a:ext cx="2592288" cy="5763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𝜔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𝑖𝑠𝑖𝑛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CE9DBB17-8928-4EBC-BCD4-1BDE949933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4653136"/>
                <a:ext cx="2592288" cy="57637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C1F3B548-8B33-41A6-ADE2-947592160249}"/>
                  </a:ext>
                </a:extLst>
              </p:cNvPr>
              <p:cNvSpPr txBox="1"/>
              <p:nvPr/>
            </p:nvSpPr>
            <p:spPr>
              <a:xfrm>
                <a:off x="4067944" y="5301208"/>
                <a:ext cx="1440160" cy="5541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𝜔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C1F3B548-8B33-41A6-ADE2-9475921602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5301208"/>
                <a:ext cx="1440160" cy="55412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1127DC42-5BE9-4C56-B518-39968AC2ACE8}"/>
                  </a:ext>
                </a:extLst>
              </p:cNvPr>
              <p:cNvSpPr txBox="1"/>
              <p:nvPr/>
            </p:nvSpPr>
            <p:spPr>
              <a:xfrm>
                <a:off x="1907704" y="5229200"/>
                <a:ext cx="1440160" cy="5541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𝜔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1127DC42-5BE9-4C56-B518-39968AC2AC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5229200"/>
                <a:ext cx="1440160" cy="55412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24">
            <a:extLst>
              <a:ext uri="{FF2B5EF4-FFF2-40B4-BE49-F238E27FC236}">
                <a16:creationId xmlns:a16="http://schemas.microsoft.com/office/drawing/2014/main" id="{1177D84F-6918-4C02-9621-978EE8DCD05C}"/>
              </a:ext>
            </a:extLst>
          </p:cNvPr>
          <p:cNvSpPr/>
          <p:nvPr/>
        </p:nvSpPr>
        <p:spPr>
          <a:xfrm>
            <a:off x="6228184" y="4293096"/>
            <a:ext cx="288032" cy="648072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27">
                <a:extLst>
                  <a:ext uri="{FF2B5EF4-FFF2-40B4-BE49-F238E27FC236}">
                    <a16:creationId xmlns:a16="http://schemas.microsoft.com/office/drawing/2014/main" id="{8EACD1AE-1C18-4771-9419-7E395A266D1B}"/>
                  </a:ext>
                </a:extLst>
              </p:cNvPr>
              <p:cNvSpPr txBox="1"/>
              <p:nvPr/>
            </p:nvSpPr>
            <p:spPr>
              <a:xfrm>
                <a:off x="6300192" y="4221088"/>
                <a:ext cx="2592288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In this case we are considering an equilateral triangle, so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9" name="TextBox 27">
                <a:extLst>
                  <a:ext uri="{FF2B5EF4-FFF2-40B4-BE49-F238E27FC236}">
                    <a16:creationId xmlns:a16="http://schemas.microsoft.com/office/drawing/2014/main" id="{8EACD1AE-1C18-4771-9419-7E395A266D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4221088"/>
                <a:ext cx="2592288" cy="738664"/>
              </a:xfrm>
              <a:prstGeom prst="rect">
                <a:avLst/>
              </a:prstGeom>
              <a:blipFill>
                <a:blip r:embed="rId13"/>
                <a:stretch>
                  <a:fillRect t="-820" b="-73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24">
            <a:extLst>
              <a:ext uri="{FF2B5EF4-FFF2-40B4-BE49-F238E27FC236}">
                <a16:creationId xmlns:a16="http://schemas.microsoft.com/office/drawing/2014/main" id="{3110D084-40A9-4610-B3B8-D12EE66F04D8}"/>
              </a:ext>
            </a:extLst>
          </p:cNvPr>
          <p:cNvSpPr/>
          <p:nvPr/>
        </p:nvSpPr>
        <p:spPr>
          <a:xfrm>
            <a:off x="6156176" y="4941168"/>
            <a:ext cx="288032" cy="648072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27">
            <a:extLst>
              <a:ext uri="{FF2B5EF4-FFF2-40B4-BE49-F238E27FC236}">
                <a16:creationId xmlns:a16="http://schemas.microsoft.com/office/drawing/2014/main" id="{2B3D60F5-4100-4A16-A6D4-9B36F38CFFB9}"/>
              </a:ext>
            </a:extLst>
          </p:cNvPr>
          <p:cNvSpPr txBox="1"/>
          <p:nvPr/>
        </p:nvSpPr>
        <p:spPr>
          <a:xfrm>
            <a:off x="6372200" y="5085184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Work out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AD132C6-8BA8-4F76-A72B-68C58F2EB96F}"/>
              </a:ext>
            </a:extLst>
          </p:cNvPr>
          <p:cNvSpPr/>
          <p:nvPr/>
        </p:nvSpPr>
        <p:spPr>
          <a:xfrm>
            <a:off x="7164288" y="0"/>
            <a:ext cx="1728192" cy="26064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A726A6DE-130D-47D3-B83C-9D1DD5A106C8}"/>
              </a:ext>
            </a:extLst>
          </p:cNvPr>
          <p:cNvSpPr/>
          <p:nvPr/>
        </p:nvSpPr>
        <p:spPr>
          <a:xfrm>
            <a:off x="7164288" y="188640"/>
            <a:ext cx="1979712" cy="50405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0198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7" grpId="0"/>
      <p:bldP spid="28" grpId="0"/>
      <p:bldP spid="31" grpId="0"/>
      <p:bldP spid="32" grpId="0"/>
      <p:bldP spid="34" grpId="0"/>
      <p:bldP spid="35" grpId="0"/>
      <p:bldP spid="36" grpId="0"/>
      <p:bldP spid="37" grpId="0"/>
      <p:bldP spid="38" grpId="0" animBg="1"/>
      <p:bldP spid="39" grpId="0"/>
      <p:bldP spid="40" grpId="0" animBg="1"/>
      <p:bldP spid="41" grpId="0"/>
      <p:bldP spid="11" grpId="0" animBg="1"/>
      <p:bldP spid="11" grpId="1" animBg="1"/>
      <p:bldP spid="43" grpId="0" animBg="1"/>
      <p:bldP spid="4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600200"/>
                <a:ext cx="37973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can use the properties of complex nth roots to solve geometric problems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The coordinate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140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3</m:t>
                            </m:r>
                          </m:e>
                        </m:rad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,1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itchFamily="66" charset="0"/>
                  </a:rPr>
                  <a:t> lies at one vertex of an equilateral triangle. The centre of the triangle is at the origin.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Find the coordinates of the other vertices of the triangle</a:t>
                </a:r>
              </a:p>
              <a:p>
                <a:pPr marL="0" indent="0" algn="ctr">
                  <a:buNone/>
                </a:pPr>
                <a:endParaRPr lang="en-GB" sz="16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600200"/>
                <a:ext cx="3797300" cy="5105400"/>
              </a:xfrm>
              <a:blipFill>
                <a:blip r:embed="rId3"/>
                <a:stretch>
                  <a:fillRect l="-161" t="-717" r="-16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1G</a:t>
            </a:r>
          </a:p>
        </p:txBody>
      </p:sp>
      <p:sp>
        <p:nvSpPr>
          <p:cNvPr id="82" name="Title 1">
            <a:extLst>
              <a:ext uri="{FF2B5EF4-FFF2-40B4-BE49-F238E27FC236}">
                <a16:creationId xmlns:a16="http://schemas.microsoft.com/office/drawing/2014/main" id="{C095CAD7-6F68-48DA-8C3B-317302D41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BA20C4E-A3C9-4EB4-A2E2-56B1013A7FC9}"/>
                  </a:ext>
                </a:extLst>
              </p:cNvPr>
              <p:cNvSpPr txBox="1"/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In general, the solutions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=1,2..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BA20C4E-A3C9-4EB4-A2E2-56B1013A7F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9D03CE7C-C73E-40C9-865E-A745E2FBFC43}"/>
                  </a:ext>
                </a:extLst>
              </p:cNvPr>
              <p:cNvSpPr txBox="1"/>
              <p:nvPr/>
            </p:nvSpPr>
            <p:spPr>
              <a:xfrm>
                <a:off x="7190021" y="0"/>
                <a:ext cx="1944216" cy="136133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First, find any root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Then find </a:t>
                </a:r>
                <a14:m>
                  <m:oMath xmlns:m="http://schemas.openxmlformats.org/officeDocument/2006/math">
                    <m:r>
                      <a:rPr lang="en-US" sz="11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</m:oMath>
                </a14:m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11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𝑐𝑜𝑠</m:t>
                    </m:r>
                    <m:d>
                      <m:dPr>
                        <m:ctrlP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𝑖𝑠𝑖𝑛</m:t>
                    </m:r>
                    <m:d>
                      <m:dPr>
                        <m:ctrlP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GB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Then multiply the root by </a:t>
                </a:r>
                <a14:m>
                  <m:oMath xmlns:m="http://schemas.openxmlformats.org/officeDocument/2006/math">
                    <m:r>
                      <a:rPr lang="en-GB" sz="11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GB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repeatedly until you have found all the roots</a:t>
                </a:r>
              </a:p>
            </p:txBody>
          </p:sp>
        </mc:Choice>
        <mc:Fallback xmlns="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9D03CE7C-C73E-40C9-865E-A745E2FBFC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0021" y="0"/>
                <a:ext cx="1944216" cy="1361335"/>
              </a:xfrm>
              <a:prstGeom prst="rect">
                <a:avLst/>
              </a:prstGeom>
              <a:blipFill>
                <a:blip r:embed="rId5"/>
                <a:stretch>
                  <a:fillRect b="-13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31">
            <a:extLst>
              <a:ext uri="{FF2B5EF4-FFF2-40B4-BE49-F238E27FC236}">
                <a16:creationId xmlns:a16="http://schemas.microsoft.com/office/drawing/2014/main" id="{FFC3EE69-E87F-4A11-8CBC-86FE7F354DB0}"/>
              </a:ext>
            </a:extLst>
          </p:cNvPr>
          <p:cNvCxnSpPr>
            <a:cxnSpLocks/>
          </p:cNvCxnSpPr>
          <p:nvPr/>
        </p:nvCxnSpPr>
        <p:spPr>
          <a:xfrm flipV="1">
            <a:off x="5652120" y="1412776"/>
            <a:ext cx="0" cy="244827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39">
            <a:extLst>
              <a:ext uri="{FF2B5EF4-FFF2-40B4-BE49-F238E27FC236}">
                <a16:creationId xmlns:a16="http://schemas.microsoft.com/office/drawing/2014/main" id="{484D67D9-A375-42E1-8941-8BDF9AEC4349}"/>
              </a:ext>
            </a:extLst>
          </p:cNvPr>
          <p:cNvSpPr txBox="1"/>
          <p:nvPr/>
        </p:nvSpPr>
        <p:spPr>
          <a:xfrm>
            <a:off x="6876256" y="2564904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9" name="TextBox 40">
            <a:extLst>
              <a:ext uri="{FF2B5EF4-FFF2-40B4-BE49-F238E27FC236}">
                <a16:creationId xmlns:a16="http://schemas.microsoft.com/office/drawing/2014/main" id="{9E51E524-12A4-421F-AEA5-B357142C2884}"/>
              </a:ext>
            </a:extLst>
          </p:cNvPr>
          <p:cNvSpPr txBox="1"/>
          <p:nvPr/>
        </p:nvSpPr>
        <p:spPr>
          <a:xfrm>
            <a:off x="5508104" y="1124744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23" name="Straight Arrow Connector 31">
            <a:extLst>
              <a:ext uri="{FF2B5EF4-FFF2-40B4-BE49-F238E27FC236}">
                <a16:creationId xmlns:a16="http://schemas.microsoft.com/office/drawing/2014/main" id="{2AC1C597-F237-48D2-B8B4-C12635F63BD4}"/>
              </a:ext>
            </a:extLst>
          </p:cNvPr>
          <p:cNvCxnSpPr>
            <a:cxnSpLocks/>
          </p:cNvCxnSpPr>
          <p:nvPr/>
        </p:nvCxnSpPr>
        <p:spPr>
          <a:xfrm rot="5400000" flipV="1">
            <a:off x="5652120" y="1484784"/>
            <a:ext cx="0" cy="244827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009A341B-2F48-4C55-B228-653027F48CBE}"/>
              </a:ext>
            </a:extLst>
          </p:cNvPr>
          <p:cNvGrpSpPr/>
          <p:nvPr/>
        </p:nvGrpSpPr>
        <p:grpSpPr>
          <a:xfrm>
            <a:off x="6156176" y="2132856"/>
            <a:ext cx="144016" cy="144016"/>
            <a:chOff x="7740352" y="4509120"/>
            <a:chExt cx="144016" cy="144016"/>
          </a:xfrm>
        </p:grpSpPr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5819C78B-A7E5-42DE-850E-750144205725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D6833852-0042-40AE-9C6D-270DE0F113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6BD85A3B-B34C-464B-B46D-469C0A151691}"/>
                  </a:ext>
                </a:extLst>
              </p:cNvPr>
              <p:cNvSpPr txBox="1"/>
              <p:nvPr/>
            </p:nvSpPr>
            <p:spPr>
              <a:xfrm>
                <a:off x="6300192" y="1916832"/>
                <a:ext cx="502189" cy="2212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sz="12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,1</m:t>
                          </m:r>
                        </m:e>
                      </m:d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6BD85A3B-B34C-464B-B46D-469C0A1516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1916832"/>
                <a:ext cx="502189" cy="22121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8A1C0CF-8321-4625-A193-CA97EA43EC47}"/>
              </a:ext>
            </a:extLst>
          </p:cNvPr>
          <p:cNvSpPr txBox="1"/>
          <p:nvPr/>
        </p:nvSpPr>
        <p:spPr>
          <a:xfrm>
            <a:off x="107504" y="4437112"/>
            <a:ext cx="3384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</a:rPr>
              <a:t>Although this problem involves regular coordinates, you can model it using complex numbers in order to solve it!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9CEDC08D-5B07-4E37-8454-A601496C9EC8}"/>
              </a:ext>
            </a:extLst>
          </p:cNvPr>
          <p:cNvSpPr/>
          <p:nvPr/>
        </p:nvSpPr>
        <p:spPr>
          <a:xfrm>
            <a:off x="7185157" y="620688"/>
            <a:ext cx="1979712" cy="72008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04EAD5B-14D8-4ED8-84C4-F67A55ECF7AC}"/>
                  </a:ext>
                </a:extLst>
              </p:cNvPr>
              <p:cNvSpPr txBox="1"/>
              <p:nvPr/>
            </p:nvSpPr>
            <p:spPr>
              <a:xfrm>
                <a:off x="4067944" y="4221088"/>
                <a:ext cx="1944216" cy="6016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m:rPr>
                              <m:nor/>
                            </m:rPr>
                            <a:rPr lang="en-GB" sz="1400" dirty="0">
                              <a:latin typeface="Comic Sans MS" panose="030F0702030302020204" pitchFamily="66" charset="0"/>
                            </a:rPr>
                            <m:t> </m:t>
                          </m:r>
                        </m:e>
                      </m:d>
                      <m:d>
                        <m:d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04EAD5B-14D8-4ED8-84C4-F67A55ECF7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221088"/>
                <a:ext cx="1944216" cy="60164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5D276B06-8377-429E-BF99-24B1F0E1DAAA}"/>
                  </a:ext>
                </a:extLst>
              </p:cNvPr>
              <p:cNvSpPr txBox="1"/>
              <p:nvPr/>
            </p:nvSpPr>
            <p:spPr>
              <a:xfrm>
                <a:off x="3707904" y="4869160"/>
                <a:ext cx="2520280" cy="5441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5D276B06-8377-429E-BF99-24B1F0E1DA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4869160"/>
                <a:ext cx="2520280" cy="54412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CEFD40F4-09BF-4527-A936-EF056A240550}"/>
                  </a:ext>
                </a:extLst>
              </p:cNvPr>
              <p:cNvSpPr txBox="1"/>
              <p:nvPr/>
            </p:nvSpPr>
            <p:spPr>
              <a:xfrm>
                <a:off x="3635896" y="5517232"/>
                <a:ext cx="2520280" cy="5441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CEFD40F4-09BF-4527-A936-EF056A2405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5517232"/>
                <a:ext cx="2520280" cy="54412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512014BA-4C0C-4201-84FE-3721848506A4}"/>
                  </a:ext>
                </a:extLst>
              </p:cNvPr>
              <p:cNvSpPr txBox="1"/>
              <p:nvPr/>
            </p:nvSpPr>
            <p:spPr>
              <a:xfrm>
                <a:off x="3923928" y="6237312"/>
                <a:ext cx="1008112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512014BA-4C0C-4201-84FE-3721848506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6237312"/>
                <a:ext cx="1008112" cy="33316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4E5229AC-BDBF-4569-83A1-4E7B8588C2B8}"/>
                  </a:ext>
                </a:extLst>
              </p:cNvPr>
              <p:cNvSpPr txBox="1"/>
              <p:nvPr/>
            </p:nvSpPr>
            <p:spPr>
              <a:xfrm>
                <a:off x="467544" y="5373216"/>
                <a:ext cx="1080120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4E5229AC-BDBF-4569-83A1-4E7B8588C2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373216"/>
                <a:ext cx="1080120" cy="33316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EA23E090-D28A-4DD6-902E-5F8F7A53D242}"/>
                  </a:ext>
                </a:extLst>
              </p:cNvPr>
              <p:cNvSpPr txBox="1"/>
              <p:nvPr/>
            </p:nvSpPr>
            <p:spPr>
              <a:xfrm>
                <a:off x="1907704" y="5229200"/>
                <a:ext cx="1440160" cy="5541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𝜔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EA23E090-D28A-4DD6-902E-5F8F7A53D2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5229200"/>
                <a:ext cx="1440160" cy="55412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24">
            <a:extLst>
              <a:ext uri="{FF2B5EF4-FFF2-40B4-BE49-F238E27FC236}">
                <a16:creationId xmlns:a16="http://schemas.microsoft.com/office/drawing/2014/main" id="{F9F45258-81E8-4BCD-A0F7-C3D3E6313B85}"/>
              </a:ext>
            </a:extLst>
          </p:cNvPr>
          <p:cNvSpPr/>
          <p:nvPr/>
        </p:nvSpPr>
        <p:spPr>
          <a:xfrm>
            <a:off x="5940152" y="4509120"/>
            <a:ext cx="288032" cy="648072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27">
            <a:extLst>
              <a:ext uri="{FF2B5EF4-FFF2-40B4-BE49-F238E27FC236}">
                <a16:creationId xmlns:a16="http://schemas.microsoft.com/office/drawing/2014/main" id="{9D49945D-B8A1-4DC7-9AFA-C2C8D66F6CA8}"/>
              </a:ext>
            </a:extLst>
          </p:cNvPr>
          <p:cNvSpPr txBox="1"/>
          <p:nvPr/>
        </p:nvSpPr>
        <p:spPr>
          <a:xfrm>
            <a:off x="6156176" y="4653136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Expand brackets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Arc 24">
            <a:extLst>
              <a:ext uri="{FF2B5EF4-FFF2-40B4-BE49-F238E27FC236}">
                <a16:creationId xmlns:a16="http://schemas.microsoft.com/office/drawing/2014/main" id="{5CCE074E-BDDA-4B3D-90A0-51553AACF200}"/>
              </a:ext>
            </a:extLst>
          </p:cNvPr>
          <p:cNvSpPr/>
          <p:nvPr/>
        </p:nvSpPr>
        <p:spPr>
          <a:xfrm>
            <a:off x="5940152" y="5157192"/>
            <a:ext cx="288032" cy="648072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24">
            <a:extLst>
              <a:ext uri="{FF2B5EF4-FFF2-40B4-BE49-F238E27FC236}">
                <a16:creationId xmlns:a16="http://schemas.microsoft.com/office/drawing/2014/main" id="{93FF0EFF-17F1-45DB-9B77-4A1853BCB7FA}"/>
              </a:ext>
            </a:extLst>
          </p:cNvPr>
          <p:cNvSpPr/>
          <p:nvPr/>
        </p:nvSpPr>
        <p:spPr>
          <a:xfrm>
            <a:off x="5796136" y="5805264"/>
            <a:ext cx="288032" cy="648072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27">
                <a:extLst>
                  <a:ext uri="{FF2B5EF4-FFF2-40B4-BE49-F238E27FC236}">
                    <a16:creationId xmlns:a16="http://schemas.microsoft.com/office/drawing/2014/main" id="{66A4C645-9B3A-41E1-96FA-3A80C9876841}"/>
                  </a:ext>
                </a:extLst>
              </p:cNvPr>
              <p:cNvSpPr txBox="1"/>
              <p:nvPr/>
            </p:nvSpPr>
            <p:spPr>
              <a:xfrm>
                <a:off x="6156176" y="5301208"/>
                <a:ext cx="9361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3" name="TextBox 27">
                <a:extLst>
                  <a:ext uri="{FF2B5EF4-FFF2-40B4-BE49-F238E27FC236}">
                    <a16:creationId xmlns:a16="http://schemas.microsoft.com/office/drawing/2014/main" id="{66A4C645-9B3A-41E1-96FA-3A80C98768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5301208"/>
                <a:ext cx="936104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27">
            <a:extLst>
              <a:ext uri="{FF2B5EF4-FFF2-40B4-BE49-F238E27FC236}">
                <a16:creationId xmlns:a16="http://schemas.microsoft.com/office/drawing/2014/main" id="{BB6721C1-732C-40F5-83E4-750DB45CD1AF}"/>
              </a:ext>
            </a:extLst>
          </p:cNvPr>
          <p:cNvSpPr txBox="1"/>
          <p:nvPr/>
        </p:nvSpPr>
        <p:spPr>
          <a:xfrm>
            <a:off x="5868144" y="5877272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Group like terms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7BFA722D-6D82-4224-93FC-C2F5044CDFF1}"/>
                  </a:ext>
                </a:extLst>
              </p:cNvPr>
              <p:cNvSpPr txBox="1"/>
              <p:nvPr/>
            </p:nvSpPr>
            <p:spPr>
              <a:xfrm>
                <a:off x="467544" y="5805264"/>
                <a:ext cx="1224136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7BFA722D-6D82-4224-93FC-C2F5044CDF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805264"/>
                <a:ext cx="1224136" cy="33316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27">
                <a:extLst>
                  <a:ext uri="{FF2B5EF4-FFF2-40B4-BE49-F238E27FC236}">
                    <a16:creationId xmlns:a16="http://schemas.microsoft.com/office/drawing/2014/main" id="{071502C5-0AA1-49A5-91CB-DD3382D30F6F}"/>
                  </a:ext>
                </a:extLst>
              </p:cNvPr>
              <p:cNvSpPr txBox="1"/>
              <p:nvPr/>
            </p:nvSpPr>
            <p:spPr>
              <a:xfrm>
                <a:off x="3779912" y="3861048"/>
                <a:ext cx="232189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Multiplying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by </a:t>
                </a:r>
                <a14:m>
                  <m:oMath xmlns:m="http://schemas.openxmlformats.org/officeDocument/2006/math"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6" name="TextBox 27">
                <a:extLst>
                  <a:ext uri="{FF2B5EF4-FFF2-40B4-BE49-F238E27FC236}">
                    <a16:creationId xmlns:a16="http://schemas.microsoft.com/office/drawing/2014/main" id="{071502C5-0AA1-49A5-91CB-DD3382D30F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3861048"/>
                <a:ext cx="2321895" cy="307777"/>
              </a:xfrm>
              <a:prstGeom prst="rect">
                <a:avLst/>
              </a:prstGeom>
              <a:blipFill>
                <a:blip r:embed="rId15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75178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33" grpId="0"/>
      <p:bldP spid="42" grpId="0"/>
      <p:bldP spid="45" grpId="0"/>
      <p:bldP spid="46" grpId="0"/>
      <p:bldP spid="49" grpId="0" animBg="1"/>
      <p:bldP spid="50" grpId="0"/>
      <p:bldP spid="51" grpId="0" animBg="1"/>
      <p:bldP spid="52" grpId="0" animBg="1"/>
      <p:bldP spid="53" grpId="0"/>
      <p:bldP spid="54" grpId="0"/>
      <p:bldP spid="55" grpId="0"/>
      <p:bldP spid="5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054F89-C321-46E6-8CD1-3F15D66B10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1A4BAD-34C6-400C-BBF9-D3635706E9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875FC5-FC13-4428-8A97-BB1DD55927D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1539</TotalTime>
  <Words>3180</Words>
  <Application>Microsoft Office PowerPoint</Application>
  <PresentationFormat>On-screen Show (4:3)</PresentationFormat>
  <Paragraphs>262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PowerPoint Presentation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332</cp:revision>
  <dcterms:created xsi:type="dcterms:W3CDTF">2017-08-14T15:35:38Z</dcterms:created>
  <dcterms:modified xsi:type="dcterms:W3CDTF">2021-08-27T07:34:11Z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