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5.png"/><Relationship Id="rId7" Type="http://schemas.openxmlformats.org/officeDocument/2006/relationships/image" Target="../media/image33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33.png"/><Relationship Id="rId5" Type="http://schemas.openxmlformats.org/officeDocument/2006/relationships/image" Target="../media/image332.png"/><Relationship Id="rId10" Type="http://schemas.openxmlformats.org/officeDocument/2006/relationships/image" Target="../media/image150.png"/><Relationship Id="rId4" Type="http://schemas.openxmlformats.org/officeDocument/2006/relationships/image" Target="../media/image331.png"/><Relationship Id="rId9" Type="http://schemas.openxmlformats.org/officeDocument/2006/relationships/image" Target="../media/image33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0.png"/><Relationship Id="rId13" Type="http://schemas.openxmlformats.org/officeDocument/2006/relationships/image" Target="../media/image345.png"/><Relationship Id="rId18" Type="http://schemas.openxmlformats.org/officeDocument/2006/relationships/image" Target="../media/image350.png"/><Relationship Id="rId21" Type="http://schemas.openxmlformats.org/officeDocument/2006/relationships/image" Target="../media/image353.png"/><Relationship Id="rId7" Type="http://schemas.openxmlformats.org/officeDocument/2006/relationships/image" Target="../media/image339.png"/><Relationship Id="rId12" Type="http://schemas.openxmlformats.org/officeDocument/2006/relationships/image" Target="../media/image344.png"/><Relationship Id="rId17" Type="http://schemas.openxmlformats.org/officeDocument/2006/relationships/image" Target="../media/image34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8.png"/><Relationship Id="rId20" Type="http://schemas.openxmlformats.org/officeDocument/2006/relationships/image" Target="../media/image352.png"/><Relationship Id="rId1" Type="http://schemas.openxmlformats.org/officeDocument/2006/relationships/tags" Target="../tags/tag2.xml"/><Relationship Id="rId6" Type="http://schemas.openxmlformats.org/officeDocument/2006/relationships/image" Target="../media/image338.png"/><Relationship Id="rId11" Type="http://schemas.openxmlformats.org/officeDocument/2006/relationships/image" Target="../media/image343.png"/><Relationship Id="rId5" Type="http://schemas.openxmlformats.org/officeDocument/2006/relationships/image" Target="../media/image155.png"/><Relationship Id="rId15" Type="http://schemas.openxmlformats.org/officeDocument/2006/relationships/image" Target="../media/image347.png"/><Relationship Id="rId10" Type="http://schemas.openxmlformats.org/officeDocument/2006/relationships/image" Target="../media/image342.png"/><Relationship Id="rId19" Type="http://schemas.openxmlformats.org/officeDocument/2006/relationships/image" Target="../media/image351.png"/><Relationship Id="rId4" Type="http://schemas.openxmlformats.org/officeDocument/2006/relationships/image" Target="../media/image331.png"/><Relationship Id="rId9" Type="http://schemas.openxmlformats.org/officeDocument/2006/relationships/image" Target="../media/image341.png"/><Relationship Id="rId14" Type="http://schemas.openxmlformats.org/officeDocument/2006/relationships/image" Target="../media/image34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6.png"/><Relationship Id="rId13" Type="http://schemas.openxmlformats.org/officeDocument/2006/relationships/image" Target="../media/image361.png"/><Relationship Id="rId18" Type="http://schemas.openxmlformats.org/officeDocument/2006/relationships/image" Target="../media/image366.png"/><Relationship Id="rId21" Type="http://schemas.openxmlformats.org/officeDocument/2006/relationships/image" Target="../media/image369.png"/><Relationship Id="rId7" Type="http://schemas.openxmlformats.org/officeDocument/2006/relationships/image" Target="../media/image355.png"/><Relationship Id="rId12" Type="http://schemas.openxmlformats.org/officeDocument/2006/relationships/image" Target="../media/image360.png"/><Relationship Id="rId17" Type="http://schemas.openxmlformats.org/officeDocument/2006/relationships/image" Target="../media/image36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4.png"/><Relationship Id="rId20" Type="http://schemas.openxmlformats.org/officeDocument/2006/relationships/image" Target="../media/image368.png"/><Relationship Id="rId1" Type="http://schemas.openxmlformats.org/officeDocument/2006/relationships/tags" Target="../tags/tag3.xml"/><Relationship Id="rId6" Type="http://schemas.openxmlformats.org/officeDocument/2006/relationships/image" Target="../media/image156.png"/><Relationship Id="rId11" Type="http://schemas.openxmlformats.org/officeDocument/2006/relationships/image" Target="../media/image359.png"/><Relationship Id="rId5" Type="http://schemas.openxmlformats.org/officeDocument/2006/relationships/image" Target="../media/image155.png"/><Relationship Id="rId15" Type="http://schemas.openxmlformats.org/officeDocument/2006/relationships/image" Target="../media/image363.png"/><Relationship Id="rId10" Type="http://schemas.openxmlformats.org/officeDocument/2006/relationships/image" Target="../media/image358.png"/><Relationship Id="rId19" Type="http://schemas.openxmlformats.org/officeDocument/2006/relationships/image" Target="../media/image367.png"/><Relationship Id="rId4" Type="http://schemas.openxmlformats.org/officeDocument/2006/relationships/image" Target="../media/image331.png"/><Relationship Id="rId9" Type="http://schemas.openxmlformats.org/officeDocument/2006/relationships/image" Target="../media/image357.png"/><Relationship Id="rId14" Type="http://schemas.openxmlformats.org/officeDocument/2006/relationships/image" Target="../media/image36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4.png"/><Relationship Id="rId13" Type="http://schemas.openxmlformats.org/officeDocument/2006/relationships/image" Target="../media/image379.png"/><Relationship Id="rId3" Type="http://schemas.openxmlformats.org/officeDocument/2006/relationships/image" Target="../media/image157.png"/><Relationship Id="rId7" Type="http://schemas.openxmlformats.org/officeDocument/2006/relationships/image" Target="../media/image373.png"/><Relationship Id="rId12" Type="http://schemas.openxmlformats.org/officeDocument/2006/relationships/image" Target="../media/image37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372.png"/><Relationship Id="rId11" Type="http://schemas.openxmlformats.org/officeDocument/2006/relationships/image" Target="../media/image377.png"/><Relationship Id="rId5" Type="http://schemas.openxmlformats.org/officeDocument/2006/relationships/image" Target="../media/image371.png"/><Relationship Id="rId15" Type="http://schemas.openxmlformats.org/officeDocument/2006/relationships/image" Target="../media/image381.png"/><Relationship Id="rId10" Type="http://schemas.openxmlformats.org/officeDocument/2006/relationships/image" Target="../media/image376.png"/><Relationship Id="rId9" Type="http://schemas.openxmlformats.org/officeDocument/2006/relationships/image" Target="../media/image375.png"/><Relationship Id="rId14" Type="http://schemas.openxmlformats.org/officeDocument/2006/relationships/image" Target="../media/image38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5.png"/><Relationship Id="rId13" Type="http://schemas.openxmlformats.org/officeDocument/2006/relationships/image" Target="../media/image390.png"/><Relationship Id="rId18" Type="http://schemas.openxmlformats.org/officeDocument/2006/relationships/image" Target="../media/image395.png"/><Relationship Id="rId26" Type="http://schemas.openxmlformats.org/officeDocument/2006/relationships/image" Target="../media/image403.png"/><Relationship Id="rId3" Type="http://schemas.openxmlformats.org/officeDocument/2006/relationships/image" Target="../media/image158.png"/><Relationship Id="rId21" Type="http://schemas.openxmlformats.org/officeDocument/2006/relationships/image" Target="../media/image398.png"/><Relationship Id="rId7" Type="http://schemas.openxmlformats.org/officeDocument/2006/relationships/image" Target="../media/image384.png"/><Relationship Id="rId12" Type="http://schemas.openxmlformats.org/officeDocument/2006/relationships/image" Target="../media/image389.png"/><Relationship Id="rId17" Type="http://schemas.openxmlformats.org/officeDocument/2006/relationships/image" Target="../media/image394.png"/><Relationship Id="rId25" Type="http://schemas.openxmlformats.org/officeDocument/2006/relationships/image" Target="../media/image40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3.png"/><Relationship Id="rId20" Type="http://schemas.openxmlformats.org/officeDocument/2006/relationships/image" Target="../media/image397.png"/><Relationship Id="rId29" Type="http://schemas.openxmlformats.org/officeDocument/2006/relationships/image" Target="../media/image406.png"/><Relationship Id="rId1" Type="http://schemas.openxmlformats.org/officeDocument/2006/relationships/tags" Target="../tags/tag7.xml"/><Relationship Id="rId6" Type="http://schemas.openxmlformats.org/officeDocument/2006/relationships/image" Target="../media/image383.png"/><Relationship Id="rId11" Type="http://schemas.openxmlformats.org/officeDocument/2006/relationships/image" Target="../media/image388.png"/><Relationship Id="rId24" Type="http://schemas.openxmlformats.org/officeDocument/2006/relationships/image" Target="../media/image401.png"/><Relationship Id="rId15" Type="http://schemas.openxmlformats.org/officeDocument/2006/relationships/image" Target="../media/image392.png"/><Relationship Id="rId23" Type="http://schemas.openxmlformats.org/officeDocument/2006/relationships/image" Target="../media/image400.png"/><Relationship Id="rId28" Type="http://schemas.openxmlformats.org/officeDocument/2006/relationships/image" Target="../media/image405.png"/><Relationship Id="rId10" Type="http://schemas.openxmlformats.org/officeDocument/2006/relationships/image" Target="../media/image387.png"/><Relationship Id="rId19" Type="http://schemas.openxmlformats.org/officeDocument/2006/relationships/image" Target="../media/image396.png"/><Relationship Id="rId4" Type="http://schemas.openxmlformats.org/officeDocument/2006/relationships/image" Target="../media/image159.png"/><Relationship Id="rId9" Type="http://schemas.openxmlformats.org/officeDocument/2006/relationships/image" Target="../media/image386.png"/><Relationship Id="rId14" Type="http://schemas.openxmlformats.org/officeDocument/2006/relationships/image" Target="../media/image391.png"/><Relationship Id="rId22" Type="http://schemas.openxmlformats.org/officeDocument/2006/relationships/image" Target="../media/image399.png"/><Relationship Id="rId27" Type="http://schemas.openxmlformats.org/officeDocument/2006/relationships/image" Target="../media/image40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9.png"/><Relationship Id="rId13" Type="http://schemas.openxmlformats.org/officeDocument/2006/relationships/image" Target="../media/image414.png"/><Relationship Id="rId18" Type="http://schemas.openxmlformats.org/officeDocument/2006/relationships/image" Target="../media/image163.png"/><Relationship Id="rId3" Type="http://schemas.openxmlformats.org/officeDocument/2006/relationships/image" Target="../media/image158.png"/><Relationship Id="rId7" Type="http://schemas.openxmlformats.org/officeDocument/2006/relationships/image" Target="../media/image408.png"/><Relationship Id="rId12" Type="http://schemas.openxmlformats.org/officeDocument/2006/relationships/image" Target="../media/image162.png"/><Relationship Id="rId17" Type="http://schemas.openxmlformats.org/officeDocument/2006/relationships/image" Target="../media/image41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7.png"/><Relationship Id="rId1" Type="http://schemas.openxmlformats.org/officeDocument/2006/relationships/tags" Target="../tags/tag8.xml"/><Relationship Id="rId6" Type="http://schemas.openxmlformats.org/officeDocument/2006/relationships/image" Target="../media/image407.png"/><Relationship Id="rId11" Type="http://schemas.openxmlformats.org/officeDocument/2006/relationships/image" Target="../media/image161.png"/><Relationship Id="rId15" Type="http://schemas.openxmlformats.org/officeDocument/2006/relationships/image" Target="../media/image416.png"/><Relationship Id="rId10" Type="http://schemas.openxmlformats.org/officeDocument/2006/relationships/image" Target="../media/image160.png"/><Relationship Id="rId19" Type="http://schemas.openxmlformats.org/officeDocument/2006/relationships/image" Target="../media/image164.png"/><Relationship Id="rId4" Type="http://schemas.openxmlformats.org/officeDocument/2006/relationships/image" Target="../media/image159.png"/><Relationship Id="rId9" Type="http://schemas.openxmlformats.org/officeDocument/2006/relationships/image" Target="../media/image410.png"/><Relationship Id="rId14" Type="http://schemas.openxmlformats.org/officeDocument/2006/relationships/image" Target="../media/image4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1F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306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Given that -1 is a root of the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other two roots of the equation.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If we substitute -1 in, the equation will balance…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3124200"/>
                <a:ext cx="21275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𝑘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24200"/>
                <a:ext cx="212757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24400" y="1676400"/>
                <a:ext cx="2286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𝑘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676400"/>
                <a:ext cx="2286000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86200" y="2133600"/>
                <a:ext cx="30388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(−1)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+ 3(−1)+</m:t>
                      </m:r>
                      <m:r>
                        <a:rPr lang="en-GB" sz="1600" b="0" i="1" smtClean="0">
                          <a:latin typeface="Cambria Math"/>
                        </a:rPr>
                        <m:t>𝑘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133600"/>
                <a:ext cx="3038845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953000" y="2590800"/>
                <a:ext cx="19632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1−1−3+</m:t>
                      </m:r>
                      <m:r>
                        <a:rPr lang="en-GB" sz="1600" b="0" i="1" smtClean="0">
                          <a:latin typeface="Cambria Math"/>
                        </a:rPr>
                        <m:t>𝑘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590800"/>
                <a:ext cx="1963230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172200" y="3048000"/>
                <a:ext cx="7327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𝑘</m:t>
                      </m:r>
                      <m:r>
                        <a:rPr lang="en-GB" sz="16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048000"/>
                <a:ext cx="732701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6705600" y="1828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086600" y="1905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x = -1</a:t>
            </a:r>
          </a:p>
        </p:txBody>
      </p:sp>
      <p:sp>
        <p:nvSpPr>
          <p:cNvPr id="13" name="Arc 12"/>
          <p:cNvSpPr/>
          <p:nvPr/>
        </p:nvSpPr>
        <p:spPr>
          <a:xfrm>
            <a:off x="6705600" y="2286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>
            <a:off x="6705600" y="2743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7162800" y="2286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each part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86600" y="2819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Rearrange to fin d 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81600" y="4114800"/>
                <a:ext cx="2286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114800"/>
                <a:ext cx="2286000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495800" y="3657600"/>
            <a:ext cx="358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We now know the actual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55576" y="5157192"/>
                <a:ext cx="2286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157192"/>
                <a:ext cx="2286000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339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Given that -1 is a root of the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other two roots of the equation.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We can now solve the equation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As -1 is a root, (x + 1) will be a factor of the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3124200"/>
                <a:ext cx="21275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𝑘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24200"/>
                <a:ext cx="212757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55576" y="4941168"/>
                <a:ext cx="2286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941168"/>
                <a:ext cx="228600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334000" y="2057400"/>
                <a:ext cx="2514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 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+ 3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057400"/>
                <a:ext cx="25146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V="1">
            <a:off x="5562600" y="1981200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562600" y="1981200"/>
            <a:ext cx="2362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724400" y="2057400"/>
                <a:ext cx="838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057400"/>
                <a:ext cx="8382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486400" y="16002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600200"/>
                <a:ext cx="6096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410200" y="2514600"/>
                <a:ext cx="1295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514600"/>
                <a:ext cx="12954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 flipH="1">
            <a:off x="6019800" y="2895600"/>
            <a:ext cx="1905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867400" y="3048000"/>
                <a:ext cx="838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− 2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048000"/>
                <a:ext cx="8382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324600" y="3048000"/>
                <a:ext cx="1447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+ 3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+5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048000"/>
                <a:ext cx="14478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867400" y="1600200"/>
                <a:ext cx="76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− 2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1600200"/>
                <a:ext cx="7620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5867400" y="3505200"/>
                <a:ext cx="1371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− 2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−2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505200"/>
                <a:ext cx="137160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 flipH="1">
            <a:off x="6553200" y="3962400"/>
            <a:ext cx="1371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6705600" y="40386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5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4038600"/>
                <a:ext cx="609600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7010400" y="4038600"/>
                <a:ext cx="838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4038600"/>
                <a:ext cx="8382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400800" y="1600200"/>
                <a:ext cx="76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 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600200"/>
                <a:ext cx="762000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705600" y="44196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5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4419600"/>
                <a:ext cx="609600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7010400" y="4419600"/>
                <a:ext cx="838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4419600"/>
                <a:ext cx="838200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 flipH="1">
            <a:off x="7391400" y="4876800"/>
            <a:ext cx="533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7315200" y="4953000"/>
                <a:ext cx="457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4953000"/>
                <a:ext cx="457200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5943600" y="5562600"/>
                <a:ext cx="2514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+3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562600"/>
                <a:ext cx="2514600" cy="3693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5715000" y="6019800"/>
                <a:ext cx="2895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+1)(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−2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+5)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6019800"/>
                <a:ext cx="2895600" cy="369332"/>
              </a:xfrm>
              <a:prstGeom prst="rect">
                <a:avLst/>
              </a:prstGeom>
              <a:blipFill rotWithShape="1">
                <a:blip r:embed="rId21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3657600" y="2590800"/>
            <a:ext cx="1346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x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by 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657600" y="2971800"/>
            <a:ext cx="1828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the divisor by the answer and write it beneath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657600" y="3810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Subtract this from the original equation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57600" y="44196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divide -2x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by x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57600" y="48768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the divisor by this and continue these steps until you’re finished!</a:t>
            </a:r>
          </a:p>
        </p:txBody>
      </p:sp>
      <p:sp>
        <p:nvSpPr>
          <p:cNvPr id="47" name="Oval 46"/>
          <p:cNvSpPr/>
          <p:nvPr/>
        </p:nvSpPr>
        <p:spPr>
          <a:xfrm>
            <a:off x="4800600" y="2057400"/>
            <a:ext cx="6858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5562600" y="16002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6019800" y="16002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7924800" y="2514600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-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924800" y="3505200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-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924800" y="4419600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-</a:t>
            </a:r>
          </a:p>
        </p:txBody>
      </p:sp>
      <p:sp>
        <p:nvSpPr>
          <p:cNvPr id="53" name="Oval 52"/>
          <p:cNvSpPr/>
          <p:nvPr/>
        </p:nvSpPr>
        <p:spPr>
          <a:xfrm>
            <a:off x="5562600" y="20574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4724400" y="2057400"/>
            <a:ext cx="3810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5943600" y="3048000"/>
            <a:ext cx="6858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6781800" y="40386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5562600" y="1600200"/>
            <a:ext cx="16764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6553200" y="1600200"/>
            <a:ext cx="6858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624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7" grpId="0" animBg="1"/>
      <p:bldP spid="47" grpId="1" animBg="1"/>
      <p:bldP spid="47" grpId="2" animBg="1"/>
      <p:bldP spid="47" grpId="3" animBg="1"/>
      <p:bldP spid="47" grpId="4" animBg="1"/>
      <p:bldP spid="47" grpId="5" animBg="1"/>
      <p:bldP spid="47" grpId="6" animBg="1"/>
      <p:bldP spid="48" grpId="0" animBg="1"/>
      <p:bldP spid="48" grpId="1" animBg="1"/>
      <p:bldP spid="49" grpId="0" animBg="1"/>
      <p:bldP spid="49" grpId="1" animBg="1"/>
      <p:bldP spid="50" grpId="0"/>
      <p:bldP spid="51" grpId="0"/>
      <p:bldP spid="52" grpId="0"/>
      <p:bldP spid="53" grpId="0" animBg="1"/>
      <p:bldP spid="53" grpId="1" animBg="1"/>
      <p:bldP spid="54" grpId="0" animBg="1"/>
      <p:bldP spid="54" grpId="1" animBg="1"/>
      <p:bldP spid="54" grpId="2" animBg="1"/>
      <p:bldP spid="54" grpId="3" animBg="1"/>
      <p:bldP spid="54" grpId="4" animBg="1"/>
      <p:bldP spid="54" grpId="5" animBg="1"/>
      <p:bldP spid="55" grpId="0" animBg="1"/>
      <p:bldP spid="55" grpId="1" animBg="1"/>
      <p:bldP spid="56" grpId="0" animBg="1"/>
      <p:bldP spid="56" grpId="1" animBg="1"/>
      <p:bldP spid="57" grpId="0" animBg="1"/>
      <p:bldP spid="58" grpId="0" animBg="1"/>
      <p:bldP spid="5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Given that -1 is a root of the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other two roots of the equation.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We can now solve the equation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As -1 is a root, (x + 1) will be a factor of the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3124200"/>
                <a:ext cx="21275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𝑘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24200"/>
                <a:ext cx="212757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55576" y="4941168"/>
                <a:ext cx="2286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941168"/>
                <a:ext cx="228600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67544" y="6093296"/>
                <a:ext cx="28956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+5</m:t>
                          </m:r>
                        </m:e>
                      </m:d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6093296"/>
                <a:ext cx="289560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4419600" y="1600200"/>
                <a:ext cx="2971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+3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600200"/>
                <a:ext cx="29718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4267200" y="2133600"/>
                <a:ext cx="3124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+5</m:t>
                          </m:r>
                        </m:e>
                      </m:d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133600"/>
                <a:ext cx="31242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4038600" y="3352800"/>
                <a:ext cx="1143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+1=0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52800"/>
                <a:ext cx="11430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4419600" y="3810000"/>
                <a:ext cx="990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810000"/>
                <a:ext cx="9906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Arrow Connector 63"/>
          <p:cNvCxnSpPr/>
          <p:nvPr/>
        </p:nvCxnSpPr>
        <p:spPr>
          <a:xfrm flipH="1">
            <a:off x="4648200" y="2514600"/>
            <a:ext cx="152400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505200" y="2590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Either this bracket is 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810000" y="4267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already knew this solution!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6172200" y="2514600"/>
            <a:ext cx="304800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400800" y="2514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Or this bracket is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5715000" y="3352800"/>
                <a:ext cx="2057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352800"/>
                <a:ext cx="20574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5638800" y="3810000"/>
                <a:ext cx="1066800" cy="381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810000"/>
                <a:ext cx="1066800" cy="38100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6553200" y="3810000"/>
                <a:ext cx="685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 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810000"/>
                <a:ext cx="68580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010400" y="3810000"/>
                <a:ext cx="685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810000"/>
                <a:ext cx="685800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6172200" y="4267200"/>
                <a:ext cx="1676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267200"/>
                <a:ext cx="16764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6477000" y="4724400"/>
                <a:ext cx="1447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−1=±2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724400"/>
                <a:ext cx="1447800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6781800" y="5181600"/>
                <a:ext cx="1447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=1±2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5181600"/>
                <a:ext cx="1447800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Arc 75"/>
          <p:cNvSpPr/>
          <p:nvPr/>
        </p:nvSpPr>
        <p:spPr>
          <a:xfrm>
            <a:off x="7467600" y="3581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/>
          <p:cNvSpPr txBox="1"/>
          <p:nvPr/>
        </p:nvSpPr>
        <p:spPr>
          <a:xfrm>
            <a:off x="7777655" y="3429000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Use completing the square</a:t>
            </a:r>
          </a:p>
        </p:txBody>
      </p:sp>
      <p:sp>
        <p:nvSpPr>
          <p:cNvPr id="78" name="Arc 77"/>
          <p:cNvSpPr/>
          <p:nvPr/>
        </p:nvSpPr>
        <p:spPr>
          <a:xfrm>
            <a:off x="7543800" y="4038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Arc 78"/>
          <p:cNvSpPr/>
          <p:nvPr/>
        </p:nvSpPr>
        <p:spPr>
          <a:xfrm>
            <a:off x="7696200" y="4495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Arc 79"/>
          <p:cNvSpPr/>
          <p:nvPr/>
        </p:nvSpPr>
        <p:spPr>
          <a:xfrm>
            <a:off x="7848600" y="4953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8001000" y="41148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Subtract 4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979979" y="4419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08579" y="50292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 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529649" y="5791200"/>
            <a:ext cx="5266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The solutions of the equation x</a:t>
            </a:r>
            <a:r>
              <a:rPr lang="en-GB" sz="1600" baseline="30000" dirty="0">
                <a:latin typeface="Comic Sans MS" pitchFamily="66" charset="0"/>
              </a:rPr>
              <a:t>3</a:t>
            </a:r>
            <a:r>
              <a:rPr lang="en-GB" sz="1600" dirty="0">
                <a:latin typeface="Comic Sans MS" pitchFamily="66" charset="0"/>
              </a:rPr>
              <a:t> – x</a:t>
            </a:r>
            <a:r>
              <a:rPr lang="en-GB" sz="1600" baseline="30000" dirty="0">
                <a:latin typeface="Comic Sans MS" pitchFamily="66" charset="0"/>
              </a:rPr>
              <a:t>2</a:t>
            </a:r>
            <a:r>
              <a:rPr lang="en-GB" sz="1600" dirty="0">
                <a:latin typeface="Comic Sans MS" pitchFamily="66" charset="0"/>
              </a:rPr>
              <a:t> + 3x + 5 = 0 are: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419600" y="6172200"/>
                <a:ext cx="881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6172200"/>
                <a:ext cx="881973" cy="33855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5282249" y="6172200"/>
                <a:ext cx="11592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=1+2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249" y="6172200"/>
                <a:ext cx="1159228" cy="338554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7034849" y="6172200"/>
                <a:ext cx="11592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=1−2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4849" y="6172200"/>
                <a:ext cx="1159228" cy="338554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6425249" y="6172200"/>
                <a:ext cx="58714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𝑎𝑛𝑑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249" y="6172200"/>
                <a:ext cx="587148" cy="338554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09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65" grpId="0"/>
      <p:bldP spid="66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 animBg="1"/>
      <p:bldP spid="77" grpId="0"/>
      <p:bldP spid="78" grpId="0" animBg="1"/>
      <p:bldP spid="79" grpId="0" animBg="1"/>
      <p:bldP spid="80" grpId="0" animBg="1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124200"/>
            <a:ext cx="8430513" cy="101566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In a cubic equation, either:</a:t>
            </a:r>
          </a:p>
          <a:p>
            <a:pPr marL="285750" indent="-285750" algn="ctr">
              <a:buFont typeface="Wingdings"/>
              <a:buChar char="à"/>
            </a:pPr>
            <a:r>
              <a:rPr lang="en-GB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All 3 solutions are real</a:t>
            </a:r>
          </a:p>
          <a:p>
            <a:pPr marL="285750" indent="-285750" algn="ctr">
              <a:buFont typeface="Wingdings"/>
              <a:buChar char="à"/>
            </a:pPr>
            <a:r>
              <a:rPr lang="en-GB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One solution is real and the other 2 form a complex conjugate pair</a:t>
            </a:r>
            <a:endParaRPr lang="en-GB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939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8768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also solve a quartic equation using this method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quartic equation has an x power of 4, and will have a total of 4 roots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For a quartic equation, either:</a:t>
            </a: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All 4 roots are real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2 roots are real and 2 are complex, forming a complex conjugate pair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All 4 roots are complex and form 2 complex conjugate pairs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715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Given that 3 + 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is a root of the quartic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Solve the equation completely.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As one root is 3 + 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, we know that another root will be 3 – </a:t>
            </a:r>
            <a:r>
              <a:rPr lang="en-GB" sz="1400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We can use these to find an expression which will factorise into the original equation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9512" y="3212976"/>
                <a:ext cx="33786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−39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+120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−50=0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212976"/>
                <a:ext cx="3378617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34000" y="1676400"/>
                <a:ext cx="662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676400"/>
                <a:ext cx="662297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248400" y="1676400"/>
                <a:ext cx="662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676400"/>
                <a:ext cx="662297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886200" y="2209800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Add them together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10000" y="2514600"/>
                <a:ext cx="16787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+(3−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514600"/>
                <a:ext cx="1678729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10000" y="2895600"/>
                <a:ext cx="5558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895600"/>
                <a:ext cx="555857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10000" y="3276600"/>
                <a:ext cx="21114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𝑆𝑜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𝑡h𝑒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Pre>
                            <m:sPre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/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sPre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𝑡𝑒𝑟𝑚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𝑖𝑠</m:t>
                      </m:r>
                      <m:r>
                        <a:rPr lang="en-GB" sz="1600" b="0" i="1" smtClean="0">
                          <a:latin typeface="Cambria Math"/>
                        </a:rPr>
                        <m:t> −6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276600"/>
                <a:ext cx="2111475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477000" y="2209800"/>
            <a:ext cx="133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Multiply them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400800" y="2514600"/>
                <a:ext cx="14336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(3−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514600"/>
                <a:ext cx="1433662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400800" y="2895600"/>
                <a:ext cx="18346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=9+3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895600"/>
                <a:ext cx="1834605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400800" y="3276600"/>
                <a:ext cx="123854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=9−(−1)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276600"/>
                <a:ext cx="1238544" cy="338554"/>
              </a:xfrm>
              <a:prstGeom prst="rect">
                <a:avLst/>
              </a:prstGeom>
              <a:blipFill rotWithShape="1">
                <a:blip r:embed="rId12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00800" y="3657600"/>
                <a:ext cx="6696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657600"/>
                <a:ext cx="669671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00800" y="4038600"/>
                <a:ext cx="19677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𝑆𝑜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𝑡h𝑒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Pre>
                            <m:sPre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/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</m:sPre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𝑡𝑒𝑟𝑚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𝑖𝑠</m:t>
                      </m:r>
                      <m:r>
                        <a:rPr lang="en-GB" sz="1600" b="0" i="1" smtClean="0">
                          <a:latin typeface="Cambria Math"/>
                        </a:rPr>
                        <m:t> 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038600"/>
                <a:ext cx="1967783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038601" y="45720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you know b and c you can write an expression that will divide into the original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10200" y="5105400"/>
                <a:ext cx="15475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−6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105400"/>
                <a:ext cx="1547539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00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9971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Given that 3 + 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is a root of the quartic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Solve the equation completely.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As one root is 3 + 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, we know that another root will be 3 – </a:t>
            </a:r>
            <a:r>
              <a:rPr lang="en-GB" sz="1400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We can use these to find an expression which will factorise into the original equation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Divide the original equation by this!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9512" y="2996952"/>
                <a:ext cx="33786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−39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+120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−50=0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996952"/>
                <a:ext cx="3378617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83568" y="5445224"/>
                <a:ext cx="242489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+10 </m:t>
                      </m:r>
                      <m:r>
                        <a:rPr lang="en-GB" sz="1600" b="0" i="1" smtClean="0">
                          <a:latin typeface="Cambria Math"/>
                        </a:rPr>
                        <m:t>𝑖𝑠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𝑓𝑎𝑐𝑡𝑜𝑟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45224"/>
                <a:ext cx="2424895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334000" y="2057400"/>
                <a:ext cx="3733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− 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− 39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+ 120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− 50</m:t>
                      </m:r>
                    </m:oMath>
                  </m:oMathPara>
                </a14:m>
                <a:endParaRPr lang="en-GB" b="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057400"/>
                <a:ext cx="37338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V="1">
            <a:off x="5334000" y="1981200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334000" y="1981200"/>
            <a:ext cx="3581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733800" y="2057400"/>
                <a:ext cx="1676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−6</m:t>
                      </m:r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057400"/>
                <a:ext cx="16764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334000" y="16002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600200"/>
                <a:ext cx="6096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629400" y="2438400"/>
                <a:ext cx="76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+ 20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2438400"/>
                <a:ext cx="762000" cy="369332"/>
              </a:xfrm>
              <a:prstGeom prst="rect">
                <a:avLst/>
              </a:prstGeom>
              <a:blipFill rotWithShape="1">
                <a:blip r:embed="rId9"/>
                <a:stretch>
                  <a:fillRect r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5334000" y="24384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438400"/>
                <a:ext cx="6096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>
          <a:xfrm flipH="1">
            <a:off x="5867400" y="2895600"/>
            <a:ext cx="3124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867400" y="24384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− 12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438400"/>
                <a:ext cx="609600" cy="369332"/>
              </a:xfrm>
              <a:prstGeom prst="rect">
                <a:avLst/>
              </a:prstGeom>
              <a:blipFill rotWithShape="1">
                <a:blip r:embed="rId11"/>
                <a:stretch>
                  <a:fillRect r="-4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096000" y="29718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9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971800"/>
                <a:ext cx="6096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6553200" y="2971800"/>
                <a:ext cx="76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  59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2971800"/>
                <a:ext cx="762000" cy="369332"/>
              </a:xfrm>
              <a:prstGeom prst="rect">
                <a:avLst/>
              </a:prstGeom>
              <a:blipFill rotWithShape="1">
                <a:blip r:embed="rId13"/>
                <a:stretch>
                  <a:fillRect r="-19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7467600" y="2971800"/>
                <a:ext cx="914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120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971800"/>
                <a:ext cx="914400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8229600" y="2971800"/>
                <a:ext cx="914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50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2971800"/>
                <a:ext cx="9144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5791200" y="16002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+  </m:t>
                      </m:r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9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600200"/>
                <a:ext cx="609600" cy="369332"/>
              </a:xfrm>
              <a:prstGeom prst="rect">
                <a:avLst/>
              </a:prstGeom>
              <a:blipFill rotWithShape="1">
                <a:blip r:embed="rId16"/>
                <a:stretch>
                  <a:fillRect r="-19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6096000" y="3352800"/>
                <a:ext cx="609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9</m:t>
                          </m:r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352800"/>
                <a:ext cx="609600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6553200" y="33528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54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352800"/>
                <a:ext cx="822366" cy="369332"/>
              </a:xfrm>
              <a:prstGeom prst="rect">
                <a:avLst/>
              </a:prstGeom>
              <a:blipFill rotWithShape="1">
                <a:blip r:embed="rId18"/>
                <a:stretch>
                  <a:fillRect r="-10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7467600" y="33528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90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3352800"/>
                <a:ext cx="822366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 flipH="1">
            <a:off x="6781800" y="3810000"/>
            <a:ext cx="2209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6705600" y="38862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5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886200"/>
                <a:ext cx="822366" cy="3693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7467600" y="38862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30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3886200"/>
                <a:ext cx="822366" cy="36933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8229600" y="38862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 50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3886200"/>
                <a:ext cx="822366" cy="3693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6477000" y="1600200"/>
                <a:ext cx="76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 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1600200"/>
                <a:ext cx="762000" cy="36933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6705600" y="42672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5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4267200"/>
                <a:ext cx="822366" cy="369332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7467600" y="42672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30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4267200"/>
                <a:ext cx="822366" cy="369332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8229600" y="4267200"/>
                <a:ext cx="8223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 50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4267200"/>
                <a:ext cx="822366" cy="369332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/>
        </p:nvCxnSpPr>
        <p:spPr>
          <a:xfrm flipH="1">
            <a:off x="6781800" y="4724400"/>
            <a:ext cx="2209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8686800" y="4800600"/>
                <a:ext cx="381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800" y="4800600"/>
                <a:ext cx="381000" cy="369332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Oval 60"/>
          <p:cNvSpPr/>
          <p:nvPr/>
        </p:nvSpPr>
        <p:spPr>
          <a:xfrm>
            <a:off x="3810000" y="2057400"/>
            <a:ext cx="15240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3810000" y="20574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5410200" y="20574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5410200" y="16002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6172200" y="2971800"/>
            <a:ext cx="4572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6019800" y="1600200"/>
            <a:ext cx="5334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6629400" y="1600200"/>
            <a:ext cx="5334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6781800" y="3886200"/>
            <a:ext cx="7620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953000" y="5638800"/>
                <a:ext cx="29969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−39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+120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−50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638800"/>
                <a:ext cx="2996910" cy="338554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Oval 69"/>
          <p:cNvSpPr/>
          <p:nvPr/>
        </p:nvSpPr>
        <p:spPr>
          <a:xfrm>
            <a:off x="5334000" y="1600200"/>
            <a:ext cx="1905000" cy="381000"/>
          </a:xfrm>
          <a:prstGeom prst="ellipse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876800" y="6019800"/>
                <a:ext cx="31061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+10)(2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+9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−5)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6019800"/>
                <a:ext cx="3106107" cy="338554"/>
              </a:xfrm>
              <a:prstGeom prst="rect">
                <a:avLst/>
              </a:prstGeom>
              <a:blipFill rotWithShape="1">
                <a:blip r:embed="rId2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4038600" y="5105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have now factorised the original equation into 2 quadratics</a:t>
            </a: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427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/>
      <p:bldP spid="25" grpId="0"/>
      <p:bldP spid="26" grpId="0"/>
      <p:bldP spid="36" grpId="0"/>
      <p:bldP spid="38" grpId="0"/>
      <p:bldP spid="40" grpId="0"/>
      <p:bldP spid="41" grpId="0"/>
      <p:bldP spid="42" grpId="0"/>
      <p:bldP spid="43" grpId="0"/>
      <p:bldP spid="45" grpId="0"/>
      <p:bldP spid="47" grpId="0"/>
      <p:bldP spid="48" grpId="0"/>
      <p:bldP spid="49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0" grpId="0"/>
      <p:bldP spid="61" grpId="0" animBg="1"/>
      <p:bldP spid="61" grpId="1" animBg="1"/>
      <p:bldP spid="61" grpId="2" animBg="1"/>
      <p:bldP spid="61" grpId="3" animBg="1"/>
      <p:bldP spid="61" grpId="4" animBg="1"/>
      <p:bldP spid="61" grpId="5" animBg="1"/>
      <p:bldP spid="61" grpId="6" animBg="1"/>
      <p:bldP spid="62" grpId="0" animBg="1"/>
      <p:bldP spid="62" grpId="1" animBg="1"/>
      <p:bldP spid="62" grpId="2" animBg="1"/>
      <p:bldP spid="62" grpId="3" animBg="1"/>
      <p:bldP spid="62" grpId="4" animBg="1"/>
      <p:bldP spid="62" grpId="5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/>
      <p:bldP spid="70" grpId="0" animBg="1"/>
      <p:bldP spid="71" grpId="0"/>
      <p:bldP spid="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876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some types of polynomial equation with real coefficients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Given that 3 + 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is a root of the quartic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Solve the equation completely.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As one root is 3 + 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, we know that another root will be 3 – </a:t>
            </a:r>
            <a:r>
              <a:rPr lang="en-GB" sz="1400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We can use these to find an expression which will factorise into the original equation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Divide the original equation by this!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9512" y="2996952"/>
                <a:ext cx="33786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−39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+120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−50=0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996952"/>
                <a:ext cx="3378617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83568" y="5445224"/>
                <a:ext cx="242489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+10 </m:t>
                      </m:r>
                      <m:r>
                        <a:rPr lang="en-GB" sz="1600" b="0" i="1" smtClean="0">
                          <a:latin typeface="Cambria Math"/>
                        </a:rPr>
                        <m:t>𝑖𝑠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𝑓𝑎𝑐𝑡𝑜𝑟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45224"/>
                <a:ext cx="2424895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800600" y="1676400"/>
                <a:ext cx="32776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+10</m:t>
                          </m:r>
                        </m:e>
                      </m:d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+9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676400"/>
                <a:ext cx="3277692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4191000" y="2971800"/>
                <a:ext cx="1143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3+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971800"/>
                <a:ext cx="11430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4267200" y="3276600"/>
                <a:ext cx="990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3−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276600"/>
                <a:ext cx="9906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Straight Arrow Connector 73"/>
          <p:cNvCxnSpPr/>
          <p:nvPr/>
        </p:nvCxnSpPr>
        <p:spPr>
          <a:xfrm flipH="1">
            <a:off x="4876800" y="2133600"/>
            <a:ext cx="533400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429000" y="20574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already have the solutions for this bracket!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934200" y="2133600"/>
            <a:ext cx="5334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239000" y="20574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need to find the solutions for this one!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/>
              <p:cNvSpPr/>
              <p:nvPr/>
            </p:nvSpPr>
            <p:spPr>
              <a:xfrm>
                <a:off x="6248400" y="2971800"/>
                <a:ext cx="1828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9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/>
                        </a:rPr>
                        <m:t>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971800"/>
                <a:ext cx="1828800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6019800" y="3429000"/>
                <a:ext cx="21336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(2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1)(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5)=0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429000"/>
                <a:ext cx="2133600" cy="338554"/>
              </a:xfrm>
              <a:prstGeom prst="rect">
                <a:avLst/>
              </a:prstGeom>
              <a:blipFill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6019800" y="3962400"/>
                <a:ext cx="1066800" cy="553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962400"/>
                <a:ext cx="1066800" cy="5533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7162800" y="4114800"/>
                <a:ext cx="1066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=−5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114800"/>
                <a:ext cx="1066800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Rectangle 104"/>
              <p:cNvSpPr/>
              <p:nvPr/>
            </p:nvSpPr>
            <p:spPr>
              <a:xfrm>
                <a:off x="6934200" y="4114800"/>
                <a:ext cx="5334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𝑜𝑟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5" name="Rectangle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114800"/>
                <a:ext cx="533400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Arc 105"/>
          <p:cNvSpPr/>
          <p:nvPr/>
        </p:nvSpPr>
        <p:spPr>
          <a:xfrm>
            <a:off x="7848600" y="3124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/>
          <p:cNvSpPr txBox="1"/>
          <p:nvPr/>
        </p:nvSpPr>
        <p:spPr>
          <a:xfrm>
            <a:off x="8229600" y="3200400"/>
            <a:ext cx="1011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4648200" y="4724400"/>
                <a:ext cx="33786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−39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+120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−50=0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724400"/>
                <a:ext cx="3378617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4648200" y="5181600"/>
                <a:ext cx="15206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𝑆</m:t>
                      </m:r>
                      <m:r>
                        <a:rPr lang="en-GB" sz="1600" b="0" i="1" smtClean="0">
                          <a:latin typeface="Cambria Math"/>
                        </a:rPr>
                        <m:t>𝑜𝑙𝑢𝑡𝑖𝑜𝑛𝑠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𝑎𝑟𝑒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181600"/>
                <a:ext cx="1520673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6096000" y="5181600"/>
                <a:ext cx="10454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=3+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181600"/>
                <a:ext cx="1045414" cy="33855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6096000" y="5562600"/>
                <a:ext cx="10454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=3−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562600"/>
                <a:ext cx="1045414" cy="33855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6096000" y="5867400"/>
                <a:ext cx="728083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867400"/>
                <a:ext cx="728083" cy="55335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6096000" y="6410589"/>
                <a:ext cx="881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=−5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6410589"/>
                <a:ext cx="881973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886200" y="5715000"/>
            <a:ext cx="20126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All these will give the answer 0 when substituted in!</a:t>
            </a: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699473" y="6519446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057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1" grpId="0"/>
      <p:bldP spid="73" grpId="0"/>
      <p:bldP spid="75" grpId="0"/>
      <p:bldP spid="78" grpId="0"/>
      <p:bldP spid="79" grpId="0"/>
      <p:bldP spid="102" grpId="0"/>
      <p:bldP spid="103" grpId="0"/>
      <p:bldP spid="104" grpId="0"/>
      <p:bldP spid="105" grpId="0"/>
      <p:bldP spid="106" grpId="0" animBg="1"/>
      <p:bldP spid="107" grpId="0"/>
      <p:bldP spid="109" grpId="0"/>
      <p:bldP spid="110" grpId="0"/>
      <p:bldP spid="111" grpId="0"/>
      <p:bldP spid="113" grpId="0"/>
      <p:bldP spid="114" grpId="0"/>
      <p:bldP spid="115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C006B1-8763-47D2-91F5-A43AC97B17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AE95B8-934E-4EFE-8002-B5F00EA5BC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49BBD0-5CB8-4B2C-973F-14F8C820A56E}">
  <ds:schemaRefs>
    <ds:schemaRef ds:uri="http://purl.org/dc/terms/"/>
    <ds:schemaRef ds:uri="http://schemas.microsoft.com/office/2006/documentManagement/types"/>
    <ds:schemaRef ds:uri="78db98b4-7c56-4667-9532-fea666d1edab"/>
    <ds:schemaRef ds:uri="00eee050-7eda-4a68-8825-514e694f5f09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639</TotalTime>
  <Words>1553</Words>
  <Application>Microsoft Office PowerPoint</Application>
  <PresentationFormat>On-screen Show (4:3)</PresentationFormat>
  <Paragraphs>225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PowerPoint Presentation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145</cp:revision>
  <dcterms:created xsi:type="dcterms:W3CDTF">2017-08-14T15:35:38Z</dcterms:created>
  <dcterms:modified xsi:type="dcterms:W3CDTF">2021-08-26T15:28:41Z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