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3385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0.png"/><Relationship Id="rId2" Type="http://schemas.openxmlformats.org/officeDocument/2006/relationships/image" Target="../media/image6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9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9.png"/><Relationship Id="rId2" Type="http://schemas.openxmlformats.org/officeDocument/2006/relationships/image" Target="../media/image648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1.png"/><Relationship Id="rId2" Type="http://schemas.openxmlformats.org/officeDocument/2006/relationships/image" Target="../media/image6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1.5) Sums of series</a:t>
            </a:r>
          </a:p>
        </p:txBody>
      </p:sp>
    </p:spTree>
    <p:extLst>
      <p:ext uri="{BB962C8B-B14F-4D97-AF65-F5344CB8AC3E}">
        <p14:creationId xmlns:p14="http://schemas.microsoft.com/office/powerpoint/2010/main" val="196985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5139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b="1" dirty="0">
                  <a:latin typeface="Candara" panose="020E0502030303020204" pitchFamily="34" charset="0"/>
                </a:endParaRPr>
              </a:p>
              <a:p>
                <a:endParaRPr lang="en-GB" sz="2000" b="1" dirty="0">
                  <a:latin typeface="Candara" panose="020E0502030303020204" pitchFamily="34" charset="0"/>
                </a:endParaRPr>
              </a:p>
              <a:p>
                <a:endParaRPr lang="en-GB" sz="2000" b="1" dirty="0">
                  <a:latin typeface="Candara" panose="020E0502030303020204" pitchFamily="34" charset="0"/>
                </a:endParaRPr>
              </a:p>
              <a:p>
                <a:endParaRPr lang="en-GB" sz="2000" b="1" dirty="0">
                  <a:latin typeface="Candara" panose="020E0502030303020204" pitchFamily="34" charset="0"/>
                </a:endParaRPr>
              </a:p>
              <a:p>
                <a:endParaRPr lang="en-GB" sz="2000" b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000" b="1" dirty="0">
                  <a:latin typeface="Candara" panose="020E0502030303020204" pitchFamily="34" charset="0"/>
                </a:endParaRPr>
              </a:p>
              <a:p>
                <a:endParaRPr lang="en-GB" sz="2000" b="1" dirty="0">
                  <a:latin typeface="Candara" panose="020E0502030303020204" pitchFamily="34" charset="0"/>
                </a:endParaRPr>
              </a:p>
              <a:p>
                <a:endParaRPr lang="en-GB" sz="2000" b="1" dirty="0">
                  <a:latin typeface="Candara" panose="020E0502030303020204" pitchFamily="34" charset="0"/>
                </a:endParaRPr>
              </a:p>
              <a:p>
                <a:endParaRPr lang="en-GB" sz="2000" b="1" dirty="0">
                  <a:latin typeface="Candara" panose="020E0502030303020204" pitchFamily="34" charset="0"/>
                </a:endParaRPr>
              </a:p>
              <a:p>
                <a:endParaRPr lang="en-GB" sz="2000" b="1" dirty="0">
                  <a:latin typeface="Candara" panose="020E0502030303020204" pitchFamily="34" charset="0"/>
                </a:endParaRPr>
              </a:p>
              <a:p>
                <a:endParaRPr lang="en-GB" sz="2000" b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0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51390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0117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0117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382440"/>
                <a:ext cx="4572001" cy="32830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p>
                          </m:sSup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GB" sz="20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GB" sz="20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num>
                                <m:den>
                                  <m:r>
                                    <a:rPr lang="en-GB" sz="2000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382440"/>
                <a:ext cx="4572001" cy="32830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261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200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+…+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≠2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an integer.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Show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f>
                              <m:f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200008"/>
              </a:xfrm>
              <a:prstGeom prst="rect">
                <a:avLst/>
              </a:prstGeom>
              <a:blipFill>
                <a:blip r:embed="rId2"/>
                <a:stretch>
                  <a:fillRect l="-800" t="-5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200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+…+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≠2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an integer.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Show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f>
                              <m:f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200008"/>
              </a:xfrm>
              <a:prstGeom prst="rect">
                <a:avLst/>
              </a:prstGeom>
              <a:blipFill>
                <a:blip r:embed="rId3"/>
                <a:stretch>
                  <a:fillRect l="-667" t="-5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92066" y="1661673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410374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2894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+…+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≠2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an integer.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f>
                              <m:f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+…+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+…+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Use your answer to part </a:t>
                </a:r>
                <a:r>
                  <a:rPr lang="en-GB" sz="1600" b="1" dirty="0">
                    <a:latin typeface="Candara" panose="020E0502030303020204" pitchFamily="34" charset="0"/>
                  </a:rPr>
                  <a:t>a</a:t>
                </a:r>
                <a:r>
                  <a:rPr lang="en-GB" sz="1600" dirty="0">
                    <a:latin typeface="Candara" panose="020E0502030303020204" pitchFamily="34" charset="0"/>
                  </a:rPr>
                  <a:t> to show that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𝑐𝑜𝑠𝑒𝑐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find similar expressions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2894318"/>
              </a:xfrm>
              <a:prstGeom prst="rect">
                <a:avLst/>
              </a:prstGeom>
              <a:blipFill>
                <a:blip r:embed="rId2"/>
                <a:stretch>
                  <a:fillRect l="-800" t="-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2894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+…+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≠2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an integer.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f>
                              <m:fPr>
                                <m:ctrlPr>
                                  <a:rPr lang="en-GB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num>
                              <m:den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func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+…+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+…+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Use your answer to part </a:t>
                </a:r>
                <a:r>
                  <a:rPr lang="en-GB" sz="1600" b="1" dirty="0">
                    <a:latin typeface="Candara" panose="020E0502030303020204" pitchFamily="34" charset="0"/>
                  </a:rPr>
                  <a:t>a</a:t>
                </a:r>
                <a:r>
                  <a:rPr lang="en-GB" sz="1600" dirty="0">
                    <a:latin typeface="Candara" panose="020E0502030303020204" pitchFamily="34" charset="0"/>
                  </a:rPr>
                  <a:t> to show that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𝑐𝑜𝑠𝑒𝑐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find similar expressions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2894318"/>
              </a:xfrm>
              <a:prstGeom prst="rect">
                <a:avLst/>
              </a:prstGeom>
              <a:blipFill>
                <a:blip r:embed="rId3"/>
                <a:stretch>
                  <a:fillRect l="-667" t="-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3301963"/>
                <a:ext cx="4572001" cy="14260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Shown</a:t>
                </a:r>
              </a:p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𝑄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num>
                          <m:den>
                            <m:r>
                              <a:rPr lang="en-GB" sz="2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𝑐𝑜𝑠𝑒𝑐</m:t>
                    </m:r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3301963"/>
                <a:ext cx="4572001" cy="1426031"/>
              </a:xfrm>
              <a:prstGeom prst="rect">
                <a:avLst/>
              </a:prstGeom>
              <a:blipFill>
                <a:blip r:embed="rId4"/>
                <a:stretch>
                  <a:fillRect t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945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00eee050-7eda-4a68-8825-514e694f5f09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9905</TotalTime>
  <Words>680</Words>
  <Application>Microsoft Office PowerPoint</Application>
  <PresentationFormat>On-screen Show (4:3)</PresentationFormat>
  <Paragraphs>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1.5) Sums of series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544</cp:revision>
  <dcterms:created xsi:type="dcterms:W3CDTF">2020-05-18T02:11:06Z</dcterms:created>
  <dcterms:modified xsi:type="dcterms:W3CDTF">2021-08-29T19:10:27Z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