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7" Type="http://schemas.openxmlformats.org/officeDocument/2006/relationships/image" Target="../media/image1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33.png"/><Relationship Id="rId5" Type="http://schemas.openxmlformats.org/officeDocument/2006/relationships/image" Target="../media/image132.png"/><Relationship Id="rId10" Type="http://schemas.openxmlformats.org/officeDocument/2006/relationships/image" Target="../media/image137.png"/><Relationship Id="rId4" Type="http://schemas.openxmlformats.org/officeDocument/2006/relationships/image" Target="../media/image131.png"/><Relationship Id="rId9" Type="http://schemas.openxmlformats.org/officeDocument/2006/relationships/image" Target="../media/image1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7" Type="http://schemas.openxmlformats.org/officeDocument/2006/relationships/image" Target="../media/image1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40.png"/><Relationship Id="rId5" Type="http://schemas.openxmlformats.org/officeDocument/2006/relationships/image" Target="../media/image139.png"/><Relationship Id="rId10" Type="http://schemas.openxmlformats.org/officeDocument/2006/relationships/image" Target="../media/image144.png"/><Relationship Id="rId4" Type="http://schemas.openxmlformats.org/officeDocument/2006/relationships/image" Target="../media/image138.png"/><Relationship Id="rId9" Type="http://schemas.openxmlformats.org/officeDocument/2006/relationships/image" Target="../media/image14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image" Target="../media/image154.png"/><Relationship Id="rId7" Type="http://schemas.openxmlformats.org/officeDocument/2006/relationships/image" Target="../media/image148.png"/><Relationship Id="rId12" Type="http://schemas.openxmlformats.org/officeDocument/2006/relationships/image" Target="../media/image15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11" Type="http://schemas.openxmlformats.org/officeDocument/2006/relationships/image" Target="../media/image152.png"/><Relationship Id="rId5" Type="http://schemas.openxmlformats.org/officeDocument/2006/relationships/image" Target="../media/image146.png"/><Relationship Id="rId10" Type="http://schemas.openxmlformats.org/officeDocument/2006/relationships/image" Target="../media/image151.png"/><Relationship Id="rId4" Type="http://schemas.openxmlformats.org/officeDocument/2006/relationships/image" Target="../media/image145.png"/><Relationship Id="rId9" Type="http://schemas.openxmlformats.org/officeDocument/2006/relationships/image" Target="../media/image1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1E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86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roots a and b of a quadratic equation are complex, a and b will always be a complex conjugate pair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find what a quadratic equation was by using its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Let us start by considering a quadratic equation with real solutions…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+7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+10=0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+5)(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62400" y="2514600"/>
                <a:ext cx="23331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𝑅𝑜𝑜𝑡𝑠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𝑎𝑟𝑒</m:t>
                      </m:r>
                      <m:r>
                        <a:rPr lang="en-GB" sz="1600" b="0" i="1" smtClean="0">
                          <a:latin typeface="Cambria Math"/>
                        </a:rPr>
                        <m:t> −5 </m:t>
                      </m:r>
                      <m:r>
                        <a:rPr lang="en-GB" sz="1600" b="0" i="1" smtClean="0">
                          <a:latin typeface="Cambria Math"/>
                        </a:rPr>
                        <m:t>𝑎𝑛𝑑</m:t>
                      </m:r>
                      <m:r>
                        <a:rPr lang="en-GB" sz="1600" b="0" i="1" smtClean="0">
                          <a:latin typeface="Cambria Math"/>
                        </a:rPr>
                        <m:t> 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514600"/>
                <a:ext cx="2333139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2971800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Add the roots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6200" y="3276600"/>
                <a:ext cx="13518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+(−2)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76600"/>
                <a:ext cx="1351845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629400" y="2971800"/>
            <a:ext cx="1701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Multiply the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29400" y="3276600"/>
                <a:ext cx="13438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16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(−2)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343829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9400" y="36576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657600"/>
                <a:ext cx="669671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150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1828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36" name="Arc 35"/>
          <p:cNvSpPr/>
          <p:nvPr/>
        </p:nvSpPr>
        <p:spPr>
          <a:xfrm>
            <a:off x="60960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477000" y="2286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57600" y="4495800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Adding the roots gives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of the ‘b’ term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3152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53200" y="44958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Multiplying the roots gives the ‘c’ term</a:t>
            </a:r>
          </a:p>
        </p:txBody>
      </p:sp>
      <p:sp>
        <p:nvSpPr>
          <p:cNvPr id="45" name="Oval 44"/>
          <p:cNvSpPr/>
          <p:nvPr/>
        </p:nvSpPr>
        <p:spPr>
          <a:xfrm>
            <a:off x="4114800" y="36576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3434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8006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858000" y="36576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81400" y="5638800"/>
            <a:ext cx="47051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will work every time!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If you have the roots of a quadratic equation: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them and reverse the sign to find the ‘b’ term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them to find the ‘c’ term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044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9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42" grpId="0"/>
      <p:bldP spid="44" grpId="0"/>
      <p:bldP spid="45" grpId="0" animBg="1"/>
      <p:bldP spid="45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roots a and b of a quadratic equation are complex, a and b will always be a complex conjugate pair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find what a quadratic equation was by using its roots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Let us start by considering a quadratic equation with real solutions…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−24=0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+6)(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−4)=0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057400"/>
                <a:ext cx="190090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62400" y="2514600"/>
                <a:ext cx="20880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𝑅𝑜𝑜𝑡𝑠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𝑎𝑟𝑒</m:t>
                      </m:r>
                      <m:r>
                        <a:rPr lang="en-GB" sz="1600" b="0" i="1" smtClean="0">
                          <a:latin typeface="Cambria Math"/>
                        </a:rPr>
                        <m:t> −6 </m:t>
                      </m:r>
                      <m:r>
                        <a:rPr lang="en-GB" sz="1600" b="0" i="1" smtClean="0">
                          <a:latin typeface="Cambria Math"/>
                        </a:rPr>
                        <m:t>𝑎𝑛𝑑</m:t>
                      </m:r>
                      <m:r>
                        <a:rPr lang="en-GB" sz="1600" b="0" i="1" smtClean="0">
                          <a:latin typeface="Cambria Math"/>
                        </a:rPr>
                        <m:t> 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514600"/>
                <a:ext cx="208807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2971800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Add the roots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6200" y="3276600"/>
                <a:ext cx="11979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+(4)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76600"/>
                <a:ext cx="1197956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57600"/>
                <a:ext cx="709746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629400" y="2971800"/>
            <a:ext cx="1701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u="sng" dirty="0">
                <a:latin typeface="Comic Sans MS" pitchFamily="66" charset="0"/>
              </a:rPr>
              <a:t>Multiply the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29400" y="3276600"/>
                <a:ext cx="11899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GB" sz="16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(4)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189941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29400" y="3657600"/>
                <a:ext cx="8235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=−24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657600"/>
                <a:ext cx="823559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150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1828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36" name="Arc 35"/>
          <p:cNvSpPr/>
          <p:nvPr/>
        </p:nvSpPr>
        <p:spPr>
          <a:xfrm>
            <a:off x="60960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477000" y="2286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196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657600" y="4495800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Adding the roots gives the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of the ‘b’ term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7315200" y="41148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53200" y="44958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Multiplying the roots gives the ‘c’ term</a:t>
            </a:r>
          </a:p>
        </p:txBody>
      </p:sp>
      <p:sp>
        <p:nvSpPr>
          <p:cNvPr id="45" name="Oval 44"/>
          <p:cNvSpPr/>
          <p:nvPr/>
        </p:nvSpPr>
        <p:spPr>
          <a:xfrm>
            <a:off x="4114800" y="36576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3434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800600" y="1600200"/>
            <a:ext cx="4572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6858000" y="3657600"/>
            <a:ext cx="5334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718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9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42" grpId="0"/>
      <p:bldP spid="44" grpId="0"/>
      <p:bldP spid="45" grpId="0" animBg="1"/>
      <p:bldP spid="45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complex conjugate of a complex number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quadratic equation that has roots 3 + 5i and 3 – 5i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7068" y="6519446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1524000"/>
            <a:ext cx="2167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Add the roots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7600" y="1905000"/>
                <a:ext cx="19063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+(3−5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905000"/>
                <a:ext cx="1906356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7600" y="2286000"/>
                <a:ext cx="555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286000"/>
                <a:ext cx="555858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657600" y="2667000"/>
            <a:ext cx="2095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So the ‘b’ term is -6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57600" y="3352800"/>
            <a:ext cx="1701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Multiply the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57600" y="3733800"/>
                <a:ext cx="16612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(3−5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733800"/>
                <a:ext cx="1661289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57600" y="4114800"/>
                <a:ext cx="22898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=9+15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−15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−25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14800"/>
                <a:ext cx="2289858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57600" y="5257800"/>
                <a:ext cx="21804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So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‘</m:t>
                      </m:r>
                      <m:r>
                        <m:rPr>
                          <m:nor/>
                        </m:rPr>
                        <a:rPr lang="en-US" sz="1600" b="0" i="0" dirty="0" smtClean="0">
                          <a:latin typeface="Comic Sans MS" panose="030F0702030302020204" pitchFamily="66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’ 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term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is</m:t>
                      </m:r>
                      <m:r>
                        <m:rPr>
                          <m:nor/>
                        </m:rPr>
                        <a:rPr lang="en-US" sz="1600" dirty="0">
                          <a:latin typeface="Comic Sans MS" panose="030F0702030302020204" pitchFamily="66" charset="0"/>
                        </a:rPr>
                        <m:t> 34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257800"/>
                <a:ext cx="218040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657600" y="4495800"/>
                <a:ext cx="14661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=9−25(−1)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95800"/>
                <a:ext cx="1466171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657600" y="4876800"/>
                <a:ext cx="6696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=34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76800"/>
                <a:ext cx="66967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57600" y="6096000"/>
                <a:ext cx="26732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𝑇h𝑒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𝑒𝑞𝑢𝑎𝑡𝑖𝑜𝑛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𝑡h𝑒𝑟𝑒𝑓𝑜𝑟𝑒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096000"/>
                <a:ext cx="2673232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57600" y="64008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+34=0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400800"/>
                <a:ext cx="1774973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410200" y="20574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867400" y="2057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54" name="Arc 53"/>
          <p:cNvSpPr/>
          <p:nvPr/>
        </p:nvSpPr>
        <p:spPr>
          <a:xfrm>
            <a:off x="5715000" y="3886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715000" y="4267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15000" y="4648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096000" y="3886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brackets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72199" y="4191000"/>
            <a:ext cx="243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the ‘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’ terms, replace i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with -1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96000" y="4724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88426" y="5715000"/>
            <a:ext cx="5755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you have the b and c coefficients, you can write the equation!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399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8" grpId="0"/>
      <p:bldP spid="39" grpId="0"/>
      <p:bldP spid="40" grpId="0"/>
      <p:bldP spid="41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C006B1-8763-47D2-91F5-A43AC97B1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AE95B8-934E-4EFE-8002-B5F00EA5BC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9BBD0-5CB8-4B2C-973F-14F8C820A56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464</Words>
  <Application>Microsoft Office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144</cp:revision>
  <dcterms:created xsi:type="dcterms:W3CDTF">2017-08-14T15:35:38Z</dcterms:created>
  <dcterms:modified xsi:type="dcterms:W3CDTF">2021-08-26T15:28:03Z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