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1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ke Pye" initials="MP" lastIdx="2" clrIdx="0">
    <p:extLst>
      <p:ext uri="{19B8F6BF-5375-455C-9EA6-DF929625EA0E}">
        <p15:presenceInfo xmlns:p15="http://schemas.microsoft.com/office/powerpoint/2012/main" userId="9932f53b462bfe52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99"/>
    <a:srgbClr val="FF3300"/>
    <a:srgbClr val="CCCCFF"/>
    <a:srgbClr val="A50021"/>
    <a:srgbClr val="FFFFCC"/>
    <a:srgbClr val="CC00CC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33" autoAdjust="0"/>
  </p:normalViewPr>
  <p:slideViewPr>
    <p:cSldViewPr>
      <p:cViewPr varScale="1">
        <p:scale>
          <a:sx n="106" d="100"/>
          <a:sy n="106" d="100"/>
        </p:scale>
        <p:origin x="11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2EEA4-E582-4152-B533-B6F78830D135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2240B-DF40-4AE8-A87C-450D162C533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282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00"/>
            </a:gs>
            <a:gs pos="7000">
              <a:srgbClr val="FFCC99">
                <a:alpha val="60000"/>
              </a:srgbClr>
            </a:gs>
            <a:gs pos="95000">
              <a:srgbClr val="FFCC99">
                <a:alpha val="60000"/>
              </a:srgbClr>
            </a:gs>
            <a:gs pos="100000">
              <a:srgbClr val="FF33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27/08/2021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1.png"/><Relationship Id="rId13" Type="http://schemas.openxmlformats.org/officeDocument/2006/relationships/image" Target="../media/image269.png"/><Relationship Id="rId3" Type="http://schemas.openxmlformats.org/officeDocument/2006/relationships/image" Target="../media/image276.png"/><Relationship Id="rId7" Type="http://schemas.openxmlformats.org/officeDocument/2006/relationships/image" Target="../media/image280.png"/><Relationship Id="rId12" Type="http://schemas.openxmlformats.org/officeDocument/2006/relationships/image" Target="../media/image274.png"/><Relationship Id="rId2" Type="http://schemas.openxmlformats.org/officeDocument/2006/relationships/image" Target="../media/image27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9.png"/><Relationship Id="rId11" Type="http://schemas.openxmlformats.org/officeDocument/2006/relationships/image" Target="../media/image270.png"/><Relationship Id="rId5" Type="http://schemas.openxmlformats.org/officeDocument/2006/relationships/image" Target="../media/image278.png"/><Relationship Id="rId10" Type="http://schemas.openxmlformats.org/officeDocument/2006/relationships/image" Target="../media/image283.png"/><Relationship Id="rId4" Type="http://schemas.openxmlformats.org/officeDocument/2006/relationships/image" Target="../media/image277.png"/><Relationship Id="rId9" Type="http://schemas.openxmlformats.org/officeDocument/2006/relationships/image" Target="../media/image282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5.png"/><Relationship Id="rId13" Type="http://schemas.openxmlformats.org/officeDocument/2006/relationships/image" Target="../media/image283.png"/><Relationship Id="rId3" Type="http://schemas.openxmlformats.org/officeDocument/2006/relationships/image" Target="../media/image276.png"/><Relationship Id="rId7" Type="http://schemas.openxmlformats.org/officeDocument/2006/relationships/image" Target="../media/image280.png"/><Relationship Id="rId12" Type="http://schemas.openxmlformats.org/officeDocument/2006/relationships/image" Target="../media/image270.png"/><Relationship Id="rId2" Type="http://schemas.openxmlformats.org/officeDocument/2006/relationships/image" Target="../media/image27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4.png"/><Relationship Id="rId11" Type="http://schemas.openxmlformats.org/officeDocument/2006/relationships/image" Target="../media/image288.png"/><Relationship Id="rId5" Type="http://schemas.openxmlformats.org/officeDocument/2006/relationships/image" Target="../media/image278.png"/><Relationship Id="rId15" Type="http://schemas.openxmlformats.org/officeDocument/2006/relationships/image" Target="../media/image269.png"/><Relationship Id="rId10" Type="http://schemas.openxmlformats.org/officeDocument/2006/relationships/image" Target="../media/image287.png"/><Relationship Id="rId4" Type="http://schemas.openxmlformats.org/officeDocument/2006/relationships/image" Target="../media/image277.png"/><Relationship Id="rId9" Type="http://schemas.openxmlformats.org/officeDocument/2006/relationships/image" Target="../media/image286.png"/><Relationship Id="rId14" Type="http://schemas.openxmlformats.org/officeDocument/2006/relationships/image" Target="../media/image274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5.png"/><Relationship Id="rId13" Type="http://schemas.openxmlformats.org/officeDocument/2006/relationships/image" Target="../media/image300.png"/><Relationship Id="rId18" Type="http://schemas.openxmlformats.org/officeDocument/2006/relationships/image" Target="../media/image305.png"/><Relationship Id="rId26" Type="http://schemas.openxmlformats.org/officeDocument/2006/relationships/image" Target="../media/image288.png"/><Relationship Id="rId3" Type="http://schemas.openxmlformats.org/officeDocument/2006/relationships/image" Target="../media/image290.png"/><Relationship Id="rId21" Type="http://schemas.openxmlformats.org/officeDocument/2006/relationships/image" Target="../media/image308.png"/><Relationship Id="rId7" Type="http://schemas.openxmlformats.org/officeDocument/2006/relationships/image" Target="../media/image294.png"/><Relationship Id="rId12" Type="http://schemas.openxmlformats.org/officeDocument/2006/relationships/image" Target="../media/image299.png"/><Relationship Id="rId17" Type="http://schemas.openxmlformats.org/officeDocument/2006/relationships/image" Target="../media/image304.png"/><Relationship Id="rId25" Type="http://schemas.openxmlformats.org/officeDocument/2006/relationships/image" Target="../media/image313.png"/><Relationship Id="rId2" Type="http://schemas.openxmlformats.org/officeDocument/2006/relationships/image" Target="../media/image289.png"/><Relationship Id="rId16" Type="http://schemas.openxmlformats.org/officeDocument/2006/relationships/image" Target="../media/image303.png"/><Relationship Id="rId20" Type="http://schemas.openxmlformats.org/officeDocument/2006/relationships/image" Target="../media/image307.png"/><Relationship Id="rId29" Type="http://schemas.openxmlformats.org/officeDocument/2006/relationships/image" Target="../media/image26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93.png"/><Relationship Id="rId11" Type="http://schemas.openxmlformats.org/officeDocument/2006/relationships/image" Target="../media/image298.png"/><Relationship Id="rId24" Type="http://schemas.openxmlformats.org/officeDocument/2006/relationships/image" Target="../media/image312.png"/><Relationship Id="rId5" Type="http://schemas.openxmlformats.org/officeDocument/2006/relationships/image" Target="../media/image292.png"/><Relationship Id="rId15" Type="http://schemas.openxmlformats.org/officeDocument/2006/relationships/image" Target="../media/image302.png"/><Relationship Id="rId23" Type="http://schemas.openxmlformats.org/officeDocument/2006/relationships/image" Target="../media/image311.png"/><Relationship Id="rId28" Type="http://schemas.openxmlformats.org/officeDocument/2006/relationships/image" Target="../media/image274.png"/><Relationship Id="rId10" Type="http://schemas.openxmlformats.org/officeDocument/2006/relationships/image" Target="../media/image297.png"/><Relationship Id="rId19" Type="http://schemas.openxmlformats.org/officeDocument/2006/relationships/image" Target="../media/image306.png"/><Relationship Id="rId4" Type="http://schemas.openxmlformats.org/officeDocument/2006/relationships/image" Target="../media/image291.png"/><Relationship Id="rId9" Type="http://schemas.openxmlformats.org/officeDocument/2006/relationships/image" Target="../media/image296.png"/><Relationship Id="rId14" Type="http://schemas.openxmlformats.org/officeDocument/2006/relationships/image" Target="../media/image301.png"/><Relationship Id="rId22" Type="http://schemas.openxmlformats.org/officeDocument/2006/relationships/image" Target="../media/image309.png"/><Relationship Id="rId27" Type="http://schemas.openxmlformats.org/officeDocument/2006/relationships/image" Target="../media/image283.png"/><Relationship Id="rId30" Type="http://schemas.openxmlformats.org/officeDocument/2006/relationships/image" Target="../media/image314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8.png"/><Relationship Id="rId3" Type="http://schemas.openxmlformats.org/officeDocument/2006/relationships/image" Target="../media/image316.png"/><Relationship Id="rId7" Type="http://schemas.openxmlformats.org/officeDocument/2006/relationships/image" Target="../media/image320.png"/><Relationship Id="rId12" Type="http://schemas.openxmlformats.org/officeDocument/2006/relationships/image" Target="../media/image289.png"/><Relationship Id="rId2" Type="http://schemas.openxmlformats.org/officeDocument/2006/relationships/image" Target="../media/image3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19.png"/><Relationship Id="rId11" Type="http://schemas.openxmlformats.org/officeDocument/2006/relationships/image" Target="../media/image269.png"/><Relationship Id="rId5" Type="http://schemas.openxmlformats.org/officeDocument/2006/relationships/image" Target="../media/image318.png"/><Relationship Id="rId10" Type="http://schemas.openxmlformats.org/officeDocument/2006/relationships/image" Target="../media/image274.png"/><Relationship Id="rId4" Type="http://schemas.openxmlformats.org/officeDocument/2006/relationships/image" Target="../media/image317.png"/><Relationship Id="rId9" Type="http://schemas.openxmlformats.org/officeDocument/2006/relationships/image" Target="../media/image283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7.png"/><Relationship Id="rId13" Type="http://schemas.openxmlformats.org/officeDocument/2006/relationships/image" Target="../media/image332.png"/><Relationship Id="rId18" Type="http://schemas.openxmlformats.org/officeDocument/2006/relationships/image" Target="../media/image337.png"/><Relationship Id="rId26" Type="http://schemas.openxmlformats.org/officeDocument/2006/relationships/image" Target="../media/image288.png"/><Relationship Id="rId3" Type="http://schemas.openxmlformats.org/officeDocument/2006/relationships/image" Target="../media/image322.png"/><Relationship Id="rId21" Type="http://schemas.openxmlformats.org/officeDocument/2006/relationships/image" Target="../media/image340.png"/><Relationship Id="rId7" Type="http://schemas.openxmlformats.org/officeDocument/2006/relationships/image" Target="../media/image326.png"/><Relationship Id="rId12" Type="http://schemas.openxmlformats.org/officeDocument/2006/relationships/image" Target="../media/image331.png"/><Relationship Id="rId17" Type="http://schemas.openxmlformats.org/officeDocument/2006/relationships/image" Target="../media/image336.png"/><Relationship Id="rId25" Type="http://schemas.openxmlformats.org/officeDocument/2006/relationships/image" Target="../media/image344.png"/><Relationship Id="rId2" Type="http://schemas.openxmlformats.org/officeDocument/2006/relationships/image" Target="../media/image321.png"/><Relationship Id="rId16" Type="http://schemas.openxmlformats.org/officeDocument/2006/relationships/image" Target="../media/image335.png"/><Relationship Id="rId20" Type="http://schemas.openxmlformats.org/officeDocument/2006/relationships/image" Target="../media/image339.png"/><Relationship Id="rId29" Type="http://schemas.openxmlformats.org/officeDocument/2006/relationships/image" Target="../media/image26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5.png"/><Relationship Id="rId11" Type="http://schemas.openxmlformats.org/officeDocument/2006/relationships/image" Target="../media/image330.png"/><Relationship Id="rId24" Type="http://schemas.openxmlformats.org/officeDocument/2006/relationships/image" Target="../media/image343.png"/><Relationship Id="rId5" Type="http://schemas.openxmlformats.org/officeDocument/2006/relationships/image" Target="../media/image324.png"/><Relationship Id="rId15" Type="http://schemas.openxmlformats.org/officeDocument/2006/relationships/image" Target="../media/image334.png"/><Relationship Id="rId23" Type="http://schemas.openxmlformats.org/officeDocument/2006/relationships/image" Target="../media/image342.png"/><Relationship Id="rId28" Type="http://schemas.openxmlformats.org/officeDocument/2006/relationships/image" Target="../media/image274.png"/><Relationship Id="rId10" Type="http://schemas.openxmlformats.org/officeDocument/2006/relationships/image" Target="../media/image329.png"/><Relationship Id="rId19" Type="http://schemas.openxmlformats.org/officeDocument/2006/relationships/image" Target="../media/image338.png"/><Relationship Id="rId4" Type="http://schemas.openxmlformats.org/officeDocument/2006/relationships/image" Target="../media/image323.png"/><Relationship Id="rId9" Type="http://schemas.openxmlformats.org/officeDocument/2006/relationships/image" Target="../media/image328.png"/><Relationship Id="rId14" Type="http://schemas.openxmlformats.org/officeDocument/2006/relationships/image" Target="../media/image333.png"/><Relationship Id="rId22" Type="http://schemas.openxmlformats.org/officeDocument/2006/relationships/image" Target="../media/image341.png"/><Relationship Id="rId27" Type="http://schemas.openxmlformats.org/officeDocument/2006/relationships/image" Target="../media/image28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8.png"/><Relationship Id="rId13" Type="http://schemas.openxmlformats.org/officeDocument/2006/relationships/image" Target="../media/image322.png"/><Relationship Id="rId3" Type="http://schemas.openxmlformats.org/officeDocument/2006/relationships/image" Target="../media/image345.png"/><Relationship Id="rId7" Type="http://schemas.openxmlformats.org/officeDocument/2006/relationships/image" Target="../media/image349.png"/><Relationship Id="rId12" Type="http://schemas.openxmlformats.org/officeDocument/2006/relationships/image" Target="../media/image321.png"/><Relationship Id="rId2" Type="http://schemas.openxmlformats.org/officeDocument/2006/relationships/image" Target="../media/image3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48.png"/><Relationship Id="rId11" Type="http://schemas.openxmlformats.org/officeDocument/2006/relationships/image" Target="../media/image269.png"/><Relationship Id="rId5" Type="http://schemas.openxmlformats.org/officeDocument/2006/relationships/image" Target="../media/image347.png"/><Relationship Id="rId10" Type="http://schemas.openxmlformats.org/officeDocument/2006/relationships/image" Target="../media/image274.png"/><Relationship Id="rId4" Type="http://schemas.openxmlformats.org/officeDocument/2006/relationships/image" Target="../media/image346.png"/><Relationship Id="rId9" Type="http://schemas.openxmlformats.org/officeDocument/2006/relationships/image" Target="../media/image283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5.png"/><Relationship Id="rId13" Type="http://schemas.openxmlformats.org/officeDocument/2006/relationships/image" Target="../media/image360.png"/><Relationship Id="rId18" Type="http://schemas.openxmlformats.org/officeDocument/2006/relationships/image" Target="../media/image321.png"/><Relationship Id="rId3" Type="http://schemas.openxmlformats.org/officeDocument/2006/relationships/image" Target="../media/image350.png"/><Relationship Id="rId7" Type="http://schemas.openxmlformats.org/officeDocument/2006/relationships/image" Target="../media/image354.png"/><Relationship Id="rId12" Type="http://schemas.openxmlformats.org/officeDocument/2006/relationships/image" Target="../media/image359.png"/><Relationship Id="rId17" Type="http://schemas.openxmlformats.org/officeDocument/2006/relationships/image" Target="../media/image269.png"/><Relationship Id="rId2" Type="http://schemas.openxmlformats.org/officeDocument/2006/relationships/image" Target="../media/image349.png"/><Relationship Id="rId16" Type="http://schemas.openxmlformats.org/officeDocument/2006/relationships/image" Target="../media/image27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3.png"/><Relationship Id="rId11" Type="http://schemas.openxmlformats.org/officeDocument/2006/relationships/image" Target="../media/image358.png"/><Relationship Id="rId5" Type="http://schemas.openxmlformats.org/officeDocument/2006/relationships/image" Target="../media/image352.png"/><Relationship Id="rId15" Type="http://schemas.openxmlformats.org/officeDocument/2006/relationships/image" Target="../media/image283.png"/><Relationship Id="rId10" Type="http://schemas.openxmlformats.org/officeDocument/2006/relationships/image" Target="../media/image357.png"/><Relationship Id="rId19" Type="http://schemas.openxmlformats.org/officeDocument/2006/relationships/image" Target="../media/image322.png"/><Relationship Id="rId4" Type="http://schemas.openxmlformats.org/officeDocument/2006/relationships/image" Target="../media/image351.png"/><Relationship Id="rId9" Type="http://schemas.openxmlformats.org/officeDocument/2006/relationships/image" Target="../media/image356.png"/><Relationship Id="rId14" Type="http://schemas.openxmlformats.org/officeDocument/2006/relationships/image" Target="../media/image28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3.png"/><Relationship Id="rId13" Type="http://schemas.openxmlformats.org/officeDocument/2006/relationships/image" Target="../media/image188.png"/><Relationship Id="rId3" Type="http://schemas.openxmlformats.org/officeDocument/2006/relationships/image" Target="../media/image178.png"/><Relationship Id="rId7" Type="http://schemas.openxmlformats.org/officeDocument/2006/relationships/image" Target="../media/image182.png"/><Relationship Id="rId12" Type="http://schemas.openxmlformats.org/officeDocument/2006/relationships/image" Target="../media/image187.png"/><Relationship Id="rId2" Type="http://schemas.openxmlformats.org/officeDocument/2006/relationships/image" Target="../media/image17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1.png"/><Relationship Id="rId11" Type="http://schemas.openxmlformats.org/officeDocument/2006/relationships/image" Target="../media/image186.png"/><Relationship Id="rId5" Type="http://schemas.openxmlformats.org/officeDocument/2006/relationships/image" Target="../media/image180.png"/><Relationship Id="rId15" Type="http://schemas.openxmlformats.org/officeDocument/2006/relationships/image" Target="../media/image190.png"/><Relationship Id="rId10" Type="http://schemas.openxmlformats.org/officeDocument/2006/relationships/image" Target="../media/image185.png"/><Relationship Id="rId4" Type="http://schemas.openxmlformats.org/officeDocument/2006/relationships/image" Target="../media/image179.png"/><Relationship Id="rId9" Type="http://schemas.openxmlformats.org/officeDocument/2006/relationships/image" Target="../media/image184.png"/><Relationship Id="rId14" Type="http://schemas.openxmlformats.org/officeDocument/2006/relationships/image" Target="../media/image18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0.png"/><Relationship Id="rId2" Type="http://schemas.openxmlformats.org/officeDocument/2006/relationships/image" Target="../media/image19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7.png"/><Relationship Id="rId13" Type="http://schemas.openxmlformats.org/officeDocument/2006/relationships/image" Target="../media/image202.png"/><Relationship Id="rId3" Type="http://schemas.openxmlformats.org/officeDocument/2006/relationships/image" Target="../media/image192.png"/><Relationship Id="rId7" Type="http://schemas.openxmlformats.org/officeDocument/2006/relationships/image" Target="../media/image196.png"/><Relationship Id="rId12" Type="http://schemas.openxmlformats.org/officeDocument/2006/relationships/image" Target="../media/image201.png"/><Relationship Id="rId2" Type="http://schemas.openxmlformats.org/officeDocument/2006/relationships/image" Target="../media/image191.png"/><Relationship Id="rId16" Type="http://schemas.openxmlformats.org/officeDocument/2006/relationships/image" Target="../media/image19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5.png"/><Relationship Id="rId11" Type="http://schemas.openxmlformats.org/officeDocument/2006/relationships/image" Target="../media/image200.png"/><Relationship Id="rId5" Type="http://schemas.openxmlformats.org/officeDocument/2006/relationships/image" Target="../media/image194.png"/><Relationship Id="rId15" Type="http://schemas.openxmlformats.org/officeDocument/2006/relationships/image" Target="../media/image204.png"/><Relationship Id="rId10" Type="http://schemas.openxmlformats.org/officeDocument/2006/relationships/image" Target="../media/image199.png"/><Relationship Id="rId4" Type="http://schemas.openxmlformats.org/officeDocument/2006/relationships/image" Target="../media/image193.png"/><Relationship Id="rId9" Type="http://schemas.openxmlformats.org/officeDocument/2006/relationships/image" Target="../media/image198.png"/><Relationship Id="rId14" Type="http://schemas.openxmlformats.org/officeDocument/2006/relationships/image" Target="../media/image20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7.png"/><Relationship Id="rId2" Type="http://schemas.openxmlformats.org/officeDocument/2006/relationships/image" Target="../media/image20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0.png"/><Relationship Id="rId5" Type="http://schemas.openxmlformats.org/officeDocument/2006/relationships/image" Target="../media/image226.png"/><Relationship Id="rId4" Type="http://schemas.openxmlformats.org/officeDocument/2006/relationships/image" Target="../media/image22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3.png"/><Relationship Id="rId13" Type="http://schemas.openxmlformats.org/officeDocument/2006/relationships/image" Target="../media/image237.png"/><Relationship Id="rId18" Type="http://schemas.openxmlformats.org/officeDocument/2006/relationships/image" Target="../media/image242.png"/><Relationship Id="rId26" Type="http://schemas.openxmlformats.org/officeDocument/2006/relationships/image" Target="../media/image250.png"/><Relationship Id="rId3" Type="http://schemas.openxmlformats.org/officeDocument/2006/relationships/image" Target="../media/image228.png"/><Relationship Id="rId21" Type="http://schemas.openxmlformats.org/officeDocument/2006/relationships/image" Target="../media/image245.png"/><Relationship Id="rId7" Type="http://schemas.openxmlformats.org/officeDocument/2006/relationships/image" Target="../media/image232.png"/><Relationship Id="rId12" Type="http://schemas.openxmlformats.org/officeDocument/2006/relationships/image" Target="../media/image236.png"/><Relationship Id="rId17" Type="http://schemas.openxmlformats.org/officeDocument/2006/relationships/image" Target="../media/image241.png"/><Relationship Id="rId25" Type="http://schemas.openxmlformats.org/officeDocument/2006/relationships/image" Target="../media/image249.png"/><Relationship Id="rId2" Type="http://schemas.openxmlformats.org/officeDocument/2006/relationships/image" Target="../media/image227.png"/><Relationship Id="rId16" Type="http://schemas.openxmlformats.org/officeDocument/2006/relationships/image" Target="../media/image240.png"/><Relationship Id="rId20" Type="http://schemas.openxmlformats.org/officeDocument/2006/relationships/image" Target="../media/image244.png"/><Relationship Id="rId29" Type="http://schemas.openxmlformats.org/officeDocument/2006/relationships/image" Target="../media/image25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1.png"/><Relationship Id="rId11" Type="http://schemas.openxmlformats.org/officeDocument/2006/relationships/image" Target="../media/image190.png"/><Relationship Id="rId24" Type="http://schemas.openxmlformats.org/officeDocument/2006/relationships/image" Target="../media/image248.png"/><Relationship Id="rId5" Type="http://schemas.openxmlformats.org/officeDocument/2006/relationships/image" Target="../media/image230.png"/><Relationship Id="rId15" Type="http://schemas.openxmlformats.org/officeDocument/2006/relationships/image" Target="../media/image239.png"/><Relationship Id="rId23" Type="http://schemas.openxmlformats.org/officeDocument/2006/relationships/image" Target="../media/image247.png"/><Relationship Id="rId28" Type="http://schemas.openxmlformats.org/officeDocument/2006/relationships/image" Target="../media/image252.png"/><Relationship Id="rId10" Type="http://schemas.openxmlformats.org/officeDocument/2006/relationships/image" Target="../media/image235.png"/><Relationship Id="rId19" Type="http://schemas.openxmlformats.org/officeDocument/2006/relationships/image" Target="../media/image243.png"/><Relationship Id="rId4" Type="http://schemas.openxmlformats.org/officeDocument/2006/relationships/image" Target="../media/image229.png"/><Relationship Id="rId9" Type="http://schemas.openxmlformats.org/officeDocument/2006/relationships/image" Target="../media/image234.png"/><Relationship Id="rId14" Type="http://schemas.openxmlformats.org/officeDocument/2006/relationships/image" Target="../media/image238.png"/><Relationship Id="rId22" Type="http://schemas.openxmlformats.org/officeDocument/2006/relationships/image" Target="../media/image246.png"/><Relationship Id="rId27" Type="http://schemas.openxmlformats.org/officeDocument/2006/relationships/image" Target="../media/image25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8.png"/><Relationship Id="rId3" Type="http://schemas.openxmlformats.org/officeDocument/2006/relationships/image" Target="../media/image254.png"/><Relationship Id="rId7" Type="http://schemas.openxmlformats.org/officeDocument/2006/relationships/image" Target="../media/image257.png"/><Relationship Id="rId2" Type="http://schemas.openxmlformats.org/officeDocument/2006/relationships/image" Target="../media/image22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6.png"/><Relationship Id="rId5" Type="http://schemas.openxmlformats.org/officeDocument/2006/relationships/image" Target="../media/image255.png"/><Relationship Id="rId10" Type="http://schemas.openxmlformats.org/officeDocument/2006/relationships/image" Target="../media/image260.png"/><Relationship Id="rId4" Type="http://schemas.openxmlformats.org/officeDocument/2006/relationships/image" Target="../media/image190.png"/><Relationship Id="rId9" Type="http://schemas.openxmlformats.org/officeDocument/2006/relationships/image" Target="../media/image25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7.png"/><Relationship Id="rId3" Type="http://schemas.openxmlformats.org/officeDocument/2006/relationships/image" Target="../media/image262.png"/><Relationship Id="rId7" Type="http://schemas.openxmlformats.org/officeDocument/2006/relationships/image" Target="../media/image266.png"/><Relationship Id="rId2" Type="http://schemas.openxmlformats.org/officeDocument/2006/relationships/image" Target="../media/image26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5.png"/><Relationship Id="rId11" Type="http://schemas.openxmlformats.org/officeDocument/2006/relationships/image" Target="../media/image270.png"/><Relationship Id="rId5" Type="http://schemas.openxmlformats.org/officeDocument/2006/relationships/image" Target="../media/image264.png"/><Relationship Id="rId10" Type="http://schemas.openxmlformats.org/officeDocument/2006/relationships/image" Target="../media/image269.png"/><Relationship Id="rId4" Type="http://schemas.openxmlformats.org/officeDocument/2006/relationships/image" Target="../media/image263.png"/><Relationship Id="rId9" Type="http://schemas.openxmlformats.org/officeDocument/2006/relationships/image" Target="../media/image26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2.png"/><Relationship Id="rId3" Type="http://schemas.openxmlformats.org/officeDocument/2006/relationships/image" Target="../media/image262.png"/><Relationship Id="rId7" Type="http://schemas.openxmlformats.org/officeDocument/2006/relationships/image" Target="../media/image266.png"/><Relationship Id="rId12" Type="http://schemas.openxmlformats.org/officeDocument/2006/relationships/image" Target="../media/image269.png"/><Relationship Id="rId2" Type="http://schemas.openxmlformats.org/officeDocument/2006/relationships/image" Target="../media/image26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1.png"/><Relationship Id="rId11" Type="http://schemas.openxmlformats.org/officeDocument/2006/relationships/image" Target="../media/image270.png"/><Relationship Id="rId5" Type="http://schemas.openxmlformats.org/officeDocument/2006/relationships/image" Target="../media/image264.png"/><Relationship Id="rId10" Type="http://schemas.openxmlformats.org/officeDocument/2006/relationships/image" Target="../media/image274.png"/><Relationship Id="rId4" Type="http://schemas.openxmlformats.org/officeDocument/2006/relationships/image" Target="../media/image263.png"/><Relationship Id="rId9" Type="http://schemas.openxmlformats.org/officeDocument/2006/relationships/image" Target="../media/image27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7B95DA0-1F8D-4700-93D6-C0A20ED569A6}"/>
              </a:ext>
            </a:extLst>
          </p:cNvPr>
          <p:cNvSpPr/>
          <p:nvPr/>
        </p:nvSpPr>
        <p:spPr>
          <a:xfrm>
            <a:off x="1705440" y="1973042"/>
            <a:ext cx="5697714" cy="2777683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8800" b="1" dirty="0">
                <a:ln w="12700">
                  <a:solidFill>
                    <a:schemeClr val="tx1"/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Monotype Corsiva" panose="03010101010201010101" pitchFamily="66" charset="0"/>
                <a:ea typeface="HGGyoshotai" panose="03000609000000000000" pitchFamily="65" charset="-128"/>
                <a:cs typeface="Segoe UI Black" panose="020B0A02040204020203" pitchFamily="34" charset="0"/>
              </a:rPr>
              <a:t>Exercise 1D</a:t>
            </a:r>
            <a:endParaRPr lang="ja-JP" altLang="en-US" sz="8800" b="1" dirty="0">
              <a:ln w="12700">
                <a:solidFill>
                  <a:schemeClr val="tx1"/>
                </a:solidFill>
                <a:prstDash val="solid"/>
              </a:ln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Monotype Corsiva" panose="03010101010201010101" pitchFamily="66" charset="0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57305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866" y="6019060"/>
            <a:ext cx="3415352" cy="528961"/>
          </a:xfrm>
        </p:spPr>
        <p:txBody>
          <a:bodyPr>
            <a:normAutofit/>
          </a:bodyPr>
          <a:lstStyle/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You can also apply the rules we just saw to powers of z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38600" y="1524000"/>
            <a:ext cx="519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Let: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482153" y="1510352"/>
                <a:ext cx="184229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𝑐𝑜𝑠𝑛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𝑖𝑠𝑖𝑛𝑛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2153" y="1510352"/>
                <a:ext cx="1842299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495799" y="1981200"/>
                <a:ext cx="2178133" cy="495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𝑐𝑜𝑠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𝑖𝑠𝑖𝑛𝑛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m:rPr>
                                  <m:nor/>
                                </m:rPr>
                                <a:rPr lang="en-GB" sz="1400" dirty="0"/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799" y="1981200"/>
                <a:ext cx="2178133" cy="4956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478976" y="2667000"/>
                <a:ext cx="2373086" cy="5087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1400">
                          <a:latin typeface="Cambria Math"/>
                        </a:rPr>
                        <m:t>cos</m:t>
                      </m:r>
                      <m:r>
                        <a:rPr lang="en-US" sz="1400" i="1">
                          <a:latin typeface="Cambria Math"/>
                        </a:rPr>
                        <m:t>⁡(−</m:t>
                      </m:r>
                      <m:r>
                        <a:rPr lang="en-US" sz="1400" b="0" i="1" smtClean="0"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)+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(−</m:t>
                      </m:r>
                      <m:r>
                        <a:rPr lang="en-US" sz="1400" i="1">
                          <a:latin typeface="Cambria Math"/>
                        </a:rPr>
                        <m:t>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8976" y="2667000"/>
                <a:ext cx="2373086" cy="5087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419598" y="3388425"/>
                <a:ext cx="1957451" cy="495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func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598" y="3388425"/>
                <a:ext cx="1957451" cy="49564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696564" y="4583506"/>
                <a:ext cx="1036694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6564" y="4583506"/>
                <a:ext cx="1036694" cy="49564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543301" y="4712524"/>
                <a:ext cx="160172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𝑐𝑜𝑠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𝑖𝑠𝑖𝑛𝑛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3301" y="4712524"/>
                <a:ext cx="1601721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976256" y="4712524"/>
                <a:ext cx="17764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</m:t>
                      </m:r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𝑐𝑜𝑠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6256" y="4712524"/>
                <a:ext cx="1776448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562267" y="5353836"/>
                <a:ext cx="79585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2</m:t>
                      </m:r>
                      <m:r>
                        <a:rPr lang="en-US" sz="1400" b="0" i="1" smtClean="0">
                          <a:latin typeface="Cambria Math"/>
                        </a:rPr>
                        <m:t>𝑐𝑜𝑠𝑛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2267" y="5353836"/>
                <a:ext cx="795859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Arc 58"/>
          <p:cNvSpPr/>
          <p:nvPr/>
        </p:nvSpPr>
        <p:spPr>
          <a:xfrm>
            <a:off x="6438405" y="1676400"/>
            <a:ext cx="381000" cy="6096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6895605" y="16764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Write as ‘1 over’ 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 or with a power of -1</a:t>
            </a:r>
          </a:p>
        </p:txBody>
      </p:sp>
      <p:sp>
        <p:nvSpPr>
          <p:cNvPr id="61" name="Arc 60"/>
          <p:cNvSpPr/>
          <p:nvPr/>
        </p:nvSpPr>
        <p:spPr>
          <a:xfrm>
            <a:off x="6590805" y="2286000"/>
            <a:ext cx="381000" cy="6096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TextBox 93"/>
          <p:cNvSpPr txBox="1"/>
          <p:nvPr/>
        </p:nvSpPr>
        <p:spPr>
          <a:xfrm>
            <a:off x="6966857" y="2362200"/>
            <a:ext cx="1542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Use De </a:t>
            </a:r>
            <a:r>
              <a:rPr lang="en-US" sz="1400" dirty="0" err="1">
                <a:solidFill>
                  <a:srgbClr val="FF0000"/>
                </a:solidFill>
                <a:latin typeface="Comic Sans MS" pitchFamily="66" charset="0"/>
              </a:rPr>
              <a:t>Moivre’s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 theorem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914407" y="3059876"/>
            <a:ext cx="2000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Use </a:t>
            </a:r>
            <a:r>
              <a:rPr lang="en-US" sz="1400" dirty="0" err="1">
                <a:solidFill>
                  <a:srgbClr val="FF0000"/>
                </a:solidFill>
                <a:latin typeface="Comic Sans MS" pitchFamily="66" charset="0"/>
              </a:rPr>
              <a:t>cos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(-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) = </a:t>
            </a:r>
            <a:r>
              <a:rPr lang="en-US" sz="1400" dirty="0" err="1">
                <a:solidFill>
                  <a:srgbClr val="FF0000"/>
                </a:solidFill>
                <a:latin typeface="Comic Sans MS" pitchFamily="66" charset="0"/>
              </a:rPr>
              <a:t>cos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 and sin(-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) = -sin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1" name="Arc 100"/>
          <p:cNvSpPr/>
          <p:nvPr/>
        </p:nvSpPr>
        <p:spPr>
          <a:xfrm>
            <a:off x="6609607" y="2983676"/>
            <a:ext cx="381000" cy="6096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TextBox 101"/>
          <p:cNvSpPr txBox="1"/>
          <p:nvPr/>
        </p:nvSpPr>
        <p:spPr>
          <a:xfrm>
            <a:off x="4343400" y="4114800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We could add our two results together: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00748" y="1524000"/>
            <a:ext cx="1757548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Rectangle 102"/>
          <p:cNvSpPr/>
          <p:nvPr/>
        </p:nvSpPr>
        <p:spPr>
          <a:xfrm>
            <a:off x="4451265" y="3410197"/>
            <a:ext cx="1890158" cy="496785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Arc 104"/>
          <p:cNvSpPr/>
          <p:nvPr/>
        </p:nvSpPr>
        <p:spPr>
          <a:xfrm>
            <a:off x="7545779" y="4881748"/>
            <a:ext cx="381000" cy="6096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TextBox 105"/>
          <p:cNvSpPr txBox="1"/>
          <p:nvPr/>
        </p:nvSpPr>
        <p:spPr>
          <a:xfrm>
            <a:off x="7874330" y="5017325"/>
            <a:ext cx="102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694585" y="5234671"/>
                <a:ext cx="1036694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4585" y="5234671"/>
                <a:ext cx="1036694" cy="49564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519324" y="0"/>
                <a:ext cx="1624676" cy="49564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2</m:t>
                      </m:r>
                      <m:r>
                        <a:rPr lang="en-US" sz="1400" b="0" i="1" smtClean="0">
                          <a:latin typeface="Cambria Math"/>
                        </a:rPr>
                        <m:t>𝑐𝑜𝑠𝑛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9324" y="0"/>
                <a:ext cx="1624676" cy="49564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ontent Placeholder 2">
                <a:extLst>
                  <a:ext uri="{FF2B5EF4-FFF2-40B4-BE49-F238E27FC236}">
                    <a16:creationId xmlns:a16="http://schemas.microsoft.com/office/drawing/2014/main" id="{6089DB64-2B22-455D-A3D2-3F8BAC79711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28600" y="1600200"/>
                <a:ext cx="3276600" cy="4876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apply De </a:t>
                </a:r>
                <a:r>
                  <a:rPr lang="en-GB" sz="1400" b="1" dirty="0" err="1">
                    <a:latin typeface="Comic Sans MS" panose="030F0702030302020204" pitchFamily="66" charset="0"/>
                  </a:rPr>
                  <a:t>Moivre’s</a:t>
                </a:r>
                <a:r>
                  <a:rPr lang="en-GB" sz="1400" b="1" dirty="0">
                    <a:latin typeface="Comic Sans MS" panose="030F0702030302020204" pitchFamily="66" charset="0"/>
                  </a:rPr>
                  <a:t> theorem to trigonometric identities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examples we just saw were changing linear terms into ‘power’ terms (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eg</a:t>
                </a:r>
                <a:r>
                  <a:rPr lang="en-US" sz="14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40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into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 smtClean="0"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sz="140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+..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)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You also need to be able to work in the opposite direction 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ie</a:t>
                </a:r>
                <a:r>
                  <a:rPr lang="en-US" sz="1400" dirty="0">
                    <a:latin typeface="Comic Sans MS" panose="030F0702030302020204" pitchFamily="66" charset="0"/>
                  </a:rPr>
                  <a:t>) changing a powered term into linear terms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400" dirty="0" err="1">
                    <a:latin typeface="Comic Sans MS" panose="030F0702030302020204" pitchFamily="66" charset="0"/>
                  </a:rPr>
                  <a:t>Eg</a:t>
                </a:r>
                <a:r>
                  <a:rPr lang="en-US" sz="1400" dirty="0">
                    <a:latin typeface="Comic Sans MS" panose="030F0702030302020204" pitchFamily="66" charset="0"/>
                  </a:rPr>
                  <a:t>) Changing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400" i="1" dirty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sz="1400" i="1" baseline="30000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l-GR" sz="1400" i="1" dirty="0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𝑠𝑖𝑛𝑎</m:t>
                    </m:r>
                    <m:r>
                      <a:rPr lang="el-GR" sz="1400" i="1" dirty="0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+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𝑠𝑖𝑛𝑏</m:t>
                    </m:r>
                    <m:r>
                      <a:rPr lang="el-GR" sz="1400" i="1" dirty="0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where a and b are integers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 To do this we need to know some other patterns first!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GB" sz="1200" dirty="0">
                  <a:latin typeface="Comic Sans MS" panose="030F0702030302020204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1" name="Content Placeholder 2">
                <a:extLst>
                  <a:ext uri="{FF2B5EF4-FFF2-40B4-BE49-F238E27FC236}">
                    <a16:creationId xmlns:a16="http://schemas.microsoft.com/office/drawing/2014/main" id="{6089DB64-2B22-455D-A3D2-3F8BAC7971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600200"/>
                <a:ext cx="3276600" cy="4876800"/>
              </a:xfrm>
              <a:prstGeom prst="rect">
                <a:avLst/>
              </a:prstGeom>
              <a:blipFill>
                <a:blip r:embed="rId11"/>
                <a:stretch>
                  <a:fillRect t="-750" r="-20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">
            <a:extLst>
              <a:ext uri="{FF2B5EF4-FFF2-40B4-BE49-F238E27FC236}">
                <a16:creationId xmlns:a16="http://schemas.microsoft.com/office/drawing/2014/main" id="{477E8EF6-0F15-4290-902A-CE8A70BF9AC2}"/>
              </a:ext>
            </a:extLst>
          </p:cNvPr>
          <p:cNvSpPr txBox="1"/>
          <p:nvPr/>
        </p:nvSpPr>
        <p:spPr>
          <a:xfrm>
            <a:off x="8724980" y="6550223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1D</a:t>
            </a:r>
          </a:p>
        </p:txBody>
      </p:sp>
      <p:sp>
        <p:nvSpPr>
          <p:cNvPr id="33" name="Title 1">
            <a:extLst>
              <a:ext uri="{FF2B5EF4-FFF2-40B4-BE49-F238E27FC236}">
                <a16:creationId xmlns:a16="http://schemas.microsoft.com/office/drawing/2014/main" id="{A189A78E-5957-48CE-B733-FCF76CFFC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306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27">
                <a:extLst>
                  <a:ext uri="{FF2B5EF4-FFF2-40B4-BE49-F238E27FC236}">
                    <a16:creationId xmlns:a16="http://schemas.microsoft.com/office/drawing/2014/main" id="{FD91985C-D0DE-4D2C-8E18-DE2D933FD6CD}"/>
                  </a:ext>
                </a:extLst>
              </p:cNvPr>
              <p:cNvSpPr txBox="1"/>
              <p:nvPr/>
            </p:nvSpPr>
            <p:spPr>
              <a:xfrm>
                <a:off x="0" y="493450"/>
                <a:ext cx="1366400" cy="49564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𝑖𝑠𝑖𝑛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4" name="TextBox 27">
                <a:extLst>
                  <a:ext uri="{FF2B5EF4-FFF2-40B4-BE49-F238E27FC236}">
                    <a16:creationId xmlns:a16="http://schemas.microsoft.com/office/drawing/2014/main" id="{FD91985C-D0DE-4D2C-8E18-DE2D933FD6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3450"/>
                <a:ext cx="1366400" cy="49564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57">
                <a:extLst>
                  <a:ext uri="{FF2B5EF4-FFF2-40B4-BE49-F238E27FC236}">
                    <a16:creationId xmlns:a16="http://schemas.microsoft.com/office/drawing/2014/main" id="{71C0240A-5D33-49ED-A160-C147BE45DCEE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31134" cy="49564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2</m:t>
                      </m:r>
                      <m:r>
                        <a:rPr lang="en-US" sz="1400" i="1">
                          <a:latin typeface="Cambria Math"/>
                        </a:rPr>
                        <m:t>𝑐𝑜𝑠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57">
                <a:extLst>
                  <a:ext uri="{FF2B5EF4-FFF2-40B4-BE49-F238E27FC236}">
                    <a16:creationId xmlns:a16="http://schemas.microsoft.com/office/drawing/2014/main" id="{71C0240A-5D33-49ED-A160-C147BE45DC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31134" cy="49564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10784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50" grpId="0"/>
      <p:bldP spid="51" grpId="0"/>
      <p:bldP spid="52" grpId="0"/>
      <p:bldP spid="53" grpId="0"/>
      <p:bldP spid="54" grpId="0"/>
      <p:bldP spid="55" grpId="0"/>
      <p:bldP spid="57" grpId="0"/>
      <p:bldP spid="59" grpId="0" animBg="1"/>
      <p:bldP spid="60" grpId="0"/>
      <p:bldP spid="61" grpId="0" animBg="1"/>
      <p:bldP spid="94" grpId="0"/>
      <p:bldP spid="100" grpId="0"/>
      <p:bldP spid="101" grpId="0" animBg="1"/>
      <p:bldP spid="102" grpId="0"/>
      <p:bldP spid="11" grpId="0" animBg="1"/>
      <p:bldP spid="11" grpId="1" animBg="1"/>
      <p:bldP spid="103" grpId="0" animBg="1"/>
      <p:bldP spid="103" grpId="1" animBg="1"/>
      <p:bldP spid="105" grpId="0" animBg="1"/>
      <p:bldP spid="106" grpId="0"/>
      <p:bldP spid="29" grpId="0"/>
      <p:bldP spid="3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038600" y="1524000"/>
            <a:ext cx="519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Let: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482153" y="1510352"/>
                <a:ext cx="184229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𝑐𝑜𝑠𝑛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𝑖𝑠𝑖𝑛𝑛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2153" y="1510352"/>
                <a:ext cx="1842299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495799" y="1981200"/>
                <a:ext cx="2178133" cy="495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𝑐𝑜𝑠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𝑖𝑠𝑖𝑛𝑛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m:rPr>
                                  <m:nor/>
                                </m:rPr>
                                <a:rPr lang="en-GB" sz="1400" dirty="0"/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799" y="1981200"/>
                <a:ext cx="2178133" cy="4956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478976" y="2667000"/>
                <a:ext cx="2373086" cy="5087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1400">
                          <a:latin typeface="Cambria Math"/>
                        </a:rPr>
                        <m:t>cos</m:t>
                      </m:r>
                      <m:r>
                        <a:rPr lang="en-US" sz="1400" i="1">
                          <a:latin typeface="Cambria Math"/>
                        </a:rPr>
                        <m:t>⁡(−</m:t>
                      </m:r>
                      <m:r>
                        <a:rPr lang="en-US" sz="1400" b="0" i="1" smtClean="0">
                          <a:latin typeface="Cambria Math"/>
                        </a:rPr>
                        <m:t>𝑛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)+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(−</m:t>
                      </m:r>
                      <m:r>
                        <a:rPr lang="en-US" sz="1400" i="1">
                          <a:latin typeface="Cambria Math"/>
                        </a:rPr>
                        <m:t>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8976" y="2667000"/>
                <a:ext cx="2373086" cy="50872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419598" y="3388425"/>
                <a:ext cx="1957451" cy="495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1400" i="1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func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598" y="3388425"/>
                <a:ext cx="1957451" cy="49564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696564" y="4583506"/>
                <a:ext cx="1003673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6564" y="4583506"/>
                <a:ext cx="1003673" cy="49564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543301" y="4712524"/>
                <a:ext cx="160172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𝑐𝑜𝑠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𝑖𝑠𝑖𝑛𝑛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3301" y="4712524"/>
                <a:ext cx="1601721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976256" y="4712524"/>
                <a:ext cx="177644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 </m:t>
                      </m:r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𝑐𝑜𝑠</m:t>
                          </m:r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𝑛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6256" y="4712524"/>
                <a:ext cx="1776448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562267" y="5353836"/>
                <a:ext cx="83112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2</m:t>
                      </m:r>
                      <m:r>
                        <a:rPr lang="en-US" sz="1400" b="0" i="1" smtClean="0">
                          <a:latin typeface="Cambria Math"/>
                        </a:rPr>
                        <m:t>𝑖𝑠𝑖𝑛𝑛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2267" y="5353836"/>
                <a:ext cx="831125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Arc 58"/>
          <p:cNvSpPr/>
          <p:nvPr/>
        </p:nvSpPr>
        <p:spPr>
          <a:xfrm>
            <a:off x="6438405" y="1676400"/>
            <a:ext cx="381000" cy="6096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6895605" y="16764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Write as ‘1 over’ 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 or with a power of -1</a:t>
            </a:r>
          </a:p>
        </p:txBody>
      </p:sp>
      <p:sp>
        <p:nvSpPr>
          <p:cNvPr id="61" name="Arc 60"/>
          <p:cNvSpPr/>
          <p:nvPr/>
        </p:nvSpPr>
        <p:spPr>
          <a:xfrm>
            <a:off x="6590805" y="2286000"/>
            <a:ext cx="381000" cy="6096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TextBox 93"/>
          <p:cNvSpPr txBox="1"/>
          <p:nvPr/>
        </p:nvSpPr>
        <p:spPr>
          <a:xfrm>
            <a:off x="6966857" y="2362200"/>
            <a:ext cx="1542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Use De </a:t>
            </a:r>
            <a:r>
              <a:rPr lang="en-US" sz="1400" dirty="0" err="1">
                <a:solidFill>
                  <a:srgbClr val="FF0000"/>
                </a:solidFill>
                <a:latin typeface="Comic Sans MS" pitchFamily="66" charset="0"/>
              </a:rPr>
              <a:t>Moivre’s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 theorem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914407" y="3059876"/>
            <a:ext cx="2000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Use </a:t>
            </a:r>
            <a:r>
              <a:rPr lang="en-US" sz="1400" dirty="0" err="1">
                <a:solidFill>
                  <a:srgbClr val="FF0000"/>
                </a:solidFill>
                <a:latin typeface="Comic Sans MS" pitchFamily="66" charset="0"/>
              </a:rPr>
              <a:t>cos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(-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) = </a:t>
            </a:r>
            <a:r>
              <a:rPr lang="en-US" sz="1400" dirty="0" err="1">
                <a:solidFill>
                  <a:srgbClr val="FF0000"/>
                </a:solidFill>
                <a:latin typeface="Comic Sans MS" pitchFamily="66" charset="0"/>
              </a:rPr>
              <a:t>cos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 and sin(-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) = -sin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1" name="Arc 100"/>
          <p:cNvSpPr/>
          <p:nvPr/>
        </p:nvSpPr>
        <p:spPr>
          <a:xfrm>
            <a:off x="6609607" y="2983676"/>
            <a:ext cx="381000" cy="6096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TextBox 101"/>
          <p:cNvSpPr txBox="1"/>
          <p:nvPr/>
        </p:nvSpPr>
        <p:spPr>
          <a:xfrm>
            <a:off x="4343400" y="4114800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We could also subtract our two results: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00748" y="1524000"/>
            <a:ext cx="1757548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Rectangle 102"/>
          <p:cNvSpPr/>
          <p:nvPr/>
        </p:nvSpPr>
        <p:spPr>
          <a:xfrm>
            <a:off x="4451265" y="3410197"/>
            <a:ext cx="1890158" cy="496785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Arc 104"/>
          <p:cNvSpPr/>
          <p:nvPr/>
        </p:nvSpPr>
        <p:spPr>
          <a:xfrm>
            <a:off x="7545779" y="4881748"/>
            <a:ext cx="381000" cy="6096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TextBox 105"/>
          <p:cNvSpPr txBox="1"/>
          <p:nvPr/>
        </p:nvSpPr>
        <p:spPr>
          <a:xfrm>
            <a:off x="7874330" y="5017325"/>
            <a:ext cx="102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694585" y="5234671"/>
                <a:ext cx="1036694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4585" y="5234671"/>
                <a:ext cx="1036694" cy="49564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7484058" y="493741"/>
                <a:ext cx="1659942" cy="49564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2</m:t>
                      </m:r>
                      <m:r>
                        <a:rPr lang="en-US" sz="1400" b="0" i="1" smtClean="0">
                          <a:latin typeface="Cambria Math"/>
                        </a:rPr>
                        <m:t>𝑖𝑠𝑖𝑛𝑛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4058" y="493741"/>
                <a:ext cx="1659942" cy="49564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Content Placeholder 2">
            <a:extLst>
              <a:ext uri="{FF2B5EF4-FFF2-40B4-BE49-F238E27FC236}">
                <a16:creationId xmlns:a16="http://schemas.microsoft.com/office/drawing/2014/main" id="{05536E48-6F28-42FF-9072-78B1C8646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1866" y="6019060"/>
            <a:ext cx="3415352" cy="528961"/>
          </a:xfrm>
        </p:spPr>
        <p:txBody>
          <a:bodyPr>
            <a:normAutofit/>
          </a:bodyPr>
          <a:lstStyle/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You can also apply the rules we just saw to powers of z</a:t>
            </a: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ontent Placeholder 2">
                <a:extLst>
                  <a:ext uri="{FF2B5EF4-FFF2-40B4-BE49-F238E27FC236}">
                    <a16:creationId xmlns:a16="http://schemas.microsoft.com/office/drawing/2014/main" id="{B5F97231-95A3-4F95-96FA-C1DF57DA38D5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228600" y="1600200"/>
                <a:ext cx="3276600" cy="487680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apply De </a:t>
                </a:r>
                <a:r>
                  <a:rPr lang="en-GB" sz="1400" b="1" dirty="0" err="1">
                    <a:latin typeface="Comic Sans MS" panose="030F0702030302020204" pitchFamily="66" charset="0"/>
                  </a:rPr>
                  <a:t>Moivre’s</a:t>
                </a:r>
                <a:r>
                  <a:rPr lang="en-GB" sz="1400" b="1" dirty="0">
                    <a:latin typeface="Comic Sans MS" panose="030F0702030302020204" pitchFamily="66" charset="0"/>
                  </a:rPr>
                  <a:t> theorem to trigonometric identities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examples we just saw were changing linear terms into ‘power’ terms (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eg</a:t>
                </a:r>
                <a:r>
                  <a:rPr lang="en-US" sz="14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40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into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i="1" smtClean="0"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sz="140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+..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)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You also need to be able to work in the opposite direction 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ie</a:t>
                </a:r>
                <a:r>
                  <a:rPr lang="en-US" sz="1400" dirty="0">
                    <a:latin typeface="Comic Sans MS" panose="030F0702030302020204" pitchFamily="66" charset="0"/>
                  </a:rPr>
                  <a:t>) changing a powered term into linear terms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400" dirty="0" err="1">
                    <a:latin typeface="Comic Sans MS" panose="030F0702030302020204" pitchFamily="66" charset="0"/>
                  </a:rPr>
                  <a:t>Eg</a:t>
                </a:r>
                <a:r>
                  <a:rPr lang="en-US" sz="1400" dirty="0">
                    <a:latin typeface="Comic Sans MS" panose="030F0702030302020204" pitchFamily="66" charset="0"/>
                  </a:rPr>
                  <a:t>) Changing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400" i="1" dirty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sz="1400" i="1" baseline="30000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l-GR" sz="1400" i="1" dirty="0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𝑠𝑖𝑛𝑎</m:t>
                    </m:r>
                    <m:r>
                      <a:rPr lang="el-GR" sz="1400" i="1" dirty="0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+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𝑠𝑖𝑛𝑏</m:t>
                    </m:r>
                    <m:r>
                      <a:rPr lang="el-GR" sz="1400" i="1" dirty="0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where a and b are integers</a:t>
                </a: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 To do this we need to know some other patterns first!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GB" sz="1200" dirty="0">
                  <a:latin typeface="Comic Sans MS" panose="030F0702030302020204" pitchFamily="66" charset="0"/>
                </a:endParaRPr>
              </a:p>
              <a:p>
                <a:pPr marL="0" indent="0" algn="ctr">
                  <a:buFont typeface="Arial" panose="020B0604020202020204" pitchFamily="34" charset="0"/>
                  <a:buNone/>
                </a:pPr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Content Placeholder 2">
                <a:extLst>
                  <a:ext uri="{FF2B5EF4-FFF2-40B4-BE49-F238E27FC236}">
                    <a16:creationId xmlns:a16="http://schemas.microsoft.com/office/drawing/2014/main" id="{B5F97231-95A3-4F95-96FA-C1DF57DA38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" y="1600200"/>
                <a:ext cx="3276600" cy="4876800"/>
              </a:xfrm>
              <a:prstGeom prst="rect">
                <a:avLst/>
              </a:prstGeom>
              <a:blipFill>
                <a:blip r:embed="rId12"/>
                <a:stretch>
                  <a:fillRect t="-750" r="-20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">
            <a:extLst>
              <a:ext uri="{FF2B5EF4-FFF2-40B4-BE49-F238E27FC236}">
                <a16:creationId xmlns:a16="http://schemas.microsoft.com/office/drawing/2014/main" id="{860BDDF6-388F-4EAD-8A76-0905B8FF16C4}"/>
              </a:ext>
            </a:extLst>
          </p:cNvPr>
          <p:cNvSpPr txBox="1"/>
          <p:nvPr/>
        </p:nvSpPr>
        <p:spPr>
          <a:xfrm>
            <a:off x="8724980" y="6550223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1D</a:t>
            </a:r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CA18A9B0-3820-453E-A87D-428972E77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306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29">
                <a:extLst>
                  <a:ext uri="{FF2B5EF4-FFF2-40B4-BE49-F238E27FC236}">
                    <a16:creationId xmlns:a16="http://schemas.microsoft.com/office/drawing/2014/main" id="{5B18FF36-59D9-4943-B9AB-9D2C7E173DA7}"/>
                  </a:ext>
                </a:extLst>
              </p:cNvPr>
              <p:cNvSpPr txBox="1"/>
              <p:nvPr/>
            </p:nvSpPr>
            <p:spPr>
              <a:xfrm>
                <a:off x="7519324" y="0"/>
                <a:ext cx="1624676" cy="49564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2</m:t>
                      </m:r>
                      <m:r>
                        <a:rPr lang="en-US" sz="1400" b="0" i="1" smtClean="0">
                          <a:latin typeface="Cambria Math"/>
                        </a:rPr>
                        <m:t>𝑐𝑜𝑠𝑛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8" name="TextBox 29">
                <a:extLst>
                  <a:ext uri="{FF2B5EF4-FFF2-40B4-BE49-F238E27FC236}">
                    <a16:creationId xmlns:a16="http://schemas.microsoft.com/office/drawing/2014/main" id="{5B18FF36-59D9-4943-B9AB-9D2C7E173D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9324" y="0"/>
                <a:ext cx="1624676" cy="49564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27">
                <a:extLst>
                  <a:ext uri="{FF2B5EF4-FFF2-40B4-BE49-F238E27FC236}">
                    <a16:creationId xmlns:a16="http://schemas.microsoft.com/office/drawing/2014/main" id="{455659D3-46F5-45F5-9CF0-115646480514}"/>
                  </a:ext>
                </a:extLst>
              </p:cNvPr>
              <p:cNvSpPr txBox="1"/>
              <p:nvPr/>
            </p:nvSpPr>
            <p:spPr>
              <a:xfrm>
                <a:off x="0" y="493450"/>
                <a:ext cx="1366400" cy="49564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𝑖𝑠𝑖𝑛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9" name="TextBox 27">
                <a:extLst>
                  <a:ext uri="{FF2B5EF4-FFF2-40B4-BE49-F238E27FC236}">
                    <a16:creationId xmlns:a16="http://schemas.microsoft.com/office/drawing/2014/main" id="{455659D3-46F5-45F5-9CF0-1156464805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3450"/>
                <a:ext cx="1366400" cy="49564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57">
                <a:extLst>
                  <a:ext uri="{FF2B5EF4-FFF2-40B4-BE49-F238E27FC236}">
                    <a16:creationId xmlns:a16="http://schemas.microsoft.com/office/drawing/2014/main" id="{7A23539B-8B4F-420C-85A2-79533A772E13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31134" cy="49564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2</m:t>
                      </m:r>
                      <m:r>
                        <a:rPr lang="en-US" sz="1400" i="1">
                          <a:latin typeface="Cambria Math"/>
                        </a:rPr>
                        <m:t>𝑐𝑜𝑠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TextBox 57">
                <a:extLst>
                  <a:ext uri="{FF2B5EF4-FFF2-40B4-BE49-F238E27FC236}">
                    <a16:creationId xmlns:a16="http://schemas.microsoft.com/office/drawing/2014/main" id="{7A23539B-8B4F-420C-85A2-79533A772E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31134" cy="49564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88301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5" grpId="0"/>
      <p:bldP spid="57" grpId="0"/>
      <p:bldP spid="102" grpId="0"/>
      <p:bldP spid="11" grpId="0" animBg="1"/>
      <p:bldP spid="11" grpId="1" animBg="1"/>
      <p:bldP spid="103" grpId="0" animBg="1"/>
      <p:bldP spid="103" grpId="1" animBg="1"/>
      <p:bldP spid="105" grpId="0" animBg="1"/>
      <p:bldP spid="106" grpId="0"/>
      <p:bldP spid="29" grpId="0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415352" cy="48768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apply De </a:t>
                </a:r>
                <a:r>
                  <a:rPr lang="en-GB" sz="1400" b="1" dirty="0" err="1">
                    <a:latin typeface="Comic Sans MS" panose="030F0702030302020204" pitchFamily="66" charset="0"/>
                  </a:rPr>
                  <a:t>Moivre’s</a:t>
                </a:r>
                <a:r>
                  <a:rPr lang="en-GB" sz="1400" b="1" dirty="0">
                    <a:latin typeface="Comic Sans MS" panose="030F0702030302020204" pitchFamily="66" charset="0"/>
                  </a:rPr>
                  <a:t> theorem to trigonometric identities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Let’s now see how we can use these ‘patterns’  in solving problems: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Express cos</a:t>
                </a:r>
                <a:r>
                  <a:rPr lang="en-US" sz="1400" baseline="30000" dirty="0">
                    <a:latin typeface="Comic Sans MS" panose="030F0702030302020204" pitchFamily="66" charset="0"/>
                  </a:rPr>
                  <a:t>5</a:t>
                </a:r>
                <a:r>
                  <a:rPr lang="el-GR" sz="1400" dirty="0">
                    <a:latin typeface="Comic Sans MS" panose="030F0702030302020204" pitchFamily="66" charset="0"/>
                  </a:rPr>
                  <a:t>θ</a:t>
                </a:r>
                <a:r>
                  <a:rPr lang="en-US" sz="1400" dirty="0">
                    <a:latin typeface="Comic Sans MS" panose="030F0702030302020204" pitchFamily="66" charset="0"/>
                  </a:rPr>
                  <a:t> in the form </a:t>
                </a:r>
              </a:p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a</a:t>
                </a:r>
                <a:r>
                  <a:rPr lang="en-US" sz="1400" dirty="0">
                    <a:latin typeface="Comic Sans MS" panose="030F0702030302020204" pitchFamily="66" charset="0"/>
                  </a:rPr>
                  <a:t>cos5</a:t>
                </a:r>
                <a:r>
                  <a:rPr lang="el-GR" sz="1400" dirty="0">
                    <a:latin typeface="Comic Sans MS" panose="030F0702030302020204" pitchFamily="66" charset="0"/>
                  </a:rPr>
                  <a:t>θ</a:t>
                </a:r>
                <a:r>
                  <a:rPr lang="en-US" sz="1400" dirty="0">
                    <a:latin typeface="Comic Sans MS" panose="030F0702030302020204" pitchFamily="66" charset="0"/>
                  </a:rPr>
                  <a:t> + </a:t>
                </a:r>
                <a:r>
                  <a:rPr lang="en-US" sz="1400" b="1" dirty="0">
                    <a:latin typeface="Comic Sans MS" panose="030F0702030302020204" pitchFamily="66" charset="0"/>
                  </a:rPr>
                  <a:t>b</a:t>
                </a:r>
                <a:r>
                  <a:rPr lang="en-US" sz="1400" dirty="0">
                    <a:latin typeface="Comic Sans MS" panose="030F0702030302020204" pitchFamily="66" charset="0"/>
                  </a:rPr>
                  <a:t>cos3</a:t>
                </a:r>
                <a:r>
                  <a:rPr lang="el-GR" sz="1400" dirty="0">
                    <a:latin typeface="Comic Sans MS" panose="030F0702030302020204" pitchFamily="66" charset="0"/>
                  </a:rPr>
                  <a:t>θ</a:t>
                </a:r>
                <a:r>
                  <a:rPr lang="en-US" sz="1400" dirty="0">
                    <a:latin typeface="Comic Sans MS" panose="030F0702030302020204" pitchFamily="66" charset="0"/>
                  </a:rPr>
                  <a:t> + </a:t>
                </a:r>
                <a:r>
                  <a:rPr lang="en-US" sz="1400" b="1" dirty="0" err="1">
                    <a:latin typeface="Comic Sans MS" panose="030F0702030302020204" pitchFamily="66" charset="0"/>
                  </a:rPr>
                  <a:t>c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cos</a:t>
                </a:r>
                <a:r>
                  <a:rPr lang="el-GR" sz="1400" dirty="0">
                    <a:latin typeface="Comic Sans MS" panose="030F0702030302020204" pitchFamily="66" charset="0"/>
                  </a:rPr>
                  <a:t>θ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Where </a:t>
                </a:r>
                <a:r>
                  <a:rPr lang="en-US" sz="1400" b="1" dirty="0">
                    <a:latin typeface="Comic Sans MS" panose="030F0702030302020204" pitchFamily="66" charset="0"/>
                  </a:rPr>
                  <a:t>a</a:t>
                </a:r>
                <a:r>
                  <a:rPr lang="en-US" sz="1400" dirty="0">
                    <a:latin typeface="Comic Sans MS" panose="030F0702030302020204" pitchFamily="66" charset="0"/>
                  </a:rPr>
                  <a:t>, </a:t>
                </a:r>
                <a:r>
                  <a:rPr lang="en-US" sz="1400" b="1" dirty="0">
                    <a:latin typeface="Comic Sans MS" panose="030F0702030302020204" pitchFamily="66" charset="0"/>
                  </a:rPr>
                  <a:t>b</a:t>
                </a:r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:r>
                  <a:rPr lang="en-US" sz="1400" b="1" dirty="0">
                    <a:latin typeface="Comic Sans MS" panose="030F0702030302020204" pitchFamily="66" charset="0"/>
                  </a:rPr>
                  <a:t>c</a:t>
                </a:r>
                <a:r>
                  <a:rPr lang="en-US" sz="1400" dirty="0">
                    <a:latin typeface="Comic Sans MS" panose="030F0702030302020204" pitchFamily="66" charset="0"/>
                  </a:rPr>
                  <a:t> are constants to be found.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You will need to use the identities above to create 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𝑐𝑜𝑠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5</m:t>
                        </m:r>
                      </m:sup>
                    </m:sSup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𝜃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term, as well as terms in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415352" cy="4876800"/>
              </a:xfrm>
              <a:blipFill>
                <a:blip r:embed="rId2"/>
                <a:stretch>
                  <a:fillRect t="-7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783106" y="2214283"/>
                <a:ext cx="916918" cy="6219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𝑧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3106" y="2214283"/>
                <a:ext cx="916918" cy="6219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859306" y="1833283"/>
            <a:ext cx="20088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anose="030F0702030302020204" pitchFamily="66" charset="0"/>
              </a:rPr>
              <a:t>Creating a cos</a:t>
            </a:r>
            <a:r>
              <a:rPr lang="en-GB" sz="1400" u="sng" baseline="30000" dirty="0">
                <a:latin typeface="Comic Sans MS" panose="030F0702030302020204" pitchFamily="66" charset="0"/>
              </a:rPr>
              <a:t>5</a:t>
            </a:r>
            <a:r>
              <a:rPr lang="el-GR" sz="1400" u="sng" dirty="0">
                <a:latin typeface="Comic Sans MS" panose="030F0702030302020204" pitchFamily="66" charset="0"/>
              </a:rPr>
              <a:t>θ</a:t>
            </a:r>
            <a:r>
              <a:rPr lang="en-GB" sz="1400" u="sng" dirty="0">
                <a:latin typeface="Comic Sans MS" panose="030F0702030302020204" pitchFamily="66" charset="0"/>
              </a:rPr>
              <a:t> term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545106" y="2366683"/>
                <a:ext cx="1109599" cy="3101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=</m:t>
                          </m:r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𝑐𝑜𝑠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5106" y="2366683"/>
                <a:ext cx="1109599" cy="3101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535706" y="2366683"/>
                <a:ext cx="1068434" cy="3101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32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35706" y="2366683"/>
                <a:ext cx="1068434" cy="3101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859306" y="2953871"/>
            <a:ext cx="50353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anose="030F0702030302020204" pitchFamily="66" charset="0"/>
              </a:rPr>
              <a:t>Creating the other cos terms – use the Binomial expansion!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783106" y="3258671"/>
                <a:ext cx="813749" cy="5464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GB" sz="1200" b="0" i="1" smtClean="0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𝑧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3106" y="3258671"/>
                <a:ext cx="813749" cy="5464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783106" y="3944471"/>
                <a:ext cx="531491" cy="2791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3106" y="3944471"/>
                <a:ext cx="531491" cy="27911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152231" y="3832645"/>
                <a:ext cx="894539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 5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𝑧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2231" y="3832645"/>
                <a:ext cx="894539" cy="50731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861781" y="3797019"/>
                <a:ext cx="1088503" cy="5601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 10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𝑧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1781" y="3797019"/>
                <a:ext cx="1088503" cy="56015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698002" y="3790091"/>
                <a:ext cx="1088503" cy="5601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 10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𝑧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98002" y="3790091"/>
                <a:ext cx="1088503" cy="56015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552036" y="3782174"/>
                <a:ext cx="889666" cy="5430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 5</m:t>
                      </m:r>
                      <m:r>
                        <a:rPr lang="en-GB" sz="1200" b="0" i="1" smtClean="0">
                          <a:latin typeface="Cambria Math"/>
                        </a:rPr>
                        <m:t>𝑧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𝑧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2036" y="3782174"/>
                <a:ext cx="889666" cy="54303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268514" y="3784154"/>
                <a:ext cx="728341" cy="5464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𝑧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68514" y="3784154"/>
                <a:ext cx="728341" cy="5464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783106" y="4554071"/>
                <a:ext cx="531491" cy="2791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3106" y="4554071"/>
                <a:ext cx="531491" cy="27911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164106" y="4554071"/>
                <a:ext cx="64100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+  5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4106" y="4554071"/>
                <a:ext cx="641009" cy="2769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4621306" y="4554071"/>
                <a:ext cx="61529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  <m:r>
                        <a:rPr lang="en-GB" sz="1200" b="0" i="1" smtClean="0">
                          <a:latin typeface="Cambria Math"/>
                        </a:rPr>
                        <m:t>0</m:t>
                      </m:r>
                      <m:r>
                        <a:rPr lang="en-GB" sz="1200" b="0" i="1" smtClean="0">
                          <a:latin typeface="Cambria Math"/>
                        </a:rPr>
                        <m:t>𝑧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21306" y="4554071"/>
                <a:ext cx="615297" cy="27699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5078506" y="4437297"/>
                <a:ext cx="826124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r>
                        <a:rPr lang="en-GB" sz="1200" i="1" smtClean="0">
                          <a:latin typeface="Cambria Math"/>
                        </a:rPr>
                        <m:t>1</m:t>
                      </m:r>
                      <m:r>
                        <a:rPr lang="en-GB" sz="1200" b="0" i="1" smtClean="0">
                          <a:latin typeface="Cambria Math"/>
                        </a:rPr>
                        <m:t>0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𝑧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8506" y="4437297"/>
                <a:ext cx="826124" cy="50731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722742" y="4435318"/>
                <a:ext cx="809581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r>
                        <a:rPr lang="en-GB" sz="1200" i="1" smtClean="0">
                          <a:latin typeface="Cambria Math"/>
                        </a:rPr>
                        <m:t>5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2742" y="4435318"/>
                <a:ext cx="809581" cy="50731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363021" y="4430369"/>
                <a:ext cx="724622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5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3021" y="4430369"/>
                <a:ext cx="724622" cy="50731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781127" y="5133982"/>
                <a:ext cx="1082091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5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1127" y="5133982"/>
                <a:ext cx="1082091" cy="50731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669797" y="5132004"/>
                <a:ext cx="1149930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+ 5</m:t>
                      </m:r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GB" sz="1200" b="0" i="1" smtClean="0"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r>
                            <a:rPr lang="en-GB" sz="1200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3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9797" y="5132004"/>
                <a:ext cx="1149930" cy="50731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629719" y="5130024"/>
                <a:ext cx="1086259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+ 10</m:t>
                      </m:r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i="1" smtClean="0">
                              <a:latin typeface="Cambria Math"/>
                            </a:rPr>
                            <m:t>𝑧</m:t>
                          </m:r>
                          <m:r>
                            <a:rPr lang="en-GB" sz="1200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𝑧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9719" y="5130024"/>
                <a:ext cx="1086259" cy="50731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3791024" y="5820771"/>
                <a:ext cx="86190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  <m:r>
                        <a:rPr lang="en-GB" sz="1200" b="0" i="1" smtClean="0">
                          <a:latin typeface="Cambria Math"/>
                        </a:rPr>
                        <m:t>𝑐𝑜𝑠</m:t>
                      </m:r>
                      <m:r>
                        <a:rPr lang="en-GB" sz="1200" b="0" i="1" smtClean="0">
                          <a:latin typeface="Cambria Math"/>
                        </a:rPr>
                        <m:t>5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1024" y="5820771"/>
                <a:ext cx="861903" cy="2769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4501563" y="5818792"/>
                <a:ext cx="10996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5(2</m:t>
                      </m:r>
                      <m:r>
                        <a:rPr lang="en-GB" sz="1200" b="0" i="1" smtClean="0">
                          <a:latin typeface="Cambria Math"/>
                        </a:rPr>
                        <m:t>𝑐𝑜𝑠</m:t>
                      </m:r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1563" y="5818792"/>
                <a:ext cx="1099660" cy="276999"/>
              </a:xfrm>
              <a:prstGeom prst="rect">
                <a:avLst/>
              </a:prstGeom>
              <a:blipFill>
                <a:blip r:embed="rId22"/>
                <a:stretch>
                  <a:fillRect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425858" y="5816812"/>
                <a:ext cx="109966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 10(2</m:t>
                      </m:r>
                      <m:r>
                        <a:rPr lang="en-GB" sz="1200" b="0" i="1" smtClean="0">
                          <a:latin typeface="Cambria Math"/>
                        </a:rPr>
                        <m:t>𝑐𝑜𝑠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5858" y="5816812"/>
                <a:ext cx="1099660" cy="276999"/>
              </a:xfrm>
              <a:prstGeom prst="rect">
                <a:avLst/>
              </a:prstGeom>
              <a:blipFill>
                <a:blip r:embed="rId23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3800919" y="6281929"/>
                <a:ext cx="86190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r>
                        <a:rPr lang="en-GB" sz="1200" b="0" i="1" smtClean="0">
                          <a:latin typeface="Cambria Math"/>
                        </a:rPr>
                        <m:t>2</m:t>
                      </m:r>
                      <m:r>
                        <a:rPr lang="en-GB" sz="1200" b="0" i="1" smtClean="0">
                          <a:latin typeface="Cambria Math"/>
                        </a:rPr>
                        <m:t>𝑐𝑜𝑠</m:t>
                      </m:r>
                      <m:r>
                        <a:rPr lang="en-GB" sz="1200" b="0" i="1" smtClean="0">
                          <a:latin typeface="Cambria Math"/>
                        </a:rPr>
                        <m:t>5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0919" y="6281929"/>
                <a:ext cx="861903" cy="2769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4487708" y="6279949"/>
                <a:ext cx="93775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+ 10</m:t>
                      </m:r>
                      <m:r>
                        <a:rPr lang="en-GB" sz="1200" b="0" i="1" smtClean="0">
                          <a:latin typeface="Cambria Math"/>
                        </a:rPr>
                        <m:t>𝑐𝑜𝑠</m:t>
                      </m:r>
                      <m:r>
                        <a:rPr lang="en-GB" sz="1200" b="0" i="1" smtClean="0">
                          <a:latin typeface="Cambria Math"/>
                        </a:rPr>
                        <m:t>3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7708" y="6279949"/>
                <a:ext cx="937757" cy="27699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5257625" y="6277969"/>
                <a:ext cx="85279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+ 20</m:t>
                      </m:r>
                      <m:r>
                        <a:rPr lang="en-GB" sz="1200" b="0" i="1" smtClean="0">
                          <a:latin typeface="Cambria Math"/>
                        </a:rPr>
                        <m:t>𝑐𝑜𝑠</m:t>
                      </m:r>
                      <m:r>
                        <a:rPr lang="en-GB" sz="12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57625" y="6277969"/>
                <a:ext cx="852798" cy="276999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Arc 39"/>
          <p:cNvSpPr/>
          <p:nvPr/>
        </p:nvSpPr>
        <p:spPr>
          <a:xfrm>
            <a:off x="7745506" y="3487271"/>
            <a:ext cx="381000" cy="6096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7999836" y="3487271"/>
            <a:ext cx="964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Use the B.E.</a:t>
            </a:r>
          </a:p>
        </p:txBody>
      </p:sp>
      <p:sp>
        <p:nvSpPr>
          <p:cNvPr id="42" name="Arc 41"/>
          <p:cNvSpPr/>
          <p:nvPr/>
        </p:nvSpPr>
        <p:spPr>
          <a:xfrm>
            <a:off x="7669306" y="4096871"/>
            <a:ext cx="381000" cy="6096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Arc 42"/>
          <p:cNvSpPr/>
          <p:nvPr/>
        </p:nvSpPr>
        <p:spPr>
          <a:xfrm>
            <a:off x="6907306" y="4782671"/>
            <a:ext cx="381000" cy="6096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Arc 43"/>
          <p:cNvSpPr/>
          <p:nvPr/>
        </p:nvSpPr>
        <p:spPr>
          <a:xfrm>
            <a:off x="6526306" y="5392271"/>
            <a:ext cx="3810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Arc 44"/>
          <p:cNvSpPr/>
          <p:nvPr/>
        </p:nvSpPr>
        <p:spPr>
          <a:xfrm>
            <a:off x="6297706" y="5925671"/>
            <a:ext cx="381000" cy="4572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TextBox 45"/>
          <p:cNvSpPr txBox="1"/>
          <p:nvPr/>
        </p:nvSpPr>
        <p:spPr>
          <a:xfrm>
            <a:off x="7978065" y="4020671"/>
            <a:ext cx="9648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Cancel some z terms</a:t>
            </a:r>
          </a:p>
        </p:txBody>
      </p:sp>
      <p:cxnSp>
        <p:nvCxnSpPr>
          <p:cNvPr id="9" name="Straight Arrow Connector 8"/>
          <p:cNvCxnSpPr>
            <a:cxnSpLocks/>
          </p:cNvCxnSpPr>
          <p:nvPr/>
        </p:nvCxnSpPr>
        <p:spPr>
          <a:xfrm flipH="1">
            <a:off x="5616388" y="2184540"/>
            <a:ext cx="1066800" cy="249379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602506" y="1851212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Using the Identity above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212106" y="4706471"/>
            <a:ext cx="1752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Group up terms with the same power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831106" y="5392271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Rewrite using an identity above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602506" y="6001871"/>
            <a:ext cx="990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072072" y="5143878"/>
            <a:ext cx="688769" cy="475013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Rectangle 51"/>
          <p:cNvSpPr/>
          <p:nvPr/>
        </p:nvSpPr>
        <p:spPr>
          <a:xfrm>
            <a:off x="5043870" y="5141898"/>
            <a:ext cx="688769" cy="475013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 52"/>
          <p:cNvSpPr/>
          <p:nvPr/>
        </p:nvSpPr>
        <p:spPr>
          <a:xfrm>
            <a:off x="6075045" y="5128043"/>
            <a:ext cx="538348" cy="475013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Rectangle 53"/>
          <p:cNvSpPr/>
          <p:nvPr/>
        </p:nvSpPr>
        <p:spPr>
          <a:xfrm>
            <a:off x="4032488" y="5816813"/>
            <a:ext cx="562099" cy="25334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Rectangle 54"/>
          <p:cNvSpPr/>
          <p:nvPr/>
        </p:nvSpPr>
        <p:spPr>
          <a:xfrm>
            <a:off x="4909282" y="5832648"/>
            <a:ext cx="587829" cy="25927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 55"/>
          <p:cNvSpPr/>
          <p:nvPr/>
        </p:nvSpPr>
        <p:spPr>
          <a:xfrm>
            <a:off x="5904830" y="5820771"/>
            <a:ext cx="518557" cy="257299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 56"/>
          <p:cNvSpPr/>
          <p:nvPr/>
        </p:nvSpPr>
        <p:spPr>
          <a:xfrm>
            <a:off x="3998841" y="4536257"/>
            <a:ext cx="251361" cy="263237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 58"/>
          <p:cNvSpPr/>
          <p:nvPr/>
        </p:nvSpPr>
        <p:spPr>
          <a:xfrm>
            <a:off x="6633184" y="4427399"/>
            <a:ext cx="372093" cy="478973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Rectangle 59"/>
          <p:cNvSpPr/>
          <p:nvPr/>
        </p:nvSpPr>
        <p:spPr>
          <a:xfrm>
            <a:off x="5948375" y="4449170"/>
            <a:ext cx="510638" cy="478973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Rectangle 60"/>
          <p:cNvSpPr/>
          <p:nvPr/>
        </p:nvSpPr>
        <p:spPr>
          <a:xfrm>
            <a:off x="5334815" y="4447191"/>
            <a:ext cx="469075" cy="478973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Rectangle 61"/>
          <p:cNvSpPr/>
          <p:nvPr/>
        </p:nvSpPr>
        <p:spPr>
          <a:xfrm>
            <a:off x="4822198" y="4552091"/>
            <a:ext cx="389906" cy="25928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4404580" y="4526363"/>
            <a:ext cx="320635" cy="27313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30">
                <a:extLst>
                  <a:ext uri="{FF2B5EF4-FFF2-40B4-BE49-F238E27FC236}">
                    <a16:creationId xmlns:a16="http://schemas.microsoft.com/office/drawing/2014/main" id="{B697C8A8-530D-4942-87B2-7030CAFE1577}"/>
                  </a:ext>
                </a:extLst>
              </p:cNvPr>
              <p:cNvSpPr txBox="1"/>
              <p:nvPr/>
            </p:nvSpPr>
            <p:spPr>
              <a:xfrm>
                <a:off x="7484058" y="493741"/>
                <a:ext cx="1659942" cy="49564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2</m:t>
                      </m:r>
                      <m:r>
                        <a:rPr lang="en-US" sz="1400" b="0" i="1" smtClean="0">
                          <a:latin typeface="Cambria Math"/>
                        </a:rPr>
                        <m:t>𝑖𝑠𝑖𝑛𝑛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TextBox 30">
                <a:extLst>
                  <a:ext uri="{FF2B5EF4-FFF2-40B4-BE49-F238E27FC236}">
                    <a16:creationId xmlns:a16="http://schemas.microsoft.com/office/drawing/2014/main" id="{B697C8A8-530D-4942-87B2-7030CAFE15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4058" y="493741"/>
                <a:ext cx="1659942" cy="495649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29">
                <a:extLst>
                  <a:ext uri="{FF2B5EF4-FFF2-40B4-BE49-F238E27FC236}">
                    <a16:creationId xmlns:a16="http://schemas.microsoft.com/office/drawing/2014/main" id="{B30D326D-D190-41A5-A39A-BA9A06F603EB}"/>
                  </a:ext>
                </a:extLst>
              </p:cNvPr>
              <p:cNvSpPr txBox="1"/>
              <p:nvPr/>
            </p:nvSpPr>
            <p:spPr>
              <a:xfrm>
                <a:off x="7519324" y="0"/>
                <a:ext cx="1624676" cy="49564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2</m:t>
                      </m:r>
                      <m:r>
                        <a:rPr lang="en-US" sz="1400" b="0" i="1" smtClean="0">
                          <a:latin typeface="Cambria Math"/>
                        </a:rPr>
                        <m:t>𝑐𝑜𝑠𝑛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29">
                <a:extLst>
                  <a:ext uri="{FF2B5EF4-FFF2-40B4-BE49-F238E27FC236}">
                    <a16:creationId xmlns:a16="http://schemas.microsoft.com/office/drawing/2014/main" id="{B30D326D-D190-41A5-A39A-BA9A06F603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9324" y="0"/>
                <a:ext cx="1624676" cy="495649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27">
                <a:extLst>
                  <a:ext uri="{FF2B5EF4-FFF2-40B4-BE49-F238E27FC236}">
                    <a16:creationId xmlns:a16="http://schemas.microsoft.com/office/drawing/2014/main" id="{DAC47C5F-98F5-4465-ADF7-436A7E49682F}"/>
                  </a:ext>
                </a:extLst>
              </p:cNvPr>
              <p:cNvSpPr txBox="1"/>
              <p:nvPr/>
            </p:nvSpPr>
            <p:spPr>
              <a:xfrm>
                <a:off x="0" y="493450"/>
                <a:ext cx="1366400" cy="49564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𝑖𝑠𝑖𝑛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6" name="TextBox 27">
                <a:extLst>
                  <a:ext uri="{FF2B5EF4-FFF2-40B4-BE49-F238E27FC236}">
                    <a16:creationId xmlns:a16="http://schemas.microsoft.com/office/drawing/2014/main" id="{DAC47C5F-98F5-4465-ADF7-436A7E49682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3450"/>
                <a:ext cx="1366400" cy="495649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57">
                <a:extLst>
                  <a:ext uri="{FF2B5EF4-FFF2-40B4-BE49-F238E27FC236}">
                    <a16:creationId xmlns:a16="http://schemas.microsoft.com/office/drawing/2014/main" id="{C4F71C81-2AEC-4561-8A3A-C0407DA266A2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31134" cy="49564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2</m:t>
                      </m:r>
                      <m:r>
                        <a:rPr lang="en-US" sz="1400" i="1">
                          <a:latin typeface="Cambria Math"/>
                        </a:rPr>
                        <m:t>𝑐𝑜𝑠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7" name="TextBox 57">
                <a:extLst>
                  <a:ext uri="{FF2B5EF4-FFF2-40B4-BE49-F238E27FC236}">
                    <a16:creationId xmlns:a16="http://schemas.microsoft.com/office/drawing/2014/main" id="{C4F71C81-2AEC-4561-8A3A-C0407DA266A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31134" cy="495649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Box 3">
            <a:extLst>
              <a:ext uri="{FF2B5EF4-FFF2-40B4-BE49-F238E27FC236}">
                <a16:creationId xmlns:a16="http://schemas.microsoft.com/office/drawing/2014/main" id="{14E05953-9384-45A8-B472-117F056936B2}"/>
              </a:ext>
            </a:extLst>
          </p:cNvPr>
          <p:cNvSpPr txBox="1"/>
          <p:nvPr/>
        </p:nvSpPr>
        <p:spPr>
          <a:xfrm>
            <a:off x="8724980" y="6550223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1D</a:t>
            </a:r>
          </a:p>
        </p:txBody>
      </p:sp>
      <p:sp>
        <p:nvSpPr>
          <p:cNvPr id="69" name="Title 1">
            <a:extLst>
              <a:ext uri="{FF2B5EF4-FFF2-40B4-BE49-F238E27FC236}">
                <a16:creationId xmlns:a16="http://schemas.microsoft.com/office/drawing/2014/main" id="{5546F2D0-7910-42EF-A97B-A4D81CF3A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306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11">
                <a:extLst>
                  <a:ext uri="{FF2B5EF4-FFF2-40B4-BE49-F238E27FC236}">
                    <a16:creationId xmlns:a16="http://schemas.microsoft.com/office/drawing/2014/main" id="{07870FAB-FADD-4C9B-983F-BBE4949F1B61}"/>
                  </a:ext>
                </a:extLst>
              </p:cNvPr>
              <p:cNvSpPr txBox="1"/>
              <p:nvPr/>
            </p:nvSpPr>
            <p:spPr>
              <a:xfrm>
                <a:off x="3881717" y="1299883"/>
                <a:ext cx="1818896" cy="307777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400" dirty="0">
                    <a:latin typeface="Comic Sans MS" panose="030F0702030302020204" pitchFamily="66" charset="0"/>
                  </a:rPr>
                  <a:t>Let</a:t>
                </a:r>
                <a:r>
                  <a:rPr lang="en-US" sz="1400" dirty="0"/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𝑧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𝑖𝑠𝑖𝑛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GB" sz="1400" dirty="0"/>
              </a:p>
            </p:txBody>
          </p:sp>
        </mc:Choice>
        <mc:Fallback xmlns="">
          <p:sp>
            <p:nvSpPr>
              <p:cNvPr id="70" name="TextBox 11">
                <a:extLst>
                  <a:ext uri="{FF2B5EF4-FFF2-40B4-BE49-F238E27FC236}">
                    <a16:creationId xmlns:a16="http://schemas.microsoft.com/office/drawing/2014/main" id="{07870FAB-FADD-4C9B-983F-BBE4949F1B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1717" y="1299883"/>
                <a:ext cx="1818896" cy="307777"/>
              </a:xfrm>
              <a:prstGeom prst="rect">
                <a:avLst/>
              </a:prstGeom>
              <a:blipFill>
                <a:blip r:embed="rId30"/>
                <a:stretch>
                  <a:fillRect l="-667" t="-3774" b="-1509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2" name="Straight Arrow Connector 8">
            <a:extLst>
              <a:ext uri="{FF2B5EF4-FFF2-40B4-BE49-F238E27FC236}">
                <a16:creationId xmlns:a16="http://schemas.microsoft.com/office/drawing/2014/main" id="{48EC430A-774A-401B-88EB-124006FCAEBE}"/>
              </a:ext>
            </a:extLst>
          </p:cNvPr>
          <p:cNvCxnSpPr>
            <a:cxnSpLocks/>
          </p:cNvCxnSpPr>
          <p:nvPr/>
        </p:nvCxnSpPr>
        <p:spPr>
          <a:xfrm>
            <a:off x="6463553" y="152400"/>
            <a:ext cx="878541" cy="98612"/>
          </a:xfrm>
          <a:prstGeom prst="straightConnector1">
            <a:avLst/>
          </a:prstGeom>
          <a:ln w="666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8">
            <a:extLst>
              <a:ext uri="{FF2B5EF4-FFF2-40B4-BE49-F238E27FC236}">
                <a16:creationId xmlns:a16="http://schemas.microsoft.com/office/drawing/2014/main" id="{C2D9C222-5027-4445-AFF3-113C8F0D609A}"/>
              </a:ext>
            </a:extLst>
          </p:cNvPr>
          <p:cNvCxnSpPr>
            <a:cxnSpLocks/>
          </p:cNvCxnSpPr>
          <p:nvPr/>
        </p:nvCxnSpPr>
        <p:spPr>
          <a:xfrm flipH="1">
            <a:off x="1470212" y="179294"/>
            <a:ext cx="878541" cy="107577"/>
          </a:xfrm>
          <a:prstGeom prst="straightConnector1">
            <a:avLst/>
          </a:prstGeom>
          <a:ln w="666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3428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7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6" fill="hold">
                      <p:stCondLst>
                        <p:cond delay="indefinite"/>
                      </p:stCondLst>
                      <p:childTnLst>
                        <p:par>
                          <p:cTn id="287" fill="hold">
                            <p:stCondLst>
                              <p:cond delay="0"/>
                            </p:stCondLst>
                            <p:childTnLst>
                              <p:par>
                                <p:cTn id="2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8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0" fill="hold">
                      <p:stCondLst>
                        <p:cond delay="indefinite"/>
                      </p:stCondLst>
                      <p:childTnLst>
                        <p:par>
                          <p:cTn id="311" fill="hold">
                            <p:stCondLst>
                              <p:cond delay="0"/>
                            </p:stCondLst>
                            <p:childTnLst>
                              <p:par>
                                <p:cTn id="3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5" fill="hold">
                      <p:stCondLst>
                        <p:cond delay="indefinite"/>
                      </p:stCondLst>
                      <p:childTnLst>
                        <p:par>
                          <p:cTn id="326" fill="hold">
                            <p:stCondLst>
                              <p:cond delay="0"/>
                            </p:stCondLst>
                            <p:childTnLst>
                              <p:par>
                                <p:cTn id="3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0" fill="hold">
                      <p:stCondLst>
                        <p:cond delay="indefinite"/>
                      </p:stCondLst>
                      <p:childTnLst>
                        <p:par>
                          <p:cTn id="331" fill="hold">
                            <p:stCondLst>
                              <p:cond delay="0"/>
                            </p:stCondLst>
                            <p:childTnLst>
                              <p:par>
                                <p:cTn id="3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9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 animBg="1"/>
      <p:bldP spid="41" grpId="0"/>
      <p:bldP spid="42" grpId="0" animBg="1"/>
      <p:bldP spid="43" grpId="0" animBg="1"/>
      <p:bldP spid="44" grpId="0" animBg="1"/>
      <p:bldP spid="45" grpId="0" animBg="1"/>
      <p:bldP spid="46" grpId="0"/>
      <p:bldP spid="47" grpId="0"/>
      <p:bldP spid="48" grpId="0"/>
      <p:bldP spid="49" grpId="0"/>
      <p:bldP spid="50" grpId="0"/>
      <p:bldP spid="11" grpId="0" animBg="1"/>
      <p:bldP spid="1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7" grpId="0" animBg="1"/>
      <p:bldP spid="57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7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62400" y="1828800"/>
                <a:ext cx="916918" cy="6219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𝑧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828800"/>
                <a:ext cx="916918" cy="6219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4038600" y="1447800"/>
            <a:ext cx="2380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anose="030F0702030302020204" pitchFamily="66" charset="0"/>
              </a:rPr>
              <a:t>Using the two expressions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4776849" y="1993076"/>
                <a:ext cx="1068434" cy="3101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32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849" y="1993076"/>
                <a:ext cx="1068434" cy="3101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63"/>
              <p:cNvSpPr txBox="1"/>
              <p:nvPr/>
            </p:nvSpPr>
            <p:spPr>
              <a:xfrm>
                <a:off x="3972297" y="2515590"/>
                <a:ext cx="916918" cy="6219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GB" sz="1400" b="0" i="1" smtClean="0">
                                  <a:latin typeface="Cambria Math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𝑧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TextBox 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2297" y="2515590"/>
                <a:ext cx="916918" cy="6219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64"/>
              <p:cNvSpPr txBox="1"/>
              <p:nvPr/>
            </p:nvSpPr>
            <p:spPr>
              <a:xfrm>
                <a:off x="4762995" y="2667990"/>
                <a:ext cx="26813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i="1">
                          <a:latin typeface="Cambria Math"/>
                        </a:rPr>
                        <m:t>2</m:t>
                      </m:r>
                      <m:r>
                        <a:rPr lang="en-GB" sz="1400" i="1">
                          <a:latin typeface="Cambria Math"/>
                        </a:rPr>
                        <m:t>𝑐𝑜𝑠</m:t>
                      </m:r>
                      <m:r>
                        <a:rPr lang="en-GB" sz="1400" i="1">
                          <a:latin typeface="Cambria Math"/>
                        </a:rPr>
                        <m:t>5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i="1">
                          <a:latin typeface="Cambria Math"/>
                        </a:rPr>
                        <m:t>10</m:t>
                      </m:r>
                      <m:r>
                        <a:rPr lang="en-GB" sz="1400" i="1">
                          <a:latin typeface="Cambria Math"/>
                        </a:rPr>
                        <m:t>𝑐𝑜𝑠</m:t>
                      </m:r>
                      <m:r>
                        <a:rPr lang="en-GB" sz="1400" i="1">
                          <a:latin typeface="Cambria Math"/>
                        </a:rPr>
                        <m:t>3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i="1">
                          <a:latin typeface="Cambria Math"/>
                        </a:rPr>
                        <m:t>+ 20</m:t>
                      </m:r>
                      <m:r>
                        <a:rPr lang="en-GB" sz="1400" i="1">
                          <a:latin typeface="Cambria Math"/>
                        </a:rPr>
                        <m:t>𝑐𝑜𝑠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5" name="TextBox 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995" y="2667990"/>
                <a:ext cx="2681310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3962400" y="3657600"/>
                <a:ext cx="3390352" cy="3101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32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=2</m:t>
                      </m:r>
                      <m:r>
                        <a:rPr lang="en-GB" sz="1400" i="1">
                          <a:latin typeface="Cambria Math"/>
                        </a:rPr>
                        <m:t>𝑐𝑜𝑠</m:t>
                      </m:r>
                      <m:r>
                        <a:rPr lang="en-GB" sz="1400" i="1">
                          <a:latin typeface="Cambria Math"/>
                        </a:rPr>
                        <m:t>5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+10</m:t>
                      </m:r>
                      <m:r>
                        <a:rPr lang="en-GB" sz="1400" i="1">
                          <a:latin typeface="Cambria Math"/>
                        </a:rPr>
                        <m:t>𝑐𝑜𝑠</m:t>
                      </m:r>
                      <m:r>
                        <a:rPr lang="en-GB" sz="1400" i="1">
                          <a:latin typeface="Cambria Math"/>
                        </a:rPr>
                        <m:t>3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i="1">
                          <a:latin typeface="Cambria Math"/>
                        </a:rPr>
                        <m:t>+ 20</m:t>
                      </m:r>
                      <m:r>
                        <a:rPr lang="en-GB" sz="1400" i="1">
                          <a:latin typeface="Cambria Math"/>
                        </a:rPr>
                        <m:t>𝑐𝑜𝑠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657600"/>
                <a:ext cx="3390352" cy="31015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114800" y="4114800"/>
                <a:ext cx="3352800" cy="5156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16</m:t>
                          </m:r>
                        </m:den>
                      </m:f>
                      <m:r>
                        <a:rPr lang="en-GB" sz="1400" i="1">
                          <a:latin typeface="Cambria Math"/>
                        </a:rPr>
                        <m:t>𝑐𝑜𝑠</m:t>
                      </m:r>
                      <m:r>
                        <a:rPr lang="en-GB" sz="1400" i="1">
                          <a:latin typeface="Cambria Math"/>
                        </a:rPr>
                        <m:t>5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5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16</m:t>
                          </m:r>
                        </m:den>
                      </m:f>
                      <m:r>
                        <a:rPr lang="en-GB" sz="1400" i="1">
                          <a:latin typeface="Cambria Math"/>
                        </a:rPr>
                        <m:t>𝑐𝑜𝑠</m:t>
                      </m:r>
                      <m:r>
                        <a:rPr lang="en-GB" sz="1400" i="1">
                          <a:latin typeface="Cambria Math"/>
                        </a:rPr>
                        <m:t>3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i="1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GB" sz="1400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GB" sz="14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GB" sz="1400" i="1">
                          <a:latin typeface="Cambria Math"/>
                        </a:rPr>
                        <m:t>𝑐𝑜𝑠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114800"/>
                <a:ext cx="3352800" cy="5156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7239000" y="1828800"/>
            <a:ext cx="18089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These two expressions must be equal to each other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7467600" y="3886200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both sides by 32</a:t>
            </a:r>
          </a:p>
        </p:txBody>
      </p:sp>
      <p:sp>
        <p:nvSpPr>
          <p:cNvPr id="71" name="Arc 70"/>
          <p:cNvSpPr/>
          <p:nvPr/>
        </p:nvSpPr>
        <p:spPr>
          <a:xfrm>
            <a:off x="7162800" y="3810000"/>
            <a:ext cx="381000" cy="6096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TextBox 71"/>
          <p:cNvSpPr txBox="1"/>
          <p:nvPr/>
        </p:nvSpPr>
        <p:spPr>
          <a:xfrm>
            <a:off x="4724400" y="4953000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So we have written cos</a:t>
            </a:r>
            <a:r>
              <a:rPr lang="en-GB" sz="16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5</a:t>
            </a:r>
            <a:r>
              <a:rPr lang="el-GR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using cos5</a:t>
            </a:r>
            <a:r>
              <a:rPr lang="el-GR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, cos3</a:t>
            </a:r>
            <a:r>
              <a:rPr lang="el-GR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and cos</a:t>
            </a:r>
            <a:r>
              <a:rPr lang="el-GR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!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30">
                <a:extLst>
                  <a:ext uri="{FF2B5EF4-FFF2-40B4-BE49-F238E27FC236}">
                    <a16:creationId xmlns:a16="http://schemas.microsoft.com/office/drawing/2014/main" id="{7B1724B3-8445-4991-9701-4A6C768E784C}"/>
                  </a:ext>
                </a:extLst>
              </p:cNvPr>
              <p:cNvSpPr txBox="1"/>
              <p:nvPr/>
            </p:nvSpPr>
            <p:spPr>
              <a:xfrm>
                <a:off x="7484058" y="493741"/>
                <a:ext cx="1659942" cy="49564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2</m:t>
                      </m:r>
                      <m:r>
                        <a:rPr lang="en-US" sz="1400" b="0" i="1" smtClean="0">
                          <a:latin typeface="Cambria Math"/>
                        </a:rPr>
                        <m:t>𝑖𝑠𝑖𝑛𝑛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30">
                <a:extLst>
                  <a:ext uri="{FF2B5EF4-FFF2-40B4-BE49-F238E27FC236}">
                    <a16:creationId xmlns:a16="http://schemas.microsoft.com/office/drawing/2014/main" id="{7B1724B3-8445-4991-9701-4A6C768E78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4058" y="493741"/>
                <a:ext cx="1659942" cy="49564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9">
                <a:extLst>
                  <a:ext uri="{FF2B5EF4-FFF2-40B4-BE49-F238E27FC236}">
                    <a16:creationId xmlns:a16="http://schemas.microsoft.com/office/drawing/2014/main" id="{8308F509-A6D6-44C5-BBB0-334CE825F268}"/>
                  </a:ext>
                </a:extLst>
              </p:cNvPr>
              <p:cNvSpPr txBox="1"/>
              <p:nvPr/>
            </p:nvSpPr>
            <p:spPr>
              <a:xfrm>
                <a:off x="7519324" y="0"/>
                <a:ext cx="1624676" cy="49564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2</m:t>
                      </m:r>
                      <m:r>
                        <a:rPr lang="en-US" sz="1400" b="0" i="1" smtClean="0">
                          <a:latin typeface="Cambria Math"/>
                        </a:rPr>
                        <m:t>𝑐𝑜𝑠𝑛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9">
                <a:extLst>
                  <a:ext uri="{FF2B5EF4-FFF2-40B4-BE49-F238E27FC236}">
                    <a16:creationId xmlns:a16="http://schemas.microsoft.com/office/drawing/2014/main" id="{8308F509-A6D6-44C5-BBB0-334CE825F2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9324" y="0"/>
                <a:ext cx="1624676" cy="49564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7">
                <a:extLst>
                  <a:ext uri="{FF2B5EF4-FFF2-40B4-BE49-F238E27FC236}">
                    <a16:creationId xmlns:a16="http://schemas.microsoft.com/office/drawing/2014/main" id="{7D3A8AB8-918D-4F00-860C-E1A2B7EF6A7F}"/>
                  </a:ext>
                </a:extLst>
              </p:cNvPr>
              <p:cNvSpPr txBox="1"/>
              <p:nvPr/>
            </p:nvSpPr>
            <p:spPr>
              <a:xfrm>
                <a:off x="0" y="493450"/>
                <a:ext cx="1366400" cy="49564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𝑖𝑠𝑖𝑛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27">
                <a:extLst>
                  <a:ext uri="{FF2B5EF4-FFF2-40B4-BE49-F238E27FC236}">
                    <a16:creationId xmlns:a16="http://schemas.microsoft.com/office/drawing/2014/main" id="{7D3A8AB8-918D-4F00-860C-E1A2B7EF6A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3450"/>
                <a:ext cx="1366400" cy="49564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57">
                <a:extLst>
                  <a:ext uri="{FF2B5EF4-FFF2-40B4-BE49-F238E27FC236}">
                    <a16:creationId xmlns:a16="http://schemas.microsoft.com/office/drawing/2014/main" id="{F814A4A5-CAC3-4497-93F0-705BA7AB7057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31134" cy="49564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2</m:t>
                      </m:r>
                      <m:r>
                        <a:rPr lang="en-US" sz="1400" i="1">
                          <a:latin typeface="Cambria Math"/>
                        </a:rPr>
                        <m:t>𝑐𝑜𝑠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57">
                <a:extLst>
                  <a:ext uri="{FF2B5EF4-FFF2-40B4-BE49-F238E27FC236}">
                    <a16:creationId xmlns:a16="http://schemas.microsoft.com/office/drawing/2014/main" id="{F814A4A5-CAC3-4497-93F0-705BA7AB70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31134" cy="49564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3">
            <a:extLst>
              <a:ext uri="{FF2B5EF4-FFF2-40B4-BE49-F238E27FC236}">
                <a16:creationId xmlns:a16="http://schemas.microsoft.com/office/drawing/2014/main" id="{A0EEF107-8DEA-4B30-AB83-B3A43691D879}"/>
              </a:ext>
            </a:extLst>
          </p:cNvPr>
          <p:cNvSpPr txBox="1"/>
          <p:nvPr/>
        </p:nvSpPr>
        <p:spPr>
          <a:xfrm>
            <a:off x="8724980" y="6550223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1D</a:t>
            </a:r>
          </a:p>
        </p:txBody>
      </p:sp>
      <p:sp>
        <p:nvSpPr>
          <p:cNvPr id="27" name="Title 1">
            <a:extLst>
              <a:ext uri="{FF2B5EF4-FFF2-40B4-BE49-F238E27FC236}">
                <a16:creationId xmlns:a16="http://schemas.microsoft.com/office/drawing/2014/main" id="{1DD73951-97BF-42A4-8B68-669875F72A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306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ontent Placeholder 2">
                <a:extLst>
                  <a:ext uri="{FF2B5EF4-FFF2-40B4-BE49-F238E27FC236}">
                    <a16:creationId xmlns:a16="http://schemas.microsoft.com/office/drawing/2014/main" id="{A97AF6C2-BA16-468B-BA1F-993A37FA3AA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415352" cy="48768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apply De </a:t>
                </a:r>
                <a:r>
                  <a:rPr lang="en-GB" sz="1400" b="1" dirty="0" err="1">
                    <a:latin typeface="Comic Sans MS" panose="030F0702030302020204" pitchFamily="66" charset="0"/>
                  </a:rPr>
                  <a:t>Moivre’s</a:t>
                </a:r>
                <a:r>
                  <a:rPr lang="en-GB" sz="1400" b="1" dirty="0">
                    <a:latin typeface="Comic Sans MS" panose="030F0702030302020204" pitchFamily="66" charset="0"/>
                  </a:rPr>
                  <a:t> theorem to trigonometric identities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Let’s now see how we can use these ‘patterns’  in solving problems: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Express cos</a:t>
                </a:r>
                <a:r>
                  <a:rPr lang="en-US" sz="1400" baseline="30000" dirty="0">
                    <a:latin typeface="Comic Sans MS" panose="030F0702030302020204" pitchFamily="66" charset="0"/>
                  </a:rPr>
                  <a:t>5</a:t>
                </a:r>
                <a:r>
                  <a:rPr lang="el-GR" sz="1400" dirty="0">
                    <a:latin typeface="Comic Sans MS" panose="030F0702030302020204" pitchFamily="66" charset="0"/>
                  </a:rPr>
                  <a:t>θ</a:t>
                </a:r>
                <a:r>
                  <a:rPr lang="en-US" sz="1400" dirty="0">
                    <a:latin typeface="Comic Sans MS" panose="030F0702030302020204" pitchFamily="66" charset="0"/>
                  </a:rPr>
                  <a:t> in the form </a:t>
                </a:r>
              </a:p>
              <a:p>
                <a:pPr marL="0" indent="0" algn="ctr">
                  <a:buNone/>
                </a:pPr>
                <a:r>
                  <a:rPr lang="en-US" sz="1400" b="1" dirty="0">
                    <a:latin typeface="Comic Sans MS" panose="030F0702030302020204" pitchFamily="66" charset="0"/>
                  </a:rPr>
                  <a:t>a</a:t>
                </a:r>
                <a:r>
                  <a:rPr lang="en-US" sz="1400" dirty="0">
                    <a:latin typeface="Comic Sans MS" panose="030F0702030302020204" pitchFamily="66" charset="0"/>
                  </a:rPr>
                  <a:t>cos5</a:t>
                </a:r>
                <a:r>
                  <a:rPr lang="el-GR" sz="1400" dirty="0">
                    <a:latin typeface="Comic Sans MS" panose="030F0702030302020204" pitchFamily="66" charset="0"/>
                  </a:rPr>
                  <a:t>θ</a:t>
                </a:r>
                <a:r>
                  <a:rPr lang="en-US" sz="1400" dirty="0">
                    <a:latin typeface="Comic Sans MS" panose="030F0702030302020204" pitchFamily="66" charset="0"/>
                  </a:rPr>
                  <a:t> + </a:t>
                </a:r>
                <a:r>
                  <a:rPr lang="en-US" sz="1400" b="1" dirty="0">
                    <a:latin typeface="Comic Sans MS" panose="030F0702030302020204" pitchFamily="66" charset="0"/>
                  </a:rPr>
                  <a:t>b</a:t>
                </a:r>
                <a:r>
                  <a:rPr lang="en-US" sz="1400" dirty="0">
                    <a:latin typeface="Comic Sans MS" panose="030F0702030302020204" pitchFamily="66" charset="0"/>
                  </a:rPr>
                  <a:t>cos3</a:t>
                </a:r>
                <a:r>
                  <a:rPr lang="el-GR" sz="1400" dirty="0">
                    <a:latin typeface="Comic Sans MS" panose="030F0702030302020204" pitchFamily="66" charset="0"/>
                  </a:rPr>
                  <a:t>θ</a:t>
                </a:r>
                <a:r>
                  <a:rPr lang="en-US" sz="1400" dirty="0">
                    <a:latin typeface="Comic Sans MS" panose="030F0702030302020204" pitchFamily="66" charset="0"/>
                  </a:rPr>
                  <a:t> + </a:t>
                </a:r>
                <a:r>
                  <a:rPr lang="en-US" sz="1400" b="1" dirty="0" err="1">
                    <a:latin typeface="Comic Sans MS" panose="030F0702030302020204" pitchFamily="66" charset="0"/>
                  </a:rPr>
                  <a:t>c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cos</a:t>
                </a:r>
                <a:r>
                  <a:rPr lang="el-GR" sz="1400" dirty="0">
                    <a:latin typeface="Comic Sans MS" panose="030F0702030302020204" pitchFamily="66" charset="0"/>
                  </a:rPr>
                  <a:t>θ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Where </a:t>
                </a:r>
                <a:r>
                  <a:rPr lang="en-US" sz="1400" b="1" dirty="0">
                    <a:latin typeface="Comic Sans MS" panose="030F0702030302020204" pitchFamily="66" charset="0"/>
                  </a:rPr>
                  <a:t>a</a:t>
                </a:r>
                <a:r>
                  <a:rPr lang="en-US" sz="1400" dirty="0">
                    <a:latin typeface="Comic Sans MS" panose="030F0702030302020204" pitchFamily="66" charset="0"/>
                  </a:rPr>
                  <a:t>, </a:t>
                </a:r>
                <a:r>
                  <a:rPr lang="en-US" sz="1400" b="1" dirty="0">
                    <a:latin typeface="Comic Sans MS" panose="030F0702030302020204" pitchFamily="66" charset="0"/>
                  </a:rPr>
                  <a:t>b</a:t>
                </a:r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:r>
                  <a:rPr lang="en-US" sz="1400" b="1" dirty="0">
                    <a:latin typeface="Comic Sans MS" panose="030F0702030302020204" pitchFamily="66" charset="0"/>
                  </a:rPr>
                  <a:t>c</a:t>
                </a:r>
                <a:r>
                  <a:rPr lang="en-US" sz="1400" dirty="0">
                    <a:latin typeface="Comic Sans MS" panose="030F0702030302020204" pitchFamily="66" charset="0"/>
                  </a:rPr>
                  <a:t> are constants to be found.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>
                  <a:buFont typeface="Wingdings"/>
                  <a:buChar char="à"/>
                </a:pPr>
                <a:r>
                  <a:rPr lang="en-US" sz="14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You will need to use the identities above to create 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𝑐𝑜𝑠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  <a:sym typeface="Wingdings" panose="05000000000000000000" pitchFamily="2" charset="2"/>
                          </a:rPr>
                          <m:t>5</m:t>
                        </m:r>
                      </m:sup>
                    </m:sSup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Wingdings" panose="05000000000000000000" pitchFamily="2" charset="2"/>
                      </a:rPr>
                      <m:t>𝜃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term, as well as terms in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Content Placeholder 2">
                <a:extLst>
                  <a:ext uri="{FF2B5EF4-FFF2-40B4-BE49-F238E27FC236}">
                    <a16:creationId xmlns:a16="http://schemas.microsoft.com/office/drawing/2014/main" id="{A97AF6C2-BA16-468B-BA1F-993A37FA3AA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415352" cy="4876800"/>
              </a:xfrm>
              <a:blipFill>
                <a:blip r:embed="rId12"/>
                <a:stretch>
                  <a:fillRect t="-7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02010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3" grpId="0"/>
      <p:bldP spid="64" grpId="0"/>
      <p:bldP spid="65" grpId="0"/>
      <p:bldP spid="66" grpId="0"/>
      <p:bldP spid="67" grpId="0"/>
      <p:bldP spid="8" grpId="0"/>
      <p:bldP spid="70" grpId="0"/>
      <p:bldP spid="71" grpId="0" animBg="1"/>
      <p:bldP spid="7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415352" cy="487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apply De </a:t>
            </a:r>
            <a:r>
              <a:rPr lang="en-GB" sz="1400" b="1" dirty="0" err="1">
                <a:latin typeface="Comic Sans MS" panose="030F0702030302020204" pitchFamily="66" charset="0"/>
              </a:rPr>
              <a:t>Moivre’s</a:t>
            </a:r>
            <a:r>
              <a:rPr lang="en-GB" sz="1400" b="1" dirty="0">
                <a:latin typeface="Comic Sans MS" panose="030F0702030302020204" pitchFamily="66" charset="0"/>
              </a:rPr>
              <a:t> theorem to trigonometric identities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a) Express sin</a:t>
            </a:r>
            <a:r>
              <a:rPr lang="en-US" sz="1400" baseline="30000" dirty="0">
                <a:latin typeface="Comic Sans MS" panose="030F0702030302020204" pitchFamily="66" charset="0"/>
              </a:rPr>
              <a:t>4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 in the form: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Where d, e and f are constants to be found.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b) Hence, find the exact value of the following integral: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 Start exactly as with the previous question, by finding an expression with sin</a:t>
            </a:r>
            <a:r>
              <a:rPr lang="en-US" sz="1400" baseline="30000" dirty="0">
                <a:latin typeface="Comic Sans MS" panose="030F0702030302020204" pitchFamily="66" charset="0"/>
                <a:sym typeface="Wingdings" pitchFamily="2" charset="2"/>
              </a:rPr>
              <a:t>4</a:t>
            </a:r>
            <a:r>
              <a:rPr lang="el-GR" sz="1400" dirty="0">
                <a:latin typeface="Comic Sans MS" panose="030F0702030302020204" pitchFamily="66" charset="0"/>
                <a:sym typeface="Wingdings" pitchFamily="2" charset="2"/>
              </a:rPr>
              <a:t>θ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 and one with cos4</a:t>
            </a:r>
            <a:r>
              <a:rPr lang="el-GR" sz="1400" dirty="0">
                <a:latin typeface="Comic Sans MS" panose="030F0702030302020204" pitchFamily="66" charset="0"/>
                <a:sym typeface="Wingdings" pitchFamily="2" charset="2"/>
              </a:rPr>
              <a:t>θ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, cos2</a:t>
            </a:r>
            <a:r>
              <a:rPr lang="el-GR" sz="1400" dirty="0">
                <a:latin typeface="Comic Sans MS" panose="030F0702030302020204" pitchFamily="66" charset="0"/>
                <a:sym typeface="Wingdings" pitchFamily="2" charset="2"/>
              </a:rPr>
              <a:t>θ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 and a number (notice that we are expressing sine as cosine)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813460" y="2696048"/>
                <a:ext cx="212756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𝑑𝑐𝑜𝑠</m:t>
                      </m:r>
                      <m:r>
                        <a:rPr lang="en-US" sz="1600" b="0" i="1" smtClean="0">
                          <a:latin typeface="Cambria Math"/>
                        </a:rPr>
                        <m:t>4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𝑒𝑐𝑜𝑠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𝑓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460" y="2696048"/>
                <a:ext cx="2127569" cy="338554"/>
              </a:xfrm>
              <a:prstGeom prst="rect">
                <a:avLst/>
              </a:prstGeom>
              <a:blipFill>
                <a:blip r:embed="rId2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276597" y="4430077"/>
                <a:ext cx="1360629" cy="7119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sz="160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  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6597" y="4430077"/>
                <a:ext cx="1360629" cy="71192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62400" y="1828800"/>
                <a:ext cx="916918" cy="6219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𝑧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828800"/>
                <a:ext cx="916918" cy="6219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28"/>
          <p:cNvSpPr txBox="1"/>
          <p:nvPr/>
        </p:nvSpPr>
        <p:spPr>
          <a:xfrm>
            <a:off x="4038600" y="1447800"/>
            <a:ext cx="19656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anose="030F0702030302020204" pitchFamily="66" charset="0"/>
              </a:rPr>
              <a:t>Creating a sin</a:t>
            </a:r>
            <a:r>
              <a:rPr lang="en-GB" sz="1400" u="sng" baseline="30000" dirty="0">
                <a:latin typeface="Comic Sans MS" panose="030F0702030302020204" pitchFamily="66" charset="0"/>
              </a:rPr>
              <a:t>4</a:t>
            </a:r>
            <a:r>
              <a:rPr lang="el-GR" sz="1400" u="sng" dirty="0">
                <a:latin typeface="Comic Sans MS" panose="030F0702030302020204" pitchFamily="66" charset="0"/>
              </a:rPr>
              <a:t>θ</a:t>
            </a:r>
            <a:r>
              <a:rPr lang="en-GB" sz="1400" u="sng" dirty="0">
                <a:latin typeface="Comic Sans MS" panose="030F0702030302020204" pitchFamily="66" charset="0"/>
              </a:rPr>
              <a:t> term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724400" y="1981200"/>
                <a:ext cx="114486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=</m:t>
                          </m:r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𝑖𝑠𝑖𝑛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24400" y="1981200"/>
                <a:ext cx="1144865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5715000" y="1981200"/>
                <a:ext cx="119032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16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1981200"/>
                <a:ext cx="1190326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4038600" y="2667000"/>
            <a:ext cx="45576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anose="030F0702030302020204" pitchFamily="66" charset="0"/>
              </a:rPr>
              <a:t>Creating the </a:t>
            </a:r>
            <a:r>
              <a:rPr lang="en-GB" sz="1400" u="sng" dirty="0" err="1">
                <a:latin typeface="Comic Sans MS" panose="030F0702030302020204" pitchFamily="66" charset="0"/>
              </a:rPr>
              <a:t>cos</a:t>
            </a:r>
            <a:r>
              <a:rPr lang="en-GB" sz="1400" u="sng" dirty="0">
                <a:latin typeface="Comic Sans MS" panose="030F0702030302020204" pitchFamily="66" charset="0"/>
              </a:rPr>
              <a:t> terms – use the Binomial expansion!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3962400" y="2971800"/>
                <a:ext cx="813749" cy="5464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𝑧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2971800"/>
                <a:ext cx="813749" cy="5464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3962400" y="3657600"/>
                <a:ext cx="531491" cy="2791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657600"/>
                <a:ext cx="531491" cy="27911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331525" y="3545774"/>
                <a:ext cx="1035605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4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GB" sz="1200" b="0" i="1" smtClean="0">
                                  <a:latin typeface="Cambria Math"/>
                                </a:rPr>
                                <m:t>𝑧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1525" y="3545774"/>
                <a:ext cx="1035605" cy="50731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/>
              <p:cNvSpPr txBox="1"/>
              <p:nvPr/>
            </p:nvSpPr>
            <p:spPr>
              <a:xfrm>
                <a:off x="5171704" y="3500253"/>
                <a:ext cx="1144608" cy="543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/>
                        </a:rPr>
                        <m:t>6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𝑧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8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1704" y="3500253"/>
                <a:ext cx="1144608" cy="543803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6114803" y="3493325"/>
                <a:ext cx="1030730" cy="54380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  <m:r>
                        <a:rPr lang="en-US" sz="1200" b="0" i="1" smtClean="0">
                          <a:latin typeface="Cambria Math"/>
                        </a:rPr>
                        <m:t> 4</m:t>
                      </m:r>
                      <m:r>
                        <a:rPr lang="en-US" sz="1200" b="0" i="1" smtClean="0">
                          <a:latin typeface="Cambria Math"/>
                        </a:rPr>
                        <m:t>𝑧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𝑧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4803" y="3493325"/>
                <a:ext cx="1030730" cy="543803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962400" y="4267200"/>
                <a:ext cx="531491" cy="2791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267200"/>
                <a:ext cx="531491" cy="27911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4343400" y="4267200"/>
                <a:ext cx="64100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−</m:t>
                      </m:r>
                      <m:r>
                        <a:rPr lang="en-US" sz="1200" b="0" i="1" smtClean="0">
                          <a:latin typeface="Cambria Math"/>
                        </a:rPr>
                        <m:t>  4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4267200"/>
                <a:ext cx="641009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901540" y="4269179"/>
                <a:ext cx="4876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+ </m:t>
                      </m:r>
                      <m:r>
                        <a:rPr lang="en-US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i="1" smtClean="0">
                          <a:latin typeface="Cambria Math"/>
                        </a:rPr>
                        <m:t>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1540" y="4269179"/>
                <a:ext cx="487633" cy="2769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249677" y="4150322"/>
                <a:ext cx="876907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−  4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9677" y="4150322"/>
                <a:ext cx="876907" cy="50731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Arc 49"/>
          <p:cNvSpPr/>
          <p:nvPr/>
        </p:nvSpPr>
        <p:spPr>
          <a:xfrm>
            <a:off x="7651669" y="3200400"/>
            <a:ext cx="381000" cy="6096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7905999" y="3200400"/>
            <a:ext cx="9648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Use the B.E.</a:t>
            </a:r>
          </a:p>
        </p:txBody>
      </p:sp>
      <p:sp>
        <p:nvSpPr>
          <p:cNvPr id="52" name="Arc 51"/>
          <p:cNvSpPr/>
          <p:nvPr/>
        </p:nvSpPr>
        <p:spPr>
          <a:xfrm>
            <a:off x="7516092" y="3857501"/>
            <a:ext cx="381000" cy="6096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Arc 59"/>
          <p:cNvSpPr/>
          <p:nvPr/>
        </p:nvSpPr>
        <p:spPr>
          <a:xfrm>
            <a:off x="6516586" y="4424548"/>
            <a:ext cx="381000" cy="6096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TextBox 67"/>
          <p:cNvSpPr txBox="1"/>
          <p:nvPr/>
        </p:nvSpPr>
        <p:spPr>
          <a:xfrm>
            <a:off x="7741723" y="3900054"/>
            <a:ext cx="1319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Cancel some z terms</a:t>
            </a:r>
          </a:p>
        </p:txBody>
      </p:sp>
      <p:cxnSp>
        <p:nvCxnSpPr>
          <p:cNvPr id="69" name="Straight Arrow Connector 68"/>
          <p:cNvCxnSpPr/>
          <p:nvPr/>
        </p:nvCxnSpPr>
        <p:spPr>
          <a:xfrm flipH="1">
            <a:off x="5715000" y="1600200"/>
            <a:ext cx="1066800" cy="3048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6781800" y="1286435"/>
            <a:ext cx="23622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Using an Identity above (needs to be a subtraction to get the term in sine)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899563" y="4458367"/>
            <a:ext cx="2244437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>
                <a:solidFill>
                  <a:srgbClr val="FF0000"/>
                </a:solidFill>
                <a:latin typeface="Comic Sans MS" pitchFamily="66" charset="0"/>
              </a:rPr>
              <a:t>Group up terms with the same power (use positive values in the brackets so we get </a:t>
            </a:r>
            <a:r>
              <a:rPr lang="en-US" sz="1050" dirty="0" err="1">
                <a:solidFill>
                  <a:srgbClr val="FF0000"/>
                </a:solidFill>
                <a:latin typeface="Comic Sans MS" pitchFamily="66" charset="0"/>
              </a:rPr>
              <a:t>cos</a:t>
            </a:r>
            <a:r>
              <a:rPr lang="en-US" sz="1050" dirty="0">
                <a:solidFill>
                  <a:srgbClr val="FF0000"/>
                </a:solidFill>
                <a:latin typeface="Comic Sans MS" pitchFamily="66" charset="0"/>
              </a:rPr>
              <a:t> terms)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73"/>
              <p:cNvSpPr txBox="1"/>
              <p:nvPr/>
            </p:nvSpPr>
            <p:spPr>
              <a:xfrm>
                <a:off x="6764977" y="1969325"/>
                <a:ext cx="10422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16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4" name="TextBox 7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4977" y="1969325"/>
                <a:ext cx="1042208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5"/>
              <p:cNvSpPr txBox="1"/>
              <p:nvPr/>
            </p:nvSpPr>
            <p:spPr>
              <a:xfrm>
                <a:off x="6944097" y="3491346"/>
                <a:ext cx="835742" cy="5430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𝑧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44097" y="3491346"/>
                <a:ext cx="835742" cy="543034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6"/>
              <p:cNvSpPr txBox="1"/>
              <p:nvPr/>
            </p:nvSpPr>
            <p:spPr>
              <a:xfrm>
                <a:off x="5983967" y="4148343"/>
                <a:ext cx="758285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+  </m:t>
                      </m:r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GB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GB" sz="1200" b="0" i="1" smtClean="0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4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3967" y="4148343"/>
                <a:ext cx="758285" cy="50731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3960420" y="4847111"/>
                <a:ext cx="1082091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4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0420" y="4847111"/>
                <a:ext cx="1082091" cy="50731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/>
              <p:cNvSpPr txBox="1"/>
              <p:nvPr/>
            </p:nvSpPr>
            <p:spPr>
              <a:xfrm>
                <a:off x="4849089" y="4857007"/>
                <a:ext cx="1149930" cy="5073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− 4</m:t>
                      </m:r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n-US" sz="12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en-US" sz="12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5" name="TextBox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9089" y="4857007"/>
                <a:ext cx="1149930" cy="50731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5809011" y="4973780"/>
                <a:ext cx="45397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+ 6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9011" y="4973780"/>
                <a:ext cx="453970" cy="27699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970317" y="5581402"/>
                <a:ext cx="86190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2</m:t>
                      </m:r>
                      <m:r>
                        <a:rPr lang="en-US" sz="1200" b="0" i="1" smtClean="0">
                          <a:latin typeface="Cambria Math"/>
                        </a:rPr>
                        <m:t>𝑐𝑜𝑠</m:t>
                      </m:r>
                      <m:r>
                        <a:rPr lang="en-US" sz="1200" b="0" i="1" smtClean="0">
                          <a:latin typeface="Cambria Math"/>
                        </a:rPr>
                        <m:t>4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0317" y="5581402"/>
                <a:ext cx="861903" cy="276999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4645231" y="5579422"/>
                <a:ext cx="106599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− 4(2</m:t>
                      </m:r>
                      <m:r>
                        <a:rPr lang="en-US" sz="1200" b="0" i="1" smtClean="0">
                          <a:latin typeface="Cambria Math"/>
                        </a:rPr>
                        <m:t>𝑐𝑜𝑠</m:t>
                      </m:r>
                      <m:r>
                        <a:rPr lang="en-US" sz="1200" b="0" i="1" smtClean="0">
                          <a:latin typeface="Cambria Math"/>
                        </a:rPr>
                        <m:t>2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5231" y="5579422"/>
                <a:ext cx="1065997" cy="276999"/>
              </a:xfrm>
              <a:prstGeom prst="rect">
                <a:avLst/>
              </a:prstGeom>
              <a:blipFill>
                <a:blip r:embed="rId22"/>
                <a:stretch>
                  <a:fillRect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5522026" y="5577442"/>
                <a:ext cx="45397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+ 6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2026" y="5577442"/>
                <a:ext cx="453970" cy="27699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Arc 52"/>
          <p:cNvSpPr/>
          <p:nvPr/>
        </p:nvSpPr>
        <p:spPr>
          <a:xfrm>
            <a:off x="6098971" y="5099462"/>
            <a:ext cx="381000" cy="6096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6436427" y="5133109"/>
            <a:ext cx="1708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Replace using an identity above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3968338" y="6030685"/>
                <a:ext cx="86190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=</m:t>
                      </m:r>
                      <m:r>
                        <a:rPr lang="en-US" sz="1200" b="0" i="1" smtClean="0">
                          <a:latin typeface="Cambria Math"/>
                        </a:rPr>
                        <m:t>2</m:t>
                      </m:r>
                      <m:r>
                        <a:rPr lang="en-US" sz="1200" b="0" i="1" smtClean="0">
                          <a:latin typeface="Cambria Math"/>
                        </a:rPr>
                        <m:t>𝑐𝑜𝑠</m:t>
                      </m:r>
                      <m:r>
                        <a:rPr lang="en-US" sz="1200" b="0" i="1" smtClean="0">
                          <a:latin typeface="Cambria Math"/>
                        </a:rPr>
                        <m:t>4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8338" y="6030685"/>
                <a:ext cx="861903" cy="276999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4657612" y="6039338"/>
                <a:ext cx="85279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− 8</m:t>
                      </m:r>
                      <m:r>
                        <a:rPr lang="en-US" sz="1200" b="0" i="1" smtClean="0">
                          <a:latin typeface="Cambria Math"/>
                        </a:rPr>
                        <m:t>𝑐𝑜𝑠</m:t>
                      </m:r>
                      <m:r>
                        <a:rPr lang="en-US" sz="1200" b="0" i="1" smtClean="0">
                          <a:latin typeface="Cambria Math"/>
                        </a:rPr>
                        <m:t>2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7612" y="6039338"/>
                <a:ext cx="852798" cy="276999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5348130" y="6038603"/>
                <a:ext cx="45397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+ 6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48130" y="6038603"/>
                <a:ext cx="453970" cy="276999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Arc 58"/>
          <p:cNvSpPr/>
          <p:nvPr/>
        </p:nvSpPr>
        <p:spPr>
          <a:xfrm>
            <a:off x="5800109" y="5726875"/>
            <a:ext cx="363185" cy="460169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60"/>
          <p:cNvSpPr txBox="1"/>
          <p:nvPr/>
        </p:nvSpPr>
        <p:spPr>
          <a:xfrm>
            <a:off x="6101938" y="5808023"/>
            <a:ext cx="104700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p:sp>
        <p:nvSpPr>
          <p:cNvPr id="62" name="Rectangle 61"/>
          <p:cNvSpPr/>
          <p:nvPr/>
        </p:nvSpPr>
        <p:spPr>
          <a:xfrm>
            <a:off x="4126677" y="4233554"/>
            <a:ext cx="338446" cy="290945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 62"/>
          <p:cNvSpPr/>
          <p:nvPr/>
        </p:nvSpPr>
        <p:spPr>
          <a:xfrm>
            <a:off x="6032666" y="4124696"/>
            <a:ext cx="605640" cy="530431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Rectangle 63"/>
          <p:cNvSpPr/>
          <p:nvPr/>
        </p:nvSpPr>
        <p:spPr>
          <a:xfrm>
            <a:off x="5322125" y="4134592"/>
            <a:ext cx="722415" cy="530431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Rectangle 64"/>
          <p:cNvSpPr/>
          <p:nvPr/>
        </p:nvSpPr>
        <p:spPr>
          <a:xfrm>
            <a:off x="4453248" y="4227616"/>
            <a:ext cx="451262" cy="320633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Rectangle 66"/>
          <p:cNvSpPr/>
          <p:nvPr/>
        </p:nvSpPr>
        <p:spPr>
          <a:xfrm>
            <a:off x="4273138" y="4855028"/>
            <a:ext cx="619496" cy="488868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Rectangle 71"/>
          <p:cNvSpPr/>
          <p:nvPr/>
        </p:nvSpPr>
        <p:spPr>
          <a:xfrm>
            <a:off x="5268686" y="4864925"/>
            <a:ext cx="571993" cy="476992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Rectangle 72"/>
          <p:cNvSpPr/>
          <p:nvPr/>
        </p:nvSpPr>
        <p:spPr>
          <a:xfrm>
            <a:off x="4223659" y="5565569"/>
            <a:ext cx="562098" cy="288966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Rectangle 74"/>
          <p:cNvSpPr/>
          <p:nvPr/>
        </p:nvSpPr>
        <p:spPr>
          <a:xfrm>
            <a:off x="4993575" y="5563589"/>
            <a:ext cx="562098" cy="288966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30">
                <a:extLst>
                  <a:ext uri="{FF2B5EF4-FFF2-40B4-BE49-F238E27FC236}">
                    <a16:creationId xmlns:a16="http://schemas.microsoft.com/office/drawing/2014/main" id="{0C7D10AA-2C9A-41EB-8E55-C4A3B8759DA9}"/>
                  </a:ext>
                </a:extLst>
              </p:cNvPr>
              <p:cNvSpPr txBox="1"/>
              <p:nvPr/>
            </p:nvSpPr>
            <p:spPr>
              <a:xfrm>
                <a:off x="7484058" y="493741"/>
                <a:ext cx="1659942" cy="49564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2</m:t>
                      </m:r>
                      <m:r>
                        <a:rPr lang="en-US" sz="1400" b="0" i="1" smtClean="0">
                          <a:latin typeface="Cambria Math"/>
                        </a:rPr>
                        <m:t>𝑖𝑠𝑖𝑛𝑛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6" name="TextBox 30">
                <a:extLst>
                  <a:ext uri="{FF2B5EF4-FFF2-40B4-BE49-F238E27FC236}">
                    <a16:creationId xmlns:a16="http://schemas.microsoft.com/office/drawing/2014/main" id="{0C7D10AA-2C9A-41EB-8E55-C4A3B8759D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4058" y="493741"/>
                <a:ext cx="1659942" cy="495649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29">
                <a:extLst>
                  <a:ext uri="{FF2B5EF4-FFF2-40B4-BE49-F238E27FC236}">
                    <a16:creationId xmlns:a16="http://schemas.microsoft.com/office/drawing/2014/main" id="{DA982928-F28D-4122-9C70-87C82B6EECBC}"/>
                  </a:ext>
                </a:extLst>
              </p:cNvPr>
              <p:cNvSpPr txBox="1"/>
              <p:nvPr/>
            </p:nvSpPr>
            <p:spPr>
              <a:xfrm>
                <a:off x="7519324" y="0"/>
                <a:ext cx="1624676" cy="49564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2</m:t>
                      </m:r>
                      <m:r>
                        <a:rPr lang="en-US" sz="1400" b="0" i="1" smtClean="0">
                          <a:latin typeface="Cambria Math"/>
                        </a:rPr>
                        <m:t>𝑐𝑜𝑠𝑛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6" name="TextBox 29">
                <a:extLst>
                  <a:ext uri="{FF2B5EF4-FFF2-40B4-BE49-F238E27FC236}">
                    <a16:creationId xmlns:a16="http://schemas.microsoft.com/office/drawing/2014/main" id="{DA982928-F28D-4122-9C70-87C82B6EEC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9324" y="0"/>
                <a:ext cx="1624676" cy="495649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27">
                <a:extLst>
                  <a:ext uri="{FF2B5EF4-FFF2-40B4-BE49-F238E27FC236}">
                    <a16:creationId xmlns:a16="http://schemas.microsoft.com/office/drawing/2014/main" id="{23CCE9C6-471F-4752-942B-16FE8669D86D}"/>
                  </a:ext>
                </a:extLst>
              </p:cNvPr>
              <p:cNvSpPr txBox="1"/>
              <p:nvPr/>
            </p:nvSpPr>
            <p:spPr>
              <a:xfrm>
                <a:off x="0" y="493450"/>
                <a:ext cx="1366400" cy="49564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𝑖𝑠𝑖𝑛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7" name="TextBox 27">
                <a:extLst>
                  <a:ext uri="{FF2B5EF4-FFF2-40B4-BE49-F238E27FC236}">
                    <a16:creationId xmlns:a16="http://schemas.microsoft.com/office/drawing/2014/main" id="{23CCE9C6-471F-4752-942B-16FE8669D8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3450"/>
                <a:ext cx="1366400" cy="495649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57">
                <a:extLst>
                  <a:ext uri="{FF2B5EF4-FFF2-40B4-BE49-F238E27FC236}">
                    <a16:creationId xmlns:a16="http://schemas.microsoft.com/office/drawing/2014/main" id="{9C85EF83-5F13-448E-B7A8-E81284D4429E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31134" cy="49564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2</m:t>
                      </m:r>
                      <m:r>
                        <a:rPr lang="en-US" sz="1400" i="1">
                          <a:latin typeface="Cambria Math"/>
                        </a:rPr>
                        <m:t>𝑐𝑜𝑠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8" name="TextBox 57">
                <a:extLst>
                  <a:ext uri="{FF2B5EF4-FFF2-40B4-BE49-F238E27FC236}">
                    <a16:creationId xmlns:a16="http://schemas.microsoft.com/office/drawing/2014/main" id="{9C85EF83-5F13-448E-B7A8-E81284D442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31134" cy="495649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9" name="TextBox 3">
            <a:extLst>
              <a:ext uri="{FF2B5EF4-FFF2-40B4-BE49-F238E27FC236}">
                <a16:creationId xmlns:a16="http://schemas.microsoft.com/office/drawing/2014/main" id="{AF2D649B-5F1D-4ECE-8228-7AF309C6E5DE}"/>
              </a:ext>
            </a:extLst>
          </p:cNvPr>
          <p:cNvSpPr txBox="1"/>
          <p:nvPr/>
        </p:nvSpPr>
        <p:spPr>
          <a:xfrm>
            <a:off x="8724980" y="6550223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1D</a:t>
            </a:r>
          </a:p>
        </p:txBody>
      </p:sp>
      <p:sp>
        <p:nvSpPr>
          <p:cNvPr id="80" name="Title 1">
            <a:extLst>
              <a:ext uri="{FF2B5EF4-FFF2-40B4-BE49-F238E27FC236}">
                <a16:creationId xmlns:a16="http://schemas.microsoft.com/office/drawing/2014/main" id="{F0DF5D8C-34E9-4774-AD9F-070CF31F4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306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cxnSp>
        <p:nvCxnSpPr>
          <p:cNvPr id="81" name="Straight Arrow Connector 8">
            <a:extLst>
              <a:ext uri="{FF2B5EF4-FFF2-40B4-BE49-F238E27FC236}">
                <a16:creationId xmlns:a16="http://schemas.microsoft.com/office/drawing/2014/main" id="{88736BC2-FA2F-477E-AE58-F4FEE38FD6A2}"/>
              </a:ext>
            </a:extLst>
          </p:cNvPr>
          <p:cNvCxnSpPr>
            <a:cxnSpLocks/>
          </p:cNvCxnSpPr>
          <p:nvPr/>
        </p:nvCxnSpPr>
        <p:spPr>
          <a:xfrm>
            <a:off x="6463553" y="152400"/>
            <a:ext cx="878541" cy="98612"/>
          </a:xfrm>
          <a:prstGeom prst="straightConnector1">
            <a:avLst/>
          </a:prstGeom>
          <a:ln w="6667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987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1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4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8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1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7" grpId="0"/>
      <p:bldP spid="29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50" grpId="0" animBg="1"/>
      <p:bldP spid="51" grpId="0"/>
      <p:bldP spid="52" grpId="0" animBg="1"/>
      <p:bldP spid="60" grpId="0" animBg="1"/>
      <p:bldP spid="68" grpId="0"/>
      <p:bldP spid="70" grpId="0"/>
      <p:bldP spid="71" grpId="0"/>
      <p:bldP spid="74" grpId="0"/>
      <p:bldP spid="86" grpId="0"/>
      <p:bldP spid="87" grpId="0"/>
      <p:bldP spid="44" grpId="0"/>
      <p:bldP spid="45" grpId="0"/>
      <p:bldP spid="46" grpId="0"/>
      <p:bldP spid="47" grpId="0"/>
      <p:bldP spid="48" grpId="0"/>
      <p:bldP spid="49" grpId="0"/>
      <p:bldP spid="53" grpId="0" animBg="1"/>
      <p:bldP spid="54" grpId="0"/>
      <p:bldP spid="55" grpId="0"/>
      <p:bldP spid="56" grpId="0"/>
      <p:bldP spid="57" grpId="0"/>
      <p:bldP spid="59" grpId="0" animBg="1"/>
      <p:bldP spid="61" grpId="0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5" grpId="0" animBg="1"/>
      <p:bldP spid="65" grpId="1" animBg="1"/>
      <p:bldP spid="67" grpId="0" animBg="1"/>
      <p:bldP spid="67" grpId="1" animBg="1"/>
      <p:bldP spid="72" grpId="0" animBg="1"/>
      <p:bldP spid="72" grpId="1" animBg="1"/>
      <p:bldP spid="73" grpId="0" animBg="1"/>
      <p:bldP spid="73" grpId="1" animBg="1"/>
      <p:bldP spid="75" grpId="0" animBg="1"/>
      <p:bldP spid="75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65"/>
              <p:cNvSpPr txBox="1"/>
              <p:nvPr/>
            </p:nvSpPr>
            <p:spPr>
              <a:xfrm>
                <a:off x="3962400" y="1828800"/>
                <a:ext cx="916918" cy="6219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𝑧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6" name="TextBox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1828800"/>
                <a:ext cx="916918" cy="6219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TextBox 75"/>
          <p:cNvSpPr txBox="1"/>
          <p:nvPr/>
        </p:nvSpPr>
        <p:spPr>
          <a:xfrm>
            <a:off x="4038600" y="1447800"/>
            <a:ext cx="2380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anose="030F0702030302020204" pitchFamily="66" charset="0"/>
              </a:rPr>
              <a:t>Using the two expressions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/>
              <p:cNvSpPr txBox="1"/>
              <p:nvPr/>
            </p:nvSpPr>
            <p:spPr>
              <a:xfrm>
                <a:off x="4776849" y="1993076"/>
                <a:ext cx="104220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16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7" name="TextBox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6849" y="1993076"/>
                <a:ext cx="1042208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/>
              <p:cNvSpPr txBox="1"/>
              <p:nvPr/>
            </p:nvSpPr>
            <p:spPr>
              <a:xfrm>
                <a:off x="3972297" y="2515590"/>
                <a:ext cx="916918" cy="6219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𝑧</m:t>
                              </m:r>
                              <m:r>
                                <a:rPr lang="en-US" sz="1400" b="0" i="1" smtClean="0">
                                  <a:latin typeface="Cambria Math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n-GB" sz="1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GB" sz="1400" b="0" i="1" smtClean="0">
                                      <a:latin typeface="Cambria Math"/>
                                    </a:rPr>
                                    <m:t>𝑧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8" name="TextBox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2297" y="2515590"/>
                <a:ext cx="916918" cy="6219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Box 78"/>
              <p:cNvSpPr txBox="1"/>
              <p:nvPr/>
            </p:nvSpPr>
            <p:spPr>
              <a:xfrm>
                <a:off x="4762995" y="2667990"/>
                <a:ext cx="207332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r>
                        <a:rPr lang="en-GB" sz="1400" i="1">
                          <a:latin typeface="Cambria Math"/>
                        </a:rPr>
                        <m:t>2</m:t>
                      </m:r>
                      <m:r>
                        <a:rPr lang="en-US" sz="1400" b="0" i="1" smtClean="0">
                          <a:latin typeface="Cambria Math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/>
                        </a:rPr>
                        <m:t>4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−8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+6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9" name="TextBox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2995" y="2667990"/>
                <a:ext cx="2073324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3962400" y="3657600"/>
                <a:ext cx="275613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16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4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GB" sz="1400" i="1">
                          <a:latin typeface="Cambria Math"/>
                        </a:rPr>
                        <m:t>2</m:t>
                      </m:r>
                      <m:r>
                        <a:rPr lang="en-US" sz="1400" i="1">
                          <a:latin typeface="Cambria Math"/>
                        </a:rPr>
                        <m:t>𝑐𝑜𝑠</m:t>
                      </m:r>
                      <m:r>
                        <a:rPr lang="en-US" sz="1400" i="1">
                          <a:latin typeface="Cambria Math"/>
                        </a:rPr>
                        <m:t>4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−8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+6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657600"/>
                <a:ext cx="2756139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TextBox 80"/>
          <p:cNvSpPr txBox="1"/>
          <p:nvPr/>
        </p:nvSpPr>
        <p:spPr>
          <a:xfrm>
            <a:off x="7239000" y="1828800"/>
            <a:ext cx="18089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These two expressions must be equal to each other</a:t>
            </a:r>
          </a:p>
        </p:txBody>
      </p:sp>
      <p:sp>
        <p:nvSpPr>
          <p:cNvPr id="82" name="TextBox 81"/>
          <p:cNvSpPr txBox="1"/>
          <p:nvPr/>
        </p:nvSpPr>
        <p:spPr>
          <a:xfrm>
            <a:off x="6945086" y="3862451"/>
            <a:ext cx="1295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both sides by 16</a:t>
            </a:r>
          </a:p>
        </p:txBody>
      </p:sp>
      <p:sp>
        <p:nvSpPr>
          <p:cNvPr id="83" name="Arc 82"/>
          <p:cNvSpPr/>
          <p:nvPr/>
        </p:nvSpPr>
        <p:spPr>
          <a:xfrm>
            <a:off x="6616535" y="3821877"/>
            <a:ext cx="381000" cy="6096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TextBox 83"/>
          <p:cNvSpPr txBox="1"/>
          <p:nvPr/>
        </p:nvSpPr>
        <p:spPr>
          <a:xfrm>
            <a:off x="4712525" y="5071754"/>
            <a:ext cx="335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So we have written sin</a:t>
            </a:r>
            <a:r>
              <a:rPr lang="en-GB" sz="16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4</a:t>
            </a:r>
            <a:r>
              <a:rPr lang="el-GR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using cos4</a:t>
            </a:r>
            <a:r>
              <a:rPr lang="el-GR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GB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 and cos2</a:t>
            </a:r>
            <a:r>
              <a:rPr lang="el-GR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US" sz="1600" dirty="0">
                <a:solidFill>
                  <a:srgbClr val="FF0000"/>
                </a:solidFill>
                <a:latin typeface="Comic Sans MS" panose="030F0702030302020204" pitchFamily="66" charset="0"/>
              </a:rPr>
              <a:t>!</a:t>
            </a:r>
            <a:endParaRPr lang="en-GB" sz="16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4126676" y="4190010"/>
                <a:ext cx="2682979" cy="5156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4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</m:den>
                      </m:f>
                      <m:r>
                        <a:rPr lang="en-US" sz="1400" i="1">
                          <a:latin typeface="Cambria Math"/>
                        </a:rPr>
                        <m:t>𝑐𝑜𝑠</m:t>
                      </m:r>
                      <m:r>
                        <a:rPr lang="en-US" sz="1400" i="1">
                          <a:latin typeface="Cambria Math"/>
                        </a:rPr>
                        <m:t>4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26676" y="4190010"/>
                <a:ext cx="2682979" cy="51565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30">
                <a:extLst>
                  <a:ext uri="{FF2B5EF4-FFF2-40B4-BE49-F238E27FC236}">
                    <a16:creationId xmlns:a16="http://schemas.microsoft.com/office/drawing/2014/main" id="{C4C059F3-4404-411F-9E2A-DFE2D8F5BF9C}"/>
                  </a:ext>
                </a:extLst>
              </p:cNvPr>
              <p:cNvSpPr txBox="1"/>
              <p:nvPr/>
            </p:nvSpPr>
            <p:spPr>
              <a:xfrm>
                <a:off x="7484058" y="493741"/>
                <a:ext cx="1659942" cy="49564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2</m:t>
                      </m:r>
                      <m:r>
                        <a:rPr lang="en-US" sz="1400" b="0" i="1" smtClean="0">
                          <a:latin typeface="Cambria Math"/>
                        </a:rPr>
                        <m:t>𝑖𝑠𝑖𝑛𝑛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4" name="TextBox 30">
                <a:extLst>
                  <a:ext uri="{FF2B5EF4-FFF2-40B4-BE49-F238E27FC236}">
                    <a16:creationId xmlns:a16="http://schemas.microsoft.com/office/drawing/2014/main" id="{C4C059F3-4404-411F-9E2A-DFE2D8F5BF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4058" y="493741"/>
                <a:ext cx="1659942" cy="49564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9">
                <a:extLst>
                  <a:ext uri="{FF2B5EF4-FFF2-40B4-BE49-F238E27FC236}">
                    <a16:creationId xmlns:a16="http://schemas.microsoft.com/office/drawing/2014/main" id="{CB2B79CD-26EA-4F84-92BC-E1B5873AD7EE}"/>
                  </a:ext>
                </a:extLst>
              </p:cNvPr>
              <p:cNvSpPr txBox="1"/>
              <p:nvPr/>
            </p:nvSpPr>
            <p:spPr>
              <a:xfrm>
                <a:off x="7519324" y="0"/>
                <a:ext cx="1624676" cy="49564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2</m:t>
                      </m:r>
                      <m:r>
                        <a:rPr lang="en-US" sz="1400" b="0" i="1" smtClean="0">
                          <a:latin typeface="Cambria Math"/>
                        </a:rPr>
                        <m:t>𝑐𝑜𝑠𝑛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5" name="TextBox 29">
                <a:extLst>
                  <a:ext uri="{FF2B5EF4-FFF2-40B4-BE49-F238E27FC236}">
                    <a16:creationId xmlns:a16="http://schemas.microsoft.com/office/drawing/2014/main" id="{CB2B79CD-26EA-4F84-92BC-E1B5873AD7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9324" y="0"/>
                <a:ext cx="1624676" cy="49564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7">
                <a:extLst>
                  <a:ext uri="{FF2B5EF4-FFF2-40B4-BE49-F238E27FC236}">
                    <a16:creationId xmlns:a16="http://schemas.microsoft.com/office/drawing/2014/main" id="{F837D22F-A4EB-4338-93C4-526E70C5FD31}"/>
                  </a:ext>
                </a:extLst>
              </p:cNvPr>
              <p:cNvSpPr txBox="1"/>
              <p:nvPr/>
            </p:nvSpPr>
            <p:spPr>
              <a:xfrm>
                <a:off x="0" y="493450"/>
                <a:ext cx="1366400" cy="49564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𝑖𝑠𝑖𝑛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7">
                <a:extLst>
                  <a:ext uri="{FF2B5EF4-FFF2-40B4-BE49-F238E27FC236}">
                    <a16:creationId xmlns:a16="http://schemas.microsoft.com/office/drawing/2014/main" id="{F837D22F-A4EB-4338-93C4-526E70C5FD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3450"/>
                <a:ext cx="1366400" cy="49564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57">
                <a:extLst>
                  <a:ext uri="{FF2B5EF4-FFF2-40B4-BE49-F238E27FC236}">
                    <a16:creationId xmlns:a16="http://schemas.microsoft.com/office/drawing/2014/main" id="{26D45B5C-85E8-4FE5-A2FC-6B319DE48689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31134" cy="49564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2</m:t>
                      </m:r>
                      <m:r>
                        <a:rPr lang="en-US" sz="1400" i="1">
                          <a:latin typeface="Cambria Math"/>
                        </a:rPr>
                        <m:t>𝑐𝑜𝑠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57">
                <a:extLst>
                  <a:ext uri="{FF2B5EF4-FFF2-40B4-BE49-F238E27FC236}">
                    <a16:creationId xmlns:a16="http://schemas.microsoft.com/office/drawing/2014/main" id="{26D45B5C-85E8-4FE5-A2FC-6B319DE486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31134" cy="495649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TextBox 3">
            <a:extLst>
              <a:ext uri="{FF2B5EF4-FFF2-40B4-BE49-F238E27FC236}">
                <a16:creationId xmlns:a16="http://schemas.microsoft.com/office/drawing/2014/main" id="{33645DC9-1DE8-443C-9C62-6820F4007551}"/>
              </a:ext>
            </a:extLst>
          </p:cNvPr>
          <p:cNvSpPr txBox="1"/>
          <p:nvPr/>
        </p:nvSpPr>
        <p:spPr>
          <a:xfrm>
            <a:off x="8724980" y="6550223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1D</a:t>
            </a: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58ECA981-7B33-4C5C-837E-118D6A0A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306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D37286CF-50AE-4AE1-A4EF-2C28804BE197}"/>
              </a:ext>
            </a:extLst>
          </p:cNvPr>
          <p:cNvSpPr txBox="1">
            <a:spLocks/>
          </p:cNvSpPr>
          <p:nvPr/>
        </p:nvSpPr>
        <p:spPr>
          <a:xfrm>
            <a:off x="228600" y="1600200"/>
            <a:ext cx="3415352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b="1">
                <a:latin typeface="Comic Sans MS" panose="030F0702030302020204" pitchFamily="66" charset="0"/>
              </a:rPr>
              <a:t>You can apply De Moivre’s theorem to trigonometric identities</a:t>
            </a:r>
            <a:endParaRPr lang="en-GB" sz="140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40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400">
                <a:latin typeface="Comic Sans MS" panose="030F0702030302020204" pitchFamily="66" charset="0"/>
              </a:rPr>
              <a:t>a) Express sin</a:t>
            </a:r>
            <a:r>
              <a:rPr lang="en-US" sz="1400" baseline="30000">
                <a:latin typeface="Comic Sans MS" panose="030F0702030302020204" pitchFamily="66" charset="0"/>
              </a:rPr>
              <a:t>4</a:t>
            </a:r>
            <a:r>
              <a:rPr lang="el-GR" sz="1400">
                <a:latin typeface="Comic Sans MS" panose="030F0702030302020204" pitchFamily="66" charset="0"/>
              </a:rPr>
              <a:t>θ</a:t>
            </a:r>
            <a:r>
              <a:rPr lang="en-US" sz="1400">
                <a:latin typeface="Comic Sans MS" panose="030F0702030302020204" pitchFamily="66" charset="0"/>
              </a:rPr>
              <a:t> in the form: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40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400">
                <a:latin typeface="Comic Sans MS" panose="030F0702030302020204" pitchFamily="66" charset="0"/>
              </a:rPr>
              <a:t>Where d, e and f are constants to be found.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40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400">
                <a:latin typeface="Comic Sans MS" panose="030F0702030302020204" pitchFamily="66" charset="0"/>
              </a:rPr>
              <a:t>b) Hence, find the exact value of the following integral: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40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40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40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400">
                <a:latin typeface="Comic Sans MS" panose="030F0702030302020204" pitchFamily="66" charset="0"/>
                <a:sym typeface="Wingdings" pitchFamily="2" charset="2"/>
              </a:rPr>
              <a:t> Start exactly as with the previous question, by finding an expression with sin</a:t>
            </a:r>
            <a:r>
              <a:rPr lang="en-US" sz="1400" baseline="30000">
                <a:latin typeface="Comic Sans MS" panose="030F0702030302020204" pitchFamily="66" charset="0"/>
                <a:sym typeface="Wingdings" pitchFamily="2" charset="2"/>
              </a:rPr>
              <a:t>4</a:t>
            </a:r>
            <a:r>
              <a:rPr lang="el-GR" sz="1400">
                <a:latin typeface="Comic Sans MS" panose="030F0702030302020204" pitchFamily="66" charset="0"/>
                <a:sym typeface="Wingdings" pitchFamily="2" charset="2"/>
              </a:rPr>
              <a:t>θ</a:t>
            </a:r>
            <a:r>
              <a:rPr lang="en-US" sz="1400">
                <a:latin typeface="Comic Sans MS" panose="030F0702030302020204" pitchFamily="66" charset="0"/>
                <a:sym typeface="Wingdings" pitchFamily="2" charset="2"/>
              </a:rPr>
              <a:t> and one with cos4</a:t>
            </a:r>
            <a:r>
              <a:rPr lang="el-GR" sz="1400">
                <a:latin typeface="Comic Sans MS" panose="030F0702030302020204" pitchFamily="66" charset="0"/>
                <a:sym typeface="Wingdings" pitchFamily="2" charset="2"/>
              </a:rPr>
              <a:t>θ</a:t>
            </a:r>
            <a:r>
              <a:rPr lang="en-US" sz="1400">
                <a:latin typeface="Comic Sans MS" panose="030F0702030302020204" pitchFamily="66" charset="0"/>
                <a:sym typeface="Wingdings" pitchFamily="2" charset="2"/>
              </a:rPr>
              <a:t>, cos2</a:t>
            </a:r>
            <a:r>
              <a:rPr lang="el-GR" sz="1400">
                <a:latin typeface="Comic Sans MS" panose="030F0702030302020204" pitchFamily="66" charset="0"/>
                <a:sym typeface="Wingdings" pitchFamily="2" charset="2"/>
              </a:rPr>
              <a:t>θ</a:t>
            </a:r>
            <a:r>
              <a:rPr lang="en-US" sz="1400">
                <a:latin typeface="Comic Sans MS" panose="030F0702030302020204" pitchFamily="66" charset="0"/>
                <a:sym typeface="Wingdings" pitchFamily="2" charset="2"/>
              </a:rPr>
              <a:t> and a number (notice that we are expressing sine as cosine)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5">
                <a:extLst>
                  <a:ext uri="{FF2B5EF4-FFF2-40B4-BE49-F238E27FC236}">
                    <a16:creationId xmlns:a16="http://schemas.microsoft.com/office/drawing/2014/main" id="{0C513489-F4C6-4A19-84D6-750F296369D6}"/>
                  </a:ext>
                </a:extLst>
              </p:cNvPr>
              <p:cNvSpPr txBox="1"/>
              <p:nvPr/>
            </p:nvSpPr>
            <p:spPr>
              <a:xfrm>
                <a:off x="813460" y="2696048"/>
                <a:ext cx="212756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𝑑𝑐𝑜𝑠</m:t>
                      </m:r>
                      <m:r>
                        <a:rPr lang="en-US" sz="1600" b="0" i="1" smtClean="0">
                          <a:latin typeface="Cambria Math"/>
                        </a:rPr>
                        <m:t>4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𝑒𝑐𝑜𝑠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𝑓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TextBox 5">
                <a:extLst>
                  <a:ext uri="{FF2B5EF4-FFF2-40B4-BE49-F238E27FC236}">
                    <a16:creationId xmlns:a16="http://schemas.microsoft.com/office/drawing/2014/main" id="{0C513489-F4C6-4A19-84D6-750F296369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460" y="2696048"/>
                <a:ext cx="2127569" cy="338554"/>
              </a:xfrm>
              <a:prstGeom prst="rect">
                <a:avLst/>
              </a:prstGeom>
              <a:blipFill>
                <a:blip r:embed="rId12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6">
                <a:extLst>
                  <a:ext uri="{FF2B5EF4-FFF2-40B4-BE49-F238E27FC236}">
                    <a16:creationId xmlns:a16="http://schemas.microsoft.com/office/drawing/2014/main" id="{22926B84-C564-4C26-B1B9-8FDAC819C6DD}"/>
                  </a:ext>
                </a:extLst>
              </p:cNvPr>
              <p:cNvSpPr txBox="1"/>
              <p:nvPr/>
            </p:nvSpPr>
            <p:spPr>
              <a:xfrm>
                <a:off x="1276597" y="4430077"/>
                <a:ext cx="1360629" cy="7119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sz="160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  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TextBox 6">
                <a:extLst>
                  <a:ext uri="{FF2B5EF4-FFF2-40B4-BE49-F238E27FC236}">
                    <a16:creationId xmlns:a16="http://schemas.microsoft.com/office/drawing/2014/main" id="{22926B84-C564-4C26-B1B9-8FDAC819C6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6597" y="4430077"/>
                <a:ext cx="1360629" cy="71192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38336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76" grpId="0"/>
      <p:bldP spid="77" grpId="0"/>
      <p:bldP spid="78" grpId="0"/>
      <p:bldP spid="79" grpId="0"/>
      <p:bldP spid="80" grpId="0"/>
      <p:bldP spid="81" grpId="0"/>
      <p:bldP spid="82" grpId="0"/>
      <p:bldP spid="83" grpId="0" animBg="1"/>
      <p:bldP spid="84" grpId="0"/>
      <p:bldP spid="9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4661066" y="1434934"/>
                <a:ext cx="2682979" cy="5156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GB" sz="14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</m:den>
                      </m:f>
                      <m:r>
                        <a:rPr lang="en-US" sz="1400" i="1">
                          <a:latin typeface="Cambria Math"/>
                        </a:rPr>
                        <m:t>𝑐𝑜𝑠</m:t>
                      </m:r>
                      <m:r>
                        <a:rPr lang="en-US" sz="1400" i="1">
                          <a:latin typeface="Cambria Math"/>
                        </a:rPr>
                        <m:t>4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−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den>
                      </m:f>
                      <m:r>
                        <a:rPr lang="en-US" sz="1400" i="1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+</m:t>
                      </m:r>
                      <m:f>
                        <m:fPr>
                          <m:ctrlPr>
                            <a:rPr lang="en-US" sz="140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1066" y="1434934"/>
                <a:ext cx="2682979" cy="51565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657600" y="2133600"/>
                <a:ext cx="1213666" cy="6344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sz="140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  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133600"/>
                <a:ext cx="1213666" cy="63446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657600" y="3048000"/>
                <a:ext cx="2693686" cy="63446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4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40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   </m:t>
                          </m:r>
                          <m:f>
                            <m:fPr>
                              <m:ctrlPr>
                                <a:rPr lang="en-GB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8</m:t>
                              </m:r>
                            </m:den>
                          </m:f>
                          <m:r>
                            <a:rPr lang="en-US" sz="1400" i="1">
                              <a:latin typeface="Cambria Math"/>
                            </a:rPr>
                            <m:t>𝑐𝑜𝑠</m:t>
                          </m:r>
                          <m:r>
                            <a:rPr lang="en-US" sz="1400" i="1">
                              <a:latin typeface="Cambria Math"/>
                            </a:rPr>
                            <m:t>4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𝑐𝑜𝑠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2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400" i="1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fPr>
                            <m:num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8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   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048000"/>
                <a:ext cx="2693686" cy="63446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681099" y="1447800"/>
                <a:ext cx="1462901" cy="5767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𝑠𝑖𝑛</m:t>
                      </m:r>
                      <m:r>
                        <a:rPr lang="en-US" sz="1200" b="0" i="1" smtClean="0">
                          <a:latin typeface="Cambria Math"/>
                        </a:rPr>
                        <m:t>4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1099" y="1447800"/>
                <a:ext cx="1462901" cy="576761"/>
              </a:xfrm>
              <a:prstGeom prst="rect">
                <a:avLst/>
              </a:prstGeom>
              <a:blipFill>
                <a:blip r:embed="rId5"/>
                <a:stretch>
                  <a:fillRect l="-37083" t="-125532" b="-1765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683078" y="2057400"/>
                <a:ext cx="1462901" cy="5767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200" b="0" i="1" smtClean="0">
                              <a:latin typeface="Cambria Math"/>
                            </a:rPr>
                            <m:t>𝑐𝑜𝑠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12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  <m:r>
                        <a:rPr lang="en-US" sz="12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sz="1200" b="0" i="1" smtClean="0">
                          <a:latin typeface="Cambria Math"/>
                        </a:rPr>
                        <m:t>𝑠𝑖𝑛</m:t>
                      </m:r>
                      <m:r>
                        <a:rPr lang="en-US" sz="1200" b="0" i="1" smtClean="0">
                          <a:latin typeface="Cambria Math"/>
                        </a:rPr>
                        <m:t>2</m:t>
                      </m:r>
                      <m:r>
                        <a:rPr lang="en-US" sz="12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83078" y="2057400"/>
                <a:ext cx="1462901" cy="576761"/>
              </a:xfrm>
              <a:prstGeom prst="rect">
                <a:avLst/>
              </a:prstGeom>
              <a:blipFill>
                <a:blip r:embed="rId6"/>
                <a:stretch>
                  <a:fillRect l="-37083" t="-125532" b="-1765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581400" y="3886200"/>
                <a:ext cx="2785314" cy="59856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/>
                        </a:rPr>
                        <m:t>=</m:t>
                      </m:r>
                      <m:sSubSup>
                        <m:sSub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2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sz="1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/>
                                  <m:e/>
                                </m:mr>
                                <m:mr>
                                  <m:e>
                                    <m:r>
                                      <a:rPr lang="en-US" sz="1400" b="0" i="1" smtClean="0">
                                        <a:latin typeface="Cambria Math"/>
                                      </a:rPr>
                                      <m:t>                                             </m:t>
                                    </m:r>
                                  </m:e>
                                  <m:e/>
                                </m:mr>
                              </m:m>
                            </m:e>
                          </m:d>
                        </m:e>
                        <m:sub>
                          <m:r>
                            <a:rPr lang="en-US" sz="14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b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3886200"/>
                <a:ext cx="2785314" cy="59856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886200" y="3962400"/>
                <a:ext cx="901144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32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/>
                        </a:rPr>
                        <m:t>4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3962400"/>
                <a:ext cx="901144" cy="49705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648200" y="3962400"/>
                <a:ext cx="1006429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− 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/>
                        </a:rPr>
                        <m:t>2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3962400"/>
                <a:ext cx="1006429" cy="495649"/>
              </a:xfrm>
              <a:prstGeom prst="rect">
                <a:avLst/>
              </a:prstGeom>
              <a:blipFill>
                <a:blip r:embed="rId9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5486400" y="3962400"/>
                <a:ext cx="664990" cy="49705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</m:t>
                      </m:r>
                      <m:f>
                        <m:f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8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3962400"/>
                <a:ext cx="664990" cy="49705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581400" y="4648200"/>
                <a:ext cx="2650726" cy="4441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/>
                                </a:rPr>
                                <m:t>32</m:t>
                              </m:r>
                            </m:den>
                          </m:f>
                          <m:r>
                            <a:rPr lang="en-US" sz="1200" i="1">
                              <a:latin typeface="Cambria Math"/>
                            </a:rPr>
                            <m:t>𝑠𝑖𝑛</m:t>
                          </m:r>
                          <m:r>
                            <a:rPr lang="en-US" sz="1200" i="1">
                              <a:latin typeface="Cambria Math"/>
                            </a:rPr>
                            <m:t>4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𝑠𝑖𝑛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8</m:t>
                              </m:r>
                            </m:den>
                          </m:f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1200" i="1">
                                      <a:latin typeface="Cambria Math"/>
                                      <a:ea typeface="Cambria Math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n-US" sz="1200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4648200"/>
                <a:ext cx="2650726" cy="44416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6019800" y="4648200"/>
                <a:ext cx="2516393" cy="4441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/>
                        </a:rPr>
                        <m:t>− </m:t>
                      </m:r>
                      <m:d>
                        <m:dPr>
                          <m:begChr m:val="["/>
                          <m:endChr m:val="]"/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i="1">
                                  <a:latin typeface="Cambria Math"/>
                                </a:rPr>
                                <m:t>32</m:t>
                              </m:r>
                            </m:den>
                          </m:f>
                          <m:r>
                            <a:rPr lang="en-US" sz="1200" i="1">
                              <a:latin typeface="Cambria Math"/>
                            </a:rPr>
                            <m:t>𝑠𝑖𝑛</m:t>
                          </m:r>
                          <m:r>
                            <a:rPr lang="en-US" sz="1200" i="1">
                              <a:latin typeface="Cambria Math"/>
                            </a:rPr>
                            <m:t>4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  <m:r>
                            <a:rPr lang="en-US" sz="1200" b="0" i="1" smtClean="0">
                              <a:latin typeface="Cambria Math"/>
                            </a:rPr>
                            <m:t>𝑠𝑖𝑛</m:t>
                          </m:r>
                          <m:r>
                            <a:rPr lang="en-US" sz="1200" b="0" i="1" smtClean="0">
                              <a:latin typeface="Cambria Math"/>
                            </a:rPr>
                            <m:t>2</m:t>
                          </m:r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  <m:r>
                            <a:rPr lang="en-US" sz="1200" b="0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200" b="0" i="1" smtClean="0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sz="1200" b="0" i="1" smtClean="0">
                                  <a:latin typeface="Cambria Math"/>
                                </a:rPr>
                                <m:t>8</m:t>
                              </m:r>
                            </m:den>
                          </m:f>
                          <m:d>
                            <m:dPr>
                              <m:ctrlPr>
                                <a:rPr lang="en-US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b="0" i="1" smtClean="0">
                                  <a:latin typeface="Cambria Math"/>
                                </a:rPr>
                                <m:t>0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9800" y="4648200"/>
                <a:ext cx="2516393" cy="444161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3581400" y="5334000"/>
                <a:ext cx="668388" cy="43922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2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1200" b="0" i="1" smtClean="0">
                              <a:latin typeface="Cambria Math"/>
                            </a:rPr>
                            <m:t>16</m:t>
                          </m:r>
                        </m:den>
                      </m:f>
                      <m:r>
                        <a:rPr lang="en-US" sz="1200" i="1" smtClean="0">
                          <a:latin typeface="Cambria Math"/>
                          <a:ea typeface="Cambria Math"/>
                        </a:rPr>
                        <m:t>𝜋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5334000"/>
                <a:ext cx="668388" cy="43922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/>
          <p:cNvSpPr txBox="1"/>
          <p:nvPr/>
        </p:nvSpPr>
        <p:spPr>
          <a:xfrm>
            <a:off x="6400800" y="2667000"/>
            <a:ext cx="11430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Replace with an equivalent expression</a:t>
            </a:r>
          </a:p>
        </p:txBody>
      </p:sp>
      <p:sp>
        <p:nvSpPr>
          <p:cNvPr id="27" name="Arc 26"/>
          <p:cNvSpPr/>
          <p:nvPr/>
        </p:nvSpPr>
        <p:spPr>
          <a:xfrm>
            <a:off x="6096000" y="2514600"/>
            <a:ext cx="381000" cy="914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7848600" y="1066800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Cosine Integrals (in Pure Year 2)</a:t>
            </a:r>
          </a:p>
        </p:txBody>
      </p:sp>
      <p:sp>
        <p:nvSpPr>
          <p:cNvPr id="32" name="Arc 31"/>
          <p:cNvSpPr/>
          <p:nvPr/>
        </p:nvSpPr>
        <p:spPr>
          <a:xfrm>
            <a:off x="6248400" y="3429000"/>
            <a:ext cx="381000" cy="8382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6553200" y="35814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Integrate each term with respect to 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, using knowledge from C4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4" name="Arc 33"/>
          <p:cNvSpPr/>
          <p:nvPr/>
        </p:nvSpPr>
        <p:spPr>
          <a:xfrm>
            <a:off x="8229600" y="4267200"/>
            <a:ext cx="381000" cy="6096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8534400" y="4343400"/>
            <a:ext cx="685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limits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6" name="Arc 35"/>
          <p:cNvSpPr/>
          <p:nvPr/>
        </p:nvSpPr>
        <p:spPr>
          <a:xfrm>
            <a:off x="8229600" y="4876800"/>
            <a:ext cx="381000" cy="6096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8511639" y="4953000"/>
            <a:ext cx="609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Work out</a:t>
            </a:r>
            <a:endParaRPr lang="en-GB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724400" y="1600200"/>
            <a:ext cx="5334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3962400" y="2362200"/>
            <a:ext cx="533400" cy="228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 38"/>
          <p:cNvSpPr/>
          <p:nvPr/>
        </p:nvSpPr>
        <p:spPr>
          <a:xfrm>
            <a:off x="4114800" y="3124200"/>
            <a:ext cx="1828800" cy="6096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5410200" y="1447800"/>
            <a:ext cx="1828800" cy="5334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30">
                <a:extLst>
                  <a:ext uri="{FF2B5EF4-FFF2-40B4-BE49-F238E27FC236}">
                    <a16:creationId xmlns:a16="http://schemas.microsoft.com/office/drawing/2014/main" id="{445AF806-D159-480F-84FA-0AF7EEF49823}"/>
                  </a:ext>
                </a:extLst>
              </p:cNvPr>
              <p:cNvSpPr txBox="1"/>
              <p:nvPr/>
            </p:nvSpPr>
            <p:spPr>
              <a:xfrm>
                <a:off x="7484058" y="493741"/>
                <a:ext cx="1659942" cy="49564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2</m:t>
                      </m:r>
                      <m:r>
                        <a:rPr lang="en-US" sz="1400" b="0" i="1" smtClean="0">
                          <a:latin typeface="Cambria Math"/>
                        </a:rPr>
                        <m:t>𝑖𝑠𝑖𝑛𝑛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TextBox 30">
                <a:extLst>
                  <a:ext uri="{FF2B5EF4-FFF2-40B4-BE49-F238E27FC236}">
                    <a16:creationId xmlns:a16="http://schemas.microsoft.com/office/drawing/2014/main" id="{445AF806-D159-480F-84FA-0AF7EEF498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4058" y="493741"/>
                <a:ext cx="1659942" cy="49564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29">
                <a:extLst>
                  <a:ext uri="{FF2B5EF4-FFF2-40B4-BE49-F238E27FC236}">
                    <a16:creationId xmlns:a16="http://schemas.microsoft.com/office/drawing/2014/main" id="{EBDD2375-4938-40AA-A660-9276EFE95B4D}"/>
                  </a:ext>
                </a:extLst>
              </p:cNvPr>
              <p:cNvSpPr txBox="1"/>
              <p:nvPr/>
            </p:nvSpPr>
            <p:spPr>
              <a:xfrm>
                <a:off x="7519324" y="0"/>
                <a:ext cx="1624676" cy="49564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/>
                                </a:rPr>
                                <m:t>𝑛</m:t>
                              </m:r>
                            </m:sup>
                          </m:sSup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2</m:t>
                      </m:r>
                      <m:r>
                        <a:rPr lang="en-US" sz="1400" b="0" i="1" smtClean="0">
                          <a:latin typeface="Cambria Math"/>
                        </a:rPr>
                        <m:t>𝑐𝑜𝑠𝑛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TextBox 29">
                <a:extLst>
                  <a:ext uri="{FF2B5EF4-FFF2-40B4-BE49-F238E27FC236}">
                    <a16:creationId xmlns:a16="http://schemas.microsoft.com/office/drawing/2014/main" id="{EBDD2375-4938-40AA-A660-9276EFE95B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19324" y="0"/>
                <a:ext cx="1624676" cy="49564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27">
                <a:extLst>
                  <a:ext uri="{FF2B5EF4-FFF2-40B4-BE49-F238E27FC236}">
                    <a16:creationId xmlns:a16="http://schemas.microsoft.com/office/drawing/2014/main" id="{DA276A8E-828E-431C-A24F-9C053E0B4C50}"/>
                  </a:ext>
                </a:extLst>
              </p:cNvPr>
              <p:cNvSpPr txBox="1"/>
              <p:nvPr/>
            </p:nvSpPr>
            <p:spPr>
              <a:xfrm>
                <a:off x="0" y="493450"/>
                <a:ext cx="1366400" cy="49564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𝑖𝑠𝑖𝑛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TextBox 27">
                <a:extLst>
                  <a:ext uri="{FF2B5EF4-FFF2-40B4-BE49-F238E27FC236}">
                    <a16:creationId xmlns:a16="http://schemas.microsoft.com/office/drawing/2014/main" id="{DA276A8E-828E-431C-A24F-9C053E0B4C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3450"/>
                <a:ext cx="1366400" cy="49564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57">
                <a:extLst>
                  <a:ext uri="{FF2B5EF4-FFF2-40B4-BE49-F238E27FC236}">
                    <a16:creationId xmlns:a16="http://schemas.microsoft.com/office/drawing/2014/main" id="{9BFDACC3-899D-46D9-BA0A-B7B2A34FC738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31134" cy="49564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2</m:t>
                      </m:r>
                      <m:r>
                        <a:rPr lang="en-US" sz="1400" i="1">
                          <a:latin typeface="Cambria Math"/>
                        </a:rPr>
                        <m:t>𝑐𝑜𝑠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4" name="TextBox 57">
                <a:extLst>
                  <a:ext uri="{FF2B5EF4-FFF2-40B4-BE49-F238E27FC236}">
                    <a16:creationId xmlns:a16="http://schemas.microsoft.com/office/drawing/2014/main" id="{9BFDACC3-899D-46D9-BA0A-B7B2A34FC7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31134" cy="495649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3">
            <a:extLst>
              <a:ext uri="{FF2B5EF4-FFF2-40B4-BE49-F238E27FC236}">
                <a16:creationId xmlns:a16="http://schemas.microsoft.com/office/drawing/2014/main" id="{20F1E8D8-5E5B-494F-B9E3-D9550E92F111}"/>
              </a:ext>
            </a:extLst>
          </p:cNvPr>
          <p:cNvSpPr txBox="1"/>
          <p:nvPr/>
        </p:nvSpPr>
        <p:spPr>
          <a:xfrm>
            <a:off x="8724980" y="6550223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1D</a:t>
            </a:r>
          </a:p>
        </p:txBody>
      </p:sp>
      <p:sp>
        <p:nvSpPr>
          <p:cNvPr id="46" name="Title 1">
            <a:extLst>
              <a:ext uri="{FF2B5EF4-FFF2-40B4-BE49-F238E27FC236}">
                <a16:creationId xmlns:a16="http://schemas.microsoft.com/office/drawing/2014/main" id="{AB889D07-5E24-4E44-9D02-FC323981F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306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p:sp>
        <p:nvSpPr>
          <p:cNvPr id="47" name="Content Placeholder 2">
            <a:extLst>
              <a:ext uri="{FF2B5EF4-FFF2-40B4-BE49-F238E27FC236}">
                <a16:creationId xmlns:a16="http://schemas.microsoft.com/office/drawing/2014/main" id="{6259392F-A745-4D83-B5F4-5593A5EE96C9}"/>
              </a:ext>
            </a:extLst>
          </p:cNvPr>
          <p:cNvSpPr txBox="1">
            <a:spLocks/>
          </p:cNvSpPr>
          <p:nvPr/>
        </p:nvSpPr>
        <p:spPr>
          <a:xfrm>
            <a:off x="228600" y="1600200"/>
            <a:ext cx="3415352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GB" sz="1400" b="1">
                <a:latin typeface="Comic Sans MS" panose="030F0702030302020204" pitchFamily="66" charset="0"/>
              </a:rPr>
              <a:t>You can apply De Moivre’s theorem to trigonometric identities</a:t>
            </a:r>
            <a:endParaRPr lang="en-GB" sz="140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40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400">
                <a:latin typeface="Comic Sans MS" panose="030F0702030302020204" pitchFamily="66" charset="0"/>
              </a:rPr>
              <a:t>a) Express sin</a:t>
            </a:r>
            <a:r>
              <a:rPr lang="en-US" sz="1400" baseline="30000">
                <a:latin typeface="Comic Sans MS" panose="030F0702030302020204" pitchFamily="66" charset="0"/>
              </a:rPr>
              <a:t>4</a:t>
            </a:r>
            <a:r>
              <a:rPr lang="el-GR" sz="1400">
                <a:latin typeface="Comic Sans MS" panose="030F0702030302020204" pitchFamily="66" charset="0"/>
              </a:rPr>
              <a:t>θ</a:t>
            </a:r>
            <a:r>
              <a:rPr lang="en-US" sz="1400">
                <a:latin typeface="Comic Sans MS" panose="030F0702030302020204" pitchFamily="66" charset="0"/>
              </a:rPr>
              <a:t> in the form: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40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400">
                <a:latin typeface="Comic Sans MS" panose="030F0702030302020204" pitchFamily="66" charset="0"/>
              </a:rPr>
              <a:t>Where d, e and f are constants to be found.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40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400">
                <a:latin typeface="Comic Sans MS" panose="030F0702030302020204" pitchFamily="66" charset="0"/>
              </a:rPr>
              <a:t>b) Hence, find the exact value of the following integral:</a:t>
            </a: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40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40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sz="1400">
              <a:latin typeface="Comic Sans MS" panose="030F0702030302020204" pitchFamily="66" charset="0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en-US" sz="1400">
                <a:latin typeface="Comic Sans MS" panose="030F0702030302020204" pitchFamily="66" charset="0"/>
                <a:sym typeface="Wingdings" pitchFamily="2" charset="2"/>
              </a:rPr>
              <a:t> Start exactly as with the previous question, by finding an expression with sin</a:t>
            </a:r>
            <a:r>
              <a:rPr lang="en-US" sz="1400" baseline="30000">
                <a:latin typeface="Comic Sans MS" panose="030F0702030302020204" pitchFamily="66" charset="0"/>
                <a:sym typeface="Wingdings" pitchFamily="2" charset="2"/>
              </a:rPr>
              <a:t>4</a:t>
            </a:r>
            <a:r>
              <a:rPr lang="el-GR" sz="1400">
                <a:latin typeface="Comic Sans MS" panose="030F0702030302020204" pitchFamily="66" charset="0"/>
                <a:sym typeface="Wingdings" pitchFamily="2" charset="2"/>
              </a:rPr>
              <a:t>θ</a:t>
            </a:r>
            <a:r>
              <a:rPr lang="en-US" sz="1400">
                <a:latin typeface="Comic Sans MS" panose="030F0702030302020204" pitchFamily="66" charset="0"/>
                <a:sym typeface="Wingdings" pitchFamily="2" charset="2"/>
              </a:rPr>
              <a:t> and one with cos4</a:t>
            </a:r>
            <a:r>
              <a:rPr lang="el-GR" sz="1400">
                <a:latin typeface="Comic Sans MS" panose="030F0702030302020204" pitchFamily="66" charset="0"/>
                <a:sym typeface="Wingdings" pitchFamily="2" charset="2"/>
              </a:rPr>
              <a:t>θ</a:t>
            </a:r>
            <a:r>
              <a:rPr lang="en-US" sz="1400">
                <a:latin typeface="Comic Sans MS" panose="030F0702030302020204" pitchFamily="66" charset="0"/>
                <a:sym typeface="Wingdings" pitchFamily="2" charset="2"/>
              </a:rPr>
              <a:t>, cos2</a:t>
            </a:r>
            <a:r>
              <a:rPr lang="el-GR" sz="1400">
                <a:latin typeface="Comic Sans MS" panose="030F0702030302020204" pitchFamily="66" charset="0"/>
                <a:sym typeface="Wingdings" pitchFamily="2" charset="2"/>
              </a:rPr>
              <a:t>θ</a:t>
            </a:r>
            <a:r>
              <a:rPr lang="en-US" sz="1400">
                <a:latin typeface="Comic Sans MS" panose="030F0702030302020204" pitchFamily="66" charset="0"/>
                <a:sym typeface="Wingdings" pitchFamily="2" charset="2"/>
              </a:rPr>
              <a:t> and a number (notice that we are expressing sine as cosine)</a:t>
            </a:r>
            <a:endParaRPr lang="en-US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5">
                <a:extLst>
                  <a:ext uri="{FF2B5EF4-FFF2-40B4-BE49-F238E27FC236}">
                    <a16:creationId xmlns:a16="http://schemas.microsoft.com/office/drawing/2014/main" id="{7D466DEB-72DC-4201-9813-3568191423C8}"/>
                  </a:ext>
                </a:extLst>
              </p:cNvPr>
              <p:cNvSpPr txBox="1"/>
              <p:nvPr/>
            </p:nvSpPr>
            <p:spPr>
              <a:xfrm>
                <a:off x="813460" y="2696048"/>
                <a:ext cx="2127569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𝑑𝑐𝑜𝑠</m:t>
                      </m:r>
                      <m:r>
                        <a:rPr lang="en-US" sz="1600" b="0" i="1" smtClean="0">
                          <a:latin typeface="Cambria Math"/>
                        </a:rPr>
                        <m:t>4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𝑒𝑐𝑜𝑠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2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1600" b="0" i="1" smtClean="0">
                          <a:latin typeface="Cambria Math"/>
                          <a:ea typeface="Cambria Math"/>
                        </a:rPr>
                        <m:t>𝑓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TextBox 5">
                <a:extLst>
                  <a:ext uri="{FF2B5EF4-FFF2-40B4-BE49-F238E27FC236}">
                    <a16:creationId xmlns:a16="http://schemas.microsoft.com/office/drawing/2014/main" id="{7D466DEB-72DC-4201-9813-3568191423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460" y="2696048"/>
                <a:ext cx="2127569" cy="338554"/>
              </a:xfrm>
              <a:prstGeom prst="rect">
                <a:avLst/>
              </a:prstGeom>
              <a:blipFill>
                <a:blip r:embed="rId18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6">
                <a:extLst>
                  <a:ext uri="{FF2B5EF4-FFF2-40B4-BE49-F238E27FC236}">
                    <a16:creationId xmlns:a16="http://schemas.microsoft.com/office/drawing/2014/main" id="{3B9D1FA8-9716-4EA2-B410-414F25DE44DF}"/>
                  </a:ext>
                </a:extLst>
              </p:cNvPr>
              <p:cNvSpPr txBox="1"/>
              <p:nvPr/>
            </p:nvSpPr>
            <p:spPr>
              <a:xfrm>
                <a:off x="1276597" y="4430077"/>
                <a:ext cx="1360629" cy="71192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1600" b="0" i="1" smtClean="0">
                              <a:latin typeface="Cambria Math"/>
                            </a:rPr>
                            <m:t>0</m:t>
                          </m:r>
                        </m:sub>
                        <m:sup>
                          <m:f>
                            <m:f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GB" sz="1600" i="1" smtClean="0">
                                  <a:latin typeface="Cambria Math"/>
                                  <a:ea typeface="Cambria Math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n-US" sz="16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  <m:e>
                          <m:sSup>
                            <m:sSupPr>
                              <m:ctrlPr>
                                <a:rPr lang="en-GB" sz="16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600" b="0" i="1" smtClean="0">
                                  <a:latin typeface="Cambria Math"/>
                                </a:rPr>
                                <m:t>𝑠𝑖𝑛</m:t>
                              </m:r>
                            </m:e>
                            <m:sup>
                              <m:r>
                                <a:rPr lang="en-US" sz="1600" b="0" i="1" smtClean="0">
                                  <a:latin typeface="Cambria Math"/>
                                </a:rPr>
                                <m:t>4</m:t>
                              </m:r>
                            </m:sup>
                          </m:sSup>
                          <m:r>
                            <a:rPr lang="en-GB" sz="160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  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𝑑</m:t>
                          </m:r>
                          <m:r>
                            <a:rPr lang="en-US" sz="16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nary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9" name="TextBox 6">
                <a:extLst>
                  <a:ext uri="{FF2B5EF4-FFF2-40B4-BE49-F238E27FC236}">
                    <a16:creationId xmlns:a16="http://schemas.microsoft.com/office/drawing/2014/main" id="{3B9D1FA8-9716-4EA2-B410-414F25DE44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6597" y="4430077"/>
                <a:ext cx="1360629" cy="711926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56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8" grpId="0"/>
      <p:bldP spid="17" grpId="0"/>
      <p:bldP spid="18" grpId="0"/>
      <p:bldP spid="9" grpId="0"/>
      <p:bldP spid="20" grpId="0"/>
      <p:bldP spid="21" grpId="0"/>
      <p:bldP spid="22" grpId="0"/>
      <p:bldP spid="24" grpId="0"/>
      <p:bldP spid="25" grpId="0"/>
      <p:bldP spid="26" grpId="0"/>
      <p:bldP spid="27" grpId="0" animBg="1"/>
      <p:bldP spid="29" grpId="0"/>
      <p:bldP spid="32" grpId="0" animBg="1"/>
      <p:bldP spid="33" grpId="0"/>
      <p:bldP spid="34" grpId="0" animBg="1"/>
      <p:bldP spid="35" grpId="0"/>
      <p:bldP spid="36" grpId="0" animBg="1"/>
      <p:bldP spid="37" grpId="0"/>
      <p:bldP spid="10" grpId="0" animBg="1"/>
      <p:bldP spid="10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apply De </a:t>
            </a:r>
            <a:r>
              <a:rPr lang="en-GB" sz="1400" b="1" dirty="0" err="1">
                <a:latin typeface="Comic Sans MS" panose="030F0702030302020204" pitchFamily="66" charset="0"/>
              </a:rPr>
              <a:t>Moivre’s</a:t>
            </a:r>
            <a:r>
              <a:rPr lang="en-GB" sz="1400" b="1" dirty="0">
                <a:latin typeface="Comic Sans MS" panose="030F0702030302020204" pitchFamily="66" charset="0"/>
              </a:rPr>
              <a:t> theorem to trigonometric identities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anose="030F0702030302020204" pitchFamily="66" charset="0"/>
              </a:rPr>
              <a:t>This involves changing expressions involving a function of 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US" sz="1400" dirty="0">
                <a:latin typeface="Comic Sans MS" panose="030F0702030302020204" pitchFamily="66" charset="0"/>
              </a:rPr>
              <a:t> into one without.</a:t>
            </a: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For example changing a cos6</a:t>
            </a:r>
            <a:r>
              <a:rPr lang="el-GR" sz="1400" dirty="0">
                <a:latin typeface="Comic Sans MS" panose="030F0702030302020204" pitchFamily="66" charset="0"/>
                <a:sym typeface="Wingdings" pitchFamily="2" charset="2"/>
              </a:rPr>
              <a:t>θ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 into powers of </a:t>
            </a:r>
            <a:r>
              <a:rPr lang="en-US" sz="1400" dirty="0" err="1">
                <a:latin typeface="Comic Sans MS" panose="030F0702030302020204" pitchFamily="66" charset="0"/>
                <a:sym typeface="Wingdings" pitchFamily="2" charset="2"/>
              </a:rPr>
              <a:t>cos</a:t>
            </a:r>
            <a:r>
              <a:rPr lang="el-GR" sz="1400" dirty="0">
                <a:latin typeface="Comic Sans MS" panose="030F0702030302020204" pitchFamily="66" charset="0"/>
                <a:sym typeface="Wingdings" pitchFamily="2" charset="2"/>
              </a:rPr>
              <a:t>θ</a:t>
            </a: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endParaRPr lang="en-US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You will need to use the binomial expansion from the regular </a:t>
            </a:r>
            <a:r>
              <a:rPr lang="en-US" sz="1400" dirty="0" err="1">
                <a:latin typeface="Comic Sans MS" panose="030F0702030302020204" pitchFamily="66" charset="0"/>
                <a:sym typeface="Wingdings" pitchFamily="2" charset="2"/>
              </a:rPr>
              <a:t>Maths</a:t>
            </a:r>
            <a:r>
              <a:rPr lang="en-US" sz="1400" dirty="0">
                <a:latin typeface="Comic Sans MS" panose="030F0702030302020204" pitchFamily="66" charset="0"/>
                <a:sym typeface="Wingdings" pitchFamily="2" charset="2"/>
              </a:rPr>
              <a:t> course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724980" y="6550223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1D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638800" y="1447800"/>
                <a:ext cx="88671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1447800"/>
                <a:ext cx="886717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733800" y="1905000"/>
                <a:ext cx="471565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1400" b="0" i="1" baseline="40000" smtClean="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  <m:sSub>
                        <m:sSub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𝑏</m:t>
                      </m:r>
                      <m:r>
                        <a:rPr lang="en-GB" sz="140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1400" i="1" baseline="4000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  <m:sSub>
                        <m:sSubPr>
                          <m:ctrlPr>
                            <a:rPr lang="en-GB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GB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−2</m:t>
                          </m:r>
                        </m:sup>
                      </m:sSup>
                      <m:sSup>
                        <m:sSupPr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1400" i="1" baseline="40000">
                          <a:solidFill>
                            <a:schemeClr val="tx1"/>
                          </a:solidFill>
                          <a:latin typeface="Cambria Math"/>
                        </a:rPr>
                        <m:t>𝑛</m:t>
                      </m:r>
                      <m:sSub>
                        <m:sSubPr>
                          <m:ctrlPr>
                            <a:rPr lang="en-GB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n-GB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−3</m:t>
                          </m:r>
                        </m:sup>
                      </m:sSup>
                      <m:sSup>
                        <m:sSupPr>
                          <m:ctrlPr>
                            <a:rPr lang="en-GB" sz="1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 ………… +</m:t>
                      </m:r>
                      <m:sSup>
                        <m:sSup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800" y="1905000"/>
                <a:ext cx="4715650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TextBox 8"/>
          <p:cNvSpPr txBox="1"/>
          <p:nvPr/>
        </p:nvSpPr>
        <p:spPr>
          <a:xfrm>
            <a:off x="3733801" y="2743200"/>
            <a:ext cx="5181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Remember </a:t>
            </a:r>
            <a:r>
              <a:rPr lang="en-GB" sz="1400" baseline="40000" dirty="0" err="1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lang="en-GB" sz="1400" baseline="-25000" dirty="0" err="1">
                <a:solidFill>
                  <a:srgbClr val="FF0000"/>
                </a:solidFill>
                <a:latin typeface="Comic Sans MS" pitchFamily="66" charset="0"/>
              </a:rPr>
              <a:t>r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is a function you can find on your calculator</a:t>
            </a:r>
          </a:p>
          <a:p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 first term has the full power of n</a:t>
            </a:r>
          </a:p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As you move across you slowly swap the powers over to the second term until it has the full power of n</a:t>
            </a:r>
          </a:p>
          <a:p>
            <a:endParaRPr lang="en-GB" sz="1400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For example: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4419600" y="2209800"/>
            <a:ext cx="15240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334000" y="2209800"/>
            <a:ext cx="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6324600" y="2209800"/>
            <a:ext cx="0" cy="4572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5638800" y="4419600"/>
                <a:ext cx="87485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38800" y="4419600"/>
                <a:ext cx="874855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191000" y="4953000"/>
                <a:ext cx="41126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953000"/>
                <a:ext cx="411266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495800" y="4953000"/>
                <a:ext cx="100751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  </m:t>
                      </m:r>
                      <m:r>
                        <a:rPr lang="en-GB" sz="1400" b="0" i="1" baseline="40000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  <m:sSub>
                        <m:sSub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953000"/>
                <a:ext cx="1007519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5410200" y="4953000"/>
                <a:ext cx="10961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  </m:t>
                      </m:r>
                      <m:r>
                        <a:rPr lang="en-GB" sz="1400" b="0" i="1" baseline="40000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  <m:sSub>
                        <m:sSub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0200" y="4953000"/>
                <a:ext cx="1096198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400800" y="4953000"/>
                <a:ext cx="101341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  </m:t>
                      </m:r>
                      <m:r>
                        <a:rPr lang="en-GB" sz="1400" b="0" i="1" baseline="40000" smtClean="0">
                          <a:solidFill>
                            <a:schemeClr val="tx1"/>
                          </a:solidFill>
                          <a:latin typeface="Cambria Math"/>
                        </a:rPr>
                        <m:t>4</m:t>
                      </m:r>
                      <m:sSub>
                        <m:sSub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sub>
                      </m:sSub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4953000"/>
                <a:ext cx="1013418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315200" y="4953000"/>
                <a:ext cx="6242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 </m:t>
                      </m:r>
                      <m:sSup>
                        <m:sSup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5200" y="4953000"/>
                <a:ext cx="624210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495800" y="5486400"/>
                <a:ext cx="41126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5486400"/>
                <a:ext cx="411266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800600" y="5486400"/>
                <a:ext cx="8656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  4</m:t>
                      </m:r>
                      <m:sSup>
                        <m:sSup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𝑏</m:t>
                      </m:r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5486400"/>
                <a:ext cx="865686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5562600" y="5486400"/>
                <a:ext cx="95019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  6</m:t>
                      </m:r>
                      <m:sSup>
                        <m:sSup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5486400"/>
                <a:ext cx="950197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6400800" y="5486400"/>
                <a:ext cx="86741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  4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𝑎</m:t>
                      </m:r>
                      <m:sSup>
                        <m:sSup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5486400"/>
                <a:ext cx="867417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7162800" y="5486400"/>
                <a:ext cx="6242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  </m:t>
                      </m:r>
                      <m:sSup>
                        <m:sSupPr>
                          <m:ctrlP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62800" y="5486400"/>
                <a:ext cx="624210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Arc 26"/>
          <p:cNvSpPr/>
          <p:nvPr/>
        </p:nvSpPr>
        <p:spPr>
          <a:xfrm>
            <a:off x="7696200" y="4572000"/>
            <a:ext cx="3810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8001000" y="4495800"/>
            <a:ext cx="121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Follow the pattern above</a:t>
            </a:r>
          </a:p>
        </p:txBody>
      </p:sp>
      <p:sp>
        <p:nvSpPr>
          <p:cNvPr id="29" name="Arc 28"/>
          <p:cNvSpPr/>
          <p:nvPr/>
        </p:nvSpPr>
        <p:spPr>
          <a:xfrm>
            <a:off x="7696200" y="5105400"/>
            <a:ext cx="3810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8001000" y="5029200"/>
            <a:ext cx="114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You can work out the </a:t>
            </a:r>
            <a:r>
              <a:rPr lang="en-US" sz="1200" baseline="40000" dirty="0" err="1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en-US" sz="1200" dirty="0" err="1">
                <a:solidFill>
                  <a:srgbClr val="FF0000"/>
                </a:solidFill>
                <a:latin typeface="Comic Sans MS" pitchFamily="66" charset="0"/>
              </a:rPr>
              <a:t>C</a:t>
            </a:r>
            <a:r>
              <a:rPr lang="en-US" sz="1200" baseline="-25000" dirty="0" err="1">
                <a:solidFill>
                  <a:srgbClr val="FF0000"/>
                </a:solidFill>
                <a:latin typeface="Comic Sans MS" pitchFamily="66" charset="0"/>
              </a:rPr>
              <a:t>r</a:t>
            </a:r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 parts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0" y="0"/>
                <a:ext cx="561204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+</m:t>
                      </m:r>
                      <m:r>
                        <a:rPr lang="en-GB" sz="1400" i="1" baseline="40000">
                          <a:latin typeface="Cambria Math"/>
                        </a:rPr>
                        <m:t>𝑛</m:t>
                      </m:r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400" i="1">
                              <a:latin typeface="Cambria Math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𝑛</m:t>
                          </m:r>
                          <m:r>
                            <a:rPr lang="en-GB" sz="1400" i="1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𝑏</m:t>
                      </m:r>
                      <m:r>
                        <a:rPr lang="en-GB" sz="1400" i="1">
                          <a:latin typeface="Cambria Math"/>
                        </a:rPr>
                        <m:t>+</m:t>
                      </m:r>
                      <m:r>
                        <a:rPr lang="en-GB" sz="1400" i="1" baseline="40000">
                          <a:latin typeface="Cambria Math"/>
                        </a:rPr>
                        <m:t>𝑛</m:t>
                      </m:r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𝑛</m:t>
                          </m:r>
                          <m:r>
                            <a:rPr lang="en-GB" sz="1400" i="1">
                              <a:latin typeface="Cambria Math"/>
                            </a:rPr>
                            <m:t>−2</m:t>
                          </m:r>
                        </m:sup>
                      </m:sSup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+</m:t>
                      </m:r>
                      <m:r>
                        <a:rPr lang="en-GB" sz="1400" i="1" baseline="40000">
                          <a:latin typeface="Cambria Math"/>
                        </a:rPr>
                        <m:t>𝑛</m:t>
                      </m:r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400" i="1">
                              <a:latin typeface="Cambria Math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𝑛</m:t>
                          </m:r>
                          <m:r>
                            <a:rPr lang="en-GB" sz="1400" i="1">
                              <a:latin typeface="Cambria Math"/>
                            </a:rPr>
                            <m:t>−3</m:t>
                          </m:r>
                        </m:sup>
                      </m:sSup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+ ………… +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5612049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itle 1">
            <a:extLst>
              <a:ext uri="{FF2B5EF4-FFF2-40B4-BE49-F238E27FC236}">
                <a16:creationId xmlns:a16="http://schemas.microsoft.com/office/drawing/2014/main" id="{38F90B52-78C5-4026-8F52-945BE5D6C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306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</p:spTree>
    <p:extLst>
      <p:ext uri="{BB962C8B-B14F-4D97-AF65-F5344CB8AC3E}">
        <p14:creationId xmlns:p14="http://schemas.microsoft.com/office/powerpoint/2010/main" val="354348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 animBg="1"/>
      <p:bldP spid="28" grpId="0"/>
      <p:bldP spid="29" grpId="0" animBg="1"/>
      <p:bldP spid="30" grpId="0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876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apply De </a:t>
            </a:r>
            <a:r>
              <a:rPr lang="en-GB" sz="1400" b="1" dirty="0" err="1">
                <a:latin typeface="Comic Sans MS" panose="030F0702030302020204" pitchFamily="66" charset="0"/>
              </a:rPr>
              <a:t>Moivre’s</a:t>
            </a:r>
            <a:r>
              <a:rPr lang="en-GB" sz="1400" b="1" dirty="0">
                <a:latin typeface="Comic Sans MS" panose="030F0702030302020204" pitchFamily="66" charset="0"/>
              </a:rPr>
              <a:t> theorem to trigonometric identities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Express cos3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GB" sz="1400" dirty="0">
                <a:latin typeface="Comic Sans MS" panose="030F0702030302020204" pitchFamily="66" charset="0"/>
              </a:rPr>
              <a:t> using powers of </a:t>
            </a:r>
            <a:r>
              <a:rPr lang="en-GB" sz="1400" dirty="0" err="1">
                <a:latin typeface="Comic Sans MS" panose="030F0702030302020204" pitchFamily="66" charset="0"/>
              </a:rPr>
              <a:t>cos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GB" sz="1400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This type of question involves making a comparison between two processes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One which will give you a ‘cos3</a:t>
            </a:r>
            <a:r>
              <a:rPr lang="el-GR" sz="1400" dirty="0">
                <a:latin typeface="Comic Sans MS" panose="030F0702030302020204" pitchFamily="66" charset="0"/>
                <a:sym typeface="Wingdings" pitchFamily="2" charset="2"/>
              </a:rPr>
              <a:t>θ</a:t>
            </a: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’ term – you will use De </a:t>
            </a:r>
            <a:r>
              <a:rPr lang="en-GB" sz="1400" dirty="0" err="1">
                <a:latin typeface="Comic Sans MS" panose="030F0702030302020204" pitchFamily="66" charset="0"/>
                <a:sym typeface="Wingdings" pitchFamily="2" charset="2"/>
              </a:rPr>
              <a:t>Moivre’s</a:t>
            </a: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 Theorem for this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One which will give you an expression in terms of </a:t>
            </a:r>
            <a:r>
              <a:rPr lang="en-GB" sz="1400" dirty="0" err="1">
                <a:latin typeface="Comic Sans MS" panose="030F0702030302020204" pitchFamily="66" charset="0"/>
                <a:sym typeface="Wingdings" pitchFamily="2" charset="2"/>
              </a:rPr>
              <a:t>cos</a:t>
            </a:r>
            <a:r>
              <a:rPr lang="el-GR" sz="1400" dirty="0">
                <a:latin typeface="Comic Sans MS" panose="030F0702030302020204" pitchFamily="66" charset="0"/>
                <a:sym typeface="Wingdings" pitchFamily="2" charset="2"/>
              </a:rPr>
              <a:t>θ</a:t>
            </a: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 – you will use the binomial expansion for this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You have to think logically and decide where to start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486400" y="1447800"/>
                <a:ext cx="14444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𝑐𝑜𝑠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𝑖𝑠𝑖𝑛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1447800"/>
                <a:ext cx="1444498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2" name="Straight Arrow Connector 11"/>
          <p:cNvCxnSpPr/>
          <p:nvPr/>
        </p:nvCxnSpPr>
        <p:spPr>
          <a:xfrm flipV="1">
            <a:off x="6172200" y="1905000"/>
            <a:ext cx="0" cy="6096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657600" y="2667000"/>
            <a:ext cx="51816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If we apply De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Moivre’s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theorem to this, we will end up with a ‘cos3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’ term</a:t>
            </a:r>
          </a:p>
          <a:p>
            <a:pPr marL="285750" indent="-285750" algn="ctr">
              <a:buFont typeface="Wingdings"/>
              <a:buChar char="à"/>
            </a:pP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If we apply the binomial expansion to it, we will end up with some terms with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cos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θ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 in</a:t>
            </a:r>
          </a:p>
          <a:p>
            <a:pPr marL="285750" indent="-285750" algn="ctr">
              <a:buFont typeface="Wingdings"/>
              <a:buChar char="à"/>
            </a:pPr>
            <a:endParaRPr lang="en-GB" sz="1400" dirty="0">
              <a:solidFill>
                <a:srgbClr val="FF0000"/>
              </a:solidFill>
              <a:latin typeface="Comic Sans MS" pitchFamily="66" charset="0"/>
              <a:sym typeface="Wingdings" pitchFamily="2" charset="2"/>
            </a:endParaRPr>
          </a:p>
          <a:p>
            <a:pPr marL="285750" indent="-285750" algn="ctr">
              <a:buFont typeface="Wingdings"/>
              <a:buChar char="à"/>
            </a:pPr>
            <a:r>
              <a:rPr lang="en-GB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So this expression is a good starting point!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id="{259B21CA-2356-4EA2-B0B8-2064AED18D8E}"/>
              </a:ext>
            </a:extLst>
          </p:cNvPr>
          <p:cNvSpPr txBox="1"/>
          <p:nvPr/>
        </p:nvSpPr>
        <p:spPr>
          <a:xfrm>
            <a:off x="8724980" y="6550223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1D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90078F52-4D01-45F0-9C6C-4AB4CA79AE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306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30">
                <a:extLst>
                  <a:ext uri="{FF2B5EF4-FFF2-40B4-BE49-F238E27FC236}">
                    <a16:creationId xmlns:a16="http://schemas.microsoft.com/office/drawing/2014/main" id="{216BD69C-45FE-4CFB-88CC-268B853CBD88}"/>
                  </a:ext>
                </a:extLst>
              </p:cNvPr>
              <p:cNvSpPr txBox="1"/>
              <p:nvPr/>
            </p:nvSpPr>
            <p:spPr>
              <a:xfrm>
                <a:off x="0" y="0"/>
                <a:ext cx="561204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+</m:t>
                      </m:r>
                      <m:r>
                        <a:rPr lang="en-GB" sz="1400" i="1" baseline="40000">
                          <a:latin typeface="Cambria Math"/>
                        </a:rPr>
                        <m:t>𝑛</m:t>
                      </m:r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400" i="1">
                              <a:latin typeface="Cambria Math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𝑛</m:t>
                          </m:r>
                          <m:r>
                            <a:rPr lang="en-GB" sz="1400" i="1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𝑏</m:t>
                      </m:r>
                      <m:r>
                        <a:rPr lang="en-GB" sz="1400" i="1">
                          <a:latin typeface="Cambria Math"/>
                        </a:rPr>
                        <m:t>+</m:t>
                      </m:r>
                      <m:r>
                        <a:rPr lang="en-GB" sz="1400" i="1" baseline="40000">
                          <a:latin typeface="Cambria Math"/>
                        </a:rPr>
                        <m:t>𝑛</m:t>
                      </m:r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𝑛</m:t>
                          </m:r>
                          <m:r>
                            <a:rPr lang="en-GB" sz="1400" i="1">
                              <a:latin typeface="Cambria Math"/>
                            </a:rPr>
                            <m:t>−2</m:t>
                          </m:r>
                        </m:sup>
                      </m:sSup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+</m:t>
                      </m:r>
                      <m:r>
                        <a:rPr lang="en-GB" sz="1400" i="1" baseline="40000">
                          <a:latin typeface="Cambria Math"/>
                        </a:rPr>
                        <m:t>𝑛</m:t>
                      </m:r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400" i="1">
                              <a:latin typeface="Cambria Math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𝑛</m:t>
                          </m:r>
                          <m:r>
                            <a:rPr lang="en-GB" sz="1400" i="1">
                              <a:latin typeface="Cambria Math"/>
                            </a:rPr>
                            <m:t>−3</m:t>
                          </m:r>
                        </m:sup>
                      </m:sSup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+ ………… +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4" name="TextBox 30">
                <a:extLst>
                  <a:ext uri="{FF2B5EF4-FFF2-40B4-BE49-F238E27FC236}">
                    <a16:creationId xmlns:a16="http://schemas.microsoft.com/office/drawing/2014/main" id="{216BD69C-45FE-4CFB-88CC-268B853CBD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5612049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41881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876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apply De </a:t>
            </a:r>
            <a:r>
              <a:rPr lang="en-GB" sz="1400" b="1" dirty="0" err="1">
                <a:latin typeface="Comic Sans MS" panose="030F0702030302020204" pitchFamily="66" charset="0"/>
              </a:rPr>
              <a:t>Moivre’s</a:t>
            </a:r>
            <a:r>
              <a:rPr lang="en-GB" sz="1400" b="1" dirty="0">
                <a:latin typeface="Comic Sans MS" panose="030F0702030302020204" pitchFamily="66" charset="0"/>
              </a:rPr>
              <a:t> theorem to trigonometric identities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Express cos3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GB" sz="1400" dirty="0">
                <a:latin typeface="Comic Sans MS" panose="030F0702030302020204" pitchFamily="66" charset="0"/>
              </a:rPr>
              <a:t> using powers of </a:t>
            </a:r>
            <a:r>
              <a:rPr lang="en-GB" sz="1400" dirty="0" err="1">
                <a:latin typeface="Comic Sans MS" panose="030F0702030302020204" pitchFamily="66" charset="0"/>
              </a:rPr>
              <a:t>cos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GB" sz="1400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This type of question involves making a comparison between two processes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One which will give you a ‘cos3</a:t>
            </a:r>
            <a:r>
              <a:rPr lang="el-GR" sz="1400" dirty="0">
                <a:latin typeface="Comic Sans MS" panose="030F0702030302020204" pitchFamily="66" charset="0"/>
                <a:sym typeface="Wingdings" pitchFamily="2" charset="2"/>
              </a:rPr>
              <a:t>θ</a:t>
            </a: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’ term – you will use De </a:t>
            </a:r>
            <a:r>
              <a:rPr lang="en-GB" sz="1400" dirty="0" err="1">
                <a:latin typeface="Comic Sans MS" panose="030F0702030302020204" pitchFamily="66" charset="0"/>
                <a:sym typeface="Wingdings" pitchFamily="2" charset="2"/>
              </a:rPr>
              <a:t>Moivre’s</a:t>
            </a: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 Theorem for this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One which will give you an expression in terms of </a:t>
            </a:r>
            <a:r>
              <a:rPr lang="en-GB" sz="1400" dirty="0" err="1">
                <a:latin typeface="Comic Sans MS" panose="030F0702030302020204" pitchFamily="66" charset="0"/>
                <a:sym typeface="Wingdings" pitchFamily="2" charset="2"/>
              </a:rPr>
              <a:t>cos</a:t>
            </a:r>
            <a:r>
              <a:rPr lang="el-GR" sz="1400" dirty="0">
                <a:latin typeface="Comic Sans MS" panose="030F0702030302020204" pitchFamily="66" charset="0"/>
                <a:sym typeface="Wingdings" pitchFamily="2" charset="2"/>
              </a:rPr>
              <a:t>θ</a:t>
            </a: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 – you will use the binomial expansion for this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You have to think logically and decide where to start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486400" y="1447800"/>
                <a:ext cx="14444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𝑐𝑜𝑠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𝑖𝑠𝑖𝑛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6400" y="1447800"/>
                <a:ext cx="1444498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3581400" y="1905000"/>
            <a:ext cx="2117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u="sng" dirty="0">
                <a:latin typeface="Comic Sans MS" pitchFamily="66" charset="0"/>
              </a:rPr>
              <a:t>Apply De </a:t>
            </a:r>
            <a:r>
              <a:rPr lang="en-GB" sz="1200" u="sng" dirty="0" err="1">
                <a:latin typeface="Comic Sans MS" pitchFamily="66" charset="0"/>
              </a:rPr>
              <a:t>Moivre’s</a:t>
            </a:r>
            <a:r>
              <a:rPr lang="en-GB" sz="1200" u="sng" dirty="0">
                <a:latin typeface="Comic Sans MS" pitchFamily="66" charset="0"/>
              </a:rPr>
              <a:t>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657600" y="2286000"/>
                <a:ext cx="14444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𝑐𝑜𝑠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𝑖𝑠𝑖𝑛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286000"/>
                <a:ext cx="1444498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657600" y="2667000"/>
                <a:ext cx="159601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i="1">
                          <a:latin typeface="Cambria Math"/>
                        </a:rPr>
                        <m:t>𝑐𝑜𝑠</m:t>
                      </m:r>
                      <m:r>
                        <a:rPr lang="en-GB" sz="1400" i="1">
                          <a:latin typeface="Cambria Math"/>
                        </a:rPr>
                        <m:t>3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3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2667000"/>
                <a:ext cx="1596014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c 13"/>
          <p:cNvSpPr/>
          <p:nvPr/>
        </p:nvSpPr>
        <p:spPr>
          <a:xfrm>
            <a:off x="5181600" y="2438400"/>
            <a:ext cx="381000" cy="3810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5486400" y="2514600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Follow the rules you know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81400" y="3200400"/>
            <a:ext cx="2247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u="sng" dirty="0">
                <a:latin typeface="Comic Sans MS" pitchFamily="66" charset="0"/>
              </a:rPr>
              <a:t>Apply the Binomial expansion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657600" y="3505200"/>
                <a:ext cx="144449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𝑐𝑜𝑠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𝑖𝑠𝑖𝑛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600" y="3505200"/>
                <a:ext cx="1444498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505200" y="3962400"/>
                <a:ext cx="10102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𝑐𝑜𝑠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962400"/>
                <a:ext cx="1010212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4343400" y="3962400"/>
                <a:ext cx="183511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baseline="40000" smtClean="0">
                          <a:latin typeface="Cambria Math"/>
                        </a:rPr>
                        <m:t>3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𝑐𝑜𝑠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𝑖𝑠𝑖𝑛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3962400"/>
                <a:ext cx="1835118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943600" y="3962400"/>
                <a:ext cx="17992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r>
                        <a:rPr lang="en-GB" sz="1400" b="0" i="1" baseline="40000" smtClean="0">
                          <a:latin typeface="Cambria Math"/>
                        </a:rPr>
                        <m:t>3</m:t>
                      </m:r>
                      <m:sSub>
                        <m:sSub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𝑐𝑜𝑠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</m:d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𝑖𝑠𝑖𝑛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43600" y="3962400"/>
                <a:ext cx="1799210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543800" y="3962400"/>
                <a:ext cx="10356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latin typeface="Cambria Math"/>
                                </a:rPr>
                                <m:t>𝑖𝑠𝑖𝑛</m:t>
                              </m:r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3800" y="3962400"/>
                <a:ext cx="1035668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505200" y="4419600"/>
                <a:ext cx="8696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4419600"/>
                <a:ext cx="869662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267200" y="4419600"/>
                <a:ext cx="14385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  3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𝑖𝑐𝑜𝑠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419600"/>
                <a:ext cx="1438534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5562600" y="4419600"/>
                <a:ext cx="149034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  3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419600"/>
                <a:ext cx="1490344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6934200" y="4419600"/>
                <a:ext cx="102181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  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𝑖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34200" y="4419600"/>
                <a:ext cx="1021818" cy="30777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3505200" y="4876800"/>
                <a:ext cx="86966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4876800"/>
                <a:ext cx="869662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4267200" y="4876800"/>
                <a:ext cx="143853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+</m:t>
                      </m:r>
                      <m:r>
                        <a:rPr lang="en-GB" sz="1400" b="0" i="1" smtClean="0">
                          <a:latin typeface="Cambria Math"/>
                        </a:rPr>
                        <m:t>  3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𝑖𝑐𝑜𝑠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𝑠𝑖𝑛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876800"/>
                <a:ext cx="1438534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5562600" y="4876800"/>
                <a:ext cx="134222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  3</m:t>
                      </m:r>
                      <m:r>
                        <a:rPr lang="en-GB" sz="1400" b="0" i="1" smtClean="0">
                          <a:latin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62600" y="4876800"/>
                <a:ext cx="1342226" cy="30777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6781800" y="4876800"/>
                <a:ext cx="93551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  </m:t>
                      </m:r>
                      <m:r>
                        <a:rPr lang="en-GB" sz="1400" b="0" i="1" smtClean="0">
                          <a:latin typeface="Cambria Math"/>
                        </a:rPr>
                        <m:t>𝑖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4876800"/>
                <a:ext cx="935513" cy="30777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32"/>
          <p:cNvSpPr/>
          <p:nvPr/>
        </p:nvSpPr>
        <p:spPr>
          <a:xfrm>
            <a:off x="8305800" y="3733800"/>
            <a:ext cx="381000" cy="3810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8534400" y="3733800"/>
            <a:ext cx="7263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Write out</a:t>
            </a:r>
          </a:p>
        </p:txBody>
      </p:sp>
      <p:sp>
        <p:nvSpPr>
          <p:cNvPr id="35" name="Arc 34"/>
          <p:cNvSpPr/>
          <p:nvPr/>
        </p:nvSpPr>
        <p:spPr>
          <a:xfrm>
            <a:off x="8305800" y="4191000"/>
            <a:ext cx="381000" cy="3810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8575964" y="4191000"/>
            <a:ext cx="5680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‘Tidy up’</a:t>
            </a:r>
          </a:p>
        </p:txBody>
      </p:sp>
      <p:sp>
        <p:nvSpPr>
          <p:cNvPr id="37" name="Arc 36"/>
          <p:cNvSpPr/>
          <p:nvPr/>
        </p:nvSpPr>
        <p:spPr>
          <a:xfrm>
            <a:off x="7696200" y="4648200"/>
            <a:ext cx="381000" cy="3810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8001000" y="4648200"/>
            <a:ext cx="1143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Replace i</a:t>
            </a:r>
            <a:r>
              <a:rPr lang="en-US" sz="11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 parts with -1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429000" y="5257800"/>
            <a:ext cx="548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The two expressions we have made must be equal</a:t>
            </a:r>
          </a:p>
          <a:p>
            <a:pPr marL="171450" indent="-171450" algn="ctr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Therefore the real parts in each and the imaginary parts in each must be the same</a:t>
            </a:r>
          </a:p>
          <a:p>
            <a:pPr marL="171450" indent="-171450" algn="ctr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Equate the real parts</a:t>
            </a:r>
            <a:endParaRPr lang="en-US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638800" y="4467101"/>
            <a:ext cx="512618" cy="22365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Rectangle 39"/>
          <p:cNvSpPr/>
          <p:nvPr/>
        </p:nvSpPr>
        <p:spPr>
          <a:xfrm>
            <a:off x="5638800" y="4940134"/>
            <a:ext cx="370114" cy="19000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ectangle 40"/>
          <p:cNvSpPr/>
          <p:nvPr/>
        </p:nvSpPr>
        <p:spPr>
          <a:xfrm>
            <a:off x="7239989" y="4441371"/>
            <a:ext cx="205840" cy="235528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Rectangle 41"/>
          <p:cNvSpPr/>
          <p:nvPr/>
        </p:nvSpPr>
        <p:spPr>
          <a:xfrm>
            <a:off x="6846124" y="4928260"/>
            <a:ext cx="338448" cy="225631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Rectangle 42"/>
          <p:cNvSpPr/>
          <p:nvPr/>
        </p:nvSpPr>
        <p:spPr>
          <a:xfrm>
            <a:off x="3926773" y="2669968"/>
            <a:ext cx="550223" cy="275113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ectangle 43"/>
          <p:cNvSpPr/>
          <p:nvPr/>
        </p:nvSpPr>
        <p:spPr>
          <a:xfrm>
            <a:off x="3794166" y="4904509"/>
            <a:ext cx="516578" cy="271154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ectangle 44"/>
          <p:cNvSpPr/>
          <p:nvPr/>
        </p:nvSpPr>
        <p:spPr>
          <a:xfrm>
            <a:off x="5632862" y="4892633"/>
            <a:ext cx="1183574" cy="26917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ectangle 45"/>
          <p:cNvSpPr/>
          <p:nvPr/>
        </p:nvSpPr>
        <p:spPr>
          <a:xfrm>
            <a:off x="4536373" y="4904510"/>
            <a:ext cx="1019299" cy="267196"/>
          </a:xfrm>
          <a:prstGeom prst="rect">
            <a:avLst/>
          </a:prstGeom>
          <a:noFill/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4591792" y="2669968"/>
            <a:ext cx="609600" cy="275113"/>
          </a:xfrm>
          <a:prstGeom prst="rect">
            <a:avLst/>
          </a:prstGeom>
          <a:noFill/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 48"/>
          <p:cNvSpPr/>
          <p:nvPr/>
        </p:nvSpPr>
        <p:spPr>
          <a:xfrm>
            <a:off x="6873833" y="4892634"/>
            <a:ext cx="785751" cy="273132"/>
          </a:xfrm>
          <a:prstGeom prst="rect">
            <a:avLst/>
          </a:prstGeom>
          <a:noFill/>
          <a:ln w="38100"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876800" y="6096000"/>
                <a:ext cx="25051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𝑐𝑜𝑠</m:t>
                      </m:r>
                      <m:r>
                        <a:rPr lang="en-GB" sz="1400" i="1" smtClean="0">
                          <a:latin typeface="Cambria Math"/>
                        </a:rPr>
                        <m:t>3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−3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6800" y="6096000"/>
                <a:ext cx="2505173" cy="307777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3">
            <a:extLst>
              <a:ext uri="{FF2B5EF4-FFF2-40B4-BE49-F238E27FC236}">
                <a16:creationId xmlns:a16="http://schemas.microsoft.com/office/drawing/2014/main" id="{8413AD7C-9C5E-450F-AC4D-18E95246F38E}"/>
              </a:ext>
            </a:extLst>
          </p:cNvPr>
          <p:cNvSpPr txBox="1"/>
          <p:nvPr/>
        </p:nvSpPr>
        <p:spPr>
          <a:xfrm>
            <a:off x="8724980" y="6550223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1D</a:t>
            </a:r>
          </a:p>
        </p:txBody>
      </p:sp>
      <p:sp>
        <p:nvSpPr>
          <p:cNvPr id="51" name="Title 1">
            <a:extLst>
              <a:ext uri="{FF2B5EF4-FFF2-40B4-BE49-F238E27FC236}">
                <a16:creationId xmlns:a16="http://schemas.microsoft.com/office/drawing/2014/main" id="{803D62A0-BFEB-4CDD-AD05-0F5252BDB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306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30">
                <a:extLst>
                  <a:ext uri="{FF2B5EF4-FFF2-40B4-BE49-F238E27FC236}">
                    <a16:creationId xmlns:a16="http://schemas.microsoft.com/office/drawing/2014/main" id="{ACCE874E-8D35-423C-A88E-BA6104B02B7F}"/>
                  </a:ext>
                </a:extLst>
              </p:cNvPr>
              <p:cNvSpPr txBox="1"/>
              <p:nvPr/>
            </p:nvSpPr>
            <p:spPr>
              <a:xfrm>
                <a:off x="0" y="0"/>
                <a:ext cx="561204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+</m:t>
                      </m:r>
                      <m:r>
                        <a:rPr lang="en-GB" sz="1400" i="1" baseline="40000">
                          <a:latin typeface="Cambria Math"/>
                        </a:rPr>
                        <m:t>𝑛</m:t>
                      </m:r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400" i="1">
                              <a:latin typeface="Cambria Math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𝑛</m:t>
                          </m:r>
                          <m:r>
                            <a:rPr lang="en-GB" sz="1400" i="1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𝑏</m:t>
                      </m:r>
                      <m:r>
                        <a:rPr lang="en-GB" sz="1400" i="1">
                          <a:latin typeface="Cambria Math"/>
                        </a:rPr>
                        <m:t>+</m:t>
                      </m:r>
                      <m:r>
                        <a:rPr lang="en-GB" sz="1400" i="1" baseline="40000">
                          <a:latin typeface="Cambria Math"/>
                        </a:rPr>
                        <m:t>𝑛</m:t>
                      </m:r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𝑛</m:t>
                          </m:r>
                          <m:r>
                            <a:rPr lang="en-GB" sz="1400" i="1">
                              <a:latin typeface="Cambria Math"/>
                            </a:rPr>
                            <m:t>−2</m:t>
                          </m:r>
                        </m:sup>
                      </m:sSup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+</m:t>
                      </m:r>
                      <m:r>
                        <a:rPr lang="en-GB" sz="1400" i="1" baseline="40000">
                          <a:latin typeface="Cambria Math"/>
                        </a:rPr>
                        <m:t>𝑛</m:t>
                      </m:r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400" i="1">
                              <a:latin typeface="Cambria Math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𝑛</m:t>
                          </m:r>
                          <m:r>
                            <a:rPr lang="en-GB" sz="1400" i="1">
                              <a:latin typeface="Cambria Math"/>
                            </a:rPr>
                            <m:t>−3</m:t>
                          </m:r>
                        </m:sup>
                      </m:sSup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+ ………… +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2" name="TextBox 30">
                <a:extLst>
                  <a:ext uri="{FF2B5EF4-FFF2-40B4-BE49-F238E27FC236}">
                    <a16:creationId xmlns:a16="http://schemas.microsoft.com/office/drawing/2014/main" id="{ACCE874E-8D35-423C-A88E-BA6104B02B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5612049" cy="307777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38395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3" grpId="0"/>
      <p:bldP spid="14" grpId="0" animBg="1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6" grpId="0"/>
      <p:bldP spid="27" grpId="0"/>
      <p:bldP spid="28" grpId="0"/>
      <p:bldP spid="29" grpId="0"/>
      <p:bldP spid="30" grpId="0"/>
      <p:bldP spid="32" grpId="0"/>
      <p:bldP spid="33" grpId="0" animBg="1"/>
      <p:bldP spid="34" grpId="0"/>
      <p:bldP spid="35" grpId="0" animBg="1"/>
      <p:bldP spid="36" grpId="0"/>
      <p:bldP spid="37" grpId="0" animBg="1"/>
      <p:bldP spid="38" grpId="0"/>
      <p:bldP spid="9" grpId="0" animBg="1"/>
      <p:bldP spid="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4" grpId="0" animBg="1"/>
      <p:bldP spid="45" grpId="0" animBg="1"/>
      <p:bldP spid="46" grpId="0" animBg="1"/>
      <p:bldP spid="46" grpId="1" animBg="1"/>
      <p:bldP spid="48" grpId="0" animBg="1"/>
      <p:bldP spid="48" grpId="1" animBg="1"/>
      <p:bldP spid="49" grpId="0" animBg="1"/>
      <p:bldP spid="49" grpId="1" animBg="1"/>
      <p:bldP spid="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276600" cy="48768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anose="030F0702030302020204" pitchFamily="66" charset="0"/>
              </a:rPr>
              <a:t>You can apply De </a:t>
            </a:r>
            <a:r>
              <a:rPr lang="en-GB" sz="1400" b="1" dirty="0" err="1">
                <a:latin typeface="Comic Sans MS" panose="030F0702030302020204" pitchFamily="66" charset="0"/>
              </a:rPr>
              <a:t>Moivre’s</a:t>
            </a:r>
            <a:r>
              <a:rPr lang="en-GB" sz="1400" b="1" dirty="0">
                <a:latin typeface="Comic Sans MS" panose="030F0702030302020204" pitchFamily="66" charset="0"/>
              </a:rPr>
              <a:t> theorem to trigonometric identities</a:t>
            </a:r>
            <a:endParaRPr lang="en-GB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anose="030F0702030302020204" pitchFamily="66" charset="0"/>
              </a:rPr>
              <a:t>Express cos3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GB" sz="1400" dirty="0">
                <a:latin typeface="Comic Sans MS" panose="030F0702030302020204" pitchFamily="66" charset="0"/>
              </a:rPr>
              <a:t> using powers of </a:t>
            </a:r>
            <a:r>
              <a:rPr lang="en-GB" sz="1400" dirty="0" err="1">
                <a:latin typeface="Comic Sans MS" panose="030F0702030302020204" pitchFamily="66" charset="0"/>
              </a:rPr>
              <a:t>cos</a:t>
            </a:r>
            <a:r>
              <a:rPr lang="el-GR" sz="1400" dirty="0">
                <a:latin typeface="Comic Sans MS" panose="030F0702030302020204" pitchFamily="66" charset="0"/>
              </a:rPr>
              <a:t>θ</a:t>
            </a:r>
            <a:r>
              <a:rPr lang="en-GB" sz="1400" dirty="0">
                <a:latin typeface="Comic Sans MS" panose="030F0702030302020204" pitchFamily="66" charset="0"/>
              </a:rPr>
              <a:t>.</a:t>
            </a:r>
          </a:p>
          <a:p>
            <a:pPr marL="0" indent="0" algn="ctr">
              <a:buNone/>
            </a:pPr>
            <a:endParaRPr lang="en-GB" sz="1400" dirty="0">
              <a:latin typeface="Comic Sans MS" panose="030F0702030302020204" pitchFamily="66" charset="0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This type of question involves making a comparison between two processes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One which will give you a ‘cos3</a:t>
            </a:r>
            <a:r>
              <a:rPr lang="el-GR" sz="1400" dirty="0">
                <a:latin typeface="Comic Sans MS" panose="030F0702030302020204" pitchFamily="66" charset="0"/>
                <a:sym typeface="Wingdings" pitchFamily="2" charset="2"/>
              </a:rPr>
              <a:t>θ</a:t>
            </a: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’ term – you will use De </a:t>
            </a:r>
            <a:r>
              <a:rPr lang="en-GB" sz="1400" dirty="0" err="1">
                <a:latin typeface="Comic Sans MS" panose="030F0702030302020204" pitchFamily="66" charset="0"/>
                <a:sym typeface="Wingdings" pitchFamily="2" charset="2"/>
              </a:rPr>
              <a:t>Moivre’s</a:t>
            </a: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 Theorem for this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One which will give you an expression in terms of </a:t>
            </a:r>
            <a:r>
              <a:rPr lang="en-GB" sz="1400" dirty="0" err="1">
                <a:latin typeface="Comic Sans MS" panose="030F0702030302020204" pitchFamily="66" charset="0"/>
                <a:sym typeface="Wingdings" pitchFamily="2" charset="2"/>
              </a:rPr>
              <a:t>cos</a:t>
            </a:r>
            <a:r>
              <a:rPr lang="el-GR" sz="1400" dirty="0">
                <a:latin typeface="Comic Sans MS" panose="030F0702030302020204" pitchFamily="66" charset="0"/>
                <a:sym typeface="Wingdings" pitchFamily="2" charset="2"/>
              </a:rPr>
              <a:t>θ</a:t>
            </a: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 – you will use the binomial expansion for this</a:t>
            </a:r>
          </a:p>
          <a:p>
            <a:pPr algn="ctr">
              <a:buFont typeface="Wingdings"/>
              <a:buChar char="à"/>
            </a:pPr>
            <a:endParaRPr lang="en-GB" sz="1400" dirty="0">
              <a:latin typeface="Comic Sans MS" panose="030F0702030302020204" pitchFamily="66" charset="0"/>
              <a:sym typeface="Wingdings" pitchFamily="2" charset="2"/>
            </a:endParaRPr>
          </a:p>
          <a:p>
            <a:pPr algn="ctr">
              <a:buFont typeface="Wingdings"/>
              <a:buChar char="à"/>
            </a:pPr>
            <a:r>
              <a:rPr lang="en-GB" sz="1400" dirty="0">
                <a:latin typeface="Comic Sans MS" panose="030F0702030302020204" pitchFamily="66" charset="0"/>
                <a:sym typeface="Wingdings" pitchFamily="2" charset="2"/>
              </a:rPr>
              <a:t>You have to think logically and decide where to start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810000" y="1600200"/>
                <a:ext cx="250517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𝑐𝑜𝑠</m:t>
                      </m:r>
                      <m:r>
                        <a:rPr lang="en-GB" sz="1400" i="1" smtClean="0">
                          <a:latin typeface="Cambria Math"/>
                        </a:rPr>
                        <m:t>3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−3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𝑠𝑖𝑛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1600200"/>
                <a:ext cx="2505173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3810000" y="2133600"/>
                <a:ext cx="299421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𝑐𝑜𝑠</m:t>
                      </m:r>
                      <m:r>
                        <a:rPr lang="en-GB" sz="1400" i="1" smtClean="0">
                          <a:latin typeface="Cambria Math"/>
                        </a:rPr>
                        <m:t>3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−3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d>
                        <m:d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GB" sz="1400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sSupPr>
                            <m:e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GB" sz="1400" b="0" i="1" smtClean="0">
                                  <a:latin typeface="Cambria Math"/>
                                  <a:ea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133600"/>
                <a:ext cx="2994218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3810000" y="2667000"/>
                <a:ext cx="284520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𝑐𝑜𝑠</m:t>
                      </m:r>
                      <m:r>
                        <a:rPr lang="en-GB" sz="1400" i="1" smtClean="0">
                          <a:latin typeface="Cambria Math"/>
                        </a:rPr>
                        <m:t>3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−3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+3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667000"/>
                <a:ext cx="2845202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3810000" y="3200400"/>
                <a:ext cx="2170401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𝑐𝑜𝑠</m:t>
                      </m:r>
                      <m:r>
                        <a:rPr lang="en-GB" sz="1400" i="1" smtClean="0">
                          <a:latin typeface="Cambria Math"/>
                        </a:rPr>
                        <m:t>3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b="0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4</m:t>
                          </m:r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𝑐𝑜𝑠</m:t>
                          </m:r>
                        </m:e>
                        <m:sup>
                          <m:r>
                            <a:rPr lang="en-GB" sz="1400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−3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𝑐𝑜𝑠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200400"/>
                <a:ext cx="2170401" cy="3077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Arc 52"/>
          <p:cNvSpPr/>
          <p:nvPr/>
        </p:nvSpPr>
        <p:spPr>
          <a:xfrm>
            <a:off x="6553200" y="1752600"/>
            <a:ext cx="3810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6858000" y="17526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Replace sin</a:t>
            </a:r>
            <a:r>
              <a:rPr lang="en-US" sz="12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l-GR" sz="12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 with an expression in cos</a:t>
            </a:r>
            <a:r>
              <a:rPr lang="en-GB" sz="12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l-GR" sz="12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US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5" name="Arc 54"/>
          <p:cNvSpPr/>
          <p:nvPr/>
        </p:nvSpPr>
        <p:spPr>
          <a:xfrm>
            <a:off x="6553200" y="2286000"/>
            <a:ext cx="3810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Arc 55"/>
          <p:cNvSpPr/>
          <p:nvPr/>
        </p:nvSpPr>
        <p:spPr>
          <a:xfrm>
            <a:off x="6400800" y="2819400"/>
            <a:ext cx="381000" cy="5334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/>
          <p:cNvSpPr txBox="1"/>
          <p:nvPr/>
        </p:nvSpPr>
        <p:spPr>
          <a:xfrm>
            <a:off x="6934200" y="2362200"/>
            <a:ext cx="1828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Expand the bracket</a:t>
            </a:r>
            <a:endParaRPr lang="en-US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6781800" y="2971800"/>
            <a:ext cx="914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  <a:endParaRPr lang="en-US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648200" y="3962400"/>
            <a:ext cx="350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We have successfully expressed cos3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 as posers of </a:t>
            </a:r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cos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!</a:t>
            </a:r>
            <a:endParaRPr 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9" name="TextBox 3">
            <a:extLst>
              <a:ext uri="{FF2B5EF4-FFF2-40B4-BE49-F238E27FC236}">
                <a16:creationId xmlns:a16="http://schemas.microsoft.com/office/drawing/2014/main" id="{86AB0BFE-4F02-41F6-8198-39A2CB5FE696}"/>
              </a:ext>
            </a:extLst>
          </p:cNvPr>
          <p:cNvSpPr txBox="1"/>
          <p:nvPr/>
        </p:nvSpPr>
        <p:spPr>
          <a:xfrm>
            <a:off x="8724980" y="6550223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1D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C998811C-FEFC-472A-A31C-425D276E8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306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30">
                <a:extLst>
                  <a:ext uri="{FF2B5EF4-FFF2-40B4-BE49-F238E27FC236}">
                    <a16:creationId xmlns:a16="http://schemas.microsoft.com/office/drawing/2014/main" id="{3225705A-A578-4960-B7FC-4C460F0FDBC4}"/>
                  </a:ext>
                </a:extLst>
              </p:cNvPr>
              <p:cNvSpPr txBox="1"/>
              <p:nvPr/>
            </p:nvSpPr>
            <p:spPr>
              <a:xfrm>
                <a:off x="0" y="0"/>
                <a:ext cx="561204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+</m:t>
                      </m:r>
                      <m:r>
                        <a:rPr lang="en-GB" sz="1400" i="1" baseline="40000">
                          <a:latin typeface="Cambria Math"/>
                        </a:rPr>
                        <m:t>𝑛</m:t>
                      </m:r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400" i="1">
                              <a:latin typeface="Cambria Math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𝑛</m:t>
                          </m:r>
                          <m:r>
                            <a:rPr lang="en-GB" sz="1400" i="1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𝑏</m:t>
                      </m:r>
                      <m:r>
                        <a:rPr lang="en-GB" sz="1400" i="1">
                          <a:latin typeface="Cambria Math"/>
                        </a:rPr>
                        <m:t>+</m:t>
                      </m:r>
                      <m:r>
                        <a:rPr lang="en-GB" sz="1400" i="1" baseline="40000">
                          <a:latin typeface="Cambria Math"/>
                        </a:rPr>
                        <m:t>𝑛</m:t>
                      </m:r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𝑛</m:t>
                          </m:r>
                          <m:r>
                            <a:rPr lang="en-GB" sz="1400" i="1">
                              <a:latin typeface="Cambria Math"/>
                            </a:rPr>
                            <m:t>−2</m:t>
                          </m:r>
                        </m:sup>
                      </m:sSup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+</m:t>
                      </m:r>
                      <m:r>
                        <a:rPr lang="en-GB" sz="1400" i="1" baseline="40000">
                          <a:latin typeface="Cambria Math"/>
                        </a:rPr>
                        <m:t>𝑛</m:t>
                      </m:r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400" i="1">
                              <a:latin typeface="Cambria Math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𝑛</m:t>
                          </m:r>
                          <m:r>
                            <a:rPr lang="en-GB" sz="1400" i="1">
                              <a:latin typeface="Cambria Math"/>
                            </a:rPr>
                            <m:t>−3</m:t>
                          </m:r>
                        </m:sup>
                      </m:sSup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+ ………… +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1" name="TextBox 30">
                <a:extLst>
                  <a:ext uri="{FF2B5EF4-FFF2-40B4-BE49-F238E27FC236}">
                    <a16:creationId xmlns:a16="http://schemas.microsoft.com/office/drawing/2014/main" id="{3225705A-A578-4960-B7FC-4C460F0FDB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5612049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6693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51" grpId="0"/>
      <p:bldP spid="52" grpId="0"/>
      <p:bldP spid="53" grpId="0" animBg="1"/>
      <p:bldP spid="54" grpId="0"/>
      <p:bldP spid="55" grpId="0" animBg="1"/>
      <p:bldP spid="56" grpId="0" animBg="1"/>
      <p:bldP spid="57" grpId="0"/>
      <p:bldP spid="58" grpId="0"/>
      <p:bldP spid="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276600" cy="48768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apply De </a:t>
                </a:r>
                <a:r>
                  <a:rPr lang="en-GB" sz="1400" b="1" dirty="0" err="1">
                    <a:latin typeface="Comic Sans MS" panose="030F0702030302020204" pitchFamily="66" charset="0"/>
                  </a:rPr>
                  <a:t>Moivre’s</a:t>
                </a:r>
                <a:r>
                  <a:rPr lang="en-GB" sz="1400" b="1" dirty="0">
                    <a:latin typeface="Comic Sans MS" panose="030F0702030302020204" pitchFamily="66" charset="0"/>
                  </a:rPr>
                  <a:t> theorem to trigonometric identities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Use De 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Moivre’s</a:t>
                </a:r>
                <a:r>
                  <a:rPr lang="en-US" sz="1400" dirty="0">
                    <a:latin typeface="Comic Sans MS" panose="030F0702030302020204" pitchFamily="66" charset="0"/>
                  </a:rPr>
                  <a:t> theorem to show that: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=32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−48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+18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276600" cy="4876800"/>
              </a:xfrm>
              <a:blipFill>
                <a:blip r:embed="rId2"/>
                <a:stretch>
                  <a:fillRect t="-750" r="-20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599595" y="1927633"/>
                <a:ext cx="496450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sz="1200" u="sng" dirty="0">
                    <a:latin typeface="Comic Sans MS" pitchFamily="66" charset="0"/>
                  </a:rPr>
                  <a:t>Apply De </a:t>
                </a:r>
                <a:r>
                  <a:rPr lang="en-GB" sz="1200" u="sng" dirty="0" err="1">
                    <a:latin typeface="Comic Sans MS" pitchFamily="66" charset="0"/>
                  </a:rPr>
                  <a:t>Moivre’s</a:t>
                </a:r>
                <a:r>
                  <a:rPr lang="en-GB" sz="1200" u="sng" dirty="0">
                    <a:latin typeface="Comic Sans MS" pitchFamily="66" charset="0"/>
                  </a:rPr>
                  <a:t> theorem (use a power 6 to get the </a:t>
                </a:r>
                <a14:m>
                  <m:oMath xmlns:m="http://schemas.openxmlformats.org/officeDocument/2006/math">
                    <m:r>
                      <a:rPr lang="en-GB" sz="1200" b="0" i="1" u="sng">
                        <a:latin typeface="Cambria Math"/>
                      </a:rPr>
                      <m:t>𝑐𝑜𝑠</m:t>
                    </m:r>
                    <m:r>
                      <a:rPr lang="en-US" sz="1200" b="0" i="1" u="sng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GB" sz="1200" b="0" i="1" u="sng">
                        <a:latin typeface="Cambria Math"/>
                        <a:ea typeface="Cambria Math"/>
                      </a:rPr>
                      <m:t>𝜃</m:t>
                    </m:r>
                  </m:oMath>
                </a14:m>
                <a:r>
                  <a:rPr lang="en-GB" sz="1200" u="sng" dirty="0">
                    <a:latin typeface="Comic Sans MS" pitchFamily="66" charset="0"/>
                  </a:rPr>
                  <a:t> term)</a:t>
                </a: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9595" y="1927633"/>
                <a:ext cx="4964501" cy="276999"/>
              </a:xfrm>
              <a:prstGeom prst="rect">
                <a:avLst/>
              </a:prstGeom>
              <a:blipFill>
                <a:blip r:embed="rId3"/>
                <a:stretch>
                  <a:fillRect b="-152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657866" y="2245881"/>
                <a:ext cx="126335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𝑐𝑜𝑠</m:t>
                              </m:r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𝑖𝑠𝑖𝑛</m:t>
                              </m:r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7866" y="2245881"/>
                <a:ext cx="1263359" cy="27699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523395" y="2528270"/>
                <a:ext cx="139159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b="0" i="1" smtClean="0">
                          <a:latin typeface="Cambria Math"/>
                        </a:rPr>
                        <m:t>=</m:t>
                      </m:r>
                      <m:r>
                        <a:rPr lang="en-GB" sz="1200" i="1">
                          <a:latin typeface="Cambria Math"/>
                        </a:rPr>
                        <m:t>𝑐𝑜𝑠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12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GB" sz="1200" i="1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GB" sz="1200" i="1"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/>
                        </a:rPr>
                        <m:t>6</m:t>
                      </m:r>
                      <m:r>
                        <a:rPr lang="en-GB" sz="12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3395" y="2528270"/>
                <a:ext cx="1391599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rc 13"/>
          <p:cNvSpPr/>
          <p:nvPr/>
        </p:nvSpPr>
        <p:spPr>
          <a:xfrm>
            <a:off x="4873870" y="2352392"/>
            <a:ext cx="381000" cy="3810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extBox 14"/>
          <p:cNvSpPr txBox="1"/>
          <p:nvPr/>
        </p:nvSpPr>
        <p:spPr>
          <a:xfrm>
            <a:off x="5178670" y="2428592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Follow the rules you know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599596" y="3449370"/>
            <a:ext cx="22477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u="sng" dirty="0">
                <a:latin typeface="Comic Sans MS" pitchFamily="66" charset="0"/>
              </a:rPr>
              <a:t>Apply the Binomial expansion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675796" y="3879676"/>
                <a:ext cx="126335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𝑐𝑜𝑠</m:t>
                              </m:r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𝑖𝑠𝑖𝑛</m:t>
                              </m:r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5796" y="3879676"/>
                <a:ext cx="1263359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06454" y="4247229"/>
                <a:ext cx="89184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𝑐𝑜𝑠</m:t>
                              </m:r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454" y="4247229"/>
                <a:ext cx="891846" cy="27699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892254" y="4247229"/>
                <a:ext cx="1597039" cy="2791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baseline="40000" smtClean="0">
                          <a:latin typeface="Cambria Math" panose="02040503050406030204" pitchFamily="18" charset="0"/>
                        </a:rPr>
                        <m:t>6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𝑐𝑜𝑠</m:t>
                              </m:r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5</m:t>
                          </m:r>
                        </m:sup>
                      </m:sSup>
                      <m:d>
                        <m:d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𝑖𝑠𝑖𝑛</m:t>
                          </m:r>
                          <m:r>
                            <a:rPr lang="en-GB" sz="1200" b="0" i="1" smtClean="0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d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2254" y="4247229"/>
                <a:ext cx="1597039" cy="27911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268337" y="4247229"/>
                <a:ext cx="163910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baseline="40000" smtClean="0">
                          <a:latin typeface="Cambria Math" panose="02040503050406030204" pitchFamily="18" charset="0"/>
                        </a:rPr>
                        <m:t>6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i="1">
                                      <a:latin typeface="Cambria Math"/>
                                    </a:rPr>
                                    <m:t>𝑐𝑜𝑠</m:t>
                                  </m:r>
                                  <m:r>
                                    <a:rPr lang="en-GB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𝑖𝑠𝑖𝑛</m:t>
                              </m:r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</m:d>
                        </m:e>
                        <m:sup>
                          <m:r>
                            <a:rPr lang="en-GB" sz="12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68337" y="4247229"/>
                <a:ext cx="1639103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Arc 32"/>
          <p:cNvSpPr/>
          <p:nvPr/>
        </p:nvSpPr>
        <p:spPr>
          <a:xfrm>
            <a:off x="8530184" y="3982770"/>
            <a:ext cx="381000" cy="3810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8444787" y="3525570"/>
            <a:ext cx="72637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Write out</a:t>
            </a:r>
          </a:p>
        </p:txBody>
      </p:sp>
      <p:sp>
        <p:nvSpPr>
          <p:cNvPr id="35" name="Arc 34"/>
          <p:cNvSpPr/>
          <p:nvPr/>
        </p:nvSpPr>
        <p:spPr>
          <a:xfrm>
            <a:off x="8450745" y="4439970"/>
            <a:ext cx="381000" cy="3810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TextBox 35"/>
          <p:cNvSpPr txBox="1"/>
          <p:nvPr/>
        </p:nvSpPr>
        <p:spPr>
          <a:xfrm>
            <a:off x="8718866" y="4375530"/>
            <a:ext cx="5680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‘Tidy up’</a:t>
            </a:r>
          </a:p>
        </p:txBody>
      </p:sp>
      <p:sp>
        <p:nvSpPr>
          <p:cNvPr id="37" name="Arc 36"/>
          <p:cNvSpPr/>
          <p:nvPr/>
        </p:nvSpPr>
        <p:spPr>
          <a:xfrm flipH="1">
            <a:off x="1149790" y="4897172"/>
            <a:ext cx="417214" cy="3810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TextBox 37"/>
          <p:cNvSpPr txBox="1"/>
          <p:nvPr/>
        </p:nvSpPr>
        <p:spPr>
          <a:xfrm>
            <a:off x="-144854" y="4761369"/>
            <a:ext cx="144855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Replace i</a:t>
            </a:r>
            <a:r>
              <a:rPr lang="en-US" sz="1100" baseline="30000" dirty="0">
                <a:solidFill>
                  <a:srgbClr val="FF0000"/>
                </a:solidFill>
                <a:latin typeface="Comic Sans MS" pitchFamily="66" charset="0"/>
              </a:rPr>
              <a:t>2</a:t>
            </a:r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 parts with -1, i</a:t>
            </a:r>
            <a:r>
              <a:rPr lang="en-US" sz="1100" baseline="30000" dirty="0">
                <a:solidFill>
                  <a:srgbClr val="FF0000"/>
                </a:solidFill>
                <a:latin typeface="Comic Sans MS" pitchFamily="66" charset="0"/>
              </a:rPr>
              <a:t>3</a:t>
            </a:r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 parts with –</a:t>
            </a:r>
            <a:r>
              <a:rPr lang="en-US" sz="1100" dirty="0" err="1">
                <a:solidFill>
                  <a:srgbClr val="FF0000"/>
                </a:solidFill>
                <a:latin typeface="Comic Sans MS" pitchFamily="66" charset="0"/>
              </a:rPr>
              <a:t>i</a:t>
            </a:r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1100" dirty="0" err="1">
                <a:solidFill>
                  <a:srgbClr val="FF0000"/>
                </a:solidFill>
                <a:latin typeface="Comic Sans MS" pitchFamily="66" charset="0"/>
              </a:rPr>
              <a:t>etc</a:t>
            </a:r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…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597529" y="5462480"/>
            <a:ext cx="78248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</a:rPr>
              <a:t>The two expressions we have made must be equal</a:t>
            </a:r>
          </a:p>
          <a:p>
            <a:pPr marL="171450" indent="-171450" algn="ctr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Therefore the real parts in each and the imaginary parts in each must be the same</a:t>
            </a:r>
          </a:p>
          <a:p>
            <a:pPr marL="171450" indent="-171450" algn="ctr">
              <a:buFont typeface="Wingdings"/>
              <a:buChar char="à"/>
            </a:pPr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Equate the real parts</a:t>
            </a:r>
          </a:p>
          <a:p>
            <a:pPr marL="171450" indent="-171450" algn="ctr">
              <a:buFont typeface="Wingdings"/>
              <a:buChar char="à"/>
            </a:pPr>
            <a:endParaRPr lang="en-US" sz="12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747745" y="2568609"/>
            <a:ext cx="492827" cy="22877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2238069" y="6155825"/>
                <a:ext cx="477893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14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/>
                            </a:rPr>
                            <m:t>6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400" i="1">
                          <a:latin typeface="Cambria Math"/>
                        </a:rPr>
                        <m:t>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15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sz="1400" i="1">
                          <a:latin typeface="Cambria Math"/>
                        </a:rPr>
                        <m:t>+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15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400" i="1">
                          <a:latin typeface="Cambria Math"/>
                        </a:rPr>
                        <m:t> </m:t>
                      </m:r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</m:t>
                      </m:r>
                      <m:sSup>
                        <m:sSupPr>
                          <m:ctrlP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1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1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8069" y="6155825"/>
                <a:ext cx="4778937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3">
            <a:extLst>
              <a:ext uri="{FF2B5EF4-FFF2-40B4-BE49-F238E27FC236}">
                <a16:creationId xmlns:a16="http://schemas.microsoft.com/office/drawing/2014/main" id="{8413AD7C-9C5E-450F-AC4D-18E95246F38E}"/>
              </a:ext>
            </a:extLst>
          </p:cNvPr>
          <p:cNvSpPr txBox="1"/>
          <p:nvPr/>
        </p:nvSpPr>
        <p:spPr>
          <a:xfrm>
            <a:off x="8724980" y="6550223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1D</a:t>
            </a:r>
          </a:p>
        </p:txBody>
      </p:sp>
      <p:sp>
        <p:nvSpPr>
          <p:cNvPr id="51" name="Title 1">
            <a:extLst>
              <a:ext uri="{FF2B5EF4-FFF2-40B4-BE49-F238E27FC236}">
                <a16:creationId xmlns:a16="http://schemas.microsoft.com/office/drawing/2014/main" id="{803D62A0-BFEB-4CDD-AD05-0F5252BDB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306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30">
                <a:extLst>
                  <a:ext uri="{FF2B5EF4-FFF2-40B4-BE49-F238E27FC236}">
                    <a16:creationId xmlns:a16="http://schemas.microsoft.com/office/drawing/2014/main" id="{ACCE874E-8D35-423C-A88E-BA6104B02B7F}"/>
                  </a:ext>
                </a:extLst>
              </p:cNvPr>
              <p:cNvSpPr txBox="1"/>
              <p:nvPr/>
            </p:nvSpPr>
            <p:spPr>
              <a:xfrm>
                <a:off x="0" y="0"/>
                <a:ext cx="561204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+</m:t>
                      </m:r>
                      <m:r>
                        <a:rPr lang="en-GB" sz="1400" i="1" baseline="40000">
                          <a:latin typeface="Cambria Math"/>
                        </a:rPr>
                        <m:t>𝑛</m:t>
                      </m:r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400" i="1">
                              <a:latin typeface="Cambria Math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𝑛</m:t>
                          </m:r>
                          <m:r>
                            <a:rPr lang="en-GB" sz="1400" i="1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𝑏</m:t>
                      </m:r>
                      <m:r>
                        <a:rPr lang="en-GB" sz="1400" i="1">
                          <a:latin typeface="Cambria Math"/>
                        </a:rPr>
                        <m:t>+</m:t>
                      </m:r>
                      <m:r>
                        <a:rPr lang="en-GB" sz="1400" i="1" baseline="40000">
                          <a:latin typeface="Cambria Math"/>
                        </a:rPr>
                        <m:t>𝑛</m:t>
                      </m:r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𝑛</m:t>
                          </m:r>
                          <m:r>
                            <a:rPr lang="en-GB" sz="1400" i="1">
                              <a:latin typeface="Cambria Math"/>
                            </a:rPr>
                            <m:t>−2</m:t>
                          </m:r>
                        </m:sup>
                      </m:sSup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+</m:t>
                      </m:r>
                      <m:r>
                        <a:rPr lang="en-GB" sz="1400" i="1" baseline="40000">
                          <a:latin typeface="Cambria Math"/>
                        </a:rPr>
                        <m:t>𝑛</m:t>
                      </m:r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400" i="1">
                              <a:latin typeface="Cambria Math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𝑛</m:t>
                          </m:r>
                          <m:r>
                            <a:rPr lang="en-GB" sz="1400" i="1">
                              <a:latin typeface="Cambria Math"/>
                            </a:rPr>
                            <m:t>−3</m:t>
                          </m:r>
                        </m:sup>
                      </m:sSup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+ ………… +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2" name="TextBox 30">
                <a:extLst>
                  <a:ext uri="{FF2B5EF4-FFF2-40B4-BE49-F238E27FC236}">
                    <a16:creationId xmlns:a16="http://schemas.microsoft.com/office/drawing/2014/main" id="{ACCE874E-8D35-423C-A88E-BA6104B02B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5612049" cy="30777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19">
                <a:extLst>
                  <a:ext uri="{FF2B5EF4-FFF2-40B4-BE49-F238E27FC236}">
                    <a16:creationId xmlns:a16="http://schemas.microsoft.com/office/drawing/2014/main" id="{278A8498-0231-451A-827C-CC92681F7BA6}"/>
                  </a:ext>
                </a:extLst>
              </p:cNvPr>
              <p:cNvSpPr txBox="1"/>
              <p:nvPr/>
            </p:nvSpPr>
            <p:spPr>
              <a:xfrm>
                <a:off x="3675795" y="4247229"/>
                <a:ext cx="163910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baseline="40000" smtClean="0">
                          <a:latin typeface="Cambria Math" panose="02040503050406030204" pitchFamily="18" charset="0"/>
                        </a:rPr>
                        <m:t>6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i="1">
                                      <a:latin typeface="Cambria Math"/>
                                    </a:rPr>
                                    <m:t>𝑐𝑜𝑠</m:t>
                                  </m:r>
                                  <m:r>
                                    <a:rPr lang="en-GB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𝑖𝑠𝑖𝑛</m:t>
                              </m:r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3" name="TextBox 19">
                <a:extLst>
                  <a:ext uri="{FF2B5EF4-FFF2-40B4-BE49-F238E27FC236}">
                    <a16:creationId xmlns:a16="http://schemas.microsoft.com/office/drawing/2014/main" id="{278A8498-0231-451A-827C-CC92681F7BA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5795" y="4247229"/>
                <a:ext cx="1639103" cy="27699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19">
                <a:extLst>
                  <a:ext uri="{FF2B5EF4-FFF2-40B4-BE49-F238E27FC236}">
                    <a16:creationId xmlns:a16="http://schemas.microsoft.com/office/drawing/2014/main" id="{EF1B1586-978F-4E10-868A-0FB533845A57}"/>
                  </a:ext>
                </a:extLst>
              </p:cNvPr>
              <p:cNvSpPr txBox="1"/>
              <p:nvPr/>
            </p:nvSpPr>
            <p:spPr>
              <a:xfrm>
                <a:off x="5119112" y="4247230"/>
                <a:ext cx="163910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baseline="40000" smtClean="0">
                          <a:latin typeface="Cambria Math" panose="02040503050406030204" pitchFamily="18" charset="0"/>
                        </a:rPr>
                        <m:t>6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GB" sz="12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GB" sz="1200" i="1">
                                      <a:latin typeface="Cambria Math"/>
                                    </a:rPr>
                                    <m:t>𝑐𝑜𝑠</m:t>
                                  </m:r>
                                  <m:r>
                                    <a:rPr lang="en-GB" sz="1200" i="1">
                                      <a:latin typeface="Cambria Math"/>
                                      <a:ea typeface="Cambria Math"/>
                                    </a:rPr>
                                    <m:t>𝜃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𝑖𝑠𝑖𝑛</m:t>
                              </m:r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4" name="TextBox 19">
                <a:extLst>
                  <a:ext uri="{FF2B5EF4-FFF2-40B4-BE49-F238E27FC236}">
                    <a16:creationId xmlns:a16="http://schemas.microsoft.com/office/drawing/2014/main" id="{EF1B1586-978F-4E10-868A-0FB533845A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9112" y="4247230"/>
                <a:ext cx="1639103" cy="276999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19">
                <a:extLst>
                  <a:ext uri="{FF2B5EF4-FFF2-40B4-BE49-F238E27FC236}">
                    <a16:creationId xmlns:a16="http://schemas.microsoft.com/office/drawing/2014/main" id="{169CB25F-37F0-4AA7-8418-C1BA5CCB40D7}"/>
                  </a:ext>
                </a:extLst>
              </p:cNvPr>
              <p:cNvSpPr txBox="1"/>
              <p:nvPr/>
            </p:nvSpPr>
            <p:spPr>
              <a:xfrm>
                <a:off x="6562429" y="4247230"/>
                <a:ext cx="1566967" cy="2791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baseline="40000" smtClean="0">
                          <a:latin typeface="Cambria Math" panose="02040503050406030204" pitchFamily="18" charset="0"/>
                        </a:rPr>
                        <m:t>6</m:t>
                      </m:r>
                      <m:sSub>
                        <m:sSub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200" b="0" i="1" smtClean="0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b>
                      </m:sSub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i="1">
                                  <a:latin typeface="Cambria Math"/>
                                </a:rPr>
                                <m:t>𝑐𝑜𝑠</m:t>
                              </m:r>
                              <m:r>
                                <a:rPr lang="en-GB" sz="12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</m:d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𝑖𝑠𝑖𝑛</m:t>
                              </m:r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5" name="TextBox 19">
                <a:extLst>
                  <a:ext uri="{FF2B5EF4-FFF2-40B4-BE49-F238E27FC236}">
                    <a16:creationId xmlns:a16="http://schemas.microsoft.com/office/drawing/2014/main" id="{169CB25F-37F0-4AA7-8418-C1BA5CCB40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62429" y="4247230"/>
                <a:ext cx="1566967" cy="27911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19">
                <a:extLst>
                  <a:ext uri="{FF2B5EF4-FFF2-40B4-BE49-F238E27FC236}">
                    <a16:creationId xmlns:a16="http://schemas.microsoft.com/office/drawing/2014/main" id="{1497FBB4-97EA-4FF0-B523-E58315D2E3E7}"/>
                  </a:ext>
                </a:extLst>
              </p:cNvPr>
              <p:cNvSpPr txBox="1"/>
              <p:nvPr/>
            </p:nvSpPr>
            <p:spPr>
              <a:xfrm>
                <a:off x="7907136" y="4238266"/>
                <a:ext cx="88113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200" b="0" i="1" smtClean="0">
                                  <a:latin typeface="Cambria Math"/>
                                </a:rPr>
                                <m:t>𝑖𝑠𝑖𝑛</m:t>
                              </m:r>
                              <m:r>
                                <a:rPr lang="en-GB" sz="1200" b="0" i="1" smtClean="0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6" name="TextBox 19">
                <a:extLst>
                  <a:ext uri="{FF2B5EF4-FFF2-40B4-BE49-F238E27FC236}">
                    <a16:creationId xmlns:a16="http://schemas.microsoft.com/office/drawing/2014/main" id="{1497FBB4-97EA-4FF0-B523-E58315D2E3E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07136" y="4238266"/>
                <a:ext cx="881139" cy="27699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17">
                <a:extLst>
                  <a:ext uri="{FF2B5EF4-FFF2-40B4-BE49-F238E27FC236}">
                    <a16:creationId xmlns:a16="http://schemas.microsoft.com/office/drawing/2014/main" id="{53E4E1C5-8D63-4036-B45E-A1A6C9634C7A}"/>
                  </a:ext>
                </a:extLst>
              </p:cNvPr>
              <p:cNvSpPr txBox="1"/>
              <p:nvPr/>
            </p:nvSpPr>
            <p:spPr>
              <a:xfrm>
                <a:off x="1318521" y="4716500"/>
                <a:ext cx="77136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6</m:t>
                          </m:r>
                        </m:sup>
                      </m:sSup>
                      <m:r>
                        <a:rPr lang="en-GB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7" name="TextBox 17">
                <a:extLst>
                  <a:ext uri="{FF2B5EF4-FFF2-40B4-BE49-F238E27FC236}">
                    <a16:creationId xmlns:a16="http://schemas.microsoft.com/office/drawing/2014/main" id="{53E4E1C5-8D63-4036-B45E-A1A6C9634C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8521" y="4716500"/>
                <a:ext cx="771365" cy="276999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18">
                <a:extLst>
                  <a:ext uri="{FF2B5EF4-FFF2-40B4-BE49-F238E27FC236}">
                    <a16:creationId xmlns:a16="http://schemas.microsoft.com/office/drawing/2014/main" id="{8AF5E79A-5982-4062-A9EA-2FC384685198}"/>
                  </a:ext>
                </a:extLst>
              </p:cNvPr>
              <p:cNvSpPr txBox="1"/>
              <p:nvPr/>
            </p:nvSpPr>
            <p:spPr>
              <a:xfrm>
                <a:off x="1931893" y="4716500"/>
                <a:ext cx="1193532" cy="2791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𝑖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8" name="TextBox 18">
                <a:extLst>
                  <a:ext uri="{FF2B5EF4-FFF2-40B4-BE49-F238E27FC236}">
                    <a16:creationId xmlns:a16="http://schemas.microsoft.com/office/drawing/2014/main" id="{8AF5E79A-5982-4062-A9EA-2FC3846851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1893" y="4716500"/>
                <a:ext cx="1193532" cy="279115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18">
                <a:extLst>
                  <a:ext uri="{FF2B5EF4-FFF2-40B4-BE49-F238E27FC236}">
                    <a16:creationId xmlns:a16="http://schemas.microsoft.com/office/drawing/2014/main" id="{537A684C-7328-4DA1-A02C-019E95602808}"/>
                  </a:ext>
                </a:extLst>
              </p:cNvPr>
              <p:cNvSpPr txBox="1"/>
              <p:nvPr/>
            </p:nvSpPr>
            <p:spPr>
              <a:xfrm>
                <a:off x="2963988" y="4716500"/>
                <a:ext cx="14332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15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4" name="TextBox 18">
                <a:extLst>
                  <a:ext uri="{FF2B5EF4-FFF2-40B4-BE49-F238E27FC236}">
                    <a16:creationId xmlns:a16="http://schemas.microsoft.com/office/drawing/2014/main" id="{537A684C-7328-4DA1-A02C-019E9560280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63988" y="4716500"/>
                <a:ext cx="1433276" cy="276999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TextBox 18">
                <a:extLst>
                  <a:ext uri="{FF2B5EF4-FFF2-40B4-BE49-F238E27FC236}">
                    <a16:creationId xmlns:a16="http://schemas.microsoft.com/office/drawing/2014/main" id="{906064C5-B2ED-4505-8159-E70B148A6039}"/>
                  </a:ext>
                </a:extLst>
              </p:cNvPr>
              <p:cNvSpPr txBox="1"/>
              <p:nvPr/>
            </p:nvSpPr>
            <p:spPr>
              <a:xfrm>
                <a:off x="4204312" y="4707446"/>
                <a:ext cx="143327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20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5" name="TextBox 18">
                <a:extLst>
                  <a:ext uri="{FF2B5EF4-FFF2-40B4-BE49-F238E27FC236}">
                    <a16:creationId xmlns:a16="http://schemas.microsoft.com/office/drawing/2014/main" id="{906064C5-B2ED-4505-8159-E70B148A60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4312" y="4707446"/>
                <a:ext cx="1433276" cy="276999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TextBox 18">
                <a:extLst>
                  <a:ext uri="{FF2B5EF4-FFF2-40B4-BE49-F238E27FC236}">
                    <a16:creationId xmlns:a16="http://schemas.microsoft.com/office/drawing/2014/main" id="{F93F6C69-6A53-438E-8DAD-11BA9295B3F7}"/>
                  </a:ext>
                </a:extLst>
              </p:cNvPr>
              <p:cNvSpPr txBox="1"/>
              <p:nvPr/>
            </p:nvSpPr>
            <p:spPr>
              <a:xfrm>
                <a:off x="5462743" y="4698393"/>
                <a:ext cx="143327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15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6" name="TextBox 18">
                <a:extLst>
                  <a:ext uri="{FF2B5EF4-FFF2-40B4-BE49-F238E27FC236}">
                    <a16:creationId xmlns:a16="http://schemas.microsoft.com/office/drawing/2014/main" id="{F93F6C69-6A53-438E-8DAD-11BA9295B3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62743" y="4698393"/>
                <a:ext cx="1433277" cy="276999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18">
                <a:extLst>
                  <a:ext uri="{FF2B5EF4-FFF2-40B4-BE49-F238E27FC236}">
                    <a16:creationId xmlns:a16="http://schemas.microsoft.com/office/drawing/2014/main" id="{98A01C1A-6979-4401-B5E6-E6EF0A623588}"/>
                  </a:ext>
                </a:extLst>
              </p:cNvPr>
              <p:cNvSpPr txBox="1"/>
              <p:nvPr/>
            </p:nvSpPr>
            <p:spPr>
              <a:xfrm>
                <a:off x="6703068" y="4689339"/>
                <a:ext cx="1268937" cy="2791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7" name="TextBox 18">
                <a:extLst>
                  <a:ext uri="{FF2B5EF4-FFF2-40B4-BE49-F238E27FC236}">
                    <a16:creationId xmlns:a16="http://schemas.microsoft.com/office/drawing/2014/main" id="{98A01C1A-6979-4401-B5E6-E6EF0A6235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03068" y="4689339"/>
                <a:ext cx="1268937" cy="279115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TextBox 18">
                <a:extLst>
                  <a:ext uri="{FF2B5EF4-FFF2-40B4-BE49-F238E27FC236}">
                    <a16:creationId xmlns:a16="http://schemas.microsoft.com/office/drawing/2014/main" id="{C8FE8611-4388-4D0E-BECD-8BE29CAD648F}"/>
                  </a:ext>
                </a:extLst>
              </p:cNvPr>
              <p:cNvSpPr txBox="1"/>
              <p:nvPr/>
            </p:nvSpPr>
            <p:spPr>
              <a:xfrm>
                <a:off x="7771377" y="4680285"/>
                <a:ext cx="87459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 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𝑖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8" name="TextBox 18">
                <a:extLst>
                  <a:ext uri="{FF2B5EF4-FFF2-40B4-BE49-F238E27FC236}">
                    <a16:creationId xmlns:a16="http://schemas.microsoft.com/office/drawing/2014/main" id="{C8FE8611-4388-4D0E-BECD-8BE29CAD64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1377" y="4680285"/>
                <a:ext cx="874598" cy="276999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9" name="TextBox 17">
                <a:extLst>
                  <a:ext uri="{FF2B5EF4-FFF2-40B4-BE49-F238E27FC236}">
                    <a16:creationId xmlns:a16="http://schemas.microsoft.com/office/drawing/2014/main" id="{B54687F5-BC06-4DB1-A1BC-10E33E3A235E}"/>
                  </a:ext>
                </a:extLst>
              </p:cNvPr>
              <p:cNvSpPr txBox="1"/>
              <p:nvPr/>
            </p:nvSpPr>
            <p:spPr>
              <a:xfrm>
                <a:off x="1307959" y="5149557"/>
                <a:ext cx="77136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/>
                            </a:rPr>
                            <m:t>6</m:t>
                          </m:r>
                        </m:sup>
                      </m:sSup>
                      <m:r>
                        <a:rPr lang="en-GB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9" name="TextBox 17">
                <a:extLst>
                  <a:ext uri="{FF2B5EF4-FFF2-40B4-BE49-F238E27FC236}">
                    <a16:creationId xmlns:a16="http://schemas.microsoft.com/office/drawing/2014/main" id="{B54687F5-BC06-4DB1-A1BC-10E33E3A23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7959" y="5149557"/>
                <a:ext cx="771365" cy="276999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18">
                <a:extLst>
                  <a:ext uri="{FF2B5EF4-FFF2-40B4-BE49-F238E27FC236}">
                    <a16:creationId xmlns:a16="http://schemas.microsoft.com/office/drawing/2014/main" id="{7993E1F7-D5A0-4DBC-8BE3-CC7EFF4DCE11}"/>
                  </a:ext>
                </a:extLst>
              </p:cNvPr>
              <p:cNvSpPr txBox="1"/>
              <p:nvPr/>
            </p:nvSpPr>
            <p:spPr>
              <a:xfrm>
                <a:off x="1921331" y="5149557"/>
                <a:ext cx="1193532" cy="2791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𝑖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0" name="TextBox 18">
                <a:extLst>
                  <a:ext uri="{FF2B5EF4-FFF2-40B4-BE49-F238E27FC236}">
                    <a16:creationId xmlns:a16="http://schemas.microsoft.com/office/drawing/2014/main" id="{7993E1F7-D5A0-4DBC-8BE3-CC7EFF4DCE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331" y="5149557"/>
                <a:ext cx="1193532" cy="279115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TextBox 18">
                <a:extLst>
                  <a:ext uri="{FF2B5EF4-FFF2-40B4-BE49-F238E27FC236}">
                    <a16:creationId xmlns:a16="http://schemas.microsoft.com/office/drawing/2014/main" id="{4947FDA0-5E6C-4FD2-AFAC-996865350C82}"/>
                  </a:ext>
                </a:extLst>
              </p:cNvPr>
              <p:cNvSpPr txBox="1"/>
              <p:nvPr/>
            </p:nvSpPr>
            <p:spPr>
              <a:xfrm>
                <a:off x="2953426" y="5149557"/>
                <a:ext cx="130516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200" b="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15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1" name="TextBox 18">
                <a:extLst>
                  <a:ext uri="{FF2B5EF4-FFF2-40B4-BE49-F238E27FC236}">
                    <a16:creationId xmlns:a16="http://schemas.microsoft.com/office/drawing/2014/main" id="{4947FDA0-5E6C-4FD2-AFAC-996865350C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3426" y="5149557"/>
                <a:ext cx="1305165" cy="276999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TextBox 18">
                <a:extLst>
                  <a:ext uri="{FF2B5EF4-FFF2-40B4-BE49-F238E27FC236}">
                    <a16:creationId xmlns:a16="http://schemas.microsoft.com/office/drawing/2014/main" id="{F4E3321C-E828-47C3-9EBB-A311DBE68E2C}"/>
                  </a:ext>
                </a:extLst>
              </p:cNvPr>
              <p:cNvSpPr txBox="1"/>
              <p:nvPr/>
            </p:nvSpPr>
            <p:spPr>
              <a:xfrm>
                <a:off x="4067001" y="5140503"/>
                <a:ext cx="135812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200" i="1" smtClean="0">
                          <a:latin typeface="Cambria Math"/>
                        </a:rPr>
                        <m:t>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20</m:t>
                      </m:r>
                      <m:r>
                        <a:rPr lang="en-US" sz="1200" i="1" smtClean="0">
                          <a:latin typeface="Cambria Math" panose="02040503050406030204" pitchFamily="18" charset="0"/>
                        </a:rPr>
                        <m:t>𝑖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2" name="TextBox 18">
                <a:extLst>
                  <a:ext uri="{FF2B5EF4-FFF2-40B4-BE49-F238E27FC236}">
                    <a16:creationId xmlns:a16="http://schemas.microsoft.com/office/drawing/2014/main" id="{F4E3321C-E828-47C3-9EBB-A311DBE68E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7001" y="5140503"/>
                <a:ext cx="1358129" cy="276999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3" name="TextBox 18">
                <a:extLst>
                  <a:ext uri="{FF2B5EF4-FFF2-40B4-BE49-F238E27FC236}">
                    <a16:creationId xmlns:a16="http://schemas.microsoft.com/office/drawing/2014/main" id="{EC056307-7C50-4C02-B6D5-64F4FF1ED74D}"/>
                  </a:ext>
                </a:extLst>
              </p:cNvPr>
              <p:cNvSpPr txBox="1"/>
              <p:nvPr/>
            </p:nvSpPr>
            <p:spPr>
              <a:xfrm>
                <a:off x="5216790" y="5131450"/>
                <a:ext cx="1305165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15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3" name="TextBox 18">
                <a:extLst>
                  <a:ext uri="{FF2B5EF4-FFF2-40B4-BE49-F238E27FC236}">
                    <a16:creationId xmlns:a16="http://schemas.microsoft.com/office/drawing/2014/main" id="{EC056307-7C50-4C02-B6D5-64F4FF1ED74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16790" y="5131450"/>
                <a:ext cx="1305165" cy="276999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TextBox 18">
                <a:extLst>
                  <a:ext uri="{FF2B5EF4-FFF2-40B4-BE49-F238E27FC236}">
                    <a16:creationId xmlns:a16="http://schemas.microsoft.com/office/drawing/2014/main" id="{70B15A29-F8FB-405B-B5F4-F2D0032E1B42}"/>
                  </a:ext>
                </a:extLst>
              </p:cNvPr>
              <p:cNvSpPr txBox="1"/>
              <p:nvPr/>
            </p:nvSpPr>
            <p:spPr>
              <a:xfrm>
                <a:off x="6339420" y="5122396"/>
                <a:ext cx="1188915" cy="27911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+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𝑖𝑐𝑜𝑠</m:t>
                      </m:r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4" name="TextBox 18">
                <a:extLst>
                  <a:ext uri="{FF2B5EF4-FFF2-40B4-BE49-F238E27FC236}">
                    <a16:creationId xmlns:a16="http://schemas.microsoft.com/office/drawing/2014/main" id="{70B15A29-F8FB-405B-B5F4-F2D0032E1B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39420" y="5122396"/>
                <a:ext cx="1188915" cy="279115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18">
                <a:extLst>
                  <a:ext uri="{FF2B5EF4-FFF2-40B4-BE49-F238E27FC236}">
                    <a16:creationId xmlns:a16="http://schemas.microsoft.com/office/drawing/2014/main" id="{F7FDBD24-F904-447E-863D-8A29F1A2FE0D}"/>
                  </a:ext>
                </a:extLst>
              </p:cNvPr>
              <p:cNvSpPr txBox="1"/>
              <p:nvPr/>
            </p:nvSpPr>
            <p:spPr>
              <a:xfrm>
                <a:off x="7353408" y="5113342"/>
                <a:ext cx="74648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200" i="1" smtClean="0">
                          <a:latin typeface="Cambria Math"/>
                        </a:rPr>
                        <m:t> 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75" name="TextBox 18">
                <a:extLst>
                  <a:ext uri="{FF2B5EF4-FFF2-40B4-BE49-F238E27FC236}">
                    <a16:creationId xmlns:a16="http://schemas.microsoft.com/office/drawing/2014/main" id="{F7FDBD24-F904-447E-863D-8A29F1A2FE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53408" y="5113342"/>
                <a:ext cx="746486" cy="276999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6" name="Rectangle 42">
            <a:extLst>
              <a:ext uri="{FF2B5EF4-FFF2-40B4-BE49-F238E27FC236}">
                <a16:creationId xmlns:a16="http://schemas.microsoft.com/office/drawing/2014/main" id="{BD6C8E1B-C71C-4D10-B7DD-25116773FF6C}"/>
              </a:ext>
            </a:extLst>
          </p:cNvPr>
          <p:cNvSpPr/>
          <p:nvPr/>
        </p:nvSpPr>
        <p:spPr>
          <a:xfrm>
            <a:off x="3737182" y="2516864"/>
            <a:ext cx="1097368" cy="30617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Rectangle 42">
            <a:extLst>
              <a:ext uri="{FF2B5EF4-FFF2-40B4-BE49-F238E27FC236}">
                <a16:creationId xmlns:a16="http://schemas.microsoft.com/office/drawing/2014/main" id="{C30B7E4E-07DB-411B-A6DA-A0EB5478C604}"/>
              </a:ext>
            </a:extLst>
          </p:cNvPr>
          <p:cNvSpPr/>
          <p:nvPr/>
        </p:nvSpPr>
        <p:spPr>
          <a:xfrm>
            <a:off x="1390825" y="5131806"/>
            <a:ext cx="6684866" cy="30617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Rectangle 42">
            <a:extLst>
              <a:ext uri="{FF2B5EF4-FFF2-40B4-BE49-F238E27FC236}">
                <a16:creationId xmlns:a16="http://schemas.microsoft.com/office/drawing/2014/main" id="{C6379EB3-2141-42C2-8280-29A2EA86D6D9}"/>
              </a:ext>
            </a:extLst>
          </p:cNvPr>
          <p:cNvSpPr/>
          <p:nvPr/>
        </p:nvSpPr>
        <p:spPr>
          <a:xfrm>
            <a:off x="7420434" y="5163936"/>
            <a:ext cx="600936" cy="22877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Rectangle 42">
            <a:extLst>
              <a:ext uri="{FF2B5EF4-FFF2-40B4-BE49-F238E27FC236}">
                <a16:creationId xmlns:a16="http://schemas.microsoft.com/office/drawing/2014/main" id="{AAFFF4F7-23C9-45CC-986D-DC0377E101CD}"/>
              </a:ext>
            </a:extLst>
          </p:cNvPr>
          <p:cNvSpPr/>
          <p:nvPr/>
        </p:nvSpPr>
        <p:spPr>
          <a:xfrm>
            <a:off x="3037048" y="5171481"/>
            <a:ext cx="1154706" cy="22877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Rectangle 42">
            <a:extLst>
              <a:ext uri="{FF2B5EF4-FFF2-40B4-BE49-F238E27FC236}">
                <a16:creationId xmlns:a16="http://schemas.microsoft.com/office/drawing/2014/main" id="{A26BD4C7-ACE0-4153-B133-8DBBC3B85842}"/>
              </a:ext>
            </a:extLst>
          </p:cNvPr>
          <p:cNvSpPr/>
          <p:nvPr/>
        </p:nvSpPr>
        <p:spPr>
          <a:xfrm>
            <a:off x="1532663" y="5169972"/>
            <a:ext cx="492827" cy="22877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Rectangle 42">
            <a:extLst>
              <a:ext uri="{FF2B5EF4-FFF2-40B4-BE49-F238E27FC236}">
                <a16:creationId xmlns:a16="http://schemas.microsoft.com/office/drawing/2014/main" id="{20E3A596-FFFB-49EA-AC2F-2780345E87F0}"/>
              </a:ext>
            </a:extLst>
          </p:cNvPr>
          <p:cNvSpPr/>
          <p:nvPr/>
        </p:nvSpPr>
        <p:spPr>
          <a:xfrm>
            <a:off x="5326066" y="5169972"/>
            <a:ext cx="1154706" cy="228775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673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4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0" dur="500"/>
                                        <p:tgtEl>
                                          <p:spTgt spid="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5" dur="500"/>
                                        <p:tgtEl>
                                          <p:spTgt spid="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5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5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0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3" grpId="0"/>
      <p:bldP spid="14" grpId="0" animBg="1"/>
      <p:bldP spid="15" grpId="0"/>
      <p:bldP spid="16" grpId="0"/>
      <p:bldP spid="17" grpId="0"/>
      <p:bldP spid="18" grpId="0"/>
      <p:bldP spid="19" grpId="0"/>
      <p:bldP spid="20" grpId="0"/>
      <p:bldP spid="33" grpId="0" animBg="1"/>
      <p:bldP spid="34" grpId="0"/>
      <p:bldP spid="35" grpId="0" animBg="1"/>
      <p:bldP spid="36" grpId="0"/>
      <p:bldP spid="37" grpId="0" animBg="1"/>
      <p:bldP spid="38" grpId="0"/>
      <p:bldP spid="43" grpId="0" animBg="1"/>
      <p:bldP spid="50" grpId="0"/>
      <p:bldP spid="53" grpId="0"/>
      <p:bldP spid="54" grpId="0"/>
      <p:bldP spid="55" grpId="0"/>
      <p:bldP spid="56" grpId="0"/>
      <p:bldP spid="57" grpId="0"/>
      <p:bldP spid="58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/>
      <p:bldP spid="73" grpId="0"/>
      <p:bldP spid="74" grpId="0"/>
      <p:bldP spid="75" grpId="0"/>
      <p:bldP spid="76" grpId="0" animBg="1"/>
      <p:bldP spid="76" grpId="1" animBg="1"/>
      <p:bldP spid="77" grpId="0" animBg="1"/>
      <p:bldP spid="77" grpId="1" animBg="1"/>
      <p:bldP spid="79" grpId="0" animBg="1"/>
      <p:bldP spid="80" grpId="0" animBg="1"/>
      <p:bldP spid="81" grpId="0" animBg="1"/>
      <p:bldP spid="8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276600" cy="48768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apply De </a:t>
                </a:r>
                <a:r>
                  <a:rPr lang="en-GB" sz="1400" b="1" dirty="0" err="1">
                    <a:latin typeface="Comic Sans MS" panose="030F0702030302020204" pitchFamily="66" charset="0"/>
                  </a:rPr>
                  <a:t>Moivre’s</a:t>
                </a:r>
                <a:r>
                  <a:rPr lang="en-GB" sz="1400" b="1" dirty="0">
                    <a:latin typeface="Comic Sans MS" panose="030F0702030302020204" pitchFamily="66" charset="0"/>
                  </a:rPr>
                  <a:t> theorem to trigonometric identities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Use De 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Moivre’s</a:t>
                </a:r>
                <a:r>
                  <a:rPr lang="en-US" sz="1400" dirty="0">
                    <a:latin typeface="Comic Sans MS" panose="030F0702030302020204" pitchFamily="66" charset="0"/>
                  </a:rPr>
                  <a:t> theorem to show that: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=32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−48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+18</m:t>
                      </m:r>
                      <m:sSup>
                        <m:sSupPr>
                          <m:ctrlP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12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2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276600" cy="4876800"/>
              </a:xfrm>
              <a:blipFill>
                <a:blip r:embed="rId2"/>
                <a:stretch>
                  <a:fillRect t="-750" r="-20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242669" y="4010332"/>
                <a:ext cx="411503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200" i="1" smtClean="0">
                          <a:latin typeface="Cambria Math"/>
                        </a:rPr>
                        <m:t>𝑐𝑜𝑠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12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/>
                            </a:rPr>
                            <m:t>6</m:t>
                          </m:r>
                        </m:sup>
                      </m:sSup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200" i="1">
                          <a:latin typeface="Cambria Math"/>
                        </a:rPr>
                        <m:t> 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15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sz="1200" i="1">
                          <a:latin typeface="Cambria Math"/>
                        </a:rPr>
                        <m:t>+ 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15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200" i="1">
                          <a:latin typeface="Cambria Math"/>
                        </a:rPr>
                        <m:t> </m:t>
                      </m:r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2669" y="4010332"/>
                <a:ext cx="4115037" cy="27699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3">
            <a:extLst>
              <a:ext uri="{FF2B5EF4-FFF2-40B4-BE49-F238E27FC236}">
                <a16:creationId xmlns:a16="http://schemas.microsoft.com/office/drawing/2014/main" id="{8413AD7C-9C5E-450F-AC4D-18E95246F38E}"/>
              </a:ext>
            </a:extLst>
          </p:cNvPr>
          <p:cNvSpPr txBox="1"/>
          <p:nvPr/>
        </p:nvSpPr>
        <p:spPr>
          <a:xfrm>
            <a:off x="8724980" y="6550223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1D</a:t>
            </a:r>
          </a:p>
        </p:txBody>
      </p:sp>
      <p:sp>
        <p:nvSpPr>
          <p:cNvPr id="51" name="Title 1">
            <a:extLst>
              <a:ext uri="{FF2B5EF4-FFF2-40B4-BE49-F238E27FC236}">
                <a16:creationId xmlns:a16="http://schemas.microsoft.com/office/drawing/2014/main" id="{803D62A0-BFEB-4CDD-AD05-0F5252BDB4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306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30">
                <a:extLst>
                  <a:ext uri="{FF2B5EF4-FFF2-40B4-BE49-F238E27FC236}">
                    <a16:creationId xmlns:a16="http://schemas.microsoft.com/office/drawing/2014/main" id="{ACCE874E-8D35-423C-A88E-BA6104B02B7F}"/>
                  </a:ext>
                </a:extLst>
              </p:cNvPr>
              <p:cNvSpPr txBox="1"/>
              <p:nvPr/>
            </p:nvSpPr>
            <p:spPr>
              <a:xfrm>
                <a:off x="0" y="0"/>
                <a:ext cx="5612049" cy="30777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+</m:t>
                              </m:r>
                              <m:r>
                                <a:rPr lang="en-GB" sz="1400" b="0" i="1" smtClean="0">
                                  <a:solidFill>
                                    <a:schemeClr val="tx1"/>
                                  </a:solidFill>
                                  <a:latin typeface="Cambria Math"/>
                                </a:rPr>
                                <m:t>𝑏</m:t>
                              </m:r>
                            </m:e>
                          </m:d>
                        </m:e>
                        <m:sup>
                          <m:r>
                            <a:rPr lang="en-GB" sz="1400" b="0" i="1" smtClean="0">
                              <a:solidFill>
                                <a:schemeClr val="tx1"/>
                              </a:solidFill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GB" sz="1400" b="0" i="1" smtClean="0">
                          <a:solidFill>
                            <a:schemeClr val="tx1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𝑛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+</m:t>
                      </m:r>
                      <m:r>
                        <a:rPr lang="en-GB" sz="1400" i="1" baseline="40000">
                          <a:latin typeface="Cambria Math"/>
                        </a:rPr>
                        <m:t>𝑛</m:t>
                      </m:r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400" i="1">
                              <a:latin typeface="Cambria Math"/>
                            </a:rPr>
                            <m:t>1</m:t>
                          </m:r>
                        </m:sub>
                      </m:sSub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𝑛</m:t>
                          </m:r>
                          <m:r>
                            <a:rPr lang="en-GB" sz="1400" i="1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𝑏</m:t>
                      </m:r>
                      <m:r>
                        <a:rPr lang="en-GB" sz="1400" i="1">
                          <a:latin typeface="Cambria Math"/>
                        </a:rPr>
                        <m:t>+</m:t>
                      </m:r>
                      <m:r>
                        <a:rPr lang="en-GB" sz="1400" i="1" baseline="40000">
                          <a:latin typeface="Cambria Math"/>
                        </a:rPr>
                        <m:t>𝑛</m:t>
                      </m:r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b>
                      </m:sSub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𝑛</m:t>
                          </m:r>
                          <m:r>
                            <a:rPr lang="en-GB" sz="1400" i="1">
                              <a:latin typeface="Cambria Math"/>
                            </a:rPr>
                            <m:t>−2</m:t>
                          </m:r>
                        </m:sup>
                      </m:sSup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+</m:t>
                      </m:r>
                      <m:r>
                        <a:rPr lang="en-GB" sz="1400" i="1" baseline="40000">
                          <a:latin typeface="Cambria Math"/>
                        </a:rPr>
                        <m:t>𝑛</m:t>
                      </m:r>
                      <m:sSub>
                        <m:sSub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GB" sz="1400" i="1">
                              <a:latin typeface="Cambria Math"/>
                            </a:rPr>
                            <m:t>3</m:t>
                          </m:r>
                        </m:sub>
                      </m:sSub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𝑛</m:t>
                          </m:r>
                          <m:r>
                            <a:rPr lang="en-GB" sz="1400" i="1">
                              <a:latin typeface="Cambria Math"/>
                            </a:rPr>
                            <m:t>−3</m:t>
                          </m:r>
                        </m:sup>
                      </m:sSup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GB" sz="1400" i="1">
                          <a:latin typeface="Cambria Math"/>
                        </a:rPr>
                        <m:t>+ ………… +</m:t>
                      </m:r>
                      <m:sSup>
                        <m:sSupPr>
                          <m:ctrlPr>
                            <a:rPr lang="en-GB" sz="1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GB" sz="1400" i="1">
                              <a:latin typeface="Cambria Math"/>
                            </a:rPr>
                            <m:t>𝑏</m:t>
                          </m:r>
                        </m:e>
                        <m:sup>
                          <m:r>
                            <a:rPr lang="en-GB" sz="1400" i="1">
                              <a:latin typeface="Cambria Math"/>
                            </a:rPr>
                            <m:t>𝑛</m:t>
                          </m:r>
                        </m:sup>
                      </m:sSup>
                    </m:oMath>
                  </m:oMathPara>
                </a14:m>
                <a:endParaRPr lang="en-GB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2" name="TextBox 30">
                <a:extLst>
                  <a:ext uri="{FF2B5EF4-FFF2-40B4-BE49-F238E27FC236}">
                    <a16:creationId xmlns:a16="http://schemas.microsoft.com/office/drawing/2014/main" id="{ACCE874E-8D35-423C-A88E-BA6104B02B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5612049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9">
                <a:extLst>
                  <a:ext uri="{FF2B5EF4-FFF2-40B4-BE49-F238E27FC236}">
                    <a16:creationId xmlns:a16="http://schemas.microsoft.com/office/drawing/2014/main" id="{A760660D-187C-4F07-8B97-79B196931261}"/>
                  </a:ext>
                </a:extLst>
              </p:cNvPr>
              <p:cNvSpPr txBox="1"/>
              <p:nvPr/>
            </p:nvSpPr>
            <p:spPr>
              <a:xfrm>
                <a:off x="669246" y="4458566"/>
                <a:ext cx="506337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/>
                            </a:rPr>
                            <m:t>6</m:t>
                          </m:r>
                        </m:sup>
                      </m:sSup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200" i="1">
                          <a:latin typeface="Cambria Math"/>
                        </a:rPr>
                        <m:t> 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15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GB" sz="1200" i="1">
                          <a:latin typeface="Cambria Math"/>
                        </a:rPr>
                        <m:t>+ 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15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sSup>
                        <m:sSupPr>
                          <m:ctrlPr>
                            <a:rPr lang="en-GB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200" i="1"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GB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1−</m:t>
                              </m:r>
                              <m:sSup>
                                <m:sSupPr>
                                  <m:ctrlP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𝑐𝑜𝑠</m:t>
                                  </m:r>
                                </m:e>
                                <m:sup>
                                  <m:r>
                                    <a:rPr lang="en-US" sz="1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en-US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𝜃</m:t>
                              </m:r>
                            </m:e>
                          </m:d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49" name="TextBox 49">
                <a:extLst>
                  <a:ext uri="{FF2B5EF4-FFF2-40B4-BE49-F238E27FC236}">
                    <a16:creationId xmlns:a16="http://schemas.microsoft.com/office/drawing/2014/main" id="{A760660D-187C-4F07-8B97-79B1969312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246" y="4458566"/>
                <a:ext cx="5063374" cy="27699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49">
                <a:extLst>
                  <a:ext uri="{FF2B5EF4-FFF2-40B4-BE49-F238E27FC236}">
                    <a16:creationId xmlns:a16="http://schemas.microsoft.com/office/drawing/2014/main" id="{06A62689-CC56-49A3-94FF-0E11CFDF8896}"/>
                  </a:ext>
                </a:extLst>
              </p:cNvPr>
              <p:cNvSpPr txBox="1"/>
              <p:nvPr/>
            </p:nvSpPr>
            <p:spPr>
              <a:xfrm>
                <a:off x="651493" y="4901476"/>
                <a:ext cx="679493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/>
                            </a:rPr>
                            <m:t>6</m:t>
                          </m:r>
                        </m:sup>
                      </m:sSup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200" i="1">
                          <a:latin typeface="Cambria Math"/>
                        </a:rPr>
                        <m:t> 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15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sz="1200" i="1">
                          <a:latin typeface="Cambria Math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15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15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d>
                        <m:dPr>
                          <m:ctrlPr>
                            <a:rPr lang="en-GB" sz="1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1−2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  <m:r>
                        <a:rPr lang="en-US" sz="1200" i="1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12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1−3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4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𝑐𝑜𝑠</m:t>
                              </m:r>
                            </m:e>
                            <m:sup>
                              <m:r>
                                <a:rPr lang="en-US" sz="1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6</m:t>
                              </m:r>
                            </m:sup>
                          </m:s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𝜃</m:t>
                          </m:r>
                        </m:e>
                      </m:d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59" name="TextBox 49">
                <a:extLst>
                  <a:ext uri="{FF2B5EF4-FFF2-40B4-BE49-F238E27FC236}">
                    <a16:creationId xmlns:a16="http://schemas.microsoft.com/office/drawing/2014/main" id="{06A62689-CC56-49A3-94FF-0E11CFDF88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493" y="4901476"/>
                <a:ext cx="6794937" cy="27699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B0F85C88-86AE-4AB9-880F-507CDAA95AD4}"/>
                  </a:ext>
                </a:extLst>
              </p:cNvPr>
              <p:cNvSpPr txBox="1"/>
              <p:nvPr/>
            </p:nvSpPr>
            <p:spPr>
              <a:xfrm>
                <a:off x="285666" y="3503690"/>
                <a:ext cx="8348376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As in the previous example, we will need to use the relationship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2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2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=1−</m:t>
                    </m:r>
                    <m:sSup>
                      <m:sSupPr>
                        <m:ctrlP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sz="12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2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2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to get all the terms in cosine</a:t>
                </a:r>
              </a:p>
              <a:p>
                <a:endParaRPr lang="en-GB" sz="1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B0F85C88-86AE-4AB9-880F-507CDAA95A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5666" y="3503690"/>
                <a:ext cx="8348376" cy="461665"/>
              </a:xfrm>
              <a:prstGeom prst="rect">
                <a:avLst/>
              </a:prstGeom>
              <a:blipFill>
                <a:blip r:embed="rId7"/>
                <a:stretch>
                  <a:fillRect l="-73" t="-1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49">
                <a:extLst>
                  <a:ext uri="{FF2B5EF4-FFF2-40B4-BE49-F238E27FC236}">
                    <a16:creationId xmlns:a16="http://schemas.microsoft.com/office/drawing/2014/main" id="{921FF7A0-F111-416E-89DA-F21C899723D3}"/>
                  </a:ext>
                </a:extLst>
              </p:cNvPr>
              <p:cNvSpPr txBox="1"/>
              <p:nvPr/>
            </p:nvSpPr>
            <p:spPr>
              <a:xfrm>
                <a:off x="649984" y="5316427"/>
                <a:ext cx="670940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/>
                            </a:rPr>
                            <m:t>6</m:t>
                          </m:r>
                        </m:sup>
                      </m:sSup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1200" i="1">
                          <a:latin typeface="Cambria Math"/>
                        </a:rPr>
                        <m:t> 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15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sz="1200" i="1">
                          <a:latin typeface="Cambria Math"/>
                        </a:rPr>
                        <m:t>+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15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15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15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−1+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0" name="TextBox 49">
                <a:extLst>
                  <a:ext uri="{FF2B5EF4-FFF2-40B4-BE49-F238E27FC236}">
                    <a16:creationId xmlns:a16="http://schemas.microsoft.com/office/drawing/2014/main" id="{921FF7A0-F111-416E-89DA-F21C899723D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9984" y="5316427"/>
                <a:ext cx="6709401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1" name="TextBox 49">
                <a:extLst>
                  <a:ext uri="{FF2B5EF4-FFF2-40B4-BE49-F238E27FC236}">
                    <a16:creationId xmlns:a16="http://schemas.microsoft.com/office/drawing/2014/main" id="{965C5EAA-D3AE-41FB-8B8A-29CD459CFF5F}"/>
                  </a:ext>
                </a:extLst>
              </p:cNvPr>
              <p:cNvSpPr txBox="1"/>
              <p:nvPr/>
            </p:nvSpPr>
            <p:spPr>
              <a:xfrm>
                <a:off x="677145" y="5723832"/>
                <a:ext cx="2703882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b="0" i="1" smtClean="0">
                              <a:latin typeface="Cambria Math" panose="02040503050406030204" pitchFamily="18" charset="0"/>
                            </a:rPr>
                            <m:t>32</m:t>
                          </m:r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  <a:ea typeface="Cambria Math"/>
                            </a:rPr>
                            <m:t>6</m:t>
                          </m:r>
                        </m:sup>
                      </m:sSup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48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GB" sz="1200" i="1">
                          <a:latin typeface="Cambria Math"/>
                        </a:rPr>
                        <m:t>+</m:t>
                      </m:r>
                      <m:r>
                        <a:rPr lang="en-US" sz="1200" i="1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8</m:t>
                      </m:r>
                      <m:sSup>
                        <m:sSupPr>
                          <m:ctrlPr>
                            <a:rPr lang="en-GB" sz="12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</m:e>
                        <m:sup>
                          <m:r>
                            <a:rPr lang="en-US" sz="1200" i="1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GB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61" name="TextBox 49">
                <a:extLst>
                  <a:ext uri="{FF2B5EF4-FFF2-40B4-BE49-F238E27FC236}">
                    <a16:creationId xmlns:a16="http://schemas.microsoft.com/office/drawing/2014/main" id="{965C5EAA-D3AE-41FB-8B8A-29CD459CFF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7145" y="5723832"/>
                <a:ext cx="2703882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Arc 32">
            <a:extLst>
              <a:ext uri="{FF2B5EF4-FFF2-40B4-BE49-F238E27FC236}">
                <a16:creationId xmlns:a16="http://schemas.microsoft.com/office/drawing/2014/main" id="{E86F30A1-ECE5-4017-AB6B-835902AC9466}"/>
              </a:ext>
            </a:extLst>
          </p:cNvPr>
          <p:cNvSpPr/>
          <p:nvPr/>
        </p:nvSpPr>
        <p:spPr>
          <a:xfrm>
            <a:off x="5481120" y="4204581"/>
            <a:ext cx="381000" cy="3810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33">
                <a:extLst>
                  <a:ext uri="{FF2B5EF4-FFF2-40B4-BE49-F238E27FC236}">
                    <a16:creationId xmlns:a16="http://schemas.microsoft.com/office/drawing/2014/main" id="{395A85FC-049F-4C45-A68F-EDE63C2CADDE}"/>
                  </a:ext>
                </a:extLst>
              </p:cNvPr>
              <p:cNvSpPr txBox="1"/>
              <p:nvPr/>
            </p:nvSpPr>
            <p:spPr>
              <a:xfrm>
                <a:off x="5839487" y="4168366"/>
                <a:ext cx="1865013" cy="44627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100" dirty="0">
                    <a:solidFill>
                      <a:srgbClr val="FF0000"/>
                    </a:solidFill>
                    <a:latin typeface="Comic Sans MS" pitchFamily="66" charset="0"/>
                  </a:rPr>
                  <a:t>Replace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en-US" sz="1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100" dirty="0">
                    <a:solidFill>
                      <a:srgbClr val="FF0000"/>
                    </a:solidFill>
                    <a:latin typeface="Comic Sans MS" pitchFamily="66" charset="0"/>
                  </a:rPr>
                  <a:t> terms with </a:t>
                </a:r>
                <a14:m>
                  <m:oMath xmlns:m="http://schemas.openxmlformats.org/officeDocument/2006/math">
                    <m:r>
                      <a:rPr lang="en-US" sz="1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1−</m:t>
                    </m:r>
                    <m:sSup>
                      <m:sSupPr>
                        <m:ctrlPr>
                          <a:rPr lang="en-US" sz="1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sz="11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1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100" dirty="0">
                    <a:solidFill>
                      <a:srgbClr val="FF0000"/>
                    </a:solidFill>
                    <a:latin typeface="Comic Sans MS" pitchFamily="66" charset="0"/>
                  </a:rPr>
                  <a:t> terms</a:t>
                </a:r>
              </a:p>
            </p:txBody>
          </p:sp>
        </mc:Choice>
        <mc:Fallback xmlns="">
          <p:sp>
            <p:nvSpPr>
              <p:cNvPr id="63" name="TextBox 33">
                <a:extLst>
                  <a:ext uri="{FF2B5EF4-FFF2-40B4-BE49-F238E27FC236}">
                    <a16:creationId xmlns:a16="http://schemas.microsoft.com/office/drawing/2014/main" id="{395A85FC-049F-4C45-A68F-EDE63C2CAD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9487" y="4168366"/>
                <a:ext cx="1865013" cy="446276"/>
              </a:xfrm>
              <a:prstGeom prst="rect">
                <a:avLst/>
              </a:prstGeom>
              <a:blipFill>
                <a:blip r:embed="rId10"/>
                <a:stretch>
                  <a:fillRect r="-654" b="-547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8" name="Arc 32">
            <a:extLst>
              <a:ext uri="{FF2B5EF4-FFF2-40B4-BE49-F238E27FC236}">
                <a16:creationId xmlns:a16="http://schemas.microsoft.com/office/drawing/2014/main" id="{909628C1-E537-4734-8D66-86615DEDD9D9}"/>
              </a:ext>
            </a:extLst>
          </p:cNvPr>
          <p:cNvSpPr/>
          <p:nvPr/>
        </p:nvSpPr>
        <p:spPr>
          <a:xfrm>
            <a:off x="7156011" y="4657254"/>
            <a:ext cx="381000" cy="3810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Arc 32">
            <a:extLst>
              <a:ext uri="{FF2B5EF4-FFF2-40B4-BE49-F238E27FC236}">
                <a16:creationId xmlns:a16="http://schemas.microsoft.com/office/drawing/2014/main" id="{8DE9AADF-9D06-4D9E-9252-6C0A4794C475}"/>
              </a:ext>
            </a:extLst>
          </p:cNvPr>
          <p:cNvSpPr/>
          <p:nvPr/>
        </p:nvSpPr>
        <p:spPr>
          <a:xfrm>
            <a:off x="7165064" y="5064660"/>
            <a:ext cx="381000" cy="3810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Arc 32">
            <a:extLst>
              <a:ext uri="{FF2B5EF4-FFF2-40B4-BE49-F238E27FC236}">
                <a16:creationId xmlns:a16="http://schemas.microsoft.com/office/drawing/2014/main" id="{B390B2FC-C9CF-40E2-B5B1-7FC6BE690A0D}"/>
              </a:ext>
            </a:extLst>
          </p:cNvPr>
          <p:cNvSpPr/>
          <p:nvPr/>
        </p:nvSpPr>
        <p:spPr>
          <a:xfrm>
            <a:off x="7092637" y="5453959"/>
            <a:ext cx="381000" cy="3810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Rectangle 8">
            <a:extLst>
              <a:ext uri="{FF2B5EF4-FFF2-40B4-BE49-F238E27FC236}">
                <a16:creationId xmlns:a16="http://schemas.microsoft.com/office/drawing/2014/main" id="{232FF53F-34E1-47BC-B6E0-870E05F3A975}"/>
              </a:ext>
            </a:extLst>
          </p:cNvPr>
          <p:cNvSpPr/>
          <p:nvPr/>
        </p:nvSpPr>
        <p:spPr>
          <a:xfrm>
            <a:off x="2089841" y="4041588"/>
            <a:ext cx="436076" cy="22365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Rectangle 8">
            <a:extLst>
              <a:ext uri="{FF2B5EF4-FFF2-40B4-BE49-F238E27FC236}">
                <a16:creationId xmlns:a16="http://schemas.microsoft.com/office/drawing/2014/main" id="{D28DA3F4-32BB-4998-AD0C-F4B702AEEDAF}"/>
              </a:ext>
            </a:extLst>
          </p:cNvPr>
          <p:cNvSpPr/>
          <p:nvPr/>
        </p:nvSpPr>
        <p:spPr>
          <a:xfrm>
            <a:off x="2142653" y="4483699"/>
            <a:ext cx="745402" cy="22365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Rectangle 8">
            <a:extLst>
              <a:ext uri="{FF2B5EF4-FFF2-40B4-BE49-F238E27FC236}">
                <a16:creationId xmlns:a16="http://schemas.microsoft.com/office/drawing/2014/main" id="{B80B0AB9-6A7B-4C00-9D2C-1FC33CA66AE5}"/>
              </a:ext>
            </a:extLst>
          </p:cNvPr>
          <p:cNvSpPr/>
          <p:nvPr/>
        </p:nvSpPr>
        <p:spPr>
          <a:xfrm>
            <a:off x="3238122" y="4031026"/>
            <a:ext cx="436076" cy="22365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Rectangle 8">
            <a:extLst>
              <a:ext uri="{FF2B5EF4-FFF2-40B4-BE49-F238E27FC236}">
                <a16:creationId xmlns:a16="http://schemas.microsoft.com/office/drawing/2014/main" id="{C68E3FE9-0908-41E7-8E66-818BD6A58088}"/>
              </a:ext>
            </a:extLst>
          </p:cNvPr>
          <p:cNvSpPr/>
          <p:nvPr/>
        </p:nvSpPr>
        <p:spPr>
          <a:xfrm>
            <a:off x="3671178" y="4482190"/>
            <a:ext cx="873661" cy="22365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Rectangle 8">
            <a:extLst>
              <a:ext uri="{FF2B5EF4-FFF2-40B4-BE49-F238E27FC236}">
                <a16:creationId xmlns:a16="http://schemas.microsoft.com/office/drawing/2014/main" id="{C3C5D444-0B3F-41E3-A6B0-C5C3DBBA3C8F}"/>
              </a:ext>
            </a:extLst>
          </p:cNvPr>
          <p:cNvSpPr/>
          <p:nvPr/>
        </p:nvSpPr>
        <p:spPr>
          <a:xfrm>
            <a:off x="4737978" y="4480681"/>
            <a:ext cx="873661" cy="22365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Rectangle 8">
            <a:extLst>
              <a:ext uri="{FF2B5EF4-FFF2-40B4-BE49-F238E27FC236}">
                <a16:creationId xmlns:a16="http://schemas.microsoft.com/office/drawing/2014/main" id="{E0E406D9-7718-4DDE-AAFC-B2AC2173E9BD}"/>
              </a:ext>
            </a:extLst>
          </p:cNvPr>
          <p:cNvSpPr/>
          <p:nvPr/>
        </p:nvSpPr>
        <p:spPr>
          <a:xfrm>
            <a:off x="3843195" y="4038571"/>
            <a:ext cx="436076" cy="22365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TextBox 33">
            <a:extLst>
              <a:ext uri="{FF2B5EF4-FFF2-40B4-BE49-F238E27FC236}">
                <a16:creationId xmlns:a16="http://schemas.microsoft.com/office/drawing/2014/main" id="{AAC33EC1-743E-41C0-8ED2-D299CE436F9E}"/>
              </a:ext>
            </a:extLst>
          </p:cNvPr>
          <p:cNvSpPr txBox="1"/>
          <p:nvPr/>
        </p:nvSpPr>
        <p:spPr>
          <a:xfrm>
            <a:off x="7541538" y="4593880"/>
            <a:ext cx="127653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Expand powered brackets</a:t>
            </a:r>
          </a:p>
        </p:txBody>
      </p:sp>
      <p:sp>
        <p:nvSpPr>
          <p:cNvPr id="92" name="Rectangle 8">
            <a:extLst>
              <a:ext uri="{FF2B5EF4-FFF2-40B4-BE49-F238E27FC236}">
                <a16:creationId xmlns:a16="http://schemas.microsoft.com/office/drawing/2014/main" id="{676C7DF5-C899-42B3-A5DC-9F8D96AE428D}"/>
              </a:ext>
            </a:extLst>
          </p:cNvPr>
          <p:cNvSpPr/>
          <p:nvPr/>
        </p:nvSpPr>
        <p:spPr>
          <a:xfrm>
            <a:off x="3604786" y="4904685"/>
            <a:ext cx="1410834" cy="22365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Rectangle 8">
            <a:extLst>
              <a:ext uri="{FF2B5EF4-FFF2-40B4-BE49-F238E27FC236}">
                <a16:creationId xmlns:a16="http://schemas.microsoft.com/office/drawing/2014/main" id="{84C93D5E-E046-4714-A027-C13183232E08}"/>
              </a:ext>
            </a:extLst>
          </p:cNvPr>
          <p:cNvSpPr/>
          <p:nvPr/>
        </p:nvSpPr>
        <p:spPr>
          <a:xfrm>
            <a:off x="5223848" y="4921282"/>
            <a:ext cx="2091352" cy="22365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Rectangle 8">
            <a:extLst>
              <a:ext uri="{FF2B5EF4-FFF2-40B4-BE49-F238E27FC236}">
                <a16:creationId xmlns:a16="http://schemas.microsoft.com/office/drawing/2014/main" id="{C95F005A-0B58-42F9-8FF2-7B7540E2DE27}"/>
              </a:ext>
            </a:extLst>
          </p:cNvPr>
          <p:cNvSpPr/>
          <p:nvPr/>
        </p:nvSpPr>
        <p:spPr>
          <a:xfrm>
            <a:off x="905346" y="5346796"/>
            <a:ext cx="452674" cy="22365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TextBox 33">
            <a:extLst>
              <a:ext uri="{FF2B5EF4-FFF2-40B4-BE49-F238E27FC236}">
                <a16:creationId xmlns:a16="http://schemas.microsoft.com/office/drawing/2014/main" id="{B312705E-F68D-4D86-961E-B10F8EE3E4AA}"/>
              </a:ext>
            </a:extLst>
          </p:cNvPr>
          <p:cNvSpPr txBox="1"/>
          <p:nvPr/>
        </p:nvSpPr>
        <p:spPr>
          <a:xfrm>
            <a:off x="7469111" y="5109927"/>
            <a:ext cx="12765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Expand again</a:t>
            </a:r>
          </a:p>
        </p:txBody>
      </p:sp>
      <p:sp>
        <p:nvSpPr>
          <p:cNvPr id="96" name="TextBox 33">
            <a:extLst>
              <a:ext uri="{FF2B5EF4-FFF2-40B4-BE49-F238E27FC236}">
                <a16:creationId xmlns:a16="http://schemas.microsoft.com/office/drawing/2014/main" id="{8FC47A2E-0A00-45FA-8A39-B5F943B4A0BF}"/>
              </a:ext>
            </a:extLst>
          </p:cNvPr>
          <p:cNvSpPr txBox="1"/>
          <p:nvPr/>
        </p:nvSpPr>
        <p:spPr>
          <a:xfrm>
            <a:off x="7478165" y="5526387"/>
            <a:ext cx="12765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itchFamily="66" charset="0"/>
              </a:rPr>
              <a:t>Group like terms</a:t>
            </a:r>
          </a:p>
        </p:txBody>
      </p:sp>
      <p:sp>
        <p:nvSpPr>
          <p:cNvPr id="97" name="Rectangle 8">
            <a:extLst>
              <a:ext uri="{FF2B5EF4-FFF2-40B4-BE49-F238E27FC236}">
                <a16:creationId xmlns:a16="http://schemas.microsoft.com/office/drawing/2014/main" id="{813C0AE9-057B-4E1B-835D-3D20433DAE72}"/>
              </a:ext>
            </a:extLst>
          </p:cNvPr>
          <p:cNvSpPr/>
          <p:nvPr/>
        </p:nvSpPr>
        <p:spPr>
          <a:xfrm>
            <a:off x="1356510" y="5345287"/>
            <a:ext cx="780107" cy="22365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Rectangle 8">
            <a:extLst>
              <a:ext uri="{FF2B5EF4-FFF2-40B4-BE49-F238E27FC236}">
                <a16:creationId xmlns:a16="http://schemas.microsoft.com/office/drawing/2014/main" id="{80CB8EFC-0A18-4D90-90D6-6CD47B4BE699}"/>
              </a:ext>
            </a:extLst>
          </p:cNvPr>
          <p:cNvSpPr/>
          <p:nvPr/>
        </p:nvSpPr>
        <p:spPr>
          <a:xfrm>
            <a:off x="2142653" y="5343778"/>
            <a:ext cx="780107" cy="22365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Rectangle 8">
            <a:extLst>
              <a:ext uri="{FF2B5EF4-FFF2-40B4-BE49-F238E27FC236}">
                <a16:creationId xmlns:a16="http://schemas.microsoft.com/office/drawing/2014/main" id="{A52E497C-1FC8-4C09-AF39-3B9963D5536B}"/>
              </a:ext>
            </a:extLst>
          </p:cNvPr>
          <p:cNvSpPr/>
          <p:nvPr/>
        </p:nvSpPr>
        <p:spPr>
          <a:xfrm>
            <a:off x="2874474" y="5342269"/>
            <a:ext cx="780107" cy="22365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Rectangle 8">
            <a:extLst>
              <a:ext uri="{FF2B5EF4-FFF2-40B4-BE49-F238E27FC236}">
                <a16:creationId xmlns:a16="http://schemas.microsoft.com/office/drawing/2014/main" id="{DA1493DF-5D8A-46D0-9C40-75675107E6CC}"/>
              </a:ext>
            </a:extLst>
          </p:cNvPr>
          <p:cNvSpPr/>
          <p:nvPr/>
        </p:nvSpPr>
        <p:spPr>
          <a:xfrm>
            <a:off x="3597242" y="5340760"/>
            <a:ext cx="780107" cy="22365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Rectangle 8">
            <a:extLst>
              <a:ext uri="{FF2B5EF4-FFF2-40B4-BE49-F238E27FC236}">
                <a16:creationId xmlns:a16="http://schemas.microsoft.com/office/drawing/2014/main" id="{8E40C689-0C67-486E-AEC1-E1B298E6B98D}"/>
              </a:ext>
            </a:extLst>
          </p:cNvPr>
          <p:cNvSpPr/>
          <p:nvPr/>
        </p:nvSpPr>
        <p:spPr>
          <a:xfrm>
            <a:off x="4356225" y="5339251"/>
            <a:ext cx="780107" cy="22365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Rectangle 8">
            <a:extLst>
              <a:ext uri="{FF2B5EF4-FFF2-40B4-BE49-F238E27FC236}">
                <a16:creationId xmlns:a16="http://schemas.microsoft.com/office/drawing/2014/main" id="{A707EE8F-254B-48E7-BB9B-F8D9DE1B29CF}"/>
              </a:ext>
            </a:extLst>
          </p:cNvPr>
          <p:cNvSpPr/>
          <p:nvPr/>
        </p:nvSpPr>
        <p:spPr>
          <a:xfrm>
            <a:off x="5350599" y="5337743"/>
            <a:ext cx="651850" cy="22365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Rectangle 8">
            <a:extLst>
              <a:ext uri="{FF2B5EF4-FFF2-40B4-BE49-F238E27FC236}">
                <a16:creationId xmlns:a16="http://schemas.microsoft.com/office/drawing/2014/main" id="{F855F8D8-73BA-4AB2-B2B9-142A8C71A193}"/>
              </a:ext>
            </a:extLst>
          </p:cNvPr>
          <p:cNvSpPr/>
          <p:nvPr/>
        </p:nvSpPr>
        <p:spPr>
          <a:xfrm>
            <a:off x="6009993" y="5345288"/>
            <a:ext cx="651850" cy="22365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Rectangle 8">
            <a:extLst>
              <a:ext uri="{FF2B5EF4-FFF2-40B4-BE49-F238E27FC236}">
                <a16:creationId xmlns:a16="http://schemas.microsoft.com/office/drawing/2014/main" id="{5E902650-67F4-4625-898D-0F3581F13730}"/>
              </a:ext>
            </a:extLst>
          </p:cNvPr>
          <p:cNvSpPr/>
          <p:nvPr/>
        </p:nvSpPr>
        <p:spPr>
          <a:xfrm>
            <a:off x="6651280" y="5343779"/>
            <a:ext cx="651850" cy="22365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457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xit" presetSubtype="1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5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4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0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6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3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6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49" grpId="0"/>
      <p:bldP spid="59" grpId="0"/>
      <p:bldP spid="2" grpId="0"/>
      <p:bldP spid="60" grpId="0"/>
      <p:bldP spid="61" grpId="0"/>
      <p:bldP spid="62" grpId="0" animBg="1"/>
      <p:bldP spid="63" grpId="0"/>
      <p:bldP spid="78" grpId="0" animBg="1"/>
      <p:bldP spid="83" grpId="0" animBg="1"/>
      <p:bldP spid="84" grpId="0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8" grpId="2" animBg="1"/>
      <p:bldP spid="88" grpId="3" animBg="1"/>
      <p:bldP spid="89" grpId="0" animBg="1"/>
      <p:bldP spid="89" grpId="1" animBg="1"/>
      <p:bldP spid="89" grpId="2" animBg="1"/>
      <p:bldP spid="89" grpId="3" animBg="1"/>
      <p:bldP spid="90" grpId="0" animBg="1"/>
      <p:bldP spid="90" grpId="1" animBg="1"/>
      <p:bldP spid="91" grpId="0"/>
      <p:bldP spid="92" grpId="0" animBg="1"/>
      <p:bldP spid="92" grpId="1" animBg="1"/>
      <p:bldP spid="93" grpId="0" animBg="1"/>
      <p:bldP spid="93" grpId="1" animBg="1"/>
      <p:bldP spid="94" grpId="0" animBg="1"/>
      <p:bldP spid="94" grpId="1" animBg="1"/>
      <p:bldP spid="95" grpId="0"/>
      <p:bldP spid="96" grpId="0"/>
      <p:bldP spid="97" grpId="0" animBg="1"/>
      <p:bldP spid="97" grpId="1" animBg="1"/>
      <p:bldP spid="98" grpId="0" animBg="1"/>
      <p:bldP spid="98" grpId="1" animBg="1"/>
      <p:bldP spid="99" grpId="0" animBg="1"/>
      <p:bldP spid="99" grpId="1" animBg="1"/>
      <p:bldP spid="100" grpId="0" animBg="1"/>
      <p:bldP spid="100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038600" y="1524000"/>
            <a:ext cx="519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Let: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482153" y="1510352"/>
                <a:ext cx="15367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2153" y="1510352"/>
                <a:ext cx="1536767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495800" y="1981200"/>
                <a:ext cx="1907702" cy="495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𝑐𝑜𝑠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𝑖𝑠𝑖𝑛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m:rPr>
                                  <m:nor/>
                                </m:rPr>
                                <a:rPr lang="en-GB" sz="1400" dirty="0"/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981200"/>
                <a:ext cx="1907702" cy="4956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419600" y="2667000"/>
                <a:ext cx="2209800" cy="495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1400">
                          <a:latin typeface="Cambria Math"/>
                        </a:rPr>
                        <m:t>cos</m:t>
                      </m:r>
                      <m:r>
                        <a:rPr lang="en-US" sz="1400" i="1">
                          <a:latin typeface="Cambria Math"/>
                        </a:rPr>
                        <m:t>⁡(−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)+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(−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667000"/>
                <a:ext cx="2209800" cy="49564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419600" y="3352800"/>
                <a:ext cx="1676400" cy="495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func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352800"/>
                <a:ext cx="1676400" cy="49564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850943" y="4607256"/>
                <a:ext cx="812723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0943" y="4607256"/>
                <a:ext cx="812723" cy="49564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495800" y="4724400"/>
                <a:ext cx="13965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𝑐𝑜𝑠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724400"/>
                <a:ext cx="1396536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715000" y="4724400"/>
                <a:ext cx="15712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+ </m:t>
                      </m:r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𝑐𝑜𝑠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4724400"/>
                <a:ext cx="1571264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850943" y="5216856"/>
                <a:ext cx="812723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0943" y="5216856"/>
                <a:ext cx="812723" cy="49564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550391" y="5341960"/>
                <a:ext cx="6932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2</m:t>
                      </m:r>
                      <m:r>
                        <a:rPr lang="en-US" sz="1400" b="0" i="1" smtClean="0">
                          <a:latin typeface="Cambria Math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0391" y="5341960"/>
                <a:ext cx="693267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0" y="0"/>
                <a:ext cx="1331134" cy="49564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2</m:t>
                      </m:r>
                      <m:r>
                        <a:rPr lang="en-US" sz="1400" i="1">
                          <a:latin typeface="Cambria Math"/>
                        </a:rPr>
                        <m:t>𝑐𝑜𝑠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31134" cy="49564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Arc 58"/>
          <p:cNvSpPr/>
          <p:nvPr/>
        </p:nvSpPr>
        <p:spPr>
          <a:xfrm>
            <a:off x="6248400" y="1676400"/>
            <a:ext cx="381000" cy="6096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6705600" y="16764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Write as ‘1 over’ 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 or with a power of -1</a:t>
            </a:r>
          </a:p>
        </p:txBody>
      </p:sp>
      <p:sp>
        <p:nvSpPr>
          <p:cNvPr id="61" name="Arc 60"/>
          <p:cNvSpPr/>
          <p:nvPr/>
        </p:nvSpPr>
        <p:spPr>
          <a:xfrm>
            <a:off x="6400800" y="2286000"/>
            <a:ext cx="381000" cy="6096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TextBox 93"/>
          <p:cNvSpPr txBox="1"/>
          <p:nvPr/>
        </p:nvSpPr>
        <p:spPr>
          <a:xfrm>
            <a:off x="6705600" y="2362200"/>
            <a:ext cx="1542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Use De </a:t>
            </a:r>
            <a:r>
              <a:rPr lang="en-US" sz="1400" dirty="0" err="1">
                <a:solidFill>
                  <a:srgbClr val="FF0000"/>
                </a:solidFill>
                <a:latin typeface="Comic Sans MS" pitchFamily="66" charset="0"/>
              </a:rPr>
              <a:t>Moivre’s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 theorem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629400" y="3048000"/>
            <a:ext cx="2000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Use </a:t>
            </a:r>
            <a:r>
              <a:rPr lang="en-US" sz="1400" dirty="0" err="1">
                <a:solidFill>
                  <a:srgbClr val="FF0000"/>
                </a:solidFill>
                <a:latin typeface="Comic Sans MS" pitchFamily="66" charset="0"/>
              </a:rPr>
              <a:t>cos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(-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) = </a:t>
            </a:r>
            <a:r>
              <a:rPr lang="en-US" sz="1400" dirty="0" err="1">
                <a:solidFill>
                  <a:srgbClr val="FF0000"/>
                </a:solidFill>
                <a:latin typeface="Comic Sans MS" pitchFamily="66" charset="0"/>
              </a:rPr>
              <a:t>cos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 and sin(-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) = -sin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1" name="Arc 100"/>
          <p:cNvSpPr/>
          <p:nvPr/>
        </p:nvSpPr>
        <p:spPr>
          <a:xfrm>
            <a:off x="6324600" y="2971800"/>
            <a:ext cx="381000" cy="6096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TextBox 101"/>
          <p:cNvSpPr txBox="1"/>
          <p:nvPr/>
        </p:nvSpPr>
        <p:spPr>
          <a:xfrm>
            <a:off x="4343400" y="4114800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We can add our two results together: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00748" y="1524000"/>
            <a:ext cx="1442852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Rectangle 102"/>
          <p:cNvSpPr/>
          <p:nvPr/>
        </p:nvSpPr>
        <p:spPr>
          <a:xfrm>
            <a:off x="4510643" y="3362695"/>
            <a:ext cx="1486395" cy="496785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Arc 104"/>
          <p:cNvSpPr/>
          <p:nvPr/>
        </p:nvSpPr>
        <p:spPr>
          <a:xfrm>
            <a:off x="7058891" y="4881748"/>
            <a:ext cx="381000" cy="6096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TextBox 105"/>
          <p:cNvSpPr txBox="1"/>
          <p:nvPr/>
        </p:nvSpPr>
        <p:spPr>
          <a:xfrm>
            <a:off x="7387442" y="5017325"/>
            <a:ext cx="102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ontent Placeholder 2">
                <a:extLst>
                  <a:ext uri="{FF2B5EF4-FFF2-40B4-BE49-F238E27FC236}">
                    <a16:creationId xmlns:a16="http://schemas.microsoft.com/office/drawing/2014/main" id="{025F4EA5-5AD5-433A-B404-FB29B91FE6B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276600" cy="48768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apply De </a:t>
                </a:r>
                <a:r>
                  <a:rPr lang="en-GB" sz="1400" b="1" dirty="0" err="1">
                    <a:latin typeface="Comic Sans MS" panose="030F0702030302020204" pitchFamily="66" charset="0"/>
                  </a:rPr>
                  <a:t>Moivre’s</a:t>
                </a:r>
                <a:r>
                  <a:rPr lang="en-GB" sz="1400" b="1" dirty="0">
                    <a:latin typeface="Comic Sans MS" panose="030F0702030302020204" pitchFamily="66" charset="0"/>
                  </a:rPr>
                  <a:t> theorem to trigonometric identities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examples we just saw were changing linear terms into ‘power’ terms (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eg</a:t>
                </a:r>
                <a:r>
                  <a:rPr lang="en-US" sz="14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into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+..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)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You also need to be able to work in the opposite direction 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ie</a:t>
                </a:r>
                <a:r>
                  <a:rPr lang="en-US" sz="1400" dirty="0">
                    <a:latin typeface="Comic Sans MS" panose="030F0702030302020204" pitchFamily="66" charset="0"/>
                  </a:rPr>
                  <a:t>) changing a powered term into linear terms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 err="1">
                    <a:latin typeface="Comic Sans MS" panose="030F0702030302020204" pitchFamily="66" charset="0"/>
                  </a:rPr>
                  <a:t>Eg</a:t>
                </a:r>
                <a:r>
                  <a:rPr lang="en-US" sz="1400" dirty="0">
                    <a:latin typeface="Comic Sans MS" panose="030F0702030302020204" pitchFamily="66" charset="0"/>
                  </a:rPr>
                  <a:t>) Changing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400" i="1" dirty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sz="1400" i="1" baseline="30000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l-GR" sz="1400" i="1" dirty="0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𝑠𝑖𝑛𝑎</m:t>
                    </m:r>
                    <m:r>
                      <a:rPr lang="el-GR" sz="1400" i="1" dirty="0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+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𝑠𝑖𝑛𝑏</m:t>
                    </m:r>
                    <m:r>
                      <a:rPr lang="el-GR" sz="1400" i="1" dirty="0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where a and b are integers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 To do this we need to know some other patterns first!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2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Content Placeholder 2">
                <a:extLst>
                  <a:ext uri="{FF2B5EF4-FFF2-40B4-BE49-F238E27FC236}">
                    <a16:creationId xmlns:a16="http://schemas.microsoft.com/office/drawing/2014/main" id="{025F4EA5-5AD5-433A-B404-FB29B91FE6B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276600" cy="4876800"/>
              </a:xfrm>
              <a:blipFill>
                <a:blip r:embed="rId11"/>
                <a:stretch>
                  <a:fillRect t="-750" r="-20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">
            <a:extLst>
              <a:ext uri="{FF2B5EF4-FFF2-40B4-BE49-F238E27FC236}">
                <a16:creationId xmlns:a16="http://schemas.microsoft.com/office/drawing/2014/main" id="{F6D11E3E-64DB-45E5-A95B-EAFC3A4FB014}"/>
              </a:ext>
            </a:extLst>
          </p:cNvPr>
          <p:cNvSpPr txBox="1"/>
          <p:nvPr/>
        </p:nvSpPr>
        <p:spPr>
          <a:xfrm>
            <a:off x="8724980" y="6550223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1D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42DDF028-0413-49AD-95EF-E91754DB2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306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</p:spTree>
    <p:extLst>
      <p:ext uri="{BB962C8B-B14F-4D97-AF65-F5344CB8AC3E}">
        <p14:creationId xmlns:p14="http://schemas.microsoft.com/office/powerpoint/2010/main" val="229985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9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 animBg="1"/>
      <p:bldP spid="59" grpId="0" animBg="1"/>
      <p:bldP spid="60" grpId="0"/>
      <p:bldP spid="61" grpId="0" animBg="1"/>
      <p:bldP spid="94" grpId="0"/>
      <p:bldP spid="100" grpId="0"/>
      <p:bldP spid="101" grpId="0" animBg="1"/>
      <p:bldP spid="102" grpId="0"/>
      <p:bldP spid="11" grpId="0" animBg="1"/>
      <p:bldP spid="11" grpId="1" animBg="1"/>
      <p:bldP spid="103" grpId="0" animBg="1"/>
      <p:bldP spid="103" grpId="1" animBg="1"/>
      <p:bldP spid="105" grpId="0" animBg="1"/>
      <p:bldP spid="10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038600" y="1524000"/>
            <a:ext cx="519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itchFamily="66" charset="0"/>
              </a:rPr>
              <a:t>Let: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482153" y="1510352"/>
                <a:ext cx="1536767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b="0" i="1" smtClean="0">
                          <a:latin typeface="Cambria Math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2153" y="1510352"/>
                <a:ext cx="1536767" cy="30777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4495800" y="1981200"/>
                <a:ext cx="1907702" cy="495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400" i="1">
                                  <a:latin typeface="Cambria Math"/>
                                </a:rPr>
                                <m:t>𝑐𝑜𝑠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+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𝑖𝑠𝑖𝑛</m:t>
                              </m:r>
                              <m:r>
                                <a:rPr lang="en-US" sz="1400" i="1">
                                  <a:latin typeface="Cambria Math"/>
                                  <a:ea typeface="Cambria Math"/>
                                </a:rPr>
                                <m:t>𝜃</m:t>
                              </m:r>
                              <m:r>
                                <m:rPr>
                                  <m:nor/>
                                </m:rPr>
                                <a:rPr lang="en-GB" sz="1400" dirty="0"/>
                                <m:t> </m:t>
                              </m:r>
                            </m:e>
                          </m:d>
                        </m:e>
                        <m:sup>
                          <m:r>
                            <a:rPr lang="en-US" sz="1400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1981200"/>
                <a:ext cx="1907702" cy="49564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4419600" y="2667000"/>
                <a:ext cx="2209800" cy="495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1400">
                          <a:latin typeface="Cambria Math"/>
                        </a:rPr>
                        <m:t>cos</m:t>
                      </m:r>
                      <m:r>
                        <a:rPr lang="en-US" sz="1400" i="1">
                          <a:latin typeface="Cambria Math"/>
                        </a:rPr>
                        <m:t>⁡(−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)+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(−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2667000"/>
                <a:ext cx="2209800" cy="49564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4419600" y="3352800"/>
                <a:ext cx="1676400" cy="495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en-US" sz="1400" i="1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1400">
                              <a:latin typeface="Cambria Math"/>
                            </a:rPr>
                            <m:t>cos</m:t>
                          </m:r>
                        </m:fName>
                        <m:e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</m:e>
                      </m:func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−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𝑖𝑠𝑖𝑛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19600" y="3352800"/>
                <a:ext cx="1676400" cy="49564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3" name="TextBox 52"/>
              <p:cNvSpPr txBox="1"/>
              <p:nvPr/>
            </p:nvSpPr>
            <p:spPr>
              <a:xfrm>
                <a:off x="3850943" y="4607256"/>
                <a:ext cx="812723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3" name="Text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0943" y="4607256"/>
                <a:ext cx="812723" cy="49564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TextBox 53"/>
              <p:cNvSpPr txBox="1"/>
              <p:nvPr/>
            </p:nvSpPr>
            <p:spPr>
              <a:xfrm>
                <a:off x="4495800" y="4724400"/>
                <a:ext cx="139653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𝑐𝑜𝑠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+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4" name="TextBox 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5800" y="4724400"/>
                <a:ext cx="1396536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715000" y="4724400"/>
                <a:ext cx="1571264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US" sz="1400" b="0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400" i="1">
                              <a:latin typeface="Cambria Math"/>
                            </a:rPr>
                            <m:t>𝑐𝑜𝑠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a:rPr lang="en-US" sz="1400" b="0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𝑖𝑠𝑖𝑛</m:t>
                          </m:r>
                          <m:r>
                            <a:rPr lang="en-US" sz="1400" i="1">
                              <a:latin typeface="Cambria Math"/>
                              <a:ea typeface="Cambria Math"/>
                            </a:rPr>
                            <m:t>𝜃</m:t>
                          </m:r>
                          <m:r>
                            <m:rPr>
                              <m:nor/>
                            </m:rPr>
                            <a:rPr lang="en-GB" sz="1400" dirty="0"/>
                            <m:t> </m:t>
                          </m:r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5000" y="4724400"/>
                <a:ext cx="1571264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850943" y="5216856"/>
                <a:ext cx="812723" cy="49564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0943" y="5216856"/>
                <a:ext cx="812723" cy="49564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550391" y="5341960"/>
                <a:ext cx="72853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𝑖𝑠𝑖𝑛</m:t>
                      </m:r>
                      <m:r>
                        <a:rPr lang="en-US" sz="1400" b="0" i="1" smtClean="0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50391" y="5341960"/>
                <a:ext cx="728533" cy="30777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Arc 58"/>
          <p:cNvSpPr/>
          <p:nvPr/>
        </p:nvSpPr>
        <p:spPr>
          <a:xfrm>
            <a:off x="6248400" y="1676400"/>
            <a:ext cx="381000" cy="6096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/>
          <p:cNvSpPr txBox="1"/>
          <p:nvPr/>
        </p:nvSpPr>
        <p:spPr>
          <a:xfrm>
            <a:off x="6705600" y="16764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Write as ‘1 over’ 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 or with a power of -1</a:t>
            </a:r>
          </a:p>
        </p:txBody>
      </p:sp>
      <p:sp>
        <p:nvSpPr>
          <p:cNvPr id="61" name="Arc 60"/>
          <p:cNvSpPr/>
          <p:nvPr/>
        </p:nvSpPr>
        <p:spPr>
          <a:xfrm>
            <a:off x="6400800" y="2286000"/>
            <a:ext cx="381000" cy="6096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TextBox 93"/>
          <p:cNvSpPr txBox="1"/>
          <p:nvPr/>
        </p:nvSpPr>
        <p:spPr>
          <a:xfrm>
            <a:off x="6705600" y="2362200"/>
            <a:ext cx="15428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Use De </a:t>
            </a:r>
            <a:r>
              <a:rPr lang="en-US" sz="1400" dirty="0" err="1">
                <a:solidFill>
                  <a:srgbClr val="FF0000"/>
                </a:solidFill>
                <a:latin typeface="Comic Sans MS" pitchFamily="66" charset="0"/>
              </a:rPr>
              <a:t>Moivre’s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 theorem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6629400" y="3048000"/>
            <a:ext cx="20000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Use </a:t>
            </a:r>
            <a:r>
              <a:rPr lang="en-US" sz="1400" dirty="0" err="1">
                <a:solidFill>
                  <a:srgbClr val="FF0000"/>
                </a:solidFill>
                <a:latin typeface="Comic Sans MS" pitchFamily="66" charset="0"/>
              </a:rPr>
              <a:t>cos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(-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) = </a:t>
            </a:r>
            <a:r>
              <a:rPr lang="en-US" sz="1400" dirty="0" err="1">
                <a:solidFill>
                  <a:srgbClr val="FF0000"/>
                </a:solidFill>
                <a:latin typeface="Comic Sans MS" pitchFamily="66" charset="0"/>
              </a:rPr>
              <a:t>cos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 and sin(-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) = -sin</a:t>
            </a:r>
            <a:r>
              <a:rPr lang="el-GR" sz="1400" dirty="0">
                <a:solidFill>
                  <a:srgbClr val="FF0000"/>
                </a:solidFill>
                <a:latin typeface="Comic Sans MS" pitchFamily="66" charset="0"/>
              </a:rPr>
              <a:t>θ</a:t>
            </a:r>
            <a:endParaRPr lang="en-US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1" name="Arc 100"/>
          <p:cNvSpPr/>
          <p:nvPr/>
        </p:nvSpPr>
        <p:spPr>
          <a:xfrm>
            <a:off x="6324600" y="2971800"/>
            <a:ext cx="381000" cy="6096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TextBox 101"/>
          <p:cNvSpPr txBox="1"/>
          <p:nvPr/>
        </p:nvSpPr>
        <p:spPr>
          <a:xfrm>
            <a:off x="4343400" y="4114800"/>
            <a:ext cx="3505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We could also subtract our two results: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500748" y="1524000"/>
            <a:ext cx="1442852" cy="304800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Rectangle 102"/>
          <p:cNvSpPr/>
          <p:nvPr/>
        </p:nvSpPr>
        <p:spPr>
          <a:xfrm>
            <a:off x="4510643" y="3362695"/>
            <a:ext cx="1486395" cy="496785"/>
          </a:xfrm>
          <a:prstGeom prst="rect">
            <a:avLst/>
          </a:prstGeom>
          <a:noFill/>
          <a:ln w="3175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Arc 104"/>
          <p:cNvSpPr/>
          <p:nvPr/>
        </p:nvSpPr>
        <p:spPr>
          <a:xfrm>
            <a:off x="7058891" y="4881748"/>
            <a:ext cx="381000" cy="609600"/>
          </a:xfrm>
          <a:prstGeom prst="arc">
            <a:avLst>
              <a:gd name="adj1" fmla="val 16200000"/>
              <a:gd name="adj2" fmla="val 5450549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TextBox 105"/>
          <p:cNvSpPr txBox="1"/>
          <p:nvPr/>
        </p:nvSpPr>
        <p:spPr>
          <a:xfrm>
            <a:off x="7387442" y="5017325"/>
            <a:ext cx="1020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itchFamily="66" charset="0"/>
              </a:rPr>
              <a:t>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0" y="493450"/>
                <a:ext cx="1366400" cy="49564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𝑧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2</m:t>
                      </m:r>
                      <m:r>
                        <a:rPr lang="en-GB" sz="1400" b="0" i="1" smtClean="0">
                          <a:latin typeface="Cambria Math"/>
                        </a:rPr>
                        <m:t>𝑖𝑠𝑖𝑛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93450"/>
                <a:ext cx="1366400" cy="495649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ontent Placeholder 2">
                <a:extLst>
                  <a:ext uri="{FF2B5EF4-FFF2-40B4-BE49-F238E27FC236}">
                    <a16:creationId xmlns:a16="http://schemas.microsoft.com/office/drawing/2014/main" id="{80F09D98-5BD9-4D52-82D8-B841B1A42DA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276600" cy="4876800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anose="030F0702030302020204" pitchFamily="66" charset="0"/>
                  </a:rPr>
                  <a:t>You can apply De </a:t>
                </a:r>
                <a:r>
                  <a:rPr lang="en-GB" sz="1400" b="1" dirty="0" err="1">
                    <a:latin typeface="Comic Sans MS" panose="030F0702030302020204" pitchFamily="66" charset="0"/>
                  </a:rPr>
                  <a:t>Moivre’s</a:t>
                </a:r>
                <a:r>
                  <a:rPr lang="en-GB" sz="1400" b="1" dirty="0">
                    <a:latin typeface="Comic Sans MS" panose="030F0702030302020204" pitchFamily="66" charset="0"/>
                  </a:rPr>
                  <a:t> theorem to trigonometric identities</a:t>
                </a:r>
                <a:endParaRPr lang="en-GB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6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The examples we just saw were changing linear terms into ‘power’ terms (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eg</a:t>
                </a:r>
                <a:r>
                  <a:rPr lang="en-US" sz="14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into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p>
                    </m:sSup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  <m:r>
                      <a:rPr lang="en-US" sz="1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+..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)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You also need to be able to work in the opposite direction </a:t>
                </a:r>
                <a:r>
                  <a:rPr lang="en-US" sz="1400" dirty="0" err="1">
                    <a:latin typeface="Comic Sans MS" panose="030F0702030302020204" pitchFamily="66" charset="0"/>
                  </a:rPr>
                  <a:t>ie</a:t>
                </a:r>
                <a:r>
                  <a:rPr lang="en-US" sz="1400" dirty="0">
                    <a:latin typeface="Comic Sans MS" panose="030F0702030302020204" pitchFamily="66" charset="0"/>
                  </a:rPr>
                  <a:t>) changing a powered term into linear terms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 err="1">
                    <a:latin typeface="Comic Sans MS" panose="030F0702030302020204" pitchFamily="66" charset="0"/>
                  </a:rPr>
                  <a:t>Eg</a:t>
                </a:r>
                <a:r>
                  <a:rPr lang="en-US" sz="1400" dirty="0">
                    <a:latin typeface="Comic Sans MS" panose="030F0702030302020204" pitchFamily="66" charset="0"/>
                  </a:rPr>
                  <a:t>) Changing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400" i="1" dirty="0" smtClean="0">
                        <a:latin typeface="Cambria Math" panose="02040503050406030204" pitchFamily="18" charset="0"/>
                      </a:rPr>
                      <m:t>sin</m:t>
                    </m:r>
                    <m:r>
                      <a:rPr lang="en-US" sz="1400" i="1" baseline="30000" dirty="0" smtClean="0">
                        <a:latin typeface="Cambria Math" panose="02040503050406030204" pitchFamily="18" charset="0"/>
                      </a:rPr>
                      <m:t>6</m:t>
                    </m:r>
                    <m:r>
                      <a:rPr lang="el-GR" sz="1400" i="1" dirty="0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to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𝑠𝑖𝑛𝑎</m:t>
                    </m:r>
                    <m:r>
                      <a:rPr lang="el-GR" sz="1400" i="1" dirty="0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400" dirty="0">
                    <a:latin typeface="Comic Sans MS" panose="030F0702030302020204" pitchFamily="66" charset="0"/>
                  </a:rPr>
                  <a:t> +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𝑠𝑖𝑛𝑏</m:t>
                    </m:r>
                    <m:r>
                      <a:rPr lang="el-GR" sz="1400" i="1" dirty="0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</a:rPr>
                  <a:t>where a and b are integers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anose="030F0702030302020204" pitchFamily="66" charset="0"/>
                    <a:sym typeface="Wingdings" pitchFamily="2" charset="2"/>
                  </a:rPr>
                  <a:t> To do this we need to know some other patterns first!</a:t>
                </a:r>
                <a:endParaRPr lang="en-US" sz="14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2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GB" sz="12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2" name="Content Placeholder 2">
                <a:extLst>
                  <a:ext uri="{FF2B5EF4-FFF2-40B4-BE49-F238E27FC236}">
                    <a16:creationId xmlns:a16="http://schemas.microsoft.com/office/drawing/2014/main" id="{80F09D98-5BD9-4D52-82D8-B841B1A42DA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276600" cy="4876800"/>
              </a:xfrm>
              <a:blipFill>
                <a:blip r:embed="rId11"/>
                <a:stretch>
                  <a:fillRect t="-750" r="-204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">
            <a:extLst>
              <a:ext uri="{FF2B5EF4-FFF2-40B4-BE49-F238E27FC236}">
                <a16:creationId xmlns:a16="http://schemas.microsoft.com/office/drawing/2014/main" id="{BAB92975-986A-4C4B-A284-1355A3BE3E3D}"/>
              </a:ext>
            </a:extLst>
          </p:cNvPr>
          <p:cNvSpPr txBox="1"/>
          <p:nvPr/>
        </p:nvSpPr>
        <p:spPr>
          <a:xfrm>
            <a:off x="8724980" y="6550223"/>
            <a:ext cx="3946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anose="030F0702030302020204" pitchFamily="66" charset="0"/>
              </a:rPr>
              <a:t>1D</a:t>
            </a:r>
          </a:p>
        </p:txBody>
      </p:sp>
      <p:sp>
        <p:nvSpPr>
          <p:cNvPr id="34" name="Title 1">
            <a:extLst>
              <a:ext uri="{FF2B5EF4-FFF2-40B4-BE49-F238E27FC236}">
                <a16:creationId xmlns:a16="http://schemas.microsoft.com/office/drawing/2014/main" id="{48AAB106-4894-4123-AE19-584BE2297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13060"/>
            <a:ext cx="7886700" cy="1325563"/>
          </a:xfrm>
        </p:spPr>
        <p:txBody>
          <a:bodyPr/>
          <a:lstStyle/>
          <a:p>
            <a:pPr algn="ctr"/>
            <a:r>
              <a:rPr lang="en-GB" dirty="0">
                <a:latin typeface="Comic Sans MS" pitchFamily="66" charset="0"/>
              </a:rPr>
              <a:t>Complex Numbers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57">
                <a:extLst>
                  <a:ext uri="{FF2B5EF4-FFF2-40B4-BE49-F238E27FC236}">
                    <a16:creationId xmlns:a16="http://schemas.microsoft.com/office/drawing/2014/main" id="{BFB3D096-D49B-4C0A-B8B0-01B698907F40}"/>
                  </a:ext>
                </a:extLst>
              </p:cNvPr>
              <p:cNvSpPr txBox="1"/>
              <p:nvPr/>
            </p:nvSpPr>
            <p:spPr>
              <a:xfrm>
                <a:off x="0" y="0"/>
                <a:ext cx="1331134" cy="495649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/>
                        </a:rPr>
                        <m:t>𝑧</m:t>
                      </m:r>
                      <m:r>
                        <a:rPr lang="en-US" sz="1400" b="0" i="1" smtClean="0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/>
                            </a:rPr>
                            <m:t>𝑧</m:t>
                          </m:r>
                        </m:den>
                      </m:f>
                      <m:r>
                        <a:rPr lang="en-US" sz="1400" b="0" i="1" smtClean="0">
                          <a:latin typeface="Cambria Math"/>
                        </a:rPr>
                        <m:t>=</m:t>
                      </m:r>
                      <m:r>
                        <a:rPr lang="en-US" sz="1400" i="1">
                          <a:latin typeface="Cambria Math"/>
                        </a:rPr>
                        <m:t>2</m:t>
                      </m:r>
                      <m:r>
                        <a:rPr lang="en-US" sz="1400" i="1">
                          <a:latin typeface="Cambria Math"/>
                        </a:rPr>
                        <m:t>𝑐𝑜𝑠</m:t>
                      </m:r>
                      <m:r>
                        <a:rPr lang="en-US" sz="1400" i="1">
                          <a:latin typeface="Cambria Math"/>
                          <a:ea typeface="Cambria Math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5" name="TextBox 57">
                <a:extLst>
                  <a:ext uri="{FF2B5EF4-FFF2-40B4-BE49-F238E27FC236}">
                    <a16:creationId xmlns:a16="http://schemas.microsoft.com/office/drawing/2014/main" id="{BFB3D096-D49B-4C0A-B8B0-01B698907F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1331134" cy="495649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41936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4" grpId="0"/>
      <p:bldP spid="55" grpId="0"/>
      <p:bldP spid="56" grpId="0"/>
      <p:bldP spid="57" grpId="0"/>
      <p:bldP spid="102" grpId="0"/>
      <p:bldP spid="11" grpId="0" animBg="1"/>
      <p:bldP spid="11" grpId="1" animBg="1"/>
      <p:bldP spid="103" grpId="0" animBg="1"/>
      <p:bldP spid="103" grpId="1" animBg="1"/>
      <p:bldP spid="105" grpId="0" animBg="1"/>
      <p:bldP spid="106" grpId="0"/>
      <p:bldP spid="28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4" ma:contentTypeDescription="Create a new document." ma:contentTypeScope="" ma:versionID="f3eecc50e9b07754bbdd7d7f84a5a0e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a84750f097cb468e172277703b223c85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054F89-C321-46E6-8CD1-3F15D66B10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31A4BAD-34C6-400C-BBF9-D3635706E9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875FC5-FC13-4428-8A97-BB1DD55927D7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1527</TotalTime>
  <Words>5318</Words>
  <Application>Microsoft Office PowerPoint</Application>
  <PresentationFormat>On-screen Show (4:3)</PresentationFormat>
  <Paragraphs>487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8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Monotype Corsiva</vt:lpstr>
      <vt:lpstr>Segoe UI Black</vt:lpstr>
      <vt:lpstr>Wingdings</vt:lpstr>
      <vt:lpstr>Office テーマ</vt:lpstr>
      <vt:lpstr>PowerPoint Presentation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  <vt:lpstr>Complex Numbers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327</cp:revision>
  <dcterms:created xsi:type="dcterms:W3CDTF">2017-08-14T15:35:38Z</dcterms:created>
  <dcterms:modified xsi:type="dcterms:W3CDTF">2021-08-27T07:22:48Z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