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51.png"/><Relationship Id="rId7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7" Type="http://schemas.openxmlformats.org/officeDocument/2006/relationships/image" Target="../media/image10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0.png"/><Relationship Id="rId10" Type="http://schemas.openxmlformats.org/officeDocument/2006/relationships/image" Target="../media/image105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0" Type="http://schemas.openxmlformats.org/officeDocument/2006/relationships/image" Target="../media/image113.png"/><Relationship Id="rId4" Type="http://schemas.openxmlformats.org/officeDocument/2006/relationships/image" Target="../media/image107.png"/><Relationship Id="rId9" Type="http://schemas.openxmlformats.org/officeDocument/2006/relationships/image" Target="../media/image1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image" Target="../media/image52.png"/><Relationship Id="rId7" Type="http://schemas.openxmlformats.org/officeDocument/2006/relationships/image" Target="../media/image1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17.png"/><Relationship Id="rId11" Type="http://schemas.openxmlformats.org/officeDocument/2006/relationships/image" Target="../media/image122.png"/><Relationship Id="rId5" Type="http://schemas.openxmlformats.org/officeDocument/2006/relationships/image" Target="../media/image116.png"/><Relationship Id="rId10" Type="http://schemas.openxmlformats.org/officeDocument/2006/relationships/image" Target="../media/image121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52.png"/><Relationship Id="rId7" Type="http://schemas.openxmlformats.org/officeDocument/2006/relationships/image" Target="../media/image1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1D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You can write down the complex conjugate of a complex number, and it helps you divide one complex number by another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If a complex number is given by: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+ 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Then the complex conjugate is: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∗</m:t>
                          </m:r>
                        </m:sup>
                      </m:sSup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−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(You just reverse the sign of the imaginary part!)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Together, these are known as a </a:t>
                </a:r>
                <a:r>
                  <a:rPr lang="en-GB" sz="1400" b="1" u="sng" dirty="0">
                    <a:latin typeface="Comic Sans MS" pitchFamily="66" charset="0"/>
                    <a:sym typeface="Wingdings" pitchFamily="2" charset="2"/>
                  </a:rPr>
                  <a:t>complex conjugate pair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t="-1144" r="-1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600200"/>
            <a:ext cx="3390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Write down the complex conjugate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2925" y="200495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19600" y="1981200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981200"/>
                <a:ext cx="77611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05745" y="2359231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745" y="2359231"/>
                <a:ext cx="98700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100946" y="3190504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17621" y="3166753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5−2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621" y="3166753"/>
                <a:ext cx="77611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3766" y="3544784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=5+2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766" y="3544784"/>
                <a:ext cx="98700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122718" y="4281054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39393" y="4221677"/>
                <a:ext cx="910890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393" y="4221677"/>
                <a:ext cx="910890" cy="3726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61165" y="4599708"/>
                <a:ext cx="1121782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165" y="4599708"/>
                <a:ext cx="1121782" cy="3726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212278" y="2110839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664530" y="2080160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19" name="Arc 18"/>
          <p:cNvSpPr/>
          <p:nvPr/>
        </p:nvSpPr>
        <p:spPr>
          <a:xfrm>
            <a:off x="5174673" y="3272642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626925" y="3241963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21" name="Arc 20"/>
          <p:cNvSpPr/>
          <p:nvPr/>
        </p:nvSpPr>
        <p:spPr>
          <a:xfrm>
            <a:off x="5362699" y="4363193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814951" y="4332514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622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 – 7i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 + 7i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72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00200"/>
                <a:ext cx="76925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2057400"/>
                <a:ext cx="21172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2−7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+(2+7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057400"/>
                <a:ext cx="211724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67200" y="2514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514600"/>
                <a:ext cx="55585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172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553200" y="1828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1" name="Arc 10"/>
          <p:cNvSpPr/>
          <p:nvPr/>
        </p:nvSpPr>
        <p:spPr>
          <a:xfrm>
            <a:off x="6172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553200" y="2286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67200" y="32766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5241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7200" y="3733800"/>
                <a:ext cx="18721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2−7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(2+7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1872179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200" y="41910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=4+14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−14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−49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91000"/>
                <a:ext cx="2289858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400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781800" y="35052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8" name="Arc 17"/>
          <p:cNvSpPr/>
          <p:nvPr/>
        </p:nvSpPr>
        <p:spPr>
          <a:xfrm>
            <a:off x="64008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81800" y="3962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67200" y="46482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=4−49(−1)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146617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67200" y="51054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=53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054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400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781800" y="4343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24" name="Arc 23"/>
          <p:cNvSpPr/>
          <p:nvPr/>
        </p:nvSpPr>
        <p:spPr>
          <a:xfrm>
            <a:off x="57150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943600" y="4876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390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2√2 + i√2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2√2 - i√2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251" y="6519446"/>
            <a:ext cx="4251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00200"/>
                <a:ext cx="76925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91000" y="2057400"/>
                <a:ext cx="2898101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2898101" cy="387350"/>
              </a:xfrm>
              <a:prstGeom prst="rect">
                <a:avLst/>
              </a:prstGeom>
              <a:blipFill rotWithShape="1"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91000" y="2514600"/>
                <a:ext cx="804451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14600"/>
                <a:ext cx="804451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858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315200" y="1828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1" name="Arc 30"/>
          <p:cNvSpPr/>
          <p:nvPr/>
        </p:nvSpPr>
        <p:spPr>
          <a:xfrm>
            <a:off x="6858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200" y="2286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34290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429000"/>
                <a:ext cx="5241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3886200"/>
                <a:ext cx="2653034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886200"/>
                <a:ext cx="2653034" cy="387350"/>
              </a:xfrm>
              <a:prstGeom prst="rect">
                <a:avLst/>
              </a:prstGeom>
              <a:blipFill rotWithShape="1">
                <a:blip r:embed="rId8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91000" y="4343400"/>
                <a:ext cx="2828980" cy="366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343400"/>
                <a:ext cx="2828980" cy="3667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8580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15200" y="3657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8" name="Arc 37"/>
          <p:cNvSpPr/>
          <p:nvPr/>
        </p:nvSpPr>
        <p:spPr>
          <a:xfrm>
            <a:off x="68580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15200" y="4114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91000" y="4800600"/>
                <a:ext cx="15222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=8−(−1)(2)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522276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91000" y="5257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2578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858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239000" y="4495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Some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44" name="Arc 43"/>
          <p:cNvSpPr/>
          <p:nvPr/>
        </p:nvSpPr>
        <p:spPr>
          <a:xfrm>
            <a:off x="68580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315200" y="5029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31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  <p:bldP spid="41" grpId="0"/>
      <p:bldP spid="42" grpId="0" animBg="1"/>
      <p:bldP spid="43" grpId="0"/>
      <p:bldP spid="44" grpId="0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l="-182" t="-762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5656" y="2780928"/>
                <a:ext cx="946605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(10+5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(1+2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780928"/>
                <a:ext cx="946605" cy="540917"/>
              </a:xfrm>
              <a:prstGeom prst="rect">
                <a:avLst/>
              </a:prstGeom>
              <a:blipFill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1600200"/>
                <a:ext cx="799129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600200"/>
                <a:ext cx="799129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86200" y="2286000"/>
                <a:ext cx="1753622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1753622" cy="540917"/>
              </a:xfrm>
              <a:prstGeom prst="rect">
                <a:avLst/>
              </a:prstGeom>
              <a:blipFill rotWithShape="1">
                <a:blip r:embed="rId7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2971800"/>
                <a:ext cx="2019976" cy="541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−10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019976" cy="54123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657600"/>
                <a:ext cx="1877757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10−15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−10(−1)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1−4(−1)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1877757" cy="540917"/>
              </a:xfrm>
              <a:prstGeom prst="rect">
                <a:avLst/>
              </a:prstGeom>
              <a:blipFill rotWithShape="1">
                <a:blip r:embed="rId9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343400"/>
                <a:ext cx="1083053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20−15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343400"/>
                <a:ext cx="1083053" cy="500009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5029200"/>
                <a:ext cx="8842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884281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15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715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943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72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72200" y="4114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96000" y="47244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147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l="-182" t="-762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47664" y="2780928"/>
                <a:ext cx="88729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(5+4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(2−3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780928"/>
                <a:ext cx="887294" cy="540917"/>
              </a:xfrm>
              <a:prstGeom prst="rect">
                <a:avLst/>
              </a:prstGeom>
              <a:blipFill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91000" y="1600200"/>
                <a:ext cx="699743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5+4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00200"/>
                <a:ext cx="699743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86200" y="2286000"/>
                <a:ext cx="165423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(5+4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1654234" cy="540917"/>
              </a:xfrm>
              <a:prstGeom prst="rect">
                <a:avLst/>
              </a:prstGeom>
              <a:blipFill rotWithShape="1">
                <a:blip r:embed="rId7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2971800"/>
                <a:ext cx="2019977" cy="528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4+6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019977" cy="5281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657600"/>
                <a:ext cx="1877758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10+23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+12(−1)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4−9(−1)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1877758" cy="540917"/>
              </a:xfrm>
              <a:prstGeom prst="rect">
                <a:avLst/>
              </a:prstGeom>
              <a:blipFill rotWithShape="1">
                <a:blip r:embed="rId9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343400"/>
                <a:ext cx="111831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−2+23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343400"/>
                <a:ext cx="1118319" cy="49705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5029200"/>
                <a:ext cx="12775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277594" cy="4970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15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715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943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72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72200" y="4114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96000" y="4648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into two parts (this is useful for later topics!)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088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C006B1-8763-47D2-91F5-A43AC97B1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E95B8-934E-4EFE-8002-B5F00EA5BC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49BBD0-5CB8-4B2C-973F-14F8C820A56E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876</Words>
  <Application>Microsoft Office PowerPoint</Application>
  <PresentationFormat>On-screen Show (4:3)</PresentationFormat>
  <Paragraphs>124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143</cp:revision>
  <dcterms:created xsi:type="dcterms:W3CDTF">2017-08-14T15:35:38Z</dcterms:created>
  <dcterms:modified xsi:type="dcterms:W3CDTF">2021-08-26T15:27:25Z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