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ke Pye" initials="MP" lastIdx="2" clrIdx="0">
    <p:extLst>
      <p:ext uri="{19B8F6BF-5375-455C-9EA6-DF929625EA0E}">
        <p15:presenceInfo xmlns:p15="http://schemas.microsoft.com/office/powerpoint/2012/main" userId="9932f53b462bfe5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99"/>
    <a:srgbClr val="FF3300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433" autoAdjust="0"/>
  </p:normalViewPr>
  <p:slideViewPr>
    <p:cSldViewPr>
      <p:cViewPr varScale="1">
        <p:scale>
          <a:sx n="106" d="100"/>
          <a:sy n="106" d="100"/>
        </p:scale>
        <p:origin x="11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2EEA4-E582-4152-B533-B6F78830D135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2240B-DF40-4AE8-A87C-450D162C53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282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00"/>
            </a:gs>
            <a:gs pos="7000">
              <a:srgbClr val="FFCC99">
                <a:alpha val="60000"/>
              </a:srgbClr>
            </a:gs>
            <a:gs pos="95000">
              <a:srgbClr val="FFCC99">
                <a:alpha val="60000"/>
              </a:srgbClr>
            </a:gs>
            <a:gs pos="100000">
              <a:srgbClr val="FF33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6.png"/><Relationship Id="rId13" Type="http://schemas.openxmlformats.org/officeDocument/2006/relationships/image" Target="../media/image161.png"/><Relationship Id="rId3" Type="http://schemas.openxmlformats.org/officeDocument/2006/relationships/image" Target="../media/image20.png"/><Relationship Id="rId7" Type="http://schemas.openxmlformats.org/officeDocument/2006/relationships/image" Target="../media/image155.png"/><Relationship Id="rId12" Type="http://schemas.openxmlformats.org/officeDocument/2006/relationships/image" Target="../media/image160.png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59.png"/><Relationship Id="rId10" Type="http://schemas.openxmlformats.org/officeDocument/2006/relationships/image" Target="../media/image158.png"/><Relationship Id="rId4" Type="http://schemas.openxmlformats.org/officeDocument/2006/relationships/image" Target="../media/image21.png"/><Relationship Id="rId9" Type="http://schemas.openxmlformats.org/officeDocument/2006/relationships/image" Target="../media/image157.png"/><Relationship Id="rId14" Type="http://schemas.openxmlformats.org/officeDocument/2006/relationships/image" Target="../media/image16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99.png"/><Relationship Id="rId7" Type="http://schemas.openxmlformats.org/officeDocument/2006/relationships/image" Target="../media/image25.png"/><Relationship Id="rId12" Type="http://schemas.openxmlformats.org/officeDocument/2006/relationships/image" Target="../media/image3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36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0.png"/><Relationship Id="rId9" Type="http://schemas.openxmlformats.org/officeDocument/2006/relationships/image" Target="../media/image2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3" Type="http://schemas.openxmlformats.org/officeDocument/2006/relationships/image" Target="../media/image99.png"/><Relationship Id="rId7" Type="http://schemas.openxmlformats.org/officeDocument/2006/relationships/image" Target="../media/image73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83.png"/><Relationship Id="rId5" Type="http://schemas.openxmlformats.org/officeDocument/2006/relationships/image" Target="../media/image23.png"/><Relationship Id="rId10" Type="http://schemas.openxmlformats.org/officeDocument/2006/relationships/image" Target="../media/image82.png"/><Relationship Id="rId4" Type="http://schemas.openxmlformats.org/officeDocument/2006/relationships/image" Target="../media/image20.png"/><Relationship Id="rId9" Type="http://schemas.openxmlformats.org/officeDocument/2006/relationships/image" Target="../media/image8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png"/><Relationship Id="rId13" Type="http://schemas.openxmlformats.org/officeDocument/2006/relationships/image" Target="../media/image90.png"/><Relationship Id="rId3" Type="http://schemas.openxmlformats.org/officeDocument/2006/relationships/image" Target="../media/image99.png"/><Relationship Id="rId7" Type="http://schemas.openxmlformats.org/officeDocument/2006/relationships/image" Target="../media/image82.png"/><Relationship Id="rId12" Type="http://schemas.openxmlformats.org/officeDocument/2006/relationships/image" Target="../media/image89.png"/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88.png"/><Relationship Id="rId5" Type="http://schemas.openxmlformats.org/officeDocument/2006/relationships/image" Target="../media/image23.png"/><Relationship Id="rId10" Type="http://schemas.openxmlformats.org/officeDocument/2006/relationships/image" Target="../media/image87.png"/><Relationship Id="rId4" Type="http://schemas.openxmlformats.org/officeDocument/2006/relationships/image" Target="../media/image20.png"/><Relationship Id="rId9" Type="http://schemas.openxmlformats.org/officeDocument/2006/relationships/image" Target="../media/image8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png"/><Relationship Id="rId3" Type="http://schemas.openxmlformats.org/officeDocument/2006/relationships/image" Target="../media/image99.png"/><Relationship Id="rId7" Type="http://schemas.openxmlformats.org/officeDocument/2006/relationships/image" Target="../media/image82.png"/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92.png"/><Relationship Id="rId5" Type="http://schemas.openxmlformats.org/officeDocument/2006/relationships/image" Target="../media/image23.png"/><Relationship Id="rId10" Type="http://schemas.openxmlformats.org/officeDocument/2006/relationships/image" Target="../media/image90.png"/><Relationship Id="rId4" Type="http://schemas.openxmlformats.org/officeDocument/2006/relationships/image" Target="../media/image91.png"/><Relationship Id="rId9" Type="http://schemas.openxmlformats.org/officeDocument/2006/relationships/image" Target="../media/image9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png"/><Relationship Id="rId13" Type="http://schemas.openxmlformats.org/officeDocument/2006/relationships/image" Target="../media/image95.png"/><Relationship Id="rId3" Type="http://schemas.openxmlformats.org/officeDocument/2006/relationships/image" Target="../media/image99.png"/><Relationship Id="rId7" Type="http://schemas.openxmlformats.org/officeDocument/2006/relationships/image" Target="../media/image82.png"/><Relationship Id="rId12" Type="http://schemas.openxmlformats.org/officeDocument/2006/relationships/image" Target="../media/image94.png"/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93.png"/><Relationship Id="rId5" Type="http://schemas.openxmlformats.org/officeDocument/2006/relationships/image" Target="../media/image23.png"/><Relationship Id="rId10" Type="http://schemas.openxmlformats.org/officeDocument/2006/relationships/image" Target="../media/image90.png"/><Relationship Id="rId4" Type="http://schemas.openxmlformats.org/officeDocument/2006/relationships/image" Target="../media/image20.png"/><Relationship Id="rId9" Type="http://schemas.openxmlformats.org/officeDocument/2006/relationships/image" Target="../media/image910.png"/><Relationship Id="rId14" Type="http://schemas.openxmlformats.org/officeDocument/2006/relationships/image" Target="../media/image9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png"/><Relationship Id="rId3" Type="http://schemas.openxmlformats.org/officeDocument/2006/relationships/image" Target="../media/image99.png"/><Relationship Id="rId7" Type="http://schemas.openxmlformats.org/officeDocument/2006/relationships/image" Target="../media/image82.png"/><Relationship Id="rId12" Type="http://schemas.openxmlformats.org/officeDocument/2006/relationships/image" Target="../media/image97.png"/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96.png"/><Relationship Id="rId5" Type="http://schemas.openxmlformats.org/officeDocument/2006/relationships/image" Target="../media/image23.png"/><Relationship Id="rId10" Type="http://schemas.openxmlformats.org/officeDocument/2006/relationships/image" Target="../media/image90.png"/><Relationship Id="rId4" Type="http://schemas.openxmlformats.org/officeDocument/2006/relationships/image" Target="../media/image20.png"/><Relationship Id="rId9" Type="http://schemas.openxmlformats.org/officeDocument/2006/relationships/image" Target="../media/image9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7B95DA0-1F8D-4700-93D6-C0A20ED569A6}"/>
              </a:ext>
            </a:extLst>
          </p:cNvPr>
          <p:cNvSpPr/>
          <p:nvPr/>
        </p:nvSpPr>
        <p:spPr>
          <a:xfrm>
            <a:off x="1705440" y="1973042"/>
            <a:ext cx="5697714" cy="277768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1B</a:t>
            </a:r>
            <a:endParaRPr lang="ja-JP" altLang="en-US" sz="88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850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052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Reminder of rules from last year…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Express the following calculation in the form x + </a:t>
            </a:r>
            <a:r>
              <a:rPr lang="en-US" sz="1400" dirty="0" err="1">
                <a:latin typeface="Comic Sans MS" panose="030F0702030302020204" pitchFamily="66" charset="0"/>
              </a:rPr>
              <a:t>iy</a:t>
            </a:r>
            <a:r>
              <a:rPr lang="en-US" sz="1400" dirty="0">
                <a:latin typeface="Comic Sans MS" panose="030F0702030302020204" pitchFamily="66" charset="0"/>
              </a:rPr>
              <a:t>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915816" y="0"/>
                <a:ext cx="2743199" cy="4387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0"/>
                <a:ext cx="2743199" cy="43877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71600" y="2852936"/>
                <a:ext cx="2132763" cy="9339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𝑐𝑜𝑠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𝑖𝑠𝑖𝑛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𝑐𝑜𝑠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GB" sz="16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𝑖𝑠𝑖𝑛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GB" sz="16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2852936"/>
                <a:ext cx="2132763" cy="9339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892138" y="1524000"/>
                <a:ext cx="1887696" cy="8286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GB" sz="14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𝑖𝑠𝑖𝑛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  <m:r>
                                <a:rPr lang="en-GB" sz="14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𝑖𝑠𝑖𝑛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2138" y="1524000"/>
                <a:ext cx="1887696" cy="82862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892138" y="2550226"/>
                <a:ext cx="442044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2138" y="2550226"/>
                <a:ext cx="442044" cy="54482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108863" y="2521528"/>
                <a:ext cx="2941959" cy="64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GB" sz="14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GB" sz="14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8863" y="2521528"/>
                <a:ext cx="2941959" cy="64915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890160" y="3391395"/>
                <a:ext cx="442044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0160" y="3391395"/>
                <a:ext cx="442044" cy="54482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106885" y="3362697"/>
                <a:ext cx="2444772" cy="64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6885" y="3362697"/>
                <a:ext cx="2444772" cy="64915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888181" y="4220688"/>
                <a:ext cx="442044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8181" y="4220688"/>
                <a:ext cx="442044" cy="54482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104906" y="4191990"/>
                <a:ext cx="1785169" cy="64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4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4906" y="4191990"/>
                <a:ext cx="1785169" cy="64915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889171" y="5021284"/>
                <a:ext cx="1078821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9171" y="5021284"/>
                <a:ext cx="1078821" cy="495649"/>
              </a:xfrm>
              <a:prstGeom prst="rect">
                <a:avLst/>
              </a:prstGeom>
              <a:blipFill rotWithShape="1">
                <a:blip r:embed="rId14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18"/>
          <p:cNvSpPr/>
          <p:nvPr/>
        </p:nvSpPr>
        <p:spPr>
          <a:xfrm>
            <a:off x="6839198" y="2045524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7089568" y="1953491"/>
            <a:ext cx="21613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Combine using one of the rules above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Divide the moduli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Subtract the arguments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Arc 20"/>
          <p:cNvSpPr/>
          <p:nvPr/>
        </p:nvSpPr>
        <p:spPr>
          <a:xfrm>
            <a:off x="6837219" y="2898568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21"/>
          <p:cNvSpPr/>
          <p:nvPr/>
        </p:nvSpPr>
        <p:spPr>
          <a:xfrm>
            <a:off x="6324601" y="3751613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/>
          <p:cNvSpPr/>
          <p:nvPr/>
        </p:nvSpPr>
        <p:spPr>
          <a:xfrm>
            <a:off x="5669478" y="4545280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7087589" y="3099461"/>
            <a:ext cx="8332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602682" y="3833752"/>
            <a:ext cx="1816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You can work out the sin and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parts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935685" y="4762006"/>
            <a:ext cx="1118259" cy="2849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Multiply out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H="1" flipV="1">
            <a:off x="5868144" y="260649"/>
            <a:ext cx="1656184" cy="144015"/>
          </a:xfrm>
          <a:prstGeom prst="straightConnector1">
            <a:avLst/>
          </a:prstGeom>
          <a:ln w="6032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720762" y="6519446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1B</a:t>
            </a:r>
          </a:p>
        </p:txBody>
      </p:sp>
    </p:spTree>
    <p:extLst>
      <p:ext uri="{BB962C8B-B14F-4D97-AF65-F5344CB8AC3E}">
        <p14:creationId xmlns:p14="http://schemas.microsoft.com/office/powerpoint/2010/main" val="739451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39" grpId="0" animBg="1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 animBg="1"/>
      <p:bldP spid="21" grpId="0" animBg="1"/>
      <p:bldP spid="22" grpId="0" animBg="1"/>
      <p:bldP spid="23" grpId="0" animBg="1"/>
      <p:bldP spid="24" grpId="0"/>
      <p:bldP spid="2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695328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need to be able to multiply and divide complex numbers which are given in exponential form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You need to be able to follow the same kind of processes for numbers given in exponential form…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a) Express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rad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𝑖𝑦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695328" cy="4525963"/>
              </a:xfrm>
              <a:blipFill>
                <a:blip r:embed="rId2"/>
                <a:stretch>
                  <a:fillRect t="-809" r="-16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915816" y="0"/>
                <a:ext cx="2743199" cy="4387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0"/>
                <a:ext cx="2743199" cy="43877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720762" y="6519446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652120" y="0"/>
                <a:ext cx="2133600" cy="3493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0"/>
                <a:ext cx="2133600" cy="34939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800111" y="0"/>
                <a:ext cx="1343889" cy="4387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𝑖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0111" y="0"/>
                <a:ext cx="1343889" cy="43877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Arrow Connector 31"/>
          <p:cNvCxnSpPr/>
          <p:nvPr/>
        </p:nvCxnSpPr>
        <p:spPr>
          <a:xfrm flipH="1" flipV="1">
            <a:off x="7308304" y="476672"/>
            <a:ext cx="576064" cy="1008111"/>
          </a:xfrm>
          <a:prstGeom prst="straightConnector1">
            <a:avLst/>
          </a:prstGeom>
          <a:ln w="6032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4716016" y="1628800"/>
                <a:ext cx="1238288" cy="4137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1628800"/>
                <a:ext cx="1238288" cy="41370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4499992" y="2132856"/>
                <a:ext cx="1571841" cy="4309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e>
                      </m:d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2132856"/>
                <a:ext cx="1571841" cy="43095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4499992" y="2708920"/>
                <a:ext cx="970394" cy="4238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2708920"/>
                <a:ext cx="970394" cy="42383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4427984" y="3284984"/>
                <a:ext cx="2160240" cy="4583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3284984"/>
                <a:ext cx="2160240" cy="458395"/>
              </a:xfrm>
              <a:prstGeom prst="rect">
                <a:avLst/>
              </a:prstGeom>
              <a:blipFill>
                <a:blip r:embed="rId10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4427984" y="3861048"/>
                <a:ext cx="1440160" cy="3331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3861048"/>
                <a:ext cx="1440160" cy="33316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4427984" y="4437112"/>
                <a:ext cx="1008112" cy="3331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4437112"/>
                <a:ext cx="1008112" cy="33316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37"/>
          <p:cNvSpPr/>
          <p:nvPr/>
        </p:nvSpPr>
        <p:spPr>
          <a:xfrm>
            <a:off x="6012160" y="1844824"/>
            <a:ext cx="360040" cy="576064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6372200" y="1916832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Apply one of the rules above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1" name="Arc 40"/>
          <p:cNvSpPr/>
          <p:nvPr/>
        </p:nvSpPr>
        <p:spPr>
          <a:xfrm>
            <a:off x="5868144" y="2420888"/>
            <a:ext cx="360040" cy="576064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Arc 42"/>
          <p:cNvSpPr/>
          <p:nvPr/>
        </p:nvSpPr>
        <p:spPr>
          <a:xfrm>
            <a:off x="6300192" y="2996952"/>
            <a:ext cx="360040" cy="576064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>
            <a:off x="6300192" y="3573016"/>
            <a:ext cx="360040" cy="50405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5580112" y="4077072"/>
            <a:ext cx="360040" cy="50405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6228184" y="2564904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588224" y="3068960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in modulus-argument form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588224" y="3573016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 the cos and sine parts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940152" y="4149080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25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4" grpId="0"/>
      <p:bldP spid="33" grpId="0"/>
      <p:bldP spid="34" grpId="0"/>
      <p:bldP spid="35" grpId="0"/>
      <p:bldP spid="36" grpId="0"/>
      <p:bldP spid="37" grpId="0"/>
      <p:bldP spid="38" grpId="0" animBg="1"/>
      <p:bldP spid="40" grpId="0"/>
      <p:bldP spid="41" grpId="0" animBg="1"/>
      <p:bldP spid="43" grpId="0" animBg="1"/>
      <p:bldP spid="44" grpId="0" animBg="1"/>
      <p:bldP spid="45" grpId="0" animBg="1"/>
      <p:bldP spid="46" grpId="0"/>
      <p:bldP spid="47" grpId="0"/>
      <p:bldP spid="48" grpId="0"/>
      <p:bldP spid="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695328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need to be able to multiply and divide complex numbers which are given in exponential form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You need to be able to follow the same kind of processes for numbers given in exponential form…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=2+2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𝐼𝑚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𝑧𝑤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𝑧𝑤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=3</m:t>
                    </m:r>
                    <m:d>
                      <m:dPr>
                        <m:begChr m:val="|"/>
                        <m:endChr m:val="|"/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Use geometrical reasoning to find the two possibilities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giving your answers in exponential form.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To do this, we need to find the magnitude of w, as well as its argument…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695328" cy="4525963"/>
              </a:xfrm>
              <a:blipFill>
                <a:blip r:embed="rId2"/>
                <a:stretch>
                  <a:fillRect l="-165" t="-809" r="-16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915816" y="0"/>
                <a:ext cx="2743199" cy="4387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0"/>
                <a:ext cx="2743199" cy="43877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720762" y="6519446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652120" y="0"/>
                <a:ext cx="2133600" cy="3493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0"/>
                <a:ext cx="2133600" cy="34939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800111" y="0"/>
                <a:ext cx="1343889" cy="4387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𝑖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0111" y="0"/>
                <a:ext cx="1343889" cy="43877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580112" y="1628800"/>
                <a:ext cx="11796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𝑧𝑤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1628800"/>
                <a:ext cx="1179682" cy="276999"/>
              </a:xfrm>
              <a:prstGeom prst="rect">
                <a:avLst/>
              </a:prstGeom>
              <a:blipFill>
                <a:blip r:embed="rId7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436096" y="2204864"/>
                <a:ext cx="13646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d>
                        <m:dPr>
                          <m:begChr m:val="|"/>
                          <m:endChr m:val="|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2204864"/>
                <a:ext cx="1364669" cy="276999"/>
              </a:xfrm>
              <a:prstGeom prst="rect">
                <a:avLst/>
              </a:prstGeom>
              <a:blipFill>
                <a:blip r:embed="rId8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724128" y="2708920"/>
                <a:ext cx="8052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2708920"/>
                <a:ext cx="805220" cy="276999"/>
              </a:xfrm>
              <a:prstGeom prst="rect">
                <a:avLst/>
              </a:prstGeom>
              <a:blipFill>
                <a:blip r:embed="rId9"/>
                <a:stretch>
                  <a:fillRect r="-6061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827584" y="4941168"/>
                <a:ext cx="8052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4941168"/>
                <a:ext cx="805220" cy="276999"/>
              </a:xfrm>
              <a:prstGeom prst="rect">
                <a:avLst/>
              </a:prstGeom>
              <a:blipFill>
                <a:blip r:embed="rId10"/>
                <a:stretch>
                  <a:fillRect r="-606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Arc 53"/>
          <p:cNvSpPr/>
          <p:nvPr/>
        </p:nvSpPr>
        <p:spPr>
          <a:xfrm>
            <a:off x="6660232" y="1772816"/>
            <a:ext cx="360040" cy="50405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6739481" y="1700808"/>
            <a:ext cx="2411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The left hand side can be written as two separate moduli…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7053039" y="2358405"/>
                <a:ext cx="10081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Divide both sides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3039" y="2358405"/>
                <a:ext cx="1008112" cy="461665"/>
              </a:xfrm>
              <a:prstGeom prst="rect">
                <a:avLst/>
              </a:prstGeom>
              <a:blipFill>
                <a:blip r:embed="rId11"/>
                <a:stretch>
                  <a:fillRect t="-1316" r="-4848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Arc 57"/>
          <p:cNvSpPr/>
          <p:nvPr/>
        </p:nvSpPr>
        <p:spPr>
          <a:xfrm>
            <a:off x="6660232" y="2348880"/>
            <a:ext cx="360040" cy="50405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3881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7" grpId="0"/>
      <p:bldP spid="50" grpId="0"/>
      <p:bldP spid="51" grpId="0"/>
      <p:bldP spid="54" grpId="0" animBg="1"/>
      <p:bldP spid="55" grpId="0"/>
      <p:bldP spid="56" grpId="0"/>
      <p:bldP spid="5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695328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need to be able to multiply and divide complex numbers which are given in exponential form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You need to be able to follow the same kind of processes for numbers given in exponential form…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=2+2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𝐼𝑚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𝑧𝑤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𝑧𝑤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=3</m:t>
                    </m:r>
                    <m:d>
                      <m:dPr>
                        <m:begChr m:val="|"/>
                        <m:endChr m:val="|"/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Use geometrical reasoning to find the two possibilities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giving your answers in exponential form.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Now we need to find possible magnitudes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 b="0" i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arg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⁡(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𝑤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To start with, find the value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 b="0" i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arg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⁡(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𝑧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695328" cy="4525963"/>
              </a:xfrm>
              <a:blipFill>
                <a:blip r:embed="rId2"/>
                <a:stretch>
                  <a:fillRect l="-165" t="-809" r="-16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915816" y="0"/>
                <a:ext cx="2743199" cy="4387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0"/>
                <a:ext cx="2743199" cy="43877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720762" y="6519446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652120" y="0"/>
                <a:ext cx="2133600" cy="3493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0"/>
                <a:ext cx="2133600" cy="34939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800111" y="0"/>
                <a:ext cx="1343889" cy="4387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𝑖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0111" y="0"/>
                <a:ext cx="1343889" cy="43877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827584" y="4941168"/>
                <a:ext cx="8052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4941168"/>
                <a:ext cx="805220" cy="276999"/>
              </a:xfrm>
              <a:prstGeom prst="rect">
                <a:avLst/>
              </a:prstGeom>
              <a:blipFill>
                <a:blip r:embed="rId7"/>
                <a:stretch>
                  <a:fillRect r="-606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Connector 51"/>
          <p:cNvCxnSpPr/>
          <p:nvPr/>
        </p:nvCxnSpPr>
        <p:spPr>
          <a:xfrm flipV="1">
            <a:off x="57744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60792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6384032" y="1540024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66888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69936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72984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76032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51648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54696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6200000" flipV="1">
            <a:off x="6384032" y="27592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16200000" flipV="1">
            <a:off x="6384032" y="24544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16200000" flipV="1">
            <a:off x="6384032" y="21496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16200000" flipV="1">
            <a:off x="6384032" y="18448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5400000" flipH="1" flipV="1">
            <a:off x="6384032" y="1540024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rot="16200000" flipV="1">
            <a:off x="6384032" y="12352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rot="16200000" flipV="1">
            <a:off x="6384032" y="9304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16200000" flipV="1">
            <a:off x="6384032" y="6256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16200000" flipV="1">
            <a:off x="6384032" y="3208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908032" y="2911624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Re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219800" y="1208584"/>
            <a:ext cx="4219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latin typeface="Comic Sans MS" pitchFamily="66" charset="0"/>
              </a:rPr>
              <a:t>Im</a:t>
            </a:r>
            <a:endParaRPr lang="en-GB" sz="1400" dirty="0">
              <a:latin typeface="Comic Sans MS" pitchFamily="66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920553" y="2376818"/>
            <a:ext cx="144016" cy="144016"/>
            <a:chOff x="7236296" y="5373216"/>
            <a:chExt cx="144016" cy="144016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7236296" y="5373216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flipH="1">
              <a:off x="7236296" y="5373216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003073" y="2145323"/>
                <a:ext cx="13305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𝒛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3073" y="2145323"/>
                <a:ext cx="133050" cy="215444"/>
              </a:xfrm>
              <a:prstGeom prst="rect">
                <a:avLst/>
              </a:prstGeom>
              <a:blipFill>
                <a:blip r:embed="rId8"/>
                <a:stretch>
                  <a:fillRect l="-22727" r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 flipH="1">
            <a:off x="6374423" y="2453054"/>
            <a:ext cx="615462" cy="60666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6374423" y="3050932"/>
            <a:ext cx="633046" cy="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rot="5400000">
            <a:off x="6676292" y="2737340"/>
            <a:ext cx="633046" cy="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6962531" y="2649904"/>
                <a:ext cx="22420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2531" y="2649904"/>
                <a:ext cx="224204" cy="215444"/>
              </a:xfrm>
              <a:prstGeom prst="rect">
                <a:avLst/>
              </a:prstGeom>
              <a:blipFill>
                <a:blip r:embed="rId9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6572006" y="3072179"/>
                <a:ext cx="22420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2006" y="3072179"/>
                <a:ext cx="224204" cy="215444"/>
              </a:xfrm>
              <a:prstGeom prst="rect">
                <a:avLst/>
              </a:prstGeom>
              <a:blipFill>
                <a:blip r:embed="rId9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99489" y="4874602"/>
                <a:ext cx="2198807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arg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9489" y="4874602"/>
                <a:ext cx="2198807" cy="62235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12"/>
          <p:cNvSpPr/>
          <p:nvPr/>
        </p:nvSpPr>
        <p:spPr>
          <a:xfrm>
            <a:off x="5671039" y="2681654"/>
            <a:ext cx="914400" cy="914400"/>
          </a:xfrm>
          <a:prstGeom prst="arc">
            <a:avLst>
              <a:gd name="adj1" fmla="val 19811452"/>
              <a:gd name="adj2" fmla="val 21023355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6514856" y="2835642"/>
                <a:ext cx="22420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𝜽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4856" y="2835642"/>
                <a:ext cx="224204" cy="215444"/>
              </a:xfrm>
              <a:prstGeom prst="rect">
                <a:avLst/>
              </a:prstGeom>
              <a:blipFill>
                <a:blip r:embed="rId11"/>
                <a:stretch>
                  <a:fillRect l="-5556" r="-2778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4763966" y="5619017"/>
                <a:ext cx="1126206" cy="4706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arg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3966" y="5619017"/>
                <a:ext cx="1126206" cy="47064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3" name="TextBox 102"/>
          <p:cNvSpPr txBox="1"/>
          <p:nvPr/>
        </p:nvSpPr>
        <p:spPr>
          <a:xfrm>
            <a:off x="7043514" y="5396880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4" name="Arc 103"/>
          <p:cNvSpPr/>
          <p:nvPr/>
        </p:nvSpPr>
        <p:spPr>
          <a:xfrm>
            <a:off x="6831682" y="5177805"/>
            <a:ext cx="273968" cy="71817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/>
              <p:cNvSpPr txBox="1"/>
              <p:nvPr/>
            </p:nvSpPr>
            <p:spPr>
              <a:xfrm>
                <a:off x="2363666" y="4827710"/>
                <a:ext cx="1126206" cy="4706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arg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5" name="TextBox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3666" y="4827710"/>
                <a:ext cx="1126206" cy="47064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0306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75" grpId="0"/>
      <p:bldP spid="7" grpId="0"/>
      <p:bldP spid="99" grpId="0"/>
      <p:bldP spid="100" grpId="0"/>
      <p:bldP spid="12" grpId="0"/>
      <p:bldP spid="13" grpId="0" animBg="1"/>
      <p:bldP spid="101" grpId="0"/>
      <p:bldP spid="102" grpId="0"/>
      <p:bldP spid="103" grpId="0"/>
      <p:bldP spid="104" grpId="0" animBg="1"/>
      <p:bldP spid="10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695328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need to be able to multiply and divide complex numbers which are given in exponential form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You need to be able to follow the same kind of processes for numbers given in exponential form…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=2+2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𝐼𝑚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𝑧𝑤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𝑧𝑤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=3</m:t>
                    </m:r>
                    <m:d>
                      <m:dPr>
                        <m:begChr m:val="|"/>
                        <m:endChr m:val="|"/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Use geometrical reasoning to find the two possibilities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giving your answers in exponential form.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Now we need to find possible magnitudes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 b="0" i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arg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⁡(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𝑤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To start with, find the value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 b="0" i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arg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⁡(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𝑧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695328" cy="4525963"/>
              </a:xfrm>
              <a:blipFill>
                <a:blip r:embed="rId2"/>
                <a:stretch>
                  <a:fillRect l="-165" t="-809" r="-16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915816" y="0"/>
                <a:ext cx="2743199" cy="4387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0"/>
                <a:ext cx="2743199" cy="43877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720762" y="6519446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652120" y="0"/>
                <a:ext cx="2133600" cy="3493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0"/>
                <a:ext cx="2133600" cy="34939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800111" y="0"/>
                <a:ext cx="1343889" cy="4387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𝑖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0111" y="0"/>
                <a:ext cx="1343889" cy="43877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827584" y="4941168"/>
                <a:ext cx="8052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4941168"/>
                <a:ext cx="805220" cy="276999"/>
              </a:xfrm>
              <a:prstGeom prst="rect">
                <a:avLst/>
              </a:prstGeom>
              <a:blipFill>
                <a:blip r:embed="rId7"/>
                <a:stretch>
                  <a:fillRect r="-606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Connector 51"/>
          <p:cNvCxnSpPr/>
          <p:nvPr/>
        </p:nvCxnSpPr>
        <p:spPr>
          <a:xfrm flipV="1">
            <a:off x="57744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60792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6384032" y="1540024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66888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69936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72984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76032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51648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54696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6200000" flipV="1">
            <a:off x="6384032" y="27592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16200000" flipV="1">
            <a:off x="6384032" y="24544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16200000" flipV="1">
            <a:off x="6384032" y="21496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16200000" flipV="1">
            <a:off x="6384032" y="18448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5400000" flipH="1" flipV="1">
            <a:off x="6384032" y="1540024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rot="16200000" flipV="1">
            <a:off x="6384032" y="12352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rot="16200000" flipV="1">
            <a:off x="6384032" y="9304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16200000" flipV="1">
            <a:off x="6384032" y="6256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16200000" flipV="1">
            <a:off x="6384032" y="3208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908032" y="2911624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Re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219800" y="1208584"/>
            <a:ext cx="4219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latin typeface="Comic Sans MS" pitchFamily="66" charset="0"/>
              </a:rPr>
              <a:t>Im</a:t>
            </a:r>
            <a:endParaRPr lang="en-GB" sz="1400" dirty="0">
              <a:latin typeface="Comic Sans MS" pitchFamily="66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920553" y="2376818"/>
            <a:ext cx="144016" cy="144016"/>
            <a:chOff x="7236296" y="5373216"/>
            <a:chExt cx="144016" cy="144016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7236296" y="5373216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flipH="1">
              <a:off x="7236296" y="5373216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003073" y="2145323"/>
                <a:ext cx="13305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𝒛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3073" y="2145323"/>
                <a:ext cx="133050" cy="215444"/>
              </a:xfrm>
              <a:prstGeom prst="rect">
                <a:avLst/>
              </a:prstGeom>
              <a:blipFill>
                <a:blip r:embed="rId8"/>
                <a:stretch>
                  <a:fillRect l="-22727" r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 flipH="1">
            <a:off x="6374423" y="2453054"/>
            <a:ext cx="615462" cy="60666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6374423" y="3050932"/>
            <a:ext cx="633046" cy="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rot="5400000">
            <a:off x="6676292" y="2737340"/>
            <a:ext cx="633046" cy="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rc 12"/>
          <p:cNvSpPr/>
          <p:nvPr/>
        </p:nvSpPr>
        <p:spPr>
          <a:xfrm>
            <a:off x="5671039" y="2681654"/>
            <a:ext cx="914400" cy="914400"/>
          </a:xfrm>
          <a:prstGeom prst="arc">
            <a:avLst>
              <a:gd name="adj1" fmla="val 19811452"/>
              <a:gd name="adj2" fmla="val 21023355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6629157" y="2756511"/>
                <a:ext cx="224204" cy="2901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1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sz="11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11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157" y="2756511"/>
                <a:ext cx="224204" cy="290144"/>
              </a:xfrm>
              <a:prstGeom prst="rect">
                <a:avLst/>
              </a:prstGeom>
              <a:blipFill>
                <a:blip r:embed="rId9"/>
                <a:stretch>
                  <a:fillRect b="-145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/>
              <p:cNvSpPr txBox="1"/>
              <p:nvPr/>
            </p:nvSpPr>
            <p:spPr>
              <a:xfrm>
                <a:off x="2363666" y="4827710"/>
                <a:ext cx="1126206" cy="4706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arg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5" name="TextBox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3666" y="4827710"/>
                <a:ext cx="1126206" cy="47064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016186" y="4611651"/>
                <a:ext cx="4957485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When we multiply the imaginary numbers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𝑧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 angles (arguments) will be </a:t>
                </a:r>
                <a:r>
                  <a:rPr lang="en-GB" sz="14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added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together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Notice that we are told that after this, the result has no imaginary component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Therefore, we need possible values for the argument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that will lead to the complex number being on the real axis only…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6186" y="4611651"/>
                <a:ext cx="4957485" cy="2031325"/>
              </a:xfrm>
              <a:prstGeom prst="rect">
                <a:avLst/>
              </a:prstGeom>
              <a:blipFill>
                <a:blip r:embed="rId11"/>
                <a:stretch>
                  <a:fillRect l="-246" t="-601" r="-246" b="-21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1515035" y="3567953"/>
            <a:ext cx="968189" cy="38548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43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695328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need to be able to multiply and divide complex numbers which are given in exponential form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You need to be able to follow the same kind of processes for numbers given in exponential form…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=2+2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𝐼𝑚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𝑧𝑤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𝑧𝑤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=3</m:t>
                    </m:r>
                    <m:d>
                      <m:dPr>
                        <m:begChr m:val="|"/>
                        <m:endChr m:val="|"/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Use geometrical reasoning to find the two possibilities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giving your answers in exponential form.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Now we need to find possible magnitudes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 b="0" i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arg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⁡(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𝑤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To start with, find the value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 b="0" i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arg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⁡(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𝑧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695328" cy="4525963"/>
              </a:xfrm>
              <a:blipFill>
                <a:blip r:embed="rId2"/>
                <a:stretch>
                  <a:fillRect l="-165" t="-809" r="-16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915816" y="0"/>
                <a:ext cx="2743199" cy="4387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0"/>
                <a:ext cx="2743199" cy="43877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720762" y="6519446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652120" y="0"/>
                <a:ext cx="2133600" cy="3493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0"/>
                <a:ext cx="2133600" cy="34939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800111" y="0"/>
                <a:ext cx="1343889" cy="4387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𝑖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0111" y="0"/>
                <a:ext cx="1343889" cy="43877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827584" y="4941168"/>
                <a:ext cx="8052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4941168"/>
                <a:ext cx="805220" cy="276999"/>
              </a:xfrm>
              <a:prstGeom prst="rect">
                <a:avLst/>
              </a:prstGeom>
              <a:blipFill>
                <a:blip r:embed="rId7"/>
                <a:stretch>
                  <a:fillRect r="-606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Connector 51"/>
          <p:cNvCxnSpPr/>
          <p:nvPr/>
        </p:nvCxnSpPr>
        <p:spPr>
          <a:xfrm flipV="1">
            <a:off x="57744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60792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6384032" y="1540024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66888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69936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72984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76032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51648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54696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6200000" flipV="1">
            <a:off x="6384032" y="27592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16200000" flipV="1">
            <a:off x="6384032" y="24544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16200000" flipV="1">
            <a:off x="6384032" y="21496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16200000" flipV="1">
            <a:off x="6384032" y="18448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5400000" flipH="1" flipV="1">
            <a:off x="6384032" y="1540024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rot="16200000" flipV="1">
            <a:off x="6384032" y="12352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rot="16200000" flipV="1">
            <a:off x="6384032" y="9304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16200000" flipV="1">
            <a:off x="6384032" y="6256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16200000" flipV="1">
            <a:off x="6384032" y="3208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908032" y="2911624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Re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219800" y="1208584"/>
            <a:ext cx="4219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latin typeface="Comic Sans MS" pitchFamily="66" charset="0"/>
              </a:rPr>
              <a:t>Im</a:t>
            </a:r>
            <a:endParaRPr lang="en-GB" sz="1400" dirty="0">
              <a:latin typeface="Comic Sans MS" pitchFamily="66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920553" y="2376818"/>
            <a:ext cx="144016" cy="144016"/>
            <a:chOff x="7236296" y="5373216"/>
            <a:chExt cx="144016" cy="144016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7236296" y="5373216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flipH="1">
              <a:off x="7236296" y="5373216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003073" y="2145323"/>
                <a:ext cx="13305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𝒛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3073" y="2145323"/>
                <a:ext cx="133050" cy="215444"/>
              </a:xfrm>
              <a:prstGeom prst="rect">
                <a:avLst/>
              </a:prstGeom>
              <a:blipFill>
                <a:blip r:embed="rId8"/>
                <a:stretch>
                  <a:fillRect l="-22727" r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 flipH="1">
            <a:off x="6374423" y="2453054"/>
            <a:ext cx="615462" cy="60666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6374423" y="3050932"/>
            <a:ext cx="633046" cy="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rot="5400000">
            <a:off x="6676292" y="2737340"/>
            <a:ext cx="633046" cy="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rc 12"/>
          <p:cNvSpPr/>
          <p:nvPr/>
        </p:nvSpPr>
        <p:spPr>
          <a:xfrm>
            <a:off x="5671039" y="2681654"/>
            <a:ext cx="914400" cy="914400"/>
          </a:xfrm>
          <a:prstGeom prst="arc">
            <a:avLst>
              <a:gd name="adj1" fmla="val 19811452"/>
              <a:gd name="adj2" fmla="val 21023355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6629157" y="2756511"/>
                <a:ext cx="224204" cy="2901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1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sz="11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11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157" y="2756511"/>
                <a:ext cx="224204" cy="290144"/>
              </a:xfrm>
              <a:prstGeom prst="rect">
                <a:avLst/>
              </a:prstGeom>
              <a:blipFill>
                <a:blip r:embed="rId9"/>
                <a:stretch>
                  <a:fillRect b="-145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/>
              <p:cNvSpPr txBox="1"/>
              <p:nvPr/>
            </p:nvSpPr>
            <p:spPr>
              <a:xfrm>
                <a:off x="2363666" y="4827710"/>
                <a:ext cx="1126206" cy="4706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arg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5" name="TextBox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3666" y="4827710"/>
                <a:ext cx="1126206" cy="47064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1515035" y="3567953"/>
            <a:ext cx="968189" cy="38548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1">
                <a:extLst>
                  <a:ext uri="{FF2B5EF4-FFF2-40B4-BE49-F238E27FC236}">
                    <a16:creationId xmlns:a16="http://schemas.microsoft.com/office/drawing/2014/main" id="{E42FB8A6-FA07-4B08-8994-F5776A0EFA77}"/>
                  </a:ext>
                </a:extLst>
              </p:cNvPr>
              <p:cNvSpPr txBox="1"/>
              <p:nvPr/>
            </p:nvSpPr>
            <p:spPr>
              <a:xfrm>
                <a:off x="4016186" y="4611651"/>
                <a:ext cx="4957485" cy="13994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One way would be to ‘cancel out’ the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argument we have already, meaning a possible argument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would be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other possibility would be to add 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1" name="TextBox 1">
                <a:extLst>
                  <a:ext uri="{FF2B5EF4-FFF2-40B4-BE49-F238E27FC236}">
                    <a16:creationId xmlns:a16="http://schemas.microsoft.com/office/drawing/2014/main" id="{E42FB8A6-FA07-4B08-8994-F5776A0EFA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6186" y="4611651"/>
                <a:ext cx="4957485" cy="1399422"/>
              </a:xfrm>
              <a:prstGeom prst="rect">
                <a:avLst/>
              </a:prstGeom>
              <a:blipFill>
                <a:blip r:embed="rId11"/>
                <a:stretch>
                  <a:fillRect l="-246" b="-4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Arc 12">
            <a:extLst>
              <a:ext uri="{FF2B5EF4-FFF2-40B4-BE49-F238E27FC236}">
                <a16:creationId xmlns:a16="http://schemas.microsoft.com/office/drawing/2014/main" id="{B7BFA7A8-0214-48C8-9E6E-A3C5274B9B84}"/>
              </a:ext>
            </a:extLst>
          </p:cNvPr>
          <p:cNvSpPr/>
          <p:nvPr/>
        </p:nvSpPr>
        <p:spPr>
          <a:xfrm>
            <a:off x="5681397" y="2683133"/>
            <a:ext cx="914400" cy="914400"/>
          </a:xfrm>
          <a:prstGeom prst="arc">
            <a:avLst>
              <a:gd name="adj1" fmla="val 19811452"/>
              <a:gd name="adj2" fmla="val 21023355"/>
            </a:avLst>
          </a:prstGeom>
          <a:ln w="34925">
            <a:solidFill>
              <a:srgbClr val="0000FF"/>
            </a:solidFill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100">
                <a:extLst>
                  <a:ext uri="{FF2B5EF4-FFF2-40B4-BE49-F238E27FC236}">
                    <a16:creationId xmlns:a16="http://schemas.microsoft.com/office/drawing/2014/main" id="{44DCA8B6-D81C-403D-8861-260882163429}"/>
                  </a:ext>
                </a:extLst>
              </p:cNvPr>
              <p:cNvSpPr txBox="1"/>
              <p:nvPr/>
            </p:nvSpPr>
            <p:spPr>
              <a:xfrm>
                <a:off x="6389459" y="3067230"/>
                <a:ext cx="259915" cy="2901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1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1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sz="11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11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4" name="TextBox 100">
                <a:extLst>
                  <a:ext uri="{FF2B5EF4-FFF2-40B4-BE49-F238E27FC236}">
                    <a16:creationId xmlns:a16="http://schemas.microsoft.com/office/drawing/2014/main" id="{44DCA8B6-D81C-403D-8861-2608821634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9459" y="3067230"/>
                <a:ext cx="259915" cy="290144"/>
              </a:xfrm>
              <a:prstGeom prst="rect">
                <a:avLst/>
              </a:prstGeom>
              <a:blipFill>
                <a:blip r:embed="rId12"/>
                <a:stretch>
                  <a:fillRect l="-2326" r="-9302" b="-145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12">
            <a:extLst>
              <a:ext uri="{FF2B5EF4-FFF2-40B4-BE49-F238E27FC236}">
                <a16:creationId xmlns:a16="http://schemas.microsoft.com/office/drawing/2014/main" id="{49B319D1-F11F-407F-87E0-542A237621ED}"/>
              </a:ext>
            </a:extLst>
          </p:cNvPr>
          <p:cNvSpPr/>
          <p:nvPr/>
        </p:nvSpPr>
        <p:spPr>
          <a:xfrm>
            <a:off x="6143346" y="2826655"/>
            <a:ext cx="462807" cy="564615"/>
          </a:xfrm>
          <a:prstGeom prst="arc">
            <a:avLst>
              <a:gd name="adj1" fmla="val 11661619"/>
              <a:gd name="adj2" fmla="val 18693860"/>
            </a:avLst>
          </a:prstGeom>
          <a:ln w="34925">
            <a:solidFill>
              <a:srgbClr val="0000FF"/>
            </a:solidFill>
            <a:headEnd type="arrow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100">
                <a:extLst>
                  <a:ext uri="{FF2B5EF4-FFF2-40B4-BE49-F238E27FC236}">
                    <a16:creationId xmlns:a16="http://schemas.microsoft.com/office/drawing/2014/main" id="{A66FFA02-7EDB-44F7-AD54-893B5F387D25}"/>
                  </a:ext>
                </a:extLst>
              </p:cNvPr>
              <p:cNvSpPr txBox="1"/>
              <p:nvPr/>
            </p:nvSpPr>
            <p:spPr>
              <a:xfrm>
                <a:off x="6105374" y="2507937"/>
                <a:ext cx="259915" cy="31688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GB" sz="11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sz="11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11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6" name="TextBox 100">
                <a:extLst>
                  <a:ext uri="{FF2B5EF4-FFF2-40B4-BE49-F238E27FC236}">
                    <a16:creationId xmlns:a16="http://schemas.microsoft.com/office/drawing/2014/main" id="{A66FFA02-7EDB-44F7-AD54-893B5F387D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5374" y="2507937"/>
                <a:ext cx="259915" cy="316882"/>
              </a:xfrm>
              <a:prstGeom prst="rect">
                <a:avLst/>
              </a:prstGeom>
              <a:blipFill>
                <a:blip r:embed="rId13"/>
                <a:stretch>
                  <a:fillRect l="-2381" r="-2381" b="-134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104">
                <a:extLst>
                  <a:ext uri="{FF2B5EF4-FFF2-40B4-BE49-F238E27FC236}">
                    <a16:creationId xmlns:a16="http://schemas.microsoft.com/office/drawing/2014/main" id="{6CD2A3E7-B800-4628-8C1C-D7A61F6ADB56}"/>
                  </a:ext>
                </a:extLst>
              </p:cNvPr>
              <p:cNvSpPr txBox="1"/>
              <p:nvPr/>
            </p:nvSpPr>
            <p:spPr>
              <a:xfrm>
                <a:off x="1255436" y="6001042"/>
                <a:ext cx="1837362" cy="3917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>
                    <a:solidFill>
                      <a:srgbClr val="FF0000"/>
                    </a:solidFill>
                  </a:rPr>
                  <a:t> 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7" name="TextBox 104">
                <a:extLst>
                  <a:ext uri="{FF2B5EF4-FFF2-40B4-BE49-F238E27FC236}">
                    <a16:creationId xmlns:a16="http://schemas.microsoft.com/office/drawing/2014/main" id="{6CD2A3E7-B800-4628-8C1C-D7A61F6ADB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5436" y="6001042"/>
                <a:ext cx="1837362" cy="391710"/>
              </a:xfrm>
              <a:prstGeom prst="rect">
                <a:avLst/>
              </a:prstGeom>
              <a:blipFill>
                <a:blip r:embed="rId14"/>
                <a:stretch>
                  <a:fillRect l="-4651" t="-4615" r="-1329" b="-21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7848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3" grpId="1" animBg="1"/>
      <p:bldP spid="44" grpId="0"/>
      <p:bldP spid="44" grpId="1"/>
      <p:bldP spid="45" grpId="0" animBg="1"/>
      <p:bldP spid="45" grpId="1" animBg="1"/>
      <p:bldP spid="46" grpId="0"/>
      <p:bldP spid="46" grpId="1"/>
      <p:bldP spid="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695328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need to be able to multiply and divide complex numbers which are given in exponential form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You need to be able to follow the same kind of processes for numbers given in exponential form…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=2+2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𝐼𝑚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𝑧𝑤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𝑧𝑤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=3</m:t>
                    </m:r>
                    <m:d>
                      <m:dPr>
                        <m:begChr m:val="|"/>
                        <m:endChr m:val="|"/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Use geometrical reasoning to find the two possibilities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giving your answers in exponential form.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Now we need to find possible magnitudes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 b="0" i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arg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⁡(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𝑤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To start with, find the value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 b="0" i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arg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⁡(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𝑧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695328" cy="4525963"/>
              </a:xfrm>
              <a:blipFill>
                <a:blip r:embed="rId2"/>
                <a:stretch>
                  <a:fillRect l="-165" t="-809" r="-16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915816" y="0"/>
                <a:ext cx="2743199" cy="4387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0"/>
                <a:ext cx="2743199" cy="43877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720762" y="6519446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652120" y="0"/>
                <a:ext cx="2133600" cy="3493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0"/>
                <a:ext cx="2133600" cy="34939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800111" y="0"/>
                <a:ext cx="1343889" cy="4387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𝑖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0111" y="0"/>
                <a:ext cx="1343889" cy="43877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827584" y="4941168"/>
                <a:ext cx="8052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4941168"/>
                <a:ext cx="805220" cy="276999"/>
              </a:xfrm>
              <a:prstGeom prst="rect">
                <a:avLst/>
              </a:prstGeom>
              <a:blipFill>
                <a:blip r:embed="rId7"/>
                <a:stretch>
                  <a:fillRect r="-606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Connector 51"/>
          <p:cNvCxnSpPr/>
          <p:nvPr/>
        </p:nvCxnSpPr>
        <p:spPr>
          <a:xfrm flipV="1">
            <a:off x="57744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60792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6384032" y="1540024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66888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69936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72984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76032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51648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5469632" y="15400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6200000" flipV="1">
            <a:off x="6384032" y="27592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16200000" flipV="1">
            <a:off x="6384032" y="24544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16200000" flipV="1">
            <a:off x="6384032" y="21496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16200000" flipV="1">
            <a:off x="6384032" y="18448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5400000" flipH="1" flipV="1">
            <a:off x="6384032" y="1540024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rot="16200000" flipV="1">
            <a:off x="6384032" y="12352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rot="16200000" flipV="1">
            <a:off x="6384032" y="9304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16200000" flipV="1">
            <a:off x="6384032" y="6256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16200000" flipV="1">
            <a:off x="6384032" y="320824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908032" y="2911624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Re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219800" y="1208584"/>
            <a:ext cx="4219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latin typeface="Comic Sans MS" pitchFamily="66" charset="0"/>
              </a:rPr>
              <a:t>Im</a:t>
            </a:r>
            <a:endParaRPr lang="en-GB" sz="1400" dirty="0">
              <a:latin typeface="Comic Sans MS" pitchFamily="66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920553" y="2376818"/>
            <a:ext cx="144016" cy="144016"/>
            <a:chOff x="7236296" y="5373216"/>
            <a:chExt cx="144016" cy="144016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7236296" y="5373216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flipH="1">
              <a:off x="7236296" y="5373216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003073" y="2145323"/>
                <a:ext cx="13305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𝒛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3073" y="2145323"/>
                <a:ext cx="133050" cy="215444"/>
              </a:xfrm>
              <a:prstGeom prst="rect">
                <a:avLst/>
              </a:prstGeom>
              <a:blipFill>
                <a:blip r:embed="rId8"/>
                <a:stretch>
                  <a:fillRect l="-22727" r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 flipH="1">
            <a:off x="6374423" y="2453054"/>
            <a:ext cx="615462" cy="60666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6374423" y="3050932"/>
            <a:ext cx="633046" cy="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rot="5400000">
            <a:off x="6676292" y="2737340"/>
            <a:ext cx="633046" cy="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rc 12"/>
          <p:cNvSpPr/>
          <p:nvPr/>
        </p:nvSpPr>
        <p:spPr>
          <a:xfrm>
            <a:off x="5671039" y="2681654"/>
            <a:ext cx="914400" cy="914400"/>
          </a:xfrm>
          <a:prstGeom prst="arc">
            <a:avLst>
              <a:gd name="adj1" fmla="val 19811452"/>
              <a:gd name="adj2" fmla="val 21023355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6629157" y="2756511"/>
                <a:ext cx="224204" cy="2901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1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sz="11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11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157" y="2756511"/>
                <a:ext cx="224204" cy="290144"/>
              </a:xfrm>
              <a:prstGeom prst="rect">
                <a:avLst/>
              </a:prstGeom>
              <a:blipFill>
                <a:blip r:embed="rId9"/>
                <a:stretch>
                  <a:fillRect b="-145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/>
              <p:cNvSpPr txBox="1"/>
              <p:nvPr/>
            </p:nvSpPr>
            <p:spPr>
              <a:xfrm>
                <a:off x="2363666" y="4827710"/>
                <a:ext cx="1126206" cy="4706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arg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5" name="TextBox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3666" y="4827710"/>
                <a:ext cx="1126206" cy="47064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1515035" y="3567953"/>
            <a:ext cx="968189" cy="38548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104">
                <a:extLst>
                  <a:ext uri="{FF2B5EF4-FFF2-40B4-BE49-F238E27FC236}">
                    <a16:creationId xmlns:a16="http://schemas.microsoft.com/office/drawing/2014/main" id="{6CD2A3E7-B800-4628-8C1C-D7A61F6ADB56}"/>
                  </a:ext>
                </a:extLst>
              </p:cNvPr>
              <p:cNvSpPr txBox="1"/>
              <p:nvPr/>
            </p:nvSpPr>
            <p:spPr>
              <a:xfrm>
                <a:off x="1255436" y="6001042"/>
                <a:ext cx="1837362" cy="3917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>
                    <a:solidFill>
                      <a:srgbClr val="FF0000"/>
                    </a:solidFill>
                  </a:rPr>
                  <a:t> 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7" name="TextBox 104">
                <a:extLst>
                  <a:ext uri="{FF2B5EF4-FFF2-40B4-BE49-F238E27FC236}">
                    <a16:creationId xmlns:a16="http://schemas.microsoft.com/office/drawing/2014/main" id="{6CD2A3E7-B800-4628-8C1C-D7A61F6ADB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5436" y="6001042"/>
                <a:ext cx="1837362" cy="391710"/>
              </a:xfrm>
              <a:prstGeom prst="rect">
                <a:avLst/>
              </a:prstGeom>
              <a:blipFill>
                <a:blip r:embed="rId11"/>
                <a:stretch>
                  <a:fillRect l="-4651" t="-4615" r="-1329" b="-21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50">
                <a:extLst>
                  <a:ext uri="{FF2B5EF4-FFF2-40B4-BE49-F238E27FC236}">
                    <a16:creationId xmlns:a16="http://schemas.microsoft.com/office/drawing/2014/main" id="{1AF08D8A-F8AC-491C-BA24-1EFC32E6034C}"/>
                  </a:ext>
                </a:extLst>
              </p:cNvPr>
              <p:cNvSpPr txBox="1"/>
              <p:nvPr/>
            </p:nvSpPr>
            <p:spPr>
              <a:xfrm>
                <a:off x="5152488" y="4889382"/>
                <a:ext cx="2716065" cy="3935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dirty="0">
                    <a:solidFill>
                      <a:srgbClr val="FF0000"/>
                    </a:solidFill>
                  </a:rPr>
                  <a:t> </a:t>
                </a:r>
                <a:r>
                  <a:rPr lang="en-GB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dirty="0">
                    <a:solidFill>
                      <a:srgbClr val="FF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48" name="TextBox 50">
                <a:extLst>
                  <a:ext uri="{FF2B5EF4-FFF2-40B4-BE49-F238E27FC236}">
                    <a16:creationId xmlns:a16="http://schemas.microsoft.com/office/drawing/2014/main" id="{1AF08D8A-F8AC-491C-BA24-1EFC32E603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2488" y="4889382"/>
                <a:ext cx="2716065" cy="393569"/>
              </a:xfrm>
              <a:prstGeom prst="rect">
                <a:avLst/>
              </a:prstGeom>
              <a:blipFill>
                <a:blip r:embed="rId12"/>
                <a:stretch>
                  <a:fillRect b="-3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431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4054F89-C321-46E6-8CD1-3F15D66B10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31A4BAD-34C6-400C-BBF9-D3635706E9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6875FC5-FC13-4428-8A97-BB1DD55927D7}">
  <ds:schemaRefs>
    <ds:schemaRef ds:uri="http://schemas.microsoft.com/office/2006/documentManagement/types"/>
    <ds:schemaRef ds:uri="00eee050-7eda-4a68-8825-514e694f5f09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78db98b4-7c56-4667-9532-fea666d1edab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1524</TotalTime>
  <Words>2616</Words>
  <Application>Microsoft Office PowerPoint</Application>
  <PresentationFormat>On-screen Show (4:3)</PresentationFormat>
  <Paragraphs>181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20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Monotype Corsiva</vt:lpstr>
      <vt:lpstr>Segoe UI Black</vt:lpstr>
      <vt:lpstr>Wingdings</vt:lpstr>
      <vt:lpstr>Office テーマ</vt:lpstr>
      <vt:lpstr>PowerPoint Presentation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325</cp:revision>
  <dcterms:created xsi:type="dcterms:W3CDTF">2017-08-14T15:35:38Z</dcterms:created>
  <dcterms:modified xsi:type="dcterms:W3CDTF">2021-08-27T07:19:53Z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