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CC0000"/>
    <a:srgbClr val="99FF99"/>
    <a:srgbClr val="CCFFCC"/>
    <a:srgbClr val="660033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07" autoAdjust="0"/>
  </p:normalViewPr>
  <p:slideViewPr>
    <p:cSldViewPr snapToGrid="0">
      <p:cViewPr varScale="1">
        <p:scale>
          <a:sx n="104" d="100"/>
          <a:sy n="104" d="100"/>
        </p:scale>
        <p:origin x="121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5E389F-73EF-414D-805B-E5D7A2A5800E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331943-4C9C-434B-8803-197B8A38BA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988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0999D5-B737-4A51-A0E8-6C416213083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79056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4F2F76-6208-4194-B8C1-5895614B2F1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47880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AE5289-9A33-43EB-9AD1-6144D56C455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075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2DF429-FC62-42D4-B51D-84281FD5685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89837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27D290-18A8-4513-AD6B-15300CE01B0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62105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5F6A88-48D1-4E84-A018-BCBF20818FD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252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A73350-0302-46A1-B834-DF3DD8F1C54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3676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1E10BD-471F-41FE-B80E-BDD8E50BCF5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49758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612142-F75A-40D8-A21B-C453CC64743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30416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36C11-4E16-4512-8E95-FD29206399C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75599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0B678D-0CBC-4111-BD56-2E8EA68E198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2622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rgbClr val="CCFFCC">
                <a:alpha val="30000"/>
              </a:srgbClr>
            </a:gs>
            <a:gs pos="100000">
              <a:srgbClr val="99FF99">
                <a:alpha val="30000"/>
              </a:srgb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28E598D-7BF4-4FB7-9A80-8C5131AAAAF6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20.png"/><Relationship Id="rId2" Type="http://schemas.openxmlformats.org/officeDocument/2006/relationships/image" Target="../media/image25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4.png"/><Relationship Id="rId4" Type="http://schemas.openxmlformats.org/officeDocument/2006/relationships/image" Target="../media/image25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8.png"/><Relationship Id="rId3" Type="http://schemas.openxmlformats.org/officeDocument/2006/relationships/image" Target="../media/image2520.png"/><Relationship Id="rId7" Type="http://schemas.openxmlformats.org/officeDocument/2006/relationships/image" Target="../media/image257.png"/><Relationship Id="rId2" Type="http://schemas.openxmlformats.org/officeDocument/2006/relationships/image" Target="../media/image25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6.png"/><Relationship Id="rId5" Type="http://schemas.openxmlformats.org/officeDocument/2006/relationships/image" Target="../media/image70.png"/><Relationship Id="rId4" Type="http://schemas.openxmlformats.org/officeDocument/2006/relationships/image" Target="../media/image253.png"/><Relationship Id="rId9" Type="http://schemas.openxmlformats.org/officeDocument/2006/relationships/image" Target="../media/image25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2.png"/><Relationship Id="rId13" Type="http://schemas.openxmlformats.org/officeDocument/2006/relationships/image" Target="../media/image70.png"/><Relationship Id="rId3" Type="http://schemas.openxmlformats.org/officeDocument/2006/relationships/image" Target="../media/image2520.png"/><Relationship Id="rId7" Type="http://schemas.openxmlformats.org/officeDocument/2006/relationships/image" Target="../media/image261.png"/><Relationship Id="rId12" Type="http://schemas.openxmlformats.org/officeDocument/2006/relationships/image" Target="../media/image266.png"/><Relationship Id="rId2" Type="http://schemas.openxmlformats.org/officeDocument/2006/relationships/image" Target="../media/image25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0.png"/><Relationship Id="rId11" Type="http://schemas.openxmlformats.org/officeDocument/2006/relationships/image" Target="../media/image265.png"/><Relationship Id="rId10" Type="http://schemas.openxmlformats.org/officeDocument/2006/relationships/image" Target="../media/image264.png"/><Relationship Id="rId4" Type="http://schemas.openxmlformats.org/officeDocument/2006/relationships/image" Target="../media/image253.png"/><Relationship Id="rId9" Type="http://schemas.openxmlformats.org/officeDocument/2006/relationships/image" Target="../media/image26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6.png"/><Relationship Id="rId13" Type="http://schemas.openxmlformats.org/officeDocument/2006/relationships/image" Target="../media/image281.png"/><Relationship Id="rId3" Type="http://schemas.openxmlformats.org/officeDocument/2006/relationships/image" Target="../media/image2520.png"/><Relationship Id="rId7" Type="http://schemas.openxmlformats.org/officeDocument/2006/relationships/image" Target="../media/image275.png"/><Relationship Id="rId12" Type="http://schemas.openxmlformats.org/officeDocument/2006/relationships/image" Target="../media/image280.png"/><Relationship Id="rId2" Type="http://schemas.openxmlformats.org/officeDocument/2006/relationships/image" Target="../media/image25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4.png"/><Relationship Id="rId11" Type="http://schemas.openxmlformats.org/officeDocument/2006/relationships/image" Target="../media/image279.png"/><Relationship Id="rId10" Type="http://schemas.openxmlformats.org/officeDocument/2006/relationships/image" Target="../media/image278.png"/><Relationship Id="rId4" Type="http://schemas.openxmlformats.org/officeDocument/2006/relationships/image" Target="../media/image253.png"/><Relationship Id="rId9" Type="http://schemas.openxmlformats.org/officeDocument/2006/relationships/image" Target="../media/image277.png"/><Relationship Id="rId14" Type="http://schemas.openxmlformats.org/officeDocument/2006/relationships/image" Target="../media/image7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9.png"/><Relationship Id="rId3" Type="http://schemas.openxmlformats.org/officeDocument/2006/relationships/image" Target="../media/image2520.png"/><Relationship Id="rId7" Type="http://schemas.openxmlformats.org/officeDocument/2006/relationships/image" Target="../media/image268.png"/><Relationship Id="rId2" Type="http://schemas.openxmlformats.org/officeDocument/2006/relationships/image" Target="../media/image25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7.png"/><Relationship Id="rId10" Type="http://schemas.openxmlformats.org/officeDocument/2006/relationships/image" Target="../media/image70.png"/><Relationship Id="rId4" Type="http://schemas.openxmlformats.org/officeDocument/2006/relationships/image" Target="../media/image253.png"/><Relationship Id="rId9" Type="http://schemas.openxmlformats.org/officeDocument/2006/relationships/image" Target="../media/image27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3.png"/><Relationship Id="rId3" Type="http://schemas.openxmlformats.org/officeDocument/2006/relationships/image" Target="../media/image2520.png"/><Relationship Id="rId7" Type="http://schemas.openxmlformats.org/officeDocument/2006/relationships/image" Target="../media/image272.png"/><Relationship Id="rId2" Type="http://schemas.openxmlformats.org/officeDocument/2006/relationships/image" Target="../media/image25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1.png"/><Relationship Id="rId4" Type="http://schemas.openxmlformats.org/officeDocument/2006/relationships/image" Target="../media/image253.png"/><Relationship Id="rId9" Type="http://schemas.openxmlformats.org/officeDocument/2006/relationships/image" Target="../media/image7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WordArt 2"/>
          <p:cNvSpPr>
            <a:spLocks noChangeArrowheads="1" noChangeShapeType="1" noTextEdit="1"/>
          </p:cNvSpPr>
          <p:nvPr/>
        </p:nvSpPr>
        <p:spPr bwMode="auto">
          <a:xfrm>
            <a:off x="838200" y="3124200"/>
            <a:ext cx="76200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800000"/>
                    </a:gs>
                    <a:gs pos="100000">
                      <a:srgbClr val="660033"/>
                    </a:gs>
                  </a:gsLst>
                  <a:lin ang="270000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Teachings for Exercise 1B</a:t>
            </a:r>
          </a:p>
        </p:txBody>
      </p:sp>
    </p:spTree>
    <p:extLst>
      <p:ext uri="{BB962C8B-B14F-4D97-AF65-F5344CB8AC3E}">
        <p14:creationId xmlns:p14="http://schemas.microsoft.com/office/powerpoint/2010/main" val="649353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3528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collisions using the principle of Conservation of Momentum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By Newton’s third law, when two bodies collide they exert equal and opposite forces on each other. 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objects will also be in contact for the same length of time, so the impulse exerted by each will be equal but opposite in direction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Therefore, these changes in momentum cancel each other out, and the overall momentum is unchanged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This is the principle of </a:t>
            </a:r>
            <a:r>
              <a:rPr lang="en-GB" sz="1400" b="1" dirty="0">
                <a:latin typeface="Comic Sans MS" pitchFamily="66" charset="0"/>
              </a:rPr>
              <a:t>Conservation of Momentum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09266" y="6488668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1B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6200" y="76200"/>
                <a:ext cx="16312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𝑀𝑜𝑚𝑒𝑛𝑡𝑢𝑚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76200"/>
                <a:ext cx="1631279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277101" y="76200"/>
                <a:ext cx="18383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𝐼𝑚𝑝𝑢𝑙𝑠𝑒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𝑚𝑣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𝑚𝑢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7101" y="76200"/>
                <a:ext cx="1838324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847748" y="457200"/>
                <a:ext cx="12962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𝐼𝑚𝑝𝑢𝑙𝑠𝑒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𝐹𝑡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7748" y="457200"/>
                <a:ext cx="1296252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3962401" y="1600200"/>
            <a:ext cx="495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Total momentum before impact = Total momentum after impact</a:t>
            </a:r>
          </a:p>
        </p:txBody>
      </p:sp>
      <p:sp>
        <p:nvSpPr>
          <p:cNvPr id="9" name="Oval 8"/>
          <p:cNvSpPr/>
          <p:nvPr/>
        </p:nvSpPr>
        <p:spPr>
          <a:xfrm>
            <a:off x="5562600" y="2286000"/>
            <a:ext cx="457200" cy="4572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6705600" y="2286000"/>
            <a:ext cx="457200" cy="4572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562600" y="2362200"/>
            <a:ext cx="4548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m</a:t>
            </a:r>
            <a:r>
              <a:rPr lang="en-GB" sz="1400" baseline="-25000" dirty="0">
                <a:latin typeface="Comic Sans MS" pitchFamily="66" charset="0"/>
              </a:rPr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705600" y="2362200"/>
            <a:ext cx="4548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m</a:t>
            </a:r>
            <a:r>
              <a:rPr lang="en-GB" sz="1400" baseline="-25000" dirty="0">
                <a:latin typeface="Comic Sans MS" pitchFamily="66" charset="0"/>
              </a:rPr>
              <a:t>2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5105400" y="25146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7162800" y="25146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562600" y="21336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562600" y="28956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705600" y="21336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705600" y="28956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886200" y="1981200"/>
            <a:ext cx="12955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Before collision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962400" y="2743200"/>
            <a:ext cx="12170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After collision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876800" y="2362200"/>
            <a:ext cx="268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I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620000" y="2362200"/>
            <a:ext cx="268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I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638800" y="1828800"/>
            <a:ext cx="3113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u</a:t>
            </a:r>
            <a:r>
              <a:rPr lang="en-GB" sz="1200" baseline="-25000" dirty="0">
                <a:latin typeface="Comic Sans MS" pitchFamily="66" charset="0"/>
              </a:rPr>
              <a:t>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773785" y="1828800"/>
            <a:ext cx="3273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u</a:t>
            </a:r>
            <a:r>
              <a:rPr lang="en-GB" sz="1200" baseline="-25000" dirty="0">
                <a:latin typeface="Comic Sans MS" pitchFamily="66" charset="0"/>
              </a:rPr>
              <a:t>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638800" y="2895600"/>
            <a:ext cx="3113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v</a:t>
            </a:r>
            <a:r>
              <a:rPr lang="en-GB" sz="1200" baseline="-25000" dirty="0">
                <a:latin typeface="Comic Sans MS" pitchFamily="66" charset="0"/>
              </a:rPr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773785" y="2895600"/>
            <a:ext cx="3273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v</a:t>
            </a:r>
            <a:r>
              <a:rPr lang="en-GB" sz="1200" baseline="-25000" dirty="0">
                <a:latin typeface="Comic Sans MS" pitchFamily="66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953000" y="3581400"/>
                <a:ext cx="287149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3581400"/>
                <a:ext cx="2871492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/>
          <p:cNvCxnSpPr/>
          <p:nvPr/>
        </p:nvCxnSpPr>
        <p:spPr>
          <a:xfrm>
            <a:off x="5105400" y="3962400"/>
            <a:ext cx="1143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6553200" y="3962400"/>
            <a:ext cx="1143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029200" y="4038600"/>
            <a:ext cx="129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Total momentum of the two particles </a:t>
            </a:r>
            <a:r>
              <a:rPr lang="en-GB" sz="1200" b="1" u="sng" dirty="0">
                <a:solidFill>
                  <a:srgbClr val="FF0000"/>
                </a:solidFill>
                <a:latin typeface="Comic Sans MS" pitchFamily="66" charset="0"/>
              </a:rPr>
              <a:t>before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impact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477000" y="4038600"/>
            <a:ext cx="129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Total momentum of the two particles </a:t>
            </a:r>
            <a:r>
              <a:rPr lang="en-GB" sz="1200" b="1" u="sng" dirty="0">
                <a:solidFill>
                  <a:srgbClr val="FF0000"/>
                </a:solidFill>
                <a:latin typeface="Comic Sans MS" pitchFamily="66" charset="0"/>
              </a:rPr>
              <a:t>after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impact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962400" y="5334000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When solving problems involving this principle:</a:t>
            </a:r>
          </a:p>
          <a:p>
            <a:pPr marL="342900" indent="-342900">
              <a:buAutoNum type="alphaLcParenR"/>
            </a:pPr>
            <a:r>
              <a:rPr lang="en-GB" sz="1200" dirty="0">
                <a:latin typeface="Comic Sans MS" pitchFamily="66" charset="0"/>
              </a:rPr>
              <a:t>Draw a diagram and label velocities before and after impact with their relevant directions</a:t>
            </a:r>
          </a:p>
          <a:p>
            <a:pPr marL="342900" indent="-342900">
              <a:buAutoNum type="alphaLcParenR"/>
            </a:pPr>
            <a:r>
              <a:rPr lang="en-GB" sz="1200" dirty="0">
                <a:latin typeface="Comic Sans MS" pitchFamily="66" charset="0"/>
              </a:rPr>
              <a:t>Draw impulses on where necessary</a:t>
            </a:r>
          </a:p>
          <a:p>
            <a:pPr marL="342900" indent="-342900">
              <a:buAutoNum type="alphaLcParenR"/>
            </a:pPr>
            <a:r>
              <a:rPr lang="en-GB" sz="1200" dirty="0">
                <a:latin typeface="Comic Sans MS" pitchFamily="66" charset="0"/>
              </a:rPr>
              <a:t>Choose a positive direction and apply the rules you know</a:t>
            </a:r>
          </a:p>
        </p:txBody>
      </p:sp>
      <p:sp>
        <p:nvSpPr>
          <p:cNvPr id="3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GB" dirty="0">
                <a:latin typeface="Comic Sans MS" pitchFamily="66" charset="0"/>
              </a:rPr>
              <a:t>Momentum and Impulse</a:t>
            </a:r>
          </a:p>
        </p:txBody>
      </p:sp>
    </p:spTree>
    <p:extLst>
      <p:ext uri="{BB962C8B-B14F-4D97-AF65-F5344CB8AC3E}">
        <p14:creationId xmlns:p14="http://schemas.microsoft.com/office/powerpoint/2010/main" val="1485056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  <p:bldP spid="11" grpId="0"/>
      <p:bldP spid="12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7" grpId="0"/>
      <p:bldP spid="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3528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collisions using the principle of Conservation of Momentum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particle of mass 2kg is moving with speed 3ms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on a smooth horizontal plane. Particle Q of mass 3kg is at rest on the plane. Particle P collides with Q and after the collision Q moves away with a speed of 2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3</a:t>
            </a:r>
            <a:r>
              <a:rPr lang="en-GB" sz="1400" dirty="0">
                <a:latin typeface="Comic Sans MS" pitchFamily="66" charset="0"/>
              </a:rPr>
              <a:t>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. Find: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speed and direction of the motion of P after the collision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magnitude of the impulse received by P and by Q in the collision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6200" y="76200"/>
                <a:ext cx="16312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𝑀𝑜𝑚𝑒𝑛𝑡𝑢𝑚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76200"/>
                <a:ext cx="1631279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277101" y="76200"/>
                <a:ext cx="18383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𝐼𝑚𝑝𝑢𝑙𝑠𝑒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𝑚𝑣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𝑚𝑢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7101" y="76200"/>
                <a:ext cx="1838324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847748" y="457200"/>
                <a:ext cx="12962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𝐼𝑚𝑝𝑢𝑙𝑠𝑒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𝐹𝑡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7748" y="457200"/>
                <a:ext cx="1296252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849483" y="63137"/>
                <a:ext cx="25335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9483" y="63137"/>
                <a:ext cx="2533579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al 8"/>
          <p:cNvSpPr/>
          <p:nvPr/>
        </p:nvSpPr>
        <p:spPr>
          <a:xfrm>
            <a:off x="5791200" y="2057400"/>
            <a:ext cx="457200" cy="4572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6934200" y="2057400"/>
            <a:ext cx="457200" cy="4572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715000" y="2133600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2kg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5334000" y="2286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7391400" y="2286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791200" y="1905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791200" y="2667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934200" y="1905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934200" y="2667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114800" y="1752600"/>
            <a:ext cx="12955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Before collision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191000" y="2514600"/>
            <a:ext cx="12170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After collision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105400" y="2133600"/>
            <a:ext cx="268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I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48600" y="2133600"/>
            <a:ext cx="268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I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740765" y="1600200"/>
            <a:ext cx="5645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3ms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883764" y="1600200"/>
            <a:ext cx="5645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0ms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727140" y="2667000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v 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789988" y="2667000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</a:t>
            </a:r>
            <a:r>
              <a:rPr lang="en-GB" sz="1200" baseline="30000" dirty="0">
                <a:latin typeface="Comic Sans MS" pitchFamily="66" charset="0"/>
              </a:rPr>
              <a:t>1</a:t>
            </a:r>
            <a:r>
              <a:rPr lang="en-GB" sz="1200" dirty="0">
                <a:latin typeface="Comic Sans MS" pitchFamily="66" charset="0"/>
              </a:rPr>
              <a:t>/</a:t>
            </a:r>
            <a:r>
              <a:rPr lang="en-GB" sz="1200" baseline="-25000" dirty="0">
                <a:latin typeface="Comic Sans MS" pitchFamily="66" charset="0"/>
              </a:rPr>
              <a:t>3</a:t>
            </a:r>
            <a:r>
              <a:rPr lang="en-GB" sz="1200" dirty="0">
                <a:latin typeface="Comic Sans MS" pitchFamily="66" charset="0"/>
              </a:rPr>
              <a:t>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562600" y="1905000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P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315200" y="1905000"/>
            <a:ext cx="3193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Q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858000" y="2133600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3kg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38600" y="3124200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We aren’t sure which direction P goes after the collision – just choose one for now…</a:t>
            </a:r>
          </a:p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If the answer is negative, the direction is the other way!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114800" y="4038600"/>
                <a:ext cx="25335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038600"/>
                <a:ext cx="2533579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848100" y="4410075"/>
                <a:ext cx="3407536" cy="3738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×3)</m:t>
                      </m:r>
                      <m:r>
                        <a:rPr lang="en-GB" sz="1400" b="0" i="1" smtClean="0">
                          <a:latin typeface="Cambria Math"/>
                        </a:rPr>
                        <m:t>+(3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×0)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)+(3×2</m:t>
                      </m:r>
                      <m:f>
                        <m:fPr>
                          <m:type m:val="skw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8100" y="4410075"/>
                <a:ext cx="3407536" cy="373820"/>
              </a:xfrm>
              <a:prstGeom prst="rect">
                <a:avLst/>
              </a:prstGeom>
              <a:blipFill rotWithShape="1">
                <a:blip r:embed="rId7"/>
                <a:stretch>
                  <a:fillRect t="-106452" r="-11986" b="-1677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086350" y="4857750"/>
                <a:ext cx="10747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6</m:t>
                      </m:r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+7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6350" y="4857750"/>
                <a:ext cx="1074781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829175" y="5276850"/>
                <a:ext cx="93249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−0.5=</m:t>
                      </m:r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9175" y="5276850"/>
                <a:ext cx="932499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35"/>
          <p:cNvSpPr/>
          <p:nvPr/>
        </p:nvSpPr>
        <p:spPr>
          <a:xfrm>
            <a:off x="6934200" y="42672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6324600" y="5143500"/>
            <a:ext cx="1219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Calculate v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8" name="Arc 37"/>
          <p:cNvSpPr/>
          <p:nvPr/>
        </p:nvSpPr>
        <p:spPr>
          <a:xfrm>
            <a:off x="6934200" y="46482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Arc 38"/>
          <p:cNvSpPr/>
          <p:nvPr/>
        </p:nvSpPr>
        <p:spPr>
          <a:xfrm>
            <a:off x="5943600" y="51054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7410449" y="4229100"/>
            <a:ext cx="14954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the values from the diagram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381874" y="4714875"/>
            <a:ext cx="14954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Work out each side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619624" y="5867400"/>
            <a:ext cx="30670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So the direction of motion of P is reversed by the collision and it moves off at 0.5ms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-1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09625" y="4819650"/>
            <a:ext cx="24817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0.5ms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-1 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in the opposite direction</a:t>
            </a:r>
          </a:p>
        </p:txBody>
      </p:sp>
      <p:sp>
        <p:nvSpPr>
          <p:cNvPr id="4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GB" dirty="0">
                <a:latin typeface="Comic Sans MS" pitchFamily="66" charset="0"/>
              </a:rPr>
              <a:t>Momentum and Impulse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709266" y="6488668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1B</a:t>
            </a:r>
          </a:p>
        </p:txBody>
      </p:sp>
    </p:spTree>
    <p:extLst>
      <p:ext uri="{BB962C8B-B14F-4D97-AF65-F5344CB8AC3E}">
        <p14:creationId xmlns:p14="http://schemas.microsoft.com/office/powerpoint/2010/main" val="444245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1" grpId="0"/>
      <p:bldP spid="32" grpId="0"/>
      <p:bldP spid="34" grpId="0"/>
      <p:bldP spid="35" grpId="0"/>
      <p:bldP spid="36" grpId="0" animBg="1"/>
      <p:bldP spid="37" grpId="0"/>
      <p:bldP spid="38" grpId="0" animBg="1"/>
      <p:bldP spid="39" grpId="0" animBg="1"/>
      <p:bldP spid="40" grpId="0"/>
      <p:bldP spid="41" grpId="0"/>
      <p:bldP spid="42" grpId="0"/>
      <p:bldP spid="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3528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collisions using the principle of Conservation of Momentum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particle of mass 2kg is moving with speed 3ms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on a smooth horizontal plane. Particle Q of mass 3kg is at rest on the plane. Particle P collides with Q and after the collision Q moves away with a speed of 2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3</a:t>
            </a:r>
            <a:r>
              <a:rPr lang="en-GB" sz="1400" dirty="0">
                <a:latin typeface="Comic Sans MS" pitchFamily="66" charset="0"/>
              </a:rPr>
              <a:t>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. Find: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speed and direction of the motion of P after the collision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magnitude of the impulse received by P and by Q in the collision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6200" y="76200"/>
                <a:ext cx="16312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𝑀𝑜𝑚𝑒𝑛𝑡𝑢𝑚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76200"/>
                <a:ext cx="1631279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277101" y="76200"/>
                <a:ext cx="18383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𝐼𝑚𝑝𝑢𝑙𝑠𝑒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𝑚𝑣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𝑚𝑢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7101" y="76200"/>
                <a:ext cx="1838324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847748" y="457200"/>
                <a:ext cx="12962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𝐼𝑚𝑝𝑢𝑙𝑠𝑒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𝐹𝑡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7748" y="457200"/>
                <a:ext cx="1296252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al 8"/>
          <p:cNvSpPr/>
          <p:nvPr/>
        </p:nvSpPr>
        <p:spPr>
          <a:xfrm>
            <a:off x="5791200" y="2057400"/>
            <a:ext cx="457200" cy="4572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6934200" y="2057400"/>
            <a:ext cx="457200" cy="4572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715000" y="2133600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2kg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5334000" y="2286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7391400" y="2286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791200" y="1905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5791200" y="2667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934200" y="1905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934200" y="2667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114800" y="1752600"/>
            <a:ext cx="12955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Before collision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191000" y="2514600"/>
            <a:ext cx="12170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After collision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105400" y="2133600"/>
            <a:ext cx="268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I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48600" y="2133600"/>
            <a:ext cx="268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I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740765" y="1600200"/>
            <a:ext cx="5645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3ms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883764" y="1600200"/>
            <a:ext cx="5645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0ms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674241" y="26670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0.5ms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789988" y="2667000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</a:t>
            </a:r>
            <a:r>
              <a:rPr lang="en-GB" sz="1200" baseline="30000" dirty="0">
                <a:latin typeface="Comic Sans MS" pitchFamily="66" charset="0"/>
              </a:rPr>
              <a:t>1</a:t>
            </a:r>
            <a:r>
              <a:rPr lang="en-GB" sz="1200" dirty="0">
                <a:latin typeface="Comic Sans MS" pitchFamily="66" charset="0"/>
              </a:rPr>
              <a:t>/</a:t>
            </a:r>
            <a:r>
              <a:rPr lang="en-GB" sz="1200" baseline="-25000" dirty="0">
                <a:latin typeface="Comic Sans MS" pitchFamily="66" charset="0"/>
              </a:rPr>
              <a:t>3</a:t>
            </a:r>
            <a:r>
              <a:rPr lang="en-GB" sz="1200" dirty="0">
                <a:latin typeface="Comic Sans MS" pitchFamily="66" charset="0"/>
              </a:rPr>
              <a:t>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562600" y="1905000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P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315200" y="1905000"/>
            <a:ext cx="3193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Q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858000" y="2133600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3kg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09625" y="4819650"/>
            <a:ext cx="24817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0.5ms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-1 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in the opposite direction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038600" y="3276600"/>
            <a:ext cx="1085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</a:rPr>
              <a:t>Impulse on 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038600" y="3581400"/>
                <a:ext cx="110363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𝐼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𝑚𝑣</m:t>
                      </m:r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r>
                        <a:rPr lang="en-GB" sz="1200" b="0" i="1" smtClean="0">
                          <a:latin typeface="Cambria Math"/>
                        </a:rPr>
                        <m:t>𝑚𝑢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581400"/>
                <a:ext cx="1103635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038600" y="3962400"/>
                <a:ext cx="185390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𝐼</m:t>
                      </m:r>
                      <m:r>
                        <a:rPr lang="en-GB" sz="1200" b="0" i="1" smtClean="0">
                          <a:latin typeface="Cambria Math"/>
                        </a:rPr>
                        <m:t>=(2×0.5)−(2×−3)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962400"/>
                <a:ext cx="1853905" cy="276999"/>
              </a:xfrm>
              <a:prstGeom prst="rect">
                <a:avLst/>
              </a:prstGeom>
              <a:blipFill rotWithShape="1">
                <a:blip r:embed="rId7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038600" y="4343400"/>
                <a:ext cx="95256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𝐼</m:t>
                      </m:r>
                      <m:r>
                        <a:rPr lang="en-GB" sz="1200" b="0" i="1" smtClean="0">
                          <a:latin typeface="Cambria Math"/>
                        </a:rPr>
                        <m:t>=1−−6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343400"/>
                <a:ext cx="952568" cy="27699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038600" y="4724400"/>
                <a:ext cx="75430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𝐼</m:t>
                      </m:r>
                      <m:r>
                        <a:rPr lang="en-GB" sz="1200" b="0" i="1" smtClean="0">
                          <a:latin typeface="Cambria Math"/>
                        </a:rPr>
                        <m:t>=7</m:t>
                      </m:r>
                      <m:r>
                        <a:rPr lang="en-GB" sz="1200" b="0" i="1" smtClean="0">
                          <a:latin typeface="Cambria Math"/>
                        </a:rPr>
                        <m:t>𝑁𝑠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724400"/>
                <a:ext cx="754309" cy="27699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4114800" y="5334000"/>
            <a:ext cx="11400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</a:rPr>
              <a:t>Impulse on Q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114800" y="5638800"/>
                <a:ext cx="110363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𝐼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𝑚𝑣</m:t>
                      </m:r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r>
                        <a:rPr lang="en-GB" sz="1200" b="0" i="1" smtClean="0">
                          <a:latin typeface="Cambria Math"/>
                        </a:rPr>
                        <m:t>𝑚𝑢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5638800"/>
                <a:ext cx="1103635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114800" y="6019800"/>
                <a:ext cx="1877181" cy="3336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𝐼</m:t>
                      </m:r>
                      <m:r>
                        <a:rPr lang="en-GB" sz="1200" b="0" i="1" smtClean="0">
                          <a:latin typeface="Cambria Math"/>
                        </a:rPr>
                        <m:t>=(3×2</m:t>
                      </m:r>
                      <m:f>
                        <m:fPr>
                          <m:type m:val="skw"/>
                          <m:ctrlPr>
                            <a:rPr lang="en-GB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)</m:t>
                      </m:r>
                      <m:r>
                        <a:rPr lang="en-GB" sz="1200" b="0" i="1" smtClean="0">
                          <a:latin typeface="Cambria Math"/>
                        </a:rPr>
                        <m:t>−(3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×0)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6019800"/>
                <a:ext cx="1877181" cy="333617"/>
              </a:xfrm>
              <a:prstGeom prst="rect">
                <a:avLst/>
              </a:prstGeom>
              <a:blipFill rotWithShape="1">
                <a:blip r:embed="rId11"/>
                <a:stretch>
                  <a:fillRect t="-103704" b="-1592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114800" y="6400800"/>
                <a:ext cx="75430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𝐼</m:t>
                      </m:r>
                      <m:r>
                        <a:rPr lang="en-GB" sz="1200" b="0" i="1" smtClean="0">
                          <a:latin typeface="Cambria Math"/>
                        </a:rPr>
                        <m:t>=7</m:t>
                      </m:r>
                      <m:r>
                        <a:rPr lang="en-GB" sz="1200" b="0" i="1" smtClean="0">
                          <a:latin typeface="Cambria Math"/>
                        </a:rPr>
                        <m:t>𝑁𝑠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6400800"/>
                <a:ext cx="754309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Arc 52"/>
          <p:cNvSpPr/>
          <p:nvPr/>
        </p:nvSpPr>
        <p:spPr>
          <a:xfrm>
            <a:off x="5638800" y="37338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6096000" y="3733800"/>
            <a:ext cx="22574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Take the direction of </a:t>
            </a:r>
            <a:r>
              <a:rPr lang="en-GB" sz="1100" b="1" u="sng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impulse</a:t>
            </a:r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</a:t>
            </a:r>
            <a:r>
              <a:rPr lang="en-GB" sz="1100" b="1" u="sng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on P</a:t>
            </a:r>
            <a:r>
              <a:rPr lang="en-GB" sz="1100" b="1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</a:t>
            </a:r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as the </a:t>
            </a:r>
            <a:r>
              <a:rPr lang="en-GB" sz="1100" b="1" u="sng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positive</a:t>
            </a:r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direction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5" name="Arc 54"/>
          <p:cNvSpPr/>
          <p:nvPr/>
        </p:nvSpPr>
        <p:spPr>
          <a:xfrm>
            <a:off x="5638800" y="41148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c 55"/>
          <p:cNvSpPr/>
          <p:nvPr/>
        </p:nvSpPr>
        <p:spPr>
          <a:xfrm>
            <a:off x="4800600" y="44958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6096000" y="4191000"/>
            <a:ext cx="1828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Work out the brackets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257800" y="45720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9" name="Arc 58"/>
          <p:cNvSpPr/>
          <p:nvPr/>
        </p:nvSpPr>
        <p:spPr>
          <a:xfrm>
            <a:off x="5715000" y="57912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Arc 59"/>
          <p:cNvSpPr/>
          <p:nvPr/>
        </p:nvSpPr>
        <p:spPr>
          <a:xfrm>
            <a:off x="5715000" y="61722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6172200" y="5715000"/>
            <a:ext cx="22574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Take the direction of </a:t>
            </a:r>
            <a:r>
              <a:rPr lang="en-GB" sz="1100" b="1" u="sng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impulse</a:t>
            </a:r>
            <a:r>
              <a:rPr lang="en-GB" sz="11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 </a:t>
            </a:r>
            <a:r>
              <a:rPr lang="en-GB" sz="1100" b="1" u="sng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on Q</a:t>
            </a:r>
            <a:r>
              <a:rPr lang="en-GB" sz="1100" b="1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 </a:t>
            </a:r>
            <a:r>
              <a:rPr lang="en-GB" sz="11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as the </a:t>
            </a:r>
            <a:r>
              <a:rPr lang="en-GB" sz="1100" b="1" u="sng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positive</a:t>
            </a:r>
            <a:r>
              <a:rPr lang="en-GB" sz="11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 direction</a:t>
            </a:r>
            <a:endParaRPr lang="en-GB" sz="1100" baseline="-25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248400" y="6248400"/>
            <a:ext cx="838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100" baseline="-25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629400" y="4800600"/>
            <a:ext cx="21336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  <a:sym typeface="Wingdings" pitchFamily="2" charset="2"/>
              </a:rPr>
              <a:t>You can see the impulse received by each is equal and opposite!</a:t>
            </a:r>
            <a:endParaRPr lang="en-GB" sz="1200" baseline="-250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1849483" y="63137"/>
                <a:ext cx="25335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9483" y="63137"/>
                <a:ext cx="2533579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GB" dirty="0">
                <a:latin typeface="Comic Sans MS" pitchFamily="66" charset="0"/>
              </a:rPr>
              <a:t>Momentum and Impulse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8709266" y="6488668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1B</a:t>
            </a:r>
          </a:p>
        </p:txBody>
      </p:sp>
    </p:spTree>
    <p:extLst>
      <p:ext uri="{BB962C8B-B14F-4D97-AF65-F5344CB8AC3E}">
        <p14:creationId xmlns:p14="http://schemas.microsoft.com/office/powerpoint/2010/main" val="3813494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  <p:bldP spid="30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3" grpId="0" animBg="1"/>
      <p:bldP spid="54" grpId="0"/>
      <p:bldP spid="55" grpId="0" animBg="1"/>
      <p:bldP spid="56" grpId="0" animBg="1"/>
      <p:bldP spid="57" grpId="0"/>
      <p:bldP spid="58" grpId="0"/>
      <p:bldP spid="59" grpId="0" animBg="1"/>
      <p:bldP spid="60" grpId="0" animBg="1"/>
      <p:bldP spid="61" grpId="0"/>
      <p:bldP spid="62" grpId="0"/>
      <p:bldP spid="6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3528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collisions using the principle of Conservation of Momentum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Two particles, P and Q of mass 2kg and 4kg respectively are moving towards each other along the same straight line on a smooth horizontal plane. The particles collide. Before the collision, the speeds of P and Q are 3ms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and 2ms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. Given that the magnitude of the impulse due to the collision is 7Ns, find: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speed and direction of P after the collision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speed and direction of Q after the collision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6200" y="76200"/>
                <a:ext cx="16312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𝑀𝑜𝑚𝑒𝑛𝑡𝑢𝑚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76200"/>
                <a:ext cx="1631279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277101" y="76200"/>
                <a:ext cx="18383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𝐼𝑚𝑝𝑢𝑙𝑠𝑒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𝑚𝑣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𝑚𝑢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7101" y="76200"/>
                <a:ext cx="1838324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847748" y="457200"/>
                <a:ext cx="12962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𝐼𝑚𝑝𝑢𝑙𝑠𝑒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𝐹𝑡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7748" y="457200"/>
                <a:ext cx="1296252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Oval 41"/>
          <p:cNvSpPr/>
          <p:nvPr/>
        </p:nvSpPr>
        <p:spPr>
          <a:xfrm>
            <a:off x="5486398" y="2057400"/>
            <a:ext cx="457200" cy="4572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/>
          <p:cNvSpPr/>
          <p:nvPr/>
        </p:nvSpPr>
        <p:spPr>
          <a:xfrm>
            <a:off x="6629398" y="2057400"/>
            <a:ext cx="457200" cy="4572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5410198" y="2133600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2kg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553198" y="2133600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4kg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010398" y="1905000"/>
            <a:ext cx="30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333998" y="1905000"/>
            <a:ext cx="30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5486398" y="1905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5486398" y="2667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6629398" y="1905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6629398" y="2667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810000" y="1752600"/>
            <a:ext cx="12955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Before collision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886199" y="2514600"/>
            <a:ext cx="12170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After collision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435962" y="1600200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3ms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578962" y="1600200"/>
            <a:ext cx="5645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387873" y="2667000"/>
            <a:ext cx="6607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v</a:t>
            </a:r>
            <a:r>
              <a:rPr lang="en-GB" sz="1200" baseline="-25000" dirty="0">
                <a:latin typeface="Comic Sans MS" pitchFamily="66" charset="0"/>
              </a:rPr>
              <a:t>1</a:t>
            </a:r>
            <a:r>
              <a:rPr lang="en-GB" sz="1200" dirty="0">
                <a:latin typeface="Comic Sans MS" pitchFamily="66" charset="0"/>
              </a:rPr>
              <a:t> 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534077" y="2667000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v</a:t>
            </a:r>
            <a:r>
              <a:rPr lang="en-GB" sz="1200" baseline="-25000" dirty="0">
                <a:latin typeface="Comic Sans MS" pitchFamily="66" charset="0"/>
              </a:rPr>
              <a:t>2</a:t>
            </a:r>
            <a:r>
              <a:rPr lang="en-GB" sz="1200" dirty="0">
                <a:latin typeface="Comic Sans MS" pitchFamily="66" charset="0"/>
              </a:rPr>
              <a:t> 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 flipH="1">
            <a:off x="5029198" y="2286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7086598" y="2286000"/>
            <a:ext cx="533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4800598" y="2133600"/>
            <a:ext cx="268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I</a:t>
            </a:r>
            <a:endParaRPr lang="en-GB" sz="1200" baseline="30000" dirty="0">
              <a:latin typeface="Comic Sans MS" pitchFamily="66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619998" y="2133600"/>
            <a:ext cx="268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I</a:t>
            </a:r>
            <a:endParaRPr lang="en-GB" sz="1200" baseline="30000" dirty="0">
              <a:latin typeface="Comic Sans MS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038600" y="3048000"/>
            <a:ext cx="1159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</a:rPr>
              <a:t>For particle 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4038600" y="3352800"/>
                <a:ext cx="18383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𝐼𝑚𝑝𝑢𝑙𝑠𝑒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𝑚𝑣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𝑚𝑢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352800"/>
                <a:ext cx="1838324" cy="307777"/>
              </a:xfrm>
              <a:prstGeom prst="rect">
                <a:avLst/>
              </a:prstGeom>
              <a:blipFill rotWithShape="1">
                <a:blip r:embed="rId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4038600" y="3733800"/>
                <a:ext cx="209140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7=(2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</m:t>
                      </m:r>
                      <m:r>
                        <a:rPr lang="en-GB" sz="1400" b="0" i="1" smtClean="0">
                          <a:latin typeface="Cambria Math"/>
                        </a:rPr>
                        <m:t>−(2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×−3)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733800"/>
                <a:ext cx="2091406" cy="307777"/>
              </a:xfrm>
              <a:prstGeom prst="rect">
                <a:avLst/>
              </a:prstGeom>
              <a:blipFill rotWithShape="1">
                <a:blip r:embed="rId7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4038600" y="4114800"/>
                <a:ext cx="11464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7=2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+6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114800"/>
                <a:ext cx="1146404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3886200" y="4495800"/>
                <a:ext cx="86946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0.5=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495800"/>
                <a:ext cx="869469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TextBox 79"/>
          <p:cNvSpPr txBox="1"/>
          <p:nvPr/>
        </p:nvSpPr>
        <p:spPr>
          <a:xfrm>
            <a:off x="4038600" y="4953000"/>
            <a:ext cx="1213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</a:rPr>
              <a:t>For particle Q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4038600" y="5257800"/>
                <a:ext cx="18383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𝐼𝑚𝑝𝑢𝑙𝑠𝑒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𝑚𝑣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𝑚𝑢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257800"/>
                <a:ext cx="1838324" cy="307777"/>
              </a:xfrm>
              <a:prstGeom prst="rect">
                <a:avLst/>
              </a:prstGeom>
              <a:blipFill rotWithShape="1">
                <a:blip r:embed="rId10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4038600" y="5638800"/>
                <a:ext cx="209557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7=(4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</m:t>
                      </m:r>
                      <m:r>
                        <a:rPr lang="en-GB" sz="1400" b="0" i="1" smtClean="0">
                          <a:latin typeface="Cambria Math"/>
                        </a:rPr>
                        <m:t>−(4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×−2)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638800"/>
                <a:ext cx="2095574" cy="307777"/>
              </a:xfrm>
              <a:prstGeom prst="rect">
                <a:avLst/>
              </a:prstGeom>
              <a:blipFill rotWithShape="1">
                <a:blip r:embed="rId11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4038600" y="6019800"/>
                <a:ext cx="11505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7=4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6019800"/>
                <a:ext cx="1150571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3657600" y="6400800"/>
                <a:ext cx="11076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−0.25=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6400800"/>
                <a:ext cx="1107676" cy="30777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7480663" y="1123406"/>
            <a:ext cx="1663337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latin typeface="Comic Sans MS" pitchFamily="66" charset="0"/>
              </a:rPr>
              <a:t>If you do not know a velocity’s direction, set it the same as the direction of the impulse (this will keep it positive while you work it out!)</a:t>
            </a:r>
          </a:p>
        </p:txBody>
      </p:sp>
      <p:sp>
        <p:nvSpPr>
          <p:cNvPr id="85" name="Arc 84"/>
          <p:cNvSpPr/>
          <p:nvPr/>
        </p:nvSpPr>
        <p:spPr>
          <a:xfrm>
            <a:off x="5791200" y="3505200"/>
            <a:ext cx="4572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extBox 85"/>
          <p:cNvSpPr txBox="1"/>
          <p:nvPr/>
        </p:nvSpPr>
        <p:spPr>
          <a:xfrm>
            <a:off x="6172200" y="3429000"/>
            <a:ext cx="2667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values from the diagram, using impulse as the positive direction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7" name="Arc 86"/>
          <p:cNvSpPr/>
          <p:nvPr/>
        </p:nvSpPr>
        <p:spPr>
          <a:xfrm>
            <a:off x="5791200" y="3886200"/>
            <a:ext cx="4572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Arc 87"/>
          <p:cNvSpPr/>
          <p:nvPr/>
        </p:nvSpPr>
        <p:spPr>
          <a:xfrm>
            <a:off x="4876800" y="4267200"/>
            <a:ext cx="4572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Arc 88"/>
          <p:cNvSpPr/>
          <p:nvPr/>
        </p:nvSpPr>
        <p:spPr>
          <a:xfrm>
            <a:off x="5867400" y="5410200"/>
            <a:ext cx="4572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Arc 90"/>
          <p:cNvSpPr/>
          <p:nvPr/>
        </p:nvSpPr>
        <p:spPr>
          <a:xfrm>
            <a:off x="5867400" y="5791200"/>
            <a:ext cx="4572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Arc 91"/>
          <p:cNvSpPr/>
          <p:nvPr/>
        </p:nvSpPr>
        <p:spPr>
          <a:xfrm>
            <a:off x="4953000" y="6172200"/>
            <a:ext cx="4572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TextBox 92"/>
          <p:cNvSpPr txBox="1"/>
          <p:nvPr/>
        </p:nvSpPr>
        <p:spPr>
          <a:xfrm>
            <a:off x="6019800" y="3886200"/>
            <a:ext cx="1143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Work out brackets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257800" y="4343400"/>
            <a:ext cx="838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7239000" y="3962400"/>
            <a:ext cx="1752600" cy="769441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As this answer is </a:t>
            </a:r>
            <a:r>
              <a:rPr lang="en-GB" sz="1100" b="1" u="sng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positive</a:t>
            </a:r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, it means the direction we put on the diagram is correct!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6248400" y="5334000"/>
            <a:ext cx="2667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Sub in values from the diagram, using impulse as the positive direction</a:t>
            </a:r>
            <a:endParaRPr lang="en-GB" sz="1100" baseline="-25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6172200" y="57912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Work out brackets</a:t>
            </a:r>
            <a:endParaRPr lang="en-GB" sz="1100" baseline="-25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410200" y="62484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100" baseline="-25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7162800" y="5791200"/>
            <a:ext cx="1752600" cy="769441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As this answer is </a:t>
            </a:r>
            <a:r>
              <a:rPr lang="en-GB" sz="1100" b="1" u="sng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negative</a:t>
            </a:r>
            <a:r>
              <a:rPr lang="en-GB" sz="11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, it means the direction we put on the diagram is incorrect!</a:t>
            </a:r>
            <a:endParaRPr lang="en-GB" sz="1100" baseline="-25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410200" y="26670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0.5ms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6477000" y="2667000"/>
            <a:ext cx="7922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0.25ms</a:t>
            </a:r>
            <a:r>
              <a:rPr lang="en-GB" sz="1200" baseline="30000" dirty="0">
                <a:solidFill>
                  <a:srgbClr val="0000FF"/>
                </a:solidFill>
                <a:latin typeface="Comic Sans MS" pitchFamily="66" charset="0"/>
              </a:rPr>
              <a:t>-1</a:t>
            </a:r>
          </a:p>
        </p:txBody>
      </p:sp>
      <p:cxnSp>
        <p:nvCxnSpPr>
          <p:cNvPr id="102" name="Straight Arrow Connector 101"/>
          <p:cNvCxnSpPr/>
          <p:nvPr/>
        </p:nvCxnSpPr>
        <p:spPr>
          <a:xfrm flipH="1">
            <a:off x="6629400" y="2667000"/>
            <a:ext cx="457200" cy="0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849483" y="63137"/>
                <a:ext cx="25335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9483" y="63137"/>
                <a:ext cx="2533579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GB" dirty="0">
                <a:latin typeface="Comic Sans MS" pitchFamily="66" charset="0"/>
              </a:rPr>
              <a:t>Momentum and Impulse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8709266" y="6488668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1B</a:t>
            </a:r>
          </a:p>
        </p:txBody>
      </p:sp>
    </p:spTree>
    <p:extLst>
      <p:ext uri="{BB962C8B-B14F-4D97-AF65-F5344CB8AC3E}">
        <p14:creationId xmlns:p14="http://schemas.microsoft.com/office/powerpoint/2010/main" val="3287492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0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1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1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44" grpId="0"/>
      <p:bldP spid="45" grpId="0"/>
      <p:bldP spid="46" grpId="0"/>
      <p:bldP spid="47" grpId="0"/>
      <p:bldP spid="52" grpId="0"/>
      <p:bldP spid="53" grpId="0"/>
      <p:bldP spid="66" grpId="0"/>
      <p:bldP spid="66" grpId="1"/>
      <p:bldP spid="67" grpId="0"/>
      <p:bldP spid="67" grpId="1"/>
      <p:bldP spid="68" grpId="0"/>
      <p:bldP spid="68" grpId="1"/>
      <p:bldP spid="68" grpId="2"/>
      <p:bldP spid="69" grpId="0"/>
      <p:bldP spid="69" grpId="1"/>
      <p:bldP spid="69" grpId="2"/>
      <p:bldP spid="73" grpId="0"/>
      <p:bldP spid="73" grpId="1"/>
      <p:bldP spid="74" grpId="0"/>
      <p:bldP spid="74" grpId="1"/>
      <p:bldP spid="27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30" grpId="0"/>
      <p:bldP spid="85" grpId="0" animBg="1"/>
      <p:bldP spid="86" grpId="0"/>
      <p:bldP spid="87" grpId="0" animBg="1"/>
      <p:bldP spid="88" grpId="0" animBg="1"/>
      <p:bldP spid="89" grpId="0" animBg="1"/>
      <p:bldP spid="91" grpId="0" animBg="1"/>
      <p:bldP spid="92" grpId="0" animBg="1"/>
      <p:bldP spid="93" grpId="0"/>
      <p:bldP spid="94" grpId="0"/>
      <p:bldP spid="95" grpId="0" animBg="1"/>
      <p:bldP spid="96" grpId="0"/>
      <p:bldP spid="97" grpId="0"/>
      <p:bldP spid="98" grpId="0"/>
      <p:bldP spid="99" grpId="0" animBg="1"/>
      <p:bldP spid="100" grpId="0"/>
      <p:bldP spid="10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3528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collisions using the principle of Conservation of Momentum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Two particles, A and B, of masses 8kg and 2kg respectively, are connected by a light inextensible string. The particles are at rest on a smooth horizontal plane with the string slack. Particle A is projected directly away from B with speed 4ms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.</a:t>
            </a:r>
            <a:endParaRPr lang="en-GB" sz="1400" baseline="300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speed of the particles when the string goes taut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magnitude of the impulse transmitted through the string when it goes taut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6200" y="76200"/>
                <a:ext cx="16312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𝑀𝑜𝑚𝑒𝑛𝑡𝑢𝑚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76200"/>
                <a:ext cx="1631279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277101" y="76200"/>
                <a:ext cx="18383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𝐼𝑚𝑝𝑢𝑙𝑠𝑒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𝑚𝑣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𝑚𝑢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7101" y="76200"/>
                <a:ext cx="1838324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847748" y="457200"/>
                <a:ext cx="12962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𝐼𝑚𝑝𝑢𝑙𝑠𝑒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𝐹𝑡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7748" y="457200"/>
                <a:ext cx="1296252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al 8"/>
          <p:cNvSpPr/>
          <p:nvPr/>
        </p:nvSpPr>
        <p:spPr>
          <a:xfrm>
            <a:off x="5791200" y="2057400"/>
            <a:ext cx="457200" cy="457200"/>
          </a:xfrm>
          <a:prstGeom prst="ellipse">
            <a:avLst/>
          </a:prstGeom>
          <a:solidFill>
            <a:srgbClr val="00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6934200" y="2057400"/>
            <a:ext cx="457200" cy="457200"/>
          </a:xfrm>
          <a:prstGeom prst="ellipse">
            <a:avLst/>
          </a:prstGeom>
          <a:solidFill>
            <a:srgbClr val="00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715000" y="2133600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2kg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58000" y="2133600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8kg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315200" y="1905000"/>
            <a:ext cx="30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638800" y="1905000"/>
            <a:ext cx="30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791200" y="1905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791200" y="2667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934200" y="1905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934200" y="2667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158883" y="1752600"/>
            <a:ext cx="1207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Before motion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235082" y="2514600"/>
            <a:ext cx="1128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After motion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40764" y="1600200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0ms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883764" y="1600200"/>
            <a:ext cx="5645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4ms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727140" y="2667000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v 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870138" y="2667000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v 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6248400" y="2286000"/>
            <a:ext cx="685800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248400" y="2286000"/>
            <a:ext cx="228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6705600" y="2286000"/>
            <a:ext cx="228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248400" y="1981200"/>
            <a:ext cx="268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I</a:t>
            </a:r>
            <a:endParaRPr lang="en-GB" sz="1200" baseline="30000" dirty="0">
              <a:latin typeface="Comic Sans MS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629400" y="1981200"/>
            <a:ext cx="268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I</a:t>
            </a:r>
            <a:endParaRPr lang="en-GB" sz="1200" baseline="30000" dirty="0">
              <a:latin typeface="Comic Sans MS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14800" y="320040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When the string is taut, the particles will move together and hence have the </a:t>
            </a:r>
            <a:r>
              <a:rPr lang="en-GB" sz="1200" u="sng" dirty="0">
                <a:latin typeface="Comic Sans MS" pitchFamily="66" charset="0"/>
              </a:rPr>
              <a:t>same</a:t>
            </a:r>
            <a:r>
              <a:rPr lang="en-GB" sz="1200" dirty="0">
                <a:latin typeface="Comic Sans MS" pitchFamily="66" charset="0"/>
              </a:rPr>
              <a:t> final velocity</a:t>
            </a:r>
          </a:p>
        </p:txBody>
      </p:sp>
      <p:cxnSp>
        <p:nvCxnSpPr>
          <p:cNvPr id="36" name="Straight Connector 35"/>
          <p:cNvCxnSpPr/>
          <p:nvPr/>
        </p:nvCxnSpPr>
        <p:spPr>
          <a:xfrm flipH="1" flipV="1">
            <a:off x="6172200" y="2895600"/>
            <a:ext cx="381000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6553200" y="2895600"/>
            <a:ext cx="381000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038600" y="3810000"/>
                <a:ext cx="25335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810000"/>
                <a:ext cx="2533579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810000" y="4267200"/>
                <a:ext cx="31123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×0)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8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×4)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)+(8×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267200"/>
                <a:ext cx="3112327" cy="307777"/>
              </a:xfrm>
              <a:prstGeom prst="rect">
                <a:avLst/>
              </a:prstGeom>
              <a:blipFill rotWithShape="1">
                <a:blip r:embed="rId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953000" y="4724400"/>
                <a:ext cx="95975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3</m:t>
                      </m:r>
                      <m:r>
                        <a:rPr lang="en-GB" sz="1400" b="0" i="1" smtClean="0">
                          <a:latin typeface="Cambria Math"/>
                        </a:rPr>
                        <m:t>2=10</m:t>
                      </m:r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4724400"/>
                <a:ext cx="959750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953000" y="5105400"/>
                <a:ext cx="79784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3</m:t>
                      </m:r>
                      <m:r>
                        <a:rPr lang="en-GB" sz="1400" b="0" i="1" smtClean="0">
                          <a:latin typeface="Cambria Math"/>
                        </a:rPr>
                        <m:t>.2=</m:t>
                      </m:r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5105400"/>
                <a:ext cx="797846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Arc 47"/>
          <p:cNvSpPr/>
          <p:nvPr/>
        </p:nvSpPr>
        <p:spPr>
          <a:xfrm>
            <a:off x="6705600" y="4038600"/>
            <a:ext cx="4572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7086600" y="3962400"/>
            <a:ext cx="19812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values from the diagram, leaving v in both cases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Arc 49"/>
          <p:cNvSpPr/>
          <p:nvPr/>
        </p:nvSpPr>
        <p:spPr>
          <a:xfrm>
            <a:off x="6705600" y="4495800"/>
            <a:ext cx="4572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Arc 50"/>
          <p:cNvSpPr/>
          <p:nvPr/>
        </p:nvSpPr>
        <p:spPr>
          <a:xfrm>
            <a:off x="5715000" y="4876800"/>
            <a:ext cx="4572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7086600" y="457200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Work out brackets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096000" y="4953000"/>
            <a:ext cx="1066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Divide by 10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524000" y="48006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v = 3.2ms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-1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696200" y="1676400"/>
            <a:ext cx="1447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omic Sans MS" pitchFamily="66" charset="0"/>
                <a:sym typeface="Wingdings" pitchFamily="2" charset="2"/>
              </a:rPr>
              <a:t>The particles do not collide – in this case the impulse is transmitted through the string…</a:t>
            </a:r>
            <a:endParaRPr lang="en-GB" sz="1100" baseline="-250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1849483" y="63137"/>
                <a:ext cx="25335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9483" y="63137"/>
                <a:ext cx="2533579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GB" dirty="0">
                <a:latin typeface="Comic Sans MS" pitchFamily="66" charset="0"/>
              </a:rPr>
              <a:t>Momentum and Impulse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709266" y="6488668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1B</a:t>
            </a:r>
          </a:p>
        </p:txBody>
      </p:sp>
    </p:spTree>
    <p:extLst>
      <p:ext uri="{BB962C8B-B14F-4D97-AF65-F5344CB8AC3E}">
        <p14:creationId xmlns:p14="http://schemas.microsoft.com/office/powerpoint/2010/main" val="1878795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12" grpId="0"/>
      <p:bldP spid="13" grpId="0"/>
      <p:bldP spid="14" grpId="0"/>
      <p:bldP spid="19" grpId="0"/>
      <p:bldP spid="20" grpId="0"/>
      <p:bldP spid="21" grpId="0"/>
      <p:bldP spid="22" grpId="0"/>
      <p:bldP spid="23" grpId="0"/>
      <p:bldP spid="24" grpId="0"/>
      <p:bldP spid="32" grpId="0"/>
      <p:bldP spid="34" grpId="0"/>
      <p:bldP spid="30" grpId="0"/>
      <p:bldP spid="44" grpId="0"/>
      <p:bldP spid="45" grpId="0"/>
      <p:bldP spid="46" grpId="0"/>
      <p:bldP spid="47" grpId="0"/>
      <p:bldP spid="48" grpId="0" animBg="1"/>
      <p:bldP spid="49" grpId="0"/>
      <p:bldP spid="50" grpId="0" animBg="1"/>
      <p:bldP spid="51" grpId="0" animBg="1"/>
      <p:bldP spid="52" grpId="0"/>
      <p:bldP spid="53" grpId="0"/>
      <p:bldP spid="54" grpId="0"/>
      <p:bldP spid="5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3528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collisions using the principle of Conservation of Momentum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Two particles, A and B, of masses 8kg and 2kg respectively, are connected by a light inextensible string. The particles are at rest on a smooth horizontal plane with the string slack. Particle P is projected directly away from Q with speed 4ms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.</a:t>
            </a:r>
            <a:endParaRPr lang="en-GB" sz="1400" baseline="300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speed of the particles when the string goes taut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magnitude of the impulse transmitted through the string when it goes taut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6200" y="76200"/>
                <a:ext cx="16312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𝑀𝑜𝑚𝑒𝑛𝑡𝑢𝑚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76200"/>
                <a:ext cx="1631279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277101" y="76200"/>
                <a:ext cx="18383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𝐼𝑚𝑝𝑢𝑙𝑠𝑒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𝑚𝑣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𝑚𝑢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7101" y="76200"/>
                <a:ext cx="1838324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847748" y="457200"/>
                <a:ext cx="12962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𝐼𝑚𝑝𝑢𝑙𝑠𝑒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𝐹𝑡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7748" y="457200"/>
                <a:ext cx="1296252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al 8"/>
          <p:cNvSpPr/>
          <p:nvPr/>
        </p:nvSpPr>
        <p:spPr>
          <a:xfrm>
            <a:off x="5791200" y="2057400"/>
            <a:ext cx="457200" cy="457200"/>
          </a:xfrm>
          <a:prstGeom prst="ellipse">
            <a:avLst/>
          </a:prstGeom>
          <a:solidFill>
            <a:srgbClr val="00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6934200" y="2057400"/>
            <a:ext cx="457200" cy="457200"/>
          </a:xfrm>
          <a:prstGeom prst="ellipse">
            <a:avLst/>
          </a:prstGeom>
          <a:solidFill>
            <a:srgbClr val="00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715000" y="2133600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2kg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58000" y="2133600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8kg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315200" y="1905000"/>
            <a:ext cx="30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638800" y="1905000"/>
            <a:ext cx="30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791200" y="1905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791200" y="2667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934200" y="1905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934200" y="2667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158883" y="1752600"/>
            <a:ext cx="1207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Before motion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235082" y="2514600"/>
            <a:ext cx="1128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After motion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40764" y="1600200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0ms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883764" y="1600200"/>
            <a:ext cx="5645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4ms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674241" y="26670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3.2ms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817239" y="26670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3.2ms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6248400" y="2286000"/>
            <a:ext cx="685800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248400" y="2286000"/>
            <a:ext cx="228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6705600" y="2286000"/>
            <a:ext cx="228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248400" y="1981200"/>
            <a:ext cx="268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I</a:t>
            </a:r>
            <a:endParaRPr lang="en-GB" sz="1200" baseline="30000" dirty="0">
              <a:latin typeface="Comic Sans MS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629400" y="1981200"/>
            <a:ext cx="268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I</a:t>
            </a:r>
            <a:endParaRPr lang="en-GB" sz="1200" baseline="30000" dirty="0">
              <a:latin typeface="Comic Sans MS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524000" y="48006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v = 3.2ms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-1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696200" y="1676400"/>
            <a:ext cx="1447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omic Sans MS" pitchFamily="66" charset="0"/>
                <a:sym typeface="Wingdings" pitchFamily="2" charset="2"/>
              </a:rPr>
              <a:t>The particles do not collide – in this case the impulse is transmitted through the string…</a:t>
            </a:r>
            <a:endParaRPr lang="en-GB" sz="1100" baseline="-250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114800" y="3581400"/>
                <a:ext cx="18383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𝐼𝑚𝑝𝑢𝑙𝑠𝑒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𝑚𝑣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𝑚𝑢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581400"/>
                <a:ext cx="1838324" cy="307777"/>
              </a:xfrm>
              <a:prstGeom prst="rect">
                <a:avLst/>
              </a:prstGeom>
              <a:blipFill rotWithShape="1">
                <a:blip r:embed="rId6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4114800" y="3200400"/>
            <a:ext cx="228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  <a:sym typeface="Wingdings" pitchFamily="2" charset="2"/>
              </a:rPr>
              <a:t>Calculating the impulse for B</a:t>
            </a:r>
            <a:endParaRPr lang="en-GB" sz="1200" u="sng" baseline="-250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4114800" y="4038600"/>
                <a:ext cx="257307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𝐼𝑚𝑝𝑢𝑙𝑠𝑒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×3.2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−(2×0)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038600"/>
                <a:ext cx="2573077" cy="307777"/>
              </a:xfrm>
              <a:prstGeom prst="rect">
                <a:avLst/>
              </a:prstGeom>
              <a:blipFill rotWithShape="1">
                <a:blip r:embed="rId7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114800" y="4495800"/>
                <a:ext cx="156645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𝐼𝑚𝑝𝑢𝑙𝑠𝑒</m:t>
                      </m:r>
                      <m:r>
                        <a:rPr lang="en-GB" sz="1400" b="0" i="1" smtClean="0">
                          <a:latin typeface="Cambria Math"/>
                        </a:rPr>
                        <m:t>=6.4</m:t>
                      </m:r>
                      <m:r>
                        <a:rPr lang="en-GB" sz="1400" b="0" i="1" smtClean="0">
                          <a:latin typeface="Cambria Math"/>
                        </a:rPr>
                        <m:t>𝑁𝑠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495800"/>
                <a:ext cx="1566454" cy="307777"/>
              </a:xfrm>
              <a:prstGeom prst="rect">
                <a:avLst/>
              </a:prstGeom>
              <a:blipFill rotWithShape="1">
                <a:blip r:embed="rId8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Arc 59"/>
          <p:cNvSpPr/>
          <p:nvPr/>
        </p:nvSpPr>
        <p:spPr>
          <a:xfrm>
            <a:off x="6400800" y="3810000"/>
            <a:ext cx="4572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6858000" y="3657600"/>
            <a:ext cx="19812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values for particle B, taking the impulse from it as the positive direction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2" name="Arc 61"/>
          <p:cNvSpPr/>
          <p:nvPr/>
        </p:nvSpPr>
        <p:spPr>
          <a:xfrm>
            <a:off x="6400800" y="4191000"/>
            <a:ext cx="4572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6858000" y="4267200"/>
            <a:ext cx="990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029200" y="5486400"/>
            <a:ext cx="2895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This is all we need to do. The impulse in the opposite direction will be the same!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524000" y="57150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I = 6.4Ns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849483" y="63137"/>
                <a:ext cx="25335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9483" y="63137"/>
                <a:ext cx="2533579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GB" dirty="0">
                <a:latin typeface="Comic Sans MS" pitchFamily="66" charset="0"/>
              </a:rPr>
              <a:t>Momentum and Impulse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709266" y="6488668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1B</a:t>
            </a:r>
          </a:p>
        </p:txBody>
      </p:sp>
    </p:spTree>
    <p:extLst>
      <p:ext uri="{BB962C8B-B14F-4D97-AF65-F5344CB8AC3E}">
        <p14:creationId xmlns:p14="http://schemas.microsoft.com/office/powerpoint/2010/main" val="1083708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  <p:bldP spid="32" grpId="0"/>
      <p:bldP spid="56" grpId="0"/>
      <p:bldP spid="57" grpId="0"/>
      <p:bldP spid="58" grpId="0"/>
      <p:bldP spid="59" grpId="0"/>
      <p:bldP spid="60" grpId="0" animBg="1"/>
      <p:bldP spid="61" grpId="0"/>
      <p:bldP spid="62" grpId="0" animBg="1"/>
      <p:bldP spid="63" grpId="0"/>
      <p:bldP spid="64" grpId="0"/>
      <p:bldP spid="65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18E76E2-C5CE-45BC-8FB5-41299A4C46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4F9A1DC-CB88-49AF-BD62-25DBAEBC686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B057229-BF9E-41F0-85B9-3BDFFC84F4CD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538</TotalTime>
  <Words>1642</Words>
  <Application>Microsoft Office PowerPoint</Application>
  <PresentationFormat>On-screen Show (4:3)</PresentationFormat>
  <Paragraphs>226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Cambria Math</vt:lpstr>
      <vt:lpstr>Comic Sans MS</vt:lpstr>
      <vt:lpstr>Impact</vt:lpstr>
      <vt:lpstr>Wingdings</vt:lpstr>
      <vt:lpstr>Default Design</vt:lpstr>
      <vt:lpstr>PowerPoint Presentation</vt:lpstr>
      <vt:lpstr>Momentum and Impulse</vt:lpstr>
      <vt:lpstr>Momentum and Impulse</vt:lpstr>
      <vt:lpstr>Momentum and Impulse</vt:lpstr>
      <vt:lpstr>Momentum and Impulse</vt:lpstr>
      <vt:lpstr>Momentum and Impulse</vt:lpstr>
      <vt:lpstr>Momentum and Impulse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Pye</dc:creator>
  <cp:lastModifiedBy>Mr G Westwater (Staff)</cp:lastModifiedBy>
  <cp:revision>149</cp:revision>
  <cp:lastPrinted>1601-01-01T00:00:00Z</cp:lastPrinted>
  <dcterms:created xsi:type="dcterms:W3CDTF">2009-12-08T23:46:21Z</dcterms:created>
  <dcterms:modified xsi:type="dcterms:W3CDTF">2021-08-27T08:26:35Z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ContentTypeId">
    <vt:lpwstr>0x010100C5F4A154C4641E49BD6DB2899EAF25E9</vt:lpwstr>
  </property>
</Properties>
</file>