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99FF99"/>
    <a:srgbClr val="CCFFCC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 snapToGrid="0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E389F-73EF-414D-805B-E5D7A2A5800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31943-4C9C-434B-8803-197B8A38B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8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999D5-B737-4A51-A0E8-6C41621308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0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F2F76-6208-4194-B8C1-5895614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88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E5289-9A33-43EB-9AD1-6144D56C45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75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DF429-FC62-42D4-B51D-84281FD56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83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7D290-18A8-4513-AD6B-15300CE01B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10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F6A88-48D1-4E84-A018-BCBF20818F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5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73350-0302-46A1-B834-DF3DD8F1C5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6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E10BD-471F-41FE-B80E-BDD8E50BCF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7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12142-F75A-40D8-A21B-C453CC6474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41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36C11-4E16-4512-8E95-FD29206399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59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B678D-0CBC-4111-BD56-2E8EA68E1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6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FFCC">
                <a:alpha val="30000"/>
              </a:srgbClr>
            </a:gs>
            <a:gs pos="100000">
              <a:srgbClr val="99FF99">
                <a:alpha val="3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E598D-7BF4-4FB7-9A80-8C5131AAAA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20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4.png"/><Relationship Id="rId4" Type="http://schemas.openxmlformats.org/officeDocument/2006/relationships/image" Target="../media/image25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3" Type="http://schemas.openxmlformats.org/officeDocument/2006/relationships/image" Target="../media/image2520.png"/><Relationship Id="rId7" Type="http://schemas.openxmlformats.org/officeDocument/2006/relationships/image" Target="../media/image257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5" Type="http://schemas.openxmlformats.org/officeDocument/2006/relationships/image" Target="../media/image70.png"/><Relationship Id="rId4" Type="http://schemas.openxmlformats.org/officeDocument/2006/relationships/image" Target="../media/image253.png"/><Relationship Id="rId9" Type="http://schemas.openxmlformats.org/officeDocument/2006/relationships/image" Target="../media/image25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70.png"/><Relationship Id="rId3" Type="http://schemas.openxmlformats.org/officeDocument/2006/relationships/image" Target="../media/image2520.png"/><Relationship Id="rId7" Type="http://schemas.openxmlformats.org/officeDocument/2006/relationships/image" Target="../media/image261.png"/><Relationship Id="rId12" Type="http://schemas.openxmlformats.org/officeDocument/2006/relationships/image" Target="../media/image266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265.png"/><Relationship Id="rId10" Type="http://schemas.openxmlformats.org/officeDocument/2006/relationships/image" Target="../media/image264.png"/><Relationship Id="rId4" Type="http://schemas.openxmlformats.org/officeDocument/2006/relationships/image" Target="../media/image253.png"/><Relationship Id="rId9" Type="http://schemas.openxmlformats.org/officeDocument/2006/relationships/image" Target="../media/image2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6.png"/><Relationship Id="rId13" Type="http://schemas.openxmlformats.org/officeDocument/2006/relationships/image" Target="../media/image281.png"/><Relationship Id="rId3" Type="http://schemas.openxmlformats.org/officeDocument/2006/relationships/image" Target="../media/image2520.png"/><Relationship Id="rId7" Type="http://schemas.openxmlformats.org/officeDocument/2006/relationships/image" Target="../media/image275.png"/><Relationship Id="rId12" Type="http://schemas.openxmlformats.org/officeDocument/2006/relationships/image" Target="../media/image280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4.png"/><Relationship Id="rId11" Type="http://schemas.openxmlformats.org/officeDocument/2006/relationships/image" Target="../media/image279.png"/><Relationship Id="rId10" Type="http://schemas.openxmlformats.org/officeDocument/2006/relationships/image" Target="../media/image278.png"/><Relationship Id="rId4" Type="http://schemas.openxmlformats.org/officeDocument/2006/relationships/image" Target="../media/image253.png"/><Relationship Id="rId9" Type="http://schemas.openxmlformats.org/officeDocument/2006/relationships/image" Target="../media/image277.png"/><Relationship Id="rId1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9.png"/><Relationship Id="rId3" Type="http://schemas.openxmlformats.org/officeDocument/2006/relationships/image" Target="../media/image2520.png"/><Relationship Id="rId7" Type="http://schemas.openxmlformats.org/officeDocument/2006/relationships/image" Target="../media/image268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7.png"/><Relationship Id="rId10" Type="http://schemas.openxmlformats.org/officeDocument/2006/relationships/image" Target="../media/image70.png"/><Relationship Id="rId4" Type="http://schemas.openxmlformats.org/officeDocument/2006/relationships/image" Target="../media/image253.png"/><Relationship Id="rId9" Type="http://schemas.openxmlformats.org/officeDocument/2006/relationships/image" Target="../media/image2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3.png"/><Relationship Id="rId3" Type="http://schemas.openxmlformats.org/officeDocument/2006/relationships/image" Target="../media/image2520.png"/><Relationship Id="rId7" Type="http://schemas.openxmlformats.org/officeDocument/2006/relationships/image" Target="../media/image272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1.png"/><Relationship Id="rId4" Type="http://schemas.openxmlformats.org/officeDocument/2006/relationships/image" Target="../media/image253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838200" y="3124200"/>
            <a:ext cx="7620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6600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Teachings for Exercise 1B</a:t>
            </a:r>
          </a:p>
        </p:txBody>
      </p:sp>
    </p:spTree>
    <p:extLst>
      <p:ext uri="{BB962C8B-B14F-4D97-AF65-F5344CB8AC3E}">
        <p14:creationId xmlns:p14="http://schemas.microsoft.com/office/powerpoint/2010/main" val="64935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By Newton’s third law, when two bodies collide they exert equal and opposite forces on each other.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objects will also be in contact for the same length of time, so the impulse exerted by each will be equal but opposite in direction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Therefore, these changes in momentum cancel each other out, and the overall momentum is unchanged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This is the principle of </a:t>
            </a:r>
            <a:r>
              <a:rPr lang="en-GB" sz="1400" b="1" dirty="0">
                <a:latin typeface="Comic Sans MS" pitchFamily="66" charset="0"/>
              </a:rPr>
              <a:t>Conservation of Momentum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962401" y="16002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Total momentum before impact = Total momentum after impact</a:t>
            </a:r>
          </a:p>
        </p:txBody>
      </p:sp>
      <p:sp>
        <p:nvSpPr>
          <p:cNvPr id="9" name="Oval 8"/>
          <p:cNvSpPr/>
          <p:nvPr/>
        </p:nvSpPr>
        <p:spPr>
          <a:xfrm>
            <a:off x="5562600" y="22860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705600" y="22860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62600" y="2362200"/>
            <a:ext cx="454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2362200"/>
            <a:ext cx="454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05400" y="2514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62800" y="2514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62600" y="2895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05600" y="2133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05600" y="28956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19812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collision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2743200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collision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800" y="2362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0" y="2362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18288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u</a:t>
            </a:r>
            <a:r>
              <a:rPr lang="en-GB" sz="12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73785" y="18288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u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28956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</a:t>
            </a:r>
            <a:r>
              <a:rPr lang="en-GB" sz="12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3785" y="2895600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53000" y="3581400"/>
                <a:ext cx="28714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287149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5105400" y="396240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53200" y="396240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29200" y="4038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Total momentum of the two particles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</a:rPr>
              <a:t>before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impact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77000" y="4038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Total momentum of the two particles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</a:rPr>
              <a:t>after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impact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62400" y="5334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When solving problems involving this principle: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omic Sans MS" pitchFamily="66" charset="0"/>
              </a:rPr>
              <a:t>Draw a diagram and label velocities before and after impact with their relevant directions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omic Sans MS" pitchFamily="66" charset="0"/>
              </a:rPr>
              <a:t>Draw impulses on where necessary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Comic Sans MS" pitchFamily="66" charset="0"/>
              </a:rPr>
              <a:t>Choose a positive direction and apply the rules you know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</p:spTree>
    <p:extLst>
      <p:ext uri="{BB962C8B-B14F-4D97-AF65-F5344CB8AC3E}">
        <p14:creationId xmlns:p14="http://schemas.microsoft.com/office/powerpoint/2010/main" val="14850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2kg is moving with speed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on a smooth horizontal plane. Particle Q of mass 3kg is at rest on the plane. Particle P collides with Q and after the collision Q moves away with a speed of 2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speed and direction of the motion of P after the collision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impulse received by P and by Q in the collision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5791200" y="20574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934200" y="20574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15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34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34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17526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collision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2514600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collision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48600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40765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83764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27140" y="2667000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9988" y="26670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</a:t>
            </a:r>
            <a:r>
              <a:rPr lang="en-GB" sz="1200" baseline="30000" dirty="0">
                <a:latin typeface="Comic Sans MS" pitchFamily="66" charset="0"/>
              </a:rPr>
              <a:t>1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2600" y="1905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1905000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Q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3124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We aren’t sure which direction P goes after the collision – just choose one for now…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If the answer is negative, the direction is the other way!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4800" y="4038600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038600"/>
                <a:ext cx="253357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48100" y="4410075"/>
                <a:ext cx="3407536" cy="373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×3)</m:t>
                      </m:r>
                      <m:r>
                        <a:rPr lang="en-GB" sz="1400" b="0" i="1" smtClean="0">
                          <a:latin typeface="Cambria Math"/>
                        </a:rPr>
                        <m:t>+(3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×0)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)+(3×2</m:t>
                      </m:r>
                      <m:f>
                        <m:fPr>
                          <m:type m:val="skw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4410075"/>
                <a:ext cx="3407536" cy="373820"/>
              </a:xfrm>
              <a:prstGeom prst="rect">
                <a:avLst/>
              </a:prstGeom>
              <a:blipFill rotWithShape="1">
                <a:blip r:embed="rId7"/>
                <a:stretch>
                  <a:fillRect t="-106452" r="-11986" b="-167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86350" y="4857750"/>
                <a:ext cx="10747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50" y="4857750"/>
                <a:ext cx="1074781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9175" y="5276850"/>
                <a:ext cx="9324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−0.5=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175" y="5276850"/>
                <a:ext cx="932499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934200" y="4267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324600" y="51435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 v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934200" y="4648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943600" y="5105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410449" y="4229100"/>
            <a:ext cx="149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the values from the diagram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81874" y="4714875"/>
            <a:ext cx="1495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Work out each side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19624" y="5867400"/>
            <a:ext cx="3067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the direction of motion of P is reversed by the collision and it moves off at 0.5ms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9625" y="4819650"/>
            <a:ext cx="2481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 the opposite direction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4442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2kg is moving with speed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on a smooth horizontal plane. Particle Q of mass 3kg is at rest on the plane. Particle P collides with Q and after the collision Q moves away with a speed of 2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speed and direction of the motion of P after the collision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impulse received by P and by Q in the collision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5791200" y="20574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934200" y="205740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15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340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1400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91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34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17526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collision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2514600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collision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48600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40765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83764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74241" y="26670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9988" y="26670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</a:t>
            </a:r>
            <a:r>
              <a:rPr lang="en-GB" sz="1200" baseline="30000" dirty="0">
                <a:latin typeface="Comic Sans MS" pitchFamily="66" charset="0"/>
              </a:rPr>
              <a:t>1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2600" y="1905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1905000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Q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625" y="4819650"/>
            <a:ext cx="2481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 the opposite direction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3276600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Impulse on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3581400"/>
                <a:ext cx="1103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𝑚𝑣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581400"/>
                <a:ext cx="110363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3962400"/>
                <a:ext cx="18539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=(2×0.5)−(2×−3)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1853905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38600" y="4343400"/>
                <a:ext cx="9525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=1−−6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43400"/>
                <a:ext cx="952568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4724400"/>
                <a:ext cx="7543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=7</m:t>
                      </m:r>
                      <m:r>
                        <a:rPr lang="en-GB" sz="12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754309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114800" y="5334000"/>
            <a:ext cx="1140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Impulse on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14800" y="5638800"/>
                <a:ext cx="1103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𝑚𝑣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638800"/>
                <a:ext cx="1103635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6019800"/>
                <a:ext cx="1877181" cy="333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=(3×2</m:t>
                      </m:r>
                      <m:f>
                        <m:fPr>
                          <m:type m:val="skw"/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200" b="0" i="1" smtClean="0">
                          <a:latin typeface="Cambria Math"/>
                        </a:rPr>
                        <m:t>−(3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019800"/>
                <a:ext cx="1877181" cy="333617"/>
              </a:xfrm>
              <a:prstGeom prst="rect">
                <a:avLst/>
              </a:prstGeom>
              <a:blipFill rotWithShape="1">
                <a:blip r:embed="rId11"/>
                <a:stretch>
                  <a:fillRect t="-103704" b="-15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14800" y="6400800"/>
                <a:ext cx="7543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𝐼</m:t>
                      </m:r>
                      <m:r>
                        <a:rPr lang="en-GB" sz="1200" b="0" i="1" smtClean="0">
                          <a:latin typeface="Cambria Math"/>
                        </a:rPr>
                        <m:t>=7</m:t>
                      </m:r>
                      <m:r>
                        <a:rPr lang="en-GB" sz="12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400800"/>
                <a:ext cx="75430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5638800" y="3733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096000" y="3733800"/>
            <a:ext cx="22574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Take the direction of </a:t>
            </a:r>
            <a:r>
              <a:rPr lang="en-GB" sz="11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impulse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11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 P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</a:t>
            </a:r>
            <a:r>
              <a:rPr lang="en-GB" sz="11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positive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direction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5638800" y="4114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800600" y="4495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096000" y="41910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Work out the brackets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5715000" y="5791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715000" y="6172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172200" y="5715000"/>
            <a:ext cx="22574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Take the direction of </a:t>
            </a:r>
            <a:r>
              <a:rPr lang="en-GB" sz="1100" b="1" u="sng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impulse</a:t>
            </a:r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1100" b="1" u="sng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on Q</a:t>
            </a:r>
            <a:r>
              <a:rPr lang="en-GB" sz="1100" b="1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as the </a:t>
            </a:r>
            <a:r>
              <a:rPr lang="en-GB" sz="1100" b="1" u="sng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positive</a:t>
            </a:r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 direction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48400" y="6248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29400" y="4800600"/>
            <a:ext cx="2133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You can see the impulse received by each is equal and opposite!</a:t>
            </a:r>
            <a:endParaRPr lang="en-GB" sz="12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38134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30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 animBg="1"/>
      <p:bldP spid="54" grpId="0"/>
      <p:bldP spid="55" grpId="0" animBg="1"/>
      <p:bldP spid="56" grpId="0" animBg="1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 of mass 2kg and 4kg respectively are moving towards each other along the same straight line on a smooth horizontal plane. The particles collide. Before the collision, the speeds of P and Q are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Given that the magnitude of the impulse due to the collision is 7Ns,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speed and direction of P after the collision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speed and direction of Q after the collision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5486398" y="2057400"/>
            <a:ext cx="4572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6629398" y="2057400"/>
            <a:ext cx="4572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410198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3198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4kg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0398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3998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486398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486398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629398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629398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0" y="17526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collision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199" y="2514600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collision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35962" y="1600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78962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387873" y="26670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</a:t>
            </a:r>
            <a:r>
              <a:rPr lang="en-GB" sz="1200" baseline="-25000" dirty="0">
                <a:latin typeface="Comic Sans MS" pitchFamily="66" charset="0"/>
              </a:rPr>
              <a:t>1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34077" y="26670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</a:t>
            </a:r>
            <a:r>
              <a:rPr lang="en-GB" sz="1200" baseline="-25000" dirty="0">
                <a:latin typeface="Comic Sans MS" pitchFamily="66" charset="0"/>
              </a:rPr>
              <a:t>2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5029198" y="2286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086598" y="2286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800598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19998" y="2133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3048000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For particle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038600" y="33528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838324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3733800"/>
                <a:ext cx="2091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7=(2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−(2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×−3)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733800"/>
                <a:ext cx="2091406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038600" y="4114800"/>
                <a:ext cx="11464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7=2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14800"/>
                <a:ext cx="11464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886200" y="4495800"/>
                <a:ext cx="869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0.5=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869469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4038600" y="4953000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For particle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52578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838324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038600" y="5638800"/>
                <a:ext cx="209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7=(4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−(4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×−2)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209557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038600" y="6019800"/>
                <a:ext cx="11505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7=4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19800"/>
                <a:ext cx="1150571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657600" y="6400800"/>
                <a:ext cx="11076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−0.25=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1107676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480663" y="1123406"/>
            <a:ext cx="166333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latin typeface="Comic Sans MS" pitchFamily="66" charset="0"/>
              </a:rPr>
              <a:t>If you do not know a velocity’s direction, set it the same as the direction of the impulse (this will keep it positive while you work it out!)</a:t>
            </a:r>
          </a:p>
        </p:txBody>
      </p:sp>
      <p:sp>
        <p:nvSpPr>
          <p:cNvPr id="85" name="Arc 84"/>
          <p:cNvSpPr/>
          <p:nvPr/>
        </p:nvSpPr>
        <p:spPr>
          <a:xfrm>
            <a:off x="5791200" y="3505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6172200" y="3429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from the diagram, using impulse as the positive direction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Arc 86"/>
          <p:cNvSpPr/>
          <p:nvPr/>
        </p:nvSpPr>
        <p:spPr>
          <a:xfrm>
            <a:off x="5791200" y="3886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4876800" y="4267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867400" y="5410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5867400" y="5791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>
            <a:off x="4953000" y="61722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6019800" y="3886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Work out brackets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4343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239000" y="3962400"/>
            <a:ext cx="1752600" cy="76944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this answer is </a:t>
            </a:r>
            <a:r>
              <a:rPr lang="en-GB" sz="11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positive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, it means the direction we put on the diagram is correct!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48400" y="5334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from the diagram, using impulse as the positive direction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172200" y="5791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Work out brackets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410200" y="624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162800" y="5791200"/>
            <a:ext cx="1752600" cy="76944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As this answer is </a:t>
            </a:r>
            <a:r>
              <a:rPr lang="en-GB" sz="1100" b="1" u="sng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negative</a:t>
            </a:r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, it means the direction we put on the diagram is incorrect!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10200" y="26670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2667000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0.25ms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29400" y="2667000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32874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45" grpId="0"/>
      <p:bldP spid="46" grpId="0"/>
      <p:bldP spid="47" grpId="0"/>
      <p:bldP spid="52" grpId="0"/>
      <p:bldP spid="53" grpId="0"/>
      <p:bldP spid="66" grpId="0"/>
      <p:bldP spid="66" grpId="1"/>
      <p:bldP spid="67" grpId="0"/>
      <p:bldP spid="67" grpId="1"/>
      <p:bldP spid="68" grpId="0"/>
      <p:bldP spid="68" grpId="1"/>
      <p:bldP spid="68" grpId="2"/>
      <p:bldP spid="69" grpId="0"/>
      <p:bldP spid="69" grpId="1"/>
      <p:bldP spid="69" grpId="2"/>
      <p:bldP spid="73" grpId="0"/>
      <p:bldP spid="73" grpId="1"/>
      <p:bldP spid="74" grpId="0"/>
      <p:bldP spid="74" grpId="1"/>
      <p:bldP spid="27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30" grpId="0"/>
      <p:bldP spid="85" grpId="0" animBg="1"/>
      <p:bldP spid="86" grpId="0"/>
      <p:bldP spid="87" grpId="0" animBg="1"/>
      <p:bldP spid="88" grpId="0" animBg="1"/>
      <p:bldP spid="89" grpId="0" animBg="1"/>
      <p:bldP spid="91" grpId="0" animBg="1"/>
      <p:bldP spid="92" grpId="0" animBg="1"/>
      <p:bldP spid="93" grpId="0"/>
      <p:bldP spid="94" grpId="0"/>
      <p:bldP spid="95" grpId="0" animBg="1"/>
      <p:bldP spid="96" grpId="0"/>
      <p:bldP spid="97" grpId="0"/>
      <p:bldP spid="98" grpId="0"/>
      <p:bldP spid="99" grpId="0" animBg="1"/>
      <p:bldP spid="100" grpId="0"/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A and B, of masses 8kg and 2kg respectively, are connected by a light inextensible string. The particles are at rest on a smooth horizontal plane with the string slack. Particle A is projected directly away from B with speed 4ms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</a:t>
            </a:r>
            <a:endParaRPr lang="en-GB" sz="1400" baseline="300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speed of the particles when the string goes taut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magnitude of the impulse transmitted through the string when it goes taut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5791200" y="2057400"/>
            <a:ext cx="457200" cy="457200"/>
          </a:xfrm>
          <a:prstGeom prst="ellipse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934200" y="2057400"/>
            <a:ext cx="457200" cy="457200"/>
          </a:xfrm>
          <a:prstGeom prst="ellipse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15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8kg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0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91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34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58883" y="175260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motion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35082" y="2514600"/>
            <a:ext cx="112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motion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40764" y="1600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3764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27140" y="2667000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0138" y="2667000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v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48400" y="22860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48400" y="22860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705600" y="22860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48400" y="1981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9400" y="1981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3200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When the string is taut, the particles will move together and hence have the </a:t>
            </a:r>
            <a:r>
              <a:rPr lang="en-GB" sz="1200" u="sng" dirty="0">
                <a:latin typeface="Comic Sans MS" pitchFamily="66" charset="0"/>
              </a:rPr>
              <a:t>same</a:t>
            </a:r>
            <a:r>
              <a:rPr lang="en-GB" sz="1200" dirty="0">
                <a:latin typeface="Comic Sans MS" pitchFamily="66" charset="0"/>
              </a:rPr>
              <a:t> final velocity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172200" y="2895600"/>
            <a:ext cx="38100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553200" y="2895600"/>
            <a:ext cx="381000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3810000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10000"/>
                <a:ext cx="253357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4267200"/>
                <a:ext cx="31123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×0)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×4)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)+(8×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267200"/>
                <a:ext cx="311232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53000" y="4724400"/>
                <a:ext cx="959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2=10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724400"/>
                <a:ext cx="9597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53000" y="5105400"/>
                <a:ext cx="7978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.2=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105400"/>
                <a:ext cx="79784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6705600" y="40386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86600" y="3962400"/>
            <a:ext cx="1981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from the diagram, leaving v in both cases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705600" y="44958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715000" y="48768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086600" y="45720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Work out brackets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0" y="4953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10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4800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v = 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96200" y="1676400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The particles do not collide – in this case the impulse is transmitted through the string…</a:t>
            </a:r>
            <a:endParaRPr lang="en-GB" sz="11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18787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32" grpId="0"/>
      <p:bldP spid="34" grpId="0"/>
      <p:bldP spid="30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collisions using the principle of Conservation of Momentum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A and B, of masses 8kg and 2kg respectively, are connected by a light inextensible string. The particles are at rest on a smooth horizontal plane with the string slack. Particle P is projected directly away from Q with speed 4ms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</a:t>
            </a:r>
            <a:endParaRPr lang="en-GB" sz="1400" baseline="300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speed of the particles when the string goes taut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magnitude of the impulse transmitted through the string when it goes taut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5791200" y="2057400"/>
            <a:ext cx="457200" cy="457200"/>
          </a:xfrm>
          <a:prstGeom prst="ellipse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934200" y="2057400"/>
            <a:ext cx="457200" cy="457200"/>
          </a:xfrm>
          <a:prstGeom prst="ellipse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15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8kg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0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190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91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2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34200" y="2667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58883" y="175260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Before motion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35082" y="2514600"/>
            <a:ext cx="112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After motion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40764" y="1600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3764" y="1600200"/>
            <a:ext cx="56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74241" y="26670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3.2ms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17239" y="26670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3.2ms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48400" y="22860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48400" y="22860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705600" y="22860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48400" y="1981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9400" y="19812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</a:t>
            </a:r>
            <a:endParaRPr lang="en-GB" sz="1200" baseline="300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4800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v = 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96200" y="1676400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The particles do not collide – in this case the impulse is transmitted through the string…</a:t>
            </a:r>
            <a:endParaRPr lang="en-GB" sz="11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14800" y="35814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838324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114800" y="32004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  <a:sym typeface="Wingdings" pitchFamily="2" charset="2"/>
              </a:rPr>
              <a:t>Calculating the impulse for B</a:t>
            </a:r>
            <a:endParaRPr lang="en-GB" sz="1200" u="sng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14800" y="4038600"/>
                <a:ext cx="25730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×3.2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−(2×0)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038600"/>
                <a:ext cx="257307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14800" y="4495800"/>
                <a:ext cx="15664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=6.4</m:t>
                      </m:r>
                      <m:r>
                        <a:rPr lang="en-GB" sz="14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95800"/>
                <a:ext cx="1566454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6400800" y="38100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858000" y="3657600"/>
            <a:ext cx="1981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for particle B, taking the impulse from it as the positive direction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6400800" y="4191000"/>
            <a:ext cx="4572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858000" y="4267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54864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This is all we need to do. The impulse in the opposite direction will be the same!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24000" y="571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 = 6.4Ns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83" y="63137"/>
                <a:ext cx="253357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09266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10837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2" grpId="0"/>
      <p:bldP spid="56" grpId="0"/>
      <p:bldP spid="57" grpId="0"/>
      <p:bldP spid="58" grpId="0"/>
      <p:bldP spid="59" grpId="0"/>
      <p:bldP spid="60" grpId="0" animBg="1"/>
      <p:bldP spid="61" grpId="0"/>
      <p:bldP spid="62" grpId="0" animBg="1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8E76E2-C5CE-45BC-8FB5-41299A4C4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9A1DC-CB88-49AF-BD62-25DBAEBC6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57229-BF9E-41F0-85B9-3BDFFC84F4C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1642</Words>
  <Application>Microsoft Office PowerPoint</Application>
  <PresentationFormat>On-screen Show (4:3)</PresentationFormat>
  <Paragraphs>226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Impact</vt:lpstr>
      <vt:lpstr>Wingdings</vt:lpstr>
      <vt:lpstr>Default Design</vt:lpstr>
      <vt:lpstr>PowerPoint Presentation</vt:lpstr>
      <vt:lpstr>Momentum and Impulse</vt:lpstr>
      <vt:lpstr>Momentum and Impulse</vt:lpstr>
      <vt:lpstr>Momentum and Impulse</vt:lpstr>
      <vt:lpstr>Momentum and Impulse</vt:lpstr>
      <vt:lpstr>Momentum and Impulse</vt:lpstr>
      <vt:lpstr>Momentum and Impulse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Pye</dc:creator>
  <cp:lastModifiedBy>Mr G Westwater (Staff)</cp:lastModifiedBy>
  <cp:revision>149</cp:revision>
  <cp:lastPrinted>1601-01-01T00:00:00Z</cp:lastPrinted>
  <dcterms:created xsi:type="dcterms:W3CDTF">2009-12-08T23:46:21Z</dcterms:created>
  <dcterms:modified xsi:type="dcterms:W3CDTF">2021-08-27T08:26:35Z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0x010100C5F4A154C4641E49BD6DB2899EAF25E9</vt:lpwstr>
  </property>
</Properties>
</file>