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5BE56-2E6B-455F-8E8B-023B15FCBBD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895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5BE56-2E6B-455F-8E8B-023B15FCBBD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11" Type="http://schemas.openxmlformats.org/officeDocument/2006/relationships/image" Target="../media/image57.png"/><Relationship Id="rId5" Type="http://schemas.openxmlformats.org/officeDocument/2006/relationships/image" Target="../media/image20.png"/><Relationship Id="rId10" Type="http://schemas.openxmlformats.org/officeDocument/2006/relationships/image" Target="../media/image56.png"/><Relationship Id="rId4" Type="http://schemas.openxmlformats.org/officeDocument/2006/relationships/image" Target="../media/image19.png"/><Relationship Id="rId9" Type="http://schemas.openxmlformats.org/officeDocument/2006/relationships/image" Target="../media/image5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0.png"/><Relationship Id="rId7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33.png"/><Relationship Id="rId10" Type="http://schemas.openxmlformats.org/officeDocument/2006/relationships/image" Target="../media/image49.png"/><Relationship Id="rId9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4901" y="2496825"/>
            <a:ext cx="7978787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Complex Numbers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9752" y="407707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7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1258" y="1550126"/>
                <a:ext cx="3622766" cy="4626837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Simplify each of the following: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</m:ra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 b)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108</m:t>
                        </m:r>
                      </m:e>
                    </m:ra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 c)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</m:ra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</a:t>
                </a:r>
                <a:r>
                  <a:rPr lang="en-GB" sz="2000" dirty="0">
                    <a:latin typeface="Comic Sans MS" panose="030F0702030302020204" pitchFamily="66" charset="0"/>
                  </a:rPr>
                  <a:t>) Determine the number of real roots of each equation.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</a:t>
                </a:r>
                <a:r>
                  <a:rPr lang="en-GB" sz="20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+10=0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+7=0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</a:t>
                </a:r>
                <a:r>
                  <a:rPr lang="en-GB" sz="20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1258" y="1550126"/>
                <a:ext cx="3622766" cy="4626837"/>
              </a:xfrm>
              <a:blipFill>
                <a:blip r:embed="rId2"/>
                <a:stretch>
                  <a:fillRect l="-2525" t="-2372" r="-10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コンテンツ プレースホルダー 2">
                <a:extLst>
                  <a:ext uri="{FF2B5EF4-FFF2-40B4-BE49-F238E27FC236}">
                    <a16:creationId xmlns:a16="http://schemas.microsoft.com/office/drawing/2014/main" id="{6523F0F5-815D-4E5D-86A4-36D18A7978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16016" y="1556792"/>
                <a:ext cx="3622766" cy="46268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Find the solutions of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+6=0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in the form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Write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√3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√3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are rational numbers</a:t>
                </a:r>
              </a:p>
            </p:txBody>
          </p:sp>
        </mc:Choice>
        <mc:Fallback xmlns="">
          <p:sp>
            <p:nvSpPr>
              <p:cNvPr id="42" name="コンテンツ プレースホルダー 2">
                <a:extLst>
                  <a:ext uri="{FF2B5EF4-FFF2-40B4-BE49-F238E27FC236}">
                    <a16:creationId xmlns:a16="http://schemas.microsoft.com/office/drawing/2014/main" id="{6523F0F5-815D-4E5D-86A4-36D18A797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556792"/>
                <a:ext cx="3622766" cy="4626837"/>
              </a:xfrm>
              <a:prstGeom prst="rect">
                <a:avLst/>
              </a:prstGeom>
              <a:blipFill>
                <a:blip r:embed="rId3"/>
                <a:stretch>
                  <a:fillRect l="-1852" t="-1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322306F-DEEC-4DA1-82B5-0A32CE428FB2}"/>
                  </a:ext>
                </a:extLst>
              </p:cNvPr>
              <p:cNvSpPr txBox="1"/>
              <p:nvPr/>
            </p:nvSpPr>
            <p:spPr>
              <a:xfrm>
                <a:off x="323528" y="2780928"/>
                <a:ext cx="824393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322306F-DEEC-4DA1-82B5-0A32CE428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80928"/>
                <a:ext cx="824393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CF4A01C6-6220-412C-9270-93A2C69D3861}"/>
                  </a:ext>
                </a:extLst>
              </p:cNvPr>
              <p:cNvSpPr txBox="1"/>
              <p:nvPr/>
            </p:nvSpPr>
            <p:spPr>
              <a:xfrm>
                <a:off x="1547664" y="2780928"/>
                <a:ext cx="824393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CF4A01C6-6220-412C-9270-93A2C69D3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780928"/>
                <a:ext cx="824393" cy="5052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8AADC0D-899C-4BF4-ADD1-05C53042B1BD}"/>
                  </a:ext>
                </a:extLst>
              </p:cNvPr>
              <p:cNvSpPr txBox="1"/>
              <p:nvPr/>
            </p:nvSpPr>
            <p:spPr>
              <a:xfrm>
                <a:off x="2555776" y="2780928"/>
                <a:ext cx="824393" cy="512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8AADC0D-899C-4BF4-ADD1-05C53042B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780928"/>
                <a:ext cx="824393" cy="5127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02B114B-6ACF-4A82-8B18-7E9DCAF553E6}"/>
                  </a:ext>
                </a:extLst>
              </p:cNvPr>
              <p:cNvSpPr txBox="1"/>
              <p:nvPr/>
            </p:nvSpPr>
            <p:spPr>
              <a:xfrm>
                <a:off x="2915816" y="4509120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02B114B-6ACF-4A82-8B18-7E9DCAF55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4509120"/>
                <a:ext cx="437940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3EE7695-30B9-49E0-9EB8-99F90B71339A}"/>
                  </a:ext>
                </a:extLst>
              </p:cNvPr>
              <p:cNvSpPr txBox="1"/>
              <p:nvPr/>
            </p:nvSpPr>
            <p:spPr>
              <a:xfrm>
                <a:off x="2771800" y="4869160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3EE7695-30B9-49E0-9EB8-99F90B713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869160"/>
                <a:ext cx="437940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5E4520D-4FF5-4826-84F3-86191C10569E}"/>
                  </a:ext>
                </a:extLst>
              </p:cNvPr>
              <p:cNvSpPr txBox="1"/>
              <p:nvPr/>
            </p:nvSpPr>
            <p:spPr>
              <a:xfrm>
                <a:off x="2843808" y="5301208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5E4520D-4FF5-4826-84F3-86191C105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301208"/>
                <a:ext cx="43794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56010498-6E73-434E-B2EE-851A899F84AC}"/>
                  </a:ext>
                </a:extLst>
              </p:cNvPr>
              <p:cNvSpPr txBox="1"/>
              <p:nvPr/>
            </p:nvSpPr>
            <p:spPr>
              <a:xfrm>
                <a:off x="5940152" y="2348880"/>
                <a:ext cx="1374800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56010498-6E73-434E-B2EE-851A899F8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348880"/>
                <a:ext cx="1374800" cy="5052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62123BE-6D90-4BDB-832F-2030760E085D}"/>
                  </a:ext>
                </a:extLst>
              </p:cNvPr>
              <p:cNvSpPr txBox="1"/>
              <p:nvPr/>
            </p:nvSpPr>
            <p:spPr>
              <a:xfrm>
                <a:off x="5724128" y="5013176"/>
                <a:ext cx="1559017" cy="8620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𝟐𝟖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62123BE-6D90-4BDB-832F-2030760E0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013176"/>
                <a:ext cx="1559017" cy="8620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1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580406" y="1973042"/>
            <a:ext cx="5947783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1A/B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02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At GCSE level you met the Quadratic formula: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part under the square root sign is known as the ‘discriminant’, and can be used to determine how many solutions the equation has: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problem is that we cannot square root a negative number, hence the lack of real roots in the 3</a:t>
            </a:r>
            <a:r>
              <a:rPr lang="en-GB" sz="1400" baseline="30000" dirty="0">
                <a:latin typeface="Comic Sans MS" pitchFamily="66" charset="0"/>
              </a:rPr>
              <a:t>rd</a:t>
            </a:r>
            <a:r>
              <a:rPr lang="en-GB" sz="1400" dirty="0">
                <a:latin typeface="Comic Sans MS" pitchFamily="66" charset="0"/>
              </a:rPr>
              <a:t> case above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2895600"/>
                <a:ext cx="181485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95600"/>
                <a:ext cx="1814856" cy="55335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400" y="4648200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𝑎𝑐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648200"/>
                <a:ext cx="1245469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3400" y="4953000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𝑎𝑐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953000"/>
                <a:ext cx="1245469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3400" y="5257800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𝑎𝑐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257800"/>
                <a:ext cx="124546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52600" y="4648200"/>
                <a:ext cx="15503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−→ </m:t>
                      </m:r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𝑟𝑒𝑎𝑙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𝑟𝑜𝑜𝑡𝑠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648200"/>
                <a:ext cx="155036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52600" y="4953000"/>
                <a:ext cx="14276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−→1 </m:t>
                      </m:r>
                      <m:r>
                        <a:rPr lang="en-GB" sz="1400" b="0" i="1" smtClean="0">
                          <a:latin typeface="Cambria Math"/>
                        </a:rPr>
                        <m:t>𝑟𝑒𝑎𝑙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𝑟𝑜𝑜𝑡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953000"/>
                <a:ext cx="142763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52600" y="5257800"/>
                <a:ext cx="151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−→0 </m:t>
                      </m:r>
                      <m:r>
                        <a:rPr lang="en-GB" sz="1400" b="0" i="1" smtClean="0">
                          <a:latin typeface="Cambria Math"/>
                        </a:rPr>
                        <m:t>𝑟𝑒𝑎𝑙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𝑟𝑜𝑜𝑡𝑠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57800"/>
                <a:ext cx="1510285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/>
          <p:cNvSpPr txBox="1">
            <a:spLocks/>
          </p:cNvSpPr>
          <p:nvPr/>
        </p:nvSpPr>
        <p:spPr>
          <a:xfrm>
            <a:off x="4724400" y="1600200"/>
            <a:ext cx="33528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To solve these equations, we can use the imaginary number ‘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’</a:t>
            </a: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The imaginary number ‘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’ can be combined with real numbers to create ‘complex numbers’</a:t>
            </a: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An example of a complex number would be:</a:t>
            </a: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Complex numbers can be added, subtracted, multiplied and divided in the same way you would with an algebraic expression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943600" y="2286000"/>
                <a:ext cx="872931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286000"/>
                <a:ext cx="872931" cy="33316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997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5+2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343400"/>
                <a:ext cx="699743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8573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Simplify each of the following, giving your answers 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where: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2996952"/>
                <a:ext cx="777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𝑏𝑖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996952"/>
                <a:ext cx="777905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71600" y="4077072"/>
                <a:ext cx="1859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077072"/>
                <a:ext cx="185922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047800" y="4915272"/>
            <a:ext cx="1904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means a and b are real numbers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962200" y="4534272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91000" y="1524000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5800" y="1524000"/>
                <a:ext cx="19063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+(7+3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524000"/>
                <a:ext cx="1906356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95800" y="1981200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=9+8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987001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4191000" y="2819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95800" y="2819400"/>
                <a:ext cx="20201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2−5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−(5−11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19400"/>
                <a:ext cx="2020168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72000" y="3733800"/>
                <a:ext cx="11408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=−3+6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33800"/>
                <a:ext cx="1140890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95800" y="3276600"/>
                <a:ext cx="18908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=2−5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−5+11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76600"/>
                <a:ext cx="1890839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267200" y="45720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572000" y="4572000"/>
                <a:ext cx="10602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1+3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72000"/>
                <a:ext cx="1060227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5029200"/>
                <a:ext cx="11008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=6+18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29200"/>
                <a:ext cx="1100814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6248400" y="167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629400" y="1600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 together</a:t>
            </a:r>
          </a:p>
        </p:txBody>
      </p:sp>
      <p:sp>
        <p:nvSpPr>
          <p:cNvPr id="60" name="Arc 59"/>
          <p:cNvSpPr/>
          <p:nvPr/>
        </p:nvSpPr>
        <p:spPr>
          <a:xfrm>
            <a:off x="63246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63246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61"/>
          <p:cNvSpPr/>
          <p:nvPr/>
        </p:nvSpPr>
        <p:spPr>
          <a:xfrm>
            <a:off x="5562600" y="4724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781800" y="2895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‘Multiply out’ the bracket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705600" y="35052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943600" y="4724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551BC91-5364-40FF-A2C2-077F7E61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616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5" grpId="0"/>
      <p:bldP spid="16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7" grpId="0" animBg="1"/>
      <p:bldP spid="59" grpId="0"/>
      <p:bldP spid="60" grpId="0" animBg="1"/>
      <p:bldP spid="61" grpId="0" animBg="1"/>
      <p:bldP spid="62" grpId="0" animBg="1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AutoNum type="arabicParenR"/>
            </a:pPr>
            <a:r>
              <a:rPr lang="en-GB" sz="1400" dirty="0">
                <a:latin typeface="Comic Sans MS" pitchFamily="66" charset="0"/>
              </a:rPr>
              <a:t>Write √-36 in terms of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r>
              <a:rPr lang="en-GB" sz="1400" dirty="0">
                <a:latin typeface="Comic Sans MS" pitchFamily="66" charset="0"/>
              </a:rPr>
              <a:t>Write √-28 in terms of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15000" y="1600200"/>
                <a:ext cx="747449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−36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600200"/>
                <a:ext cx="747449" cy="36760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15000" y="2057400"/>
                <a:ext cx="99604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36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057400"/>
                <a:ext cx="99604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2514600"/>
                <a:ext cx="6281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514600"/>
                <a:ext cx="628121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65532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5532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257800" y="1752600"/>
            <a:ext cx="381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10000" y="1371600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sign means the </a:t>
            </a:r>
            <a:r>
              <a:rPr lang="en-GB" sz="1400" b="1" u="sng" dirty="0">
                <a:solidFill>
                  <a:srgbClr val="FF0000"/>
                </a:solidFill>
                <a:latin typeface="Comic Sans MS" pitchFamily="66" charset="0"/>
              </a:rPr>
              <a:t>positive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square root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10400" y="16764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using surd manipulation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10400" y="2209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√-1 =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38800" y="3505200"/>
                <a:ext cx="747449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−28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505200"/>
                <a:ext cx="747449" cy="3676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38800" y="3962400"/>
                <a:ext cx="99604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28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962400"/>
                <a:ext cx="996042" cy="36760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638800" y="4419600"/>
                <a:ext cx="113082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19600"/>
                <a:ext cx="1130822" cy="36760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629400" y="3657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66294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010400" y="3581400"/>
            <a:ext cx="2115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into a positive and negative part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10400" y="4114800"/>
            <a:ext cx="173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the 28 further…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638800" y="4876800"/>
                <a:ext cx="876715" cy="365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876800"/>
                <a:ext cx="876715" cy="3659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638800" y="5257800"/>
                <a:ext cx="876714" cy="365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257800"/>
                <a:ext cx="876714" cy="3659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629400" y="4572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086600" y="4648200"/>
            <a:ext cx="1734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</a:p>
        </p:txBody>
      </p:sp>
      <p:sp>
        <p:nvSpPr>
          <p:cNvPr id="41" name="Arc 40"/>
          <p:cNvSpPr/>
          <p:nvPr/>
        </p:nvSpPr>
        <p:spPr>
          <a:xfrm>
            <a:off x="66294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7086600" y="5029200"/>
            <a:ext cx="173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usually written in this way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E2058FD4-7920-48AB-87E5-E253BB75C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extLst>
      <p:ext uri="{BB962C8B-B14F-4D97-AF65-F5344CB8AC3E}">
        <p14:creationId xmlns:p14="http://schemas.microsoft.com/office/powerpoint/2010/main" val="405488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 animBg="1"/>
      <p:bldP spid="21" grpId="0" animBg="1"/>
      <p:bldP spid="25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19200" y="2667000"/>
                <a:ext cx="13145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+9=0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667000"/>
                <a:ext cx="131452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1524000"/>
                <a:ext cx="13145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+9=0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524000"/>
                <a:ext cx="131452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91000" y="2057400"/>
                <a:ext cx="11598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=−9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115989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343400" y="2590800"/>
                <a:ext cx="12954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−9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90800"/>
                <a:ext cx="1295400" cy="4019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43400" y="3124200"/>
                <a:ext cx="15240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9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124200"/>
                <a:ext cx="1524000" cy="40197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67200" y="3733800"/>
                <a:ext cx="1143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=±3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733800"/>
                <a:ext cx="11430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2578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867400" y="1828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9</a:t>
            </a:r>
          </a:p>
        </p:txBody>
      </p:sp>
      <p:sp>
        <p:nvSpPr>
          <p:cNvPr id="50" name="Arc 49"/>
          <p:cNvSpPr/>
          <p:nvPr/>
        </p:nvSpPr>
        <p:spPr>
          <a:xfrm>
            <a:off x="5562600" y="2286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5791200" y="2819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57912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943600" y="2133600"/>
            <a:ext cx="32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 – we need to consider both positive and negative as we are solving an equation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096000" y="2895600"/>
            <a:ext cx="12192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72200" y="3505200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in terms of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648200" y="4724400"/>
            <a:ext cx="39624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You should ensure you write full workings – once you have had a lot of practice you can do more in your head!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021E2C0-A377-43C8-BE4E-CFBACA1DD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extLst>
      <p:ext uri="{BB962C8B-B14F-4D97-AF65-F5344CB8AC3E}">
        <p14:creationId xmlns:p14="http://schemas.microsoft.com/office/powerpoint/2010/main" val="15725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one of two methods for this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Either ‘Completing the square’ or the Quadratic formula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600" y="1905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9050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86200" y="2438400"/>
                <a:ext cx="9706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438400"/>
                <a:ext cx="97065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1520" y="4428728"/>
                <a:ext cx="9706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20" y="4428728"/>
                <a:ext cx="97065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1520" y="4885928"/>
                <a:ext cx="1519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+3)(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20" y="4885928"/>
                <a:ext cx="1519198" cy="338554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1520" y="5419328"/>
                <a:ext cx="12794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20" y="5419328"/>
                <a:ext cx="1279453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2438400"/>
                <a:ext cx="6575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+ 16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438400"/>
                <a:ext cx="65755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57800" y="2438400"/>
                <a:ext cx="600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438400"/>
                <a:ext cx="600741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95800" y="2971800"/>
                <a:ext cx="16200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971800"/>
                <a:ext cx="1620059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24400" y="3429000"/>
                <a:ext cx="17526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+3=±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429000"/>
                <a:ext cx="1752600" cy="36760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886200"/>
                <a:ext cx="17526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886200"/>
                <a:ext cx="1752600" cy="36760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4343400"/>
                <a:ext cx="19812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16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343400"/>
                <a:ext cx="1981200" cy="36760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48006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800600"/>
                <a:ext cx="1447800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15000" y="2133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096000" y="198120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a squared bracket, with the number inside being half the x-coefficient</a:t>
            </a:r>
          </a:p>
        </p:txBody>
      </p:sp>
      <p:sp>
        <p:nvSpPr>
          <p:cNvPr id="36" name="Arc 35"/>
          <p:cNvSpPr/>
          <p:nvPr/>
        </p:nvSpPr>
        <p:spPr>
          <a:xfrm>
            <a:off x="59436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6400800" y="3200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6858000" y="3657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8580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858000" y="4572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051720" y="4581128"/>
            <a:ext cx="1694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Imagine squaring the bracket</a:t>
            </a:r>
          </a:p>
        </p:txBody>
      </p:sp>
      <p:sp>
        <p:nvSpPr>
          <p:cNvPr id="42" name="Arc 41"/>
          <p:cNvSpPr/>
          <p:nvPr/>
        </p:nvSpPr>
        <p:spPr>
          <a:xfrm>
            <a:off x="1670720" y="4581128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1670720" y="5114528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1975520" y="5038328"/>
            <a:ext cx="1694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the answer we get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99120" y="5760621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squared bracket gives us both the 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 and the 6x term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It only gives us a number of 9, whereas we need 25 – add 16 on!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27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40386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908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44958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50292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1289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886200" y="1524000"/>
            <a:ext cx="2036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Completing the square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419600" y="5562600"/>
            <a:ext cx="41148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If the x term is even, and there is only a single x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, then completing the square will probably be the quickest method!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400800" y="27432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16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781800" y="32004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239000" y="37338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315200" y="4191000"/>
            <a:ext cx="1652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the root up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239000" y="4648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D6EA4707-C1D4-42B7-B046-1AE79B183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274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 animBg="1"/>
      <p:bldP spid="57" grpId="0" animBg="1"/>
      <p:bldP spid="59" grpId="0"/>
      <p:bldP spid="8" grpId="0" animBg="1"/>
      <p:bldP spid="8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9" grpId="0"/>
      <p:bldP spid="66" grpId="0" animBg="1"/>
      <p:bldP spid="67" grpId="0"/>
      <p:bldP spid="68" grpId="0"/>
      <p:bldP spid="69" grpId="0"/>
      <p:bldP spid="70" grpId="0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one of two methods for this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Either ‘Completing the square’ or the Quadratic formula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1524000"/>
            <a:ext cx="2113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886200" y="1905000"/>
                <a:ext cx="2049087" cy="6193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905000"/>
                <a:ext cx="2049087" cy="61933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86200" y="2667000"/>
                <a:ext cx="2911438" cy="6697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(6)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−(4×1×25)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2(1)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667000"/>
                <a:ext cx="2911438" cy="6697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619672" y="4365104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a = 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19672" y="4746104"/>
            <a:ext cx="657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b = 6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619672" y="5127104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c = 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3352800"/>
                <a:ext cx="1643334" cy="6087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−64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352800"/>
                <a:ext cx="1643334" cy="60875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86200" y="4038600"/>
                <a:ext cx="1968128" cy="609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64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038600"/>
                <a:ext cx="1968128" cy="60959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4800600"/>
                <a:ext cx="13716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±8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800600"/>
                <a:ext cx="1371600" cy="5533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86200" y="5486400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486400"/>
                <a:ext cx="13716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6781800" y="2286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239000" y="2438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55" name="Arc 54"/>
          <p:cNvSpPr/>
          <p:nvPr/>
        </p:nvSpPr>
        <p:spPr>
          <a:xfrm>
            <a:off x="6781800" y="2971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91200" y="3733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791200" y="4419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5791200" y="5105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7162800" y="3048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part under the root sign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248400" y="38862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it up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48400" y="4495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the roots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248400" y="5105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all by 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962400" y="5943600"/>
            <a:ext cx="44196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If the x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2 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coefficient is greater than 1, or the x term is odd, the Quadratic formula will probably be the easiest method!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3BB7D1BF-480F-438F-8AAD-D21EF2C96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302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4" grpId="0"/>
      <p:bldP spid="45" grpId="0"/>
      <p:bldP spid="10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4" grpId="0"/>
      <p:bldP spid="55" grpId="0" animBg="1"/>
      <p:bldP spid="56" grpId="0" animBg="1"/>
      <p:bldP spid="58" grpId="0" animBg="1"/>
      <p:bldP spid="72" grpId="0" animBg="1"/>
      <p:bldP spid="73" grpId="0"/>
      <p:bldP spid="74" grpId="0"/>
      <p:bldP spid="75" grpId="0"/>
      <p:bldP spid="76" grpId="0"/>
      <p:bldP spid="7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C006B1-8763-47D2-91F5-A43AC97B1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AE95B8-934E-4EFE-8002-B5F00EA5BC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49BBD0-5CB8-4B2C-973F-14F8C820A56E}">
  <ds:schemaRefs>
    <ds:schemaRef ds:uri="http://purl.org/dc/terms/"/>
    <ds:schemaRef ds:uri="http://schemas.microsoft.com/office/2006/documentManagement/types"/>
    <ds:schemaRef ds:uri="78db98b4-7c56-4667-9532-fea666d1edab"/>
    <ds:schemaRef ds:uri="00eee050-7eda-4a68-8825-514e694f5f0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</TotalTime>
  <Words>1187</Words>
  <Application>Microsoft Office PowerPoint</Application>
  <PresentationFormat>On-screen Show (4:3)</PresentationFormat>
  <Paragraphs>197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141</cp:revision>
  <dcterms:created xsi:type="dcterms:W3CDTF">2017-08-14T15:35:38Z</dcterms:created>
  <dcterms:modified xsi:type="dcterms:W3CDTF">2021-08-26T15:26:19Z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