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99FF99"/>
    <a:srgbClr val="CCFFCC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7" autoAdjust="0"/>
  </p:normalViewPr>
  <p:slideViewPr>
    <p:cSldViewPr snapToGrid="0"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E389F-73EF-414D-805B-E5D7A2A5800E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31943-4C9C-434B-8803-197B8A38B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8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999D5-B737-4A51-A0E8-6C41621308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905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F2F76-6208-4194-B8C1-5895614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788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E5289-9A33-43EB-9AD1-6144D56C45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075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DF429-FC62-42D4-B51D-84281FD568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983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7D290-18A8-4513-AD6B-15300CE01B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10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F6A88-48D1-4E84-A018-BCBF20818F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52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73350-0302-46A1-B834-DF3DD8F1C5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6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E10BD-471F-41FE-B80E-BDD8E50BCF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97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12142-F75A-40D8-A21B-C453CC6474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41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36C11-4E16-4512-8E95-FD29206399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559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B678D-0CBC-4111-BD56-2E8EA68E19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62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CCFFCC">
                <a:alpha val="30000"/>
              </a:srgbClr>
            </a:gs>
            <a:gs pos="100000">
              <a:srgbClr val="99FF99">
                <a:alpha val="3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8E598D-7BF4-4FB7-9A80-8C5131AAAAF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28.png"/><Relationship Id="rId7" Type="http://schemas.openxmlformats.org/officeDocument/2006/relationships/image" Target="../media/image232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5" Type="http://schemas.openxmlformats.org/officeDocument/2006/relationships/image" Target="../media/image230.png"/><Relationship Id="rId4" Type="http://schemas.openxmlformats.org/officeDocument/2006/relationships/image" Target="../media/image2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9.png"/><Relationship Id="rId3" Type="http://schemas.openxmlformats.org/officeDocument/2006/relationships/image" Target="../media/image234.png"/><Relationship Id="rId7" Type="http://schemas.openxmlformats.org/officeDocument/2006/relationships/image" Target="../media/image238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7.png"/><Relationship Id="rId5" Type="http://schemas.openxmlformats.org/officeDocument/2006/relationships/image" Target="../media/image236.png"/><Relationship Id="rId4" Type="http://schemas.openxmlformats.org/officeDocument/2006/relationships/image" Target="../media/image235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5.png"/><Relationship Id="rId3" Type="http://schemas.openxmlformats.org/officeDocument/2006/relationships/image" Target="../media/image240.png"/><Relationship Id="rId7" Type="http://schemas.openxmlformats.org/officeDocument/2006/relationships/image" Target="../media/image244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3.png"/><Relationship Id="rId5" Type="http://schemas.openxmlformats.org/officeDocument/2006/relationships/image" Target="../media/image242.png"/><Relationship Id="rId10" Type="http://schemas.openxmlformats.org/officeDocument/2006/relationships/image" Target="../media/image247.png"/><Relationship Id="rId4" Type="http://schemas.openxmlformats.org/officeDocument/2006/relationships/image" Target="../media/image241.png"/><Relationship Id="rId9" Type="http://schemas.openxmlformats.org/officeDocument/2006/relationships/image" Target="../media/image2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40.png"/><Relationship Id="rId7" Type="http://schemas.openxmlformats.org/officeDocument/2006/relationships/image" Target="../media/image11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762000" y="2971800"/>
            <a:ext cx="76962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100000">
                      <a:srgbClr val="6600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Momentum and Impulse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10286" y="415964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463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latin typeface="Comic Sans MS" pitchFamily="66" charset="0"/>
              </a:rPr>
              <a:t>Prior Knowledge Check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00594" y="1558834"/>
                <a:ext cx="3605349" cy="503355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AutoNum type="arabicParenR"/>
                </a:pPr>
                <a:r>
                  <a:rPr lang="en-US" altLang="en-US" sz="1800" dirty="0">
                    <a:latin typeface="Comic Sans MS" pitchFamily="66" charset="0"/>
                  </a:rPr>
                  <a:t>The forces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altLang="en-US" sz="1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en-US" sz="18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en-US" sz="18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en-US" sz="18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altLang="en-US" sz="1800" dirty="0">
                    <a:latin typeface="Comic Sans MS" pitchFamily="66" charset="0"/>
                  </a:rPr>
                  <a:t> act on a particle. Find the magnitude and direction of the resultant force</a:t>
                </a: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r>
                  <a:rPr lang="en-US" altLang="en-US" sz="1800" dirty="0">
                    <a:latin typeface="Comic Sans MS" pitchFamily="66" charset="0"/>
                  </a:rPr>
                  <a:t>A particle moves in a straight line with constant acceleration.</a:t>
                </a:r>
              </a:p>
              <a:p>
                <a:pPr eaLnBrk="1" hangingPunct="1">
                  <a:lnSpc>
                    <a:spcPct val="90000"/>
                  </a:lnSpc>
                  <a:buAutoNum type="alphaLcParenR"/>
                </a:pPr>
                <a:r>
                  <a:rPr lang="en-US" altLang="en-US" sz="1800" dirty="0"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AutoNum type="alphaLcParenR"/>
                </a:pPr>
                <a:r>
                  <a:rPr lang="en-US" altLang="en-US" sz="1800" dirty="0"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=4.5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=−1.5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lphaLcParenR"/>
                </a:pPr>
                <a:endParaRPr lang="en-US" altLang="en-US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00594" y="1558834"/>
                <a:ext cx="3605349" cy="5033555"/>
              </a:xfrm>
              <a:blipFill>
                <a:blip r:embed="rId3"/>
                <a:stretch>
                  <a:fillRect l="-2030" t="-2182" r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4902926" y="1541416"/>
                <a:ext cx="3605349" cy="50335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1800" kern="0" dirty="0">
                    <a:latin typeface="Comic Sans MS" pitchFamily="66" charset="0"/>
                  </a:rPr>
                  <a:t>3) A body of mass 2kg is acted on by a force </a:t>
                </a:r>
                <a14:m>
                  <m:oMath xmlns:m="http://schemas.openxmlformats.org/officeDocument/2006/math">
                    <m:r>
                      <a:rPr lang="en-US" altLang="en-US" sz="1800" b="1" i="1" kern="0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en-US" sz="1800" kern="0" dirty="0">
                    <a:latin typeface="Comic Sans MS" pitchFamily="66" charset="0"/>
                  </a:rPr>
                  <a:t> N. The body starts from rest and moves in a straight line. After 5 seconds, the displacement of the body is 20m. Find the magnitude of </a:t>
                </a:r>
                <a14:m>
                  <m:oMath xmlns:m="http://schemas.openxmlformats.org/officeDocument/2006/math">
                    <m:r>
                      <a:rPr lang="en-US" altLang="en-US" sz="1800" b="1" i="1" kern="0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en-US" sz="1800" kern="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2926" y="1541416"/>
                <a:ext cx="3605349" cy="5033555"/>
              </a:xfrm>
              <a:prstGeom prst="rect">
                <a:avLst/>
              </a:prstGeom>
              <a:blipFill>
                <a:blip r:embed="rId4"/>
                <a:stretch>
                  <a:fillRect l="-1351" t="-1211" r="-20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88720" y="2982687"/>
                <a:ext cx="2723053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ra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e>
                      <m:sup>
                        <m: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above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20" y="2982687"/>
                <a:ext cx="2723053" cy="404791"/>
              </a:xfrm>
              <a:prstGeom prst="rect">
                <a:avLst/>
              </a:prstGeom>
              <a:blipFill>
                <a:blip r:embed="rId5"/>
                <a:stretch>
                  <a:fillRect t="-14925" b="-447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87932" y="4711338"/>
                <a:ext cx="12087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5.5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932" y="4711338"/>
                <a:ext cx="1208729" cy="369332"/>
              </a:xfrm>
              <a:prstGeom prst="rect">
                <a:avLst/>
              </a:prstGeom>
              <a:blipFill>
                <a:blip r:embed="rId6"/>
                <a:stretch>
                  <a:fillRect l="-5556" r="-1515"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39737" y="5499464"/>
                <a:ext cx="5182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737" y="5499464"/>
                <a:ext cx="518219" cy="369332"/>
              </a:xfrm>
              <a:prstGeom prst="rect">
                <a:avLst/>
              </a:prstGeom>
              <a:blipFill>
                <a:blip r:embed="rId7"/>
                <a:stretch>
                  <a:fillRect l="-12941" r="-10588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83383" y="3309258"/>
                <a:ext cx="7208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3" y="3309258"/>
                <a:ext cx="720838" cy="369332"/>
              </a:xfrm>
              <a:prstGeom prst="rect">
                <a:avLst/>
              </a:prstGeom>
              <a:blipFill>
                <a:blip r:embed="rId8"/>
                <a:stretch>
                  <a:fillRect l="-8475" r="-8475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4952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838200" y="3124200"/>
            <a:ext cx="7620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100000">
                      <a:srgbClr val="6600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Teachings for Exercise 1A</a:t>
            </a:r>
          </a:p>
        </p:txBody>
      </p:sp>
    </p:spTree>
    <p:extLst>
      <p:ext uri="{BB962C8B-B14F-4D97-AF65-F5344CB8AC3E}">
        <p14:creationId xmlns:p14="http://schemas.microsoft.com/office/powerpoint/2010/main" val="8984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momentum of a body of mass </a:t>
            </a:r>
            <a:r>
              <a:rPr lang="en-GB" sz="1400" i="1" dirty="0">
                <a:latin typeface="Comic Sans MS" pitchFamily="66" charset="0"/>
              </a:rPr>
              <a:t>m</a:t>
            </a:r>
            <a:r>
              <a:rPr lang="en-GB" sz="1400" dirty="0">
                <a:latin typeface="Comic Sans MS" pitchFamily="66" charset="0"/>
              </a:rPr>
              <a:t> which is moving with velocity </a:t>
            </a:r>
            <a:r>
              <a:rPr lang="en-GB" sz="1400" i="1" dirty="0">
                <a:latin typeface="Comic Sans MS" pitchFamily="66" charset="0"/>
              </a:rPr>
              <a:t>v</a:t>
            </a:r>
            <a:r>
              <a:rPr lang="en-GB" sz="1400" dirty="0">
                <a:latin typeface="Comic Sans MS" pitchFamily="66" charset="0"/>
              </a:rPr>
              <a:t> is given by </a:t>
            </a:r>
            <a:r>
              <a:rPr lang="en-GB" sz="1400" i="1" dirty="0">
                <a:latin typeface="Comic Sans MS" pitchFamily="66" charset="0"/>
              </a:rPr>
              <a:t>mv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mass is in kg and the velocity is in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then the momentum will be in kgms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kgms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can be written as (kgms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)s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kgms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 is </a:t>
            </a:r>
            <a:r>
              <a:rPr lang="en-GB" sz="1400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kgms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can be written as Ns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These are both acceptable units for momentum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1600200"/>
            <a:ext cx="3594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magnitude of the momentum of: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1981200"/>
            <a:ext cx="416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 A cricket ball of mass 400g moving at 18ms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2362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362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67200" y="2667000"/>
                <a:ext cx="20199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=0.4×18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667000"/>
                <a:ext cx="2019977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67200" y="2971800"/>
                <a:ext cx="18316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=7.2</m:t>
                      </m:r>
                      <m:r>
                        <a:rPr lang="en-GB" sz="1400" b="0" i="1" smtClean="0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971800"/>
                <a:ext cx="183165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267200" y="3581400"/>
            <a:ext cx="3887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 A lorry of mass 5 tonnes moving at 12ms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67200" y="39624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163127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67200" y="4267200"/>
                <a:ext cx="21818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=5000×12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2181879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7200" y="4572000"/>
                <a:ext cx="2544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=60,000</m:t>
                      </m:r>
                      <m:r>
                        <a:rPr lang="en-GB" sz="1400" b="0" i="1" smtClean="0">
                          <a:latin typeface="Cambria Math"/>
                        </a:rPr>
                        <m:t>𝑘𝑔𝑚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572000"/>
                <a:ext cx="2544286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019800" y="25146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477000" y="24384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units (remember to use kg)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6019800" y="28194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6477000" y="41148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477000" y="44196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477000" y="2819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10400" y="40386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units (remember to use kg)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0400" y="4419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5692" y="491598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Either Ns or kgms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are acceptable units (make sure you read the question in case you’re asked for one specifically!)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8"/>
          <a:srcRect l="17598" t="42991" r="37588" b="37131"/>
          <a:stretch/>
        </p:blipFill>
        <p:spPr>
          <a:xfrm>
            <a:off x="4197531" y="5651863"/>
            <a:ext cx="4362995" cy="108857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262840" y="5608320"/>
            <a:ext cx="2364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Merriam-</a:t>
            </a:r>
            <a:r>
              <a:rPr lang="en-US" sz="1200" b="1" dirty="0" err="1">
                <a:latin typeface="Comic Sans MS" panose="030F0702030302020204" pitchFamily="66" charset="0"/>
              </a:rPr>
              <a:t>webster’s</a:t>
            </a:r>
            <a:r>
              <a:rPr lang="en-US" sz="1200" b="1" dirty="0">
                <a:latin typeface="Comic Sans MS" panose="030F0702030302020204" pitchFamily="66" charset="0"/>
              </a:rPr>
              <a:t> definition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2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 constant force </a:t>
            </a:r>
            <a:r>
              <a:rPr lang="en-GB" sz="1400" i="1" dirty="0">
                <a:latin typeface="Comic Sans MS" pitchFamily="66" charset="0"/>
              </a:rPr>
              <a:t>F</a:t>
            </a:r>
            <a:r>
              <a:rPr lang="en-GB" sz="1400" dirty="0">
                <a:latin typeface="Comic Sans MS" pitchFamily="66" charset="0"/>
              </a:rPr>
              <a:t> acts for time </a:t>
            </a:r>
            <a:r>
              <a:rPr lang="en-GB" sz="1400" i="1" dirty="0">
                <a:latin typeface="Comic Sans MS" pitchFamily="66" charset="0"/>
              </a:rPr>
              <a:t>t</a:t>
            </a:r>
            <a:r>
              <a:rPr lang="en-GB" sz="1400" dirty="0">
                <a:latin typeface="Comic Sans MS" pitchFamily="66" charset="0"/>
              </a:rPr>
              <a:t> we define the impulse of the force to be </a:t>
            </a:r>
            <a:r>
              <a:rPr lang="en-GB" sz="1400" i="1" dirty="0">
                <a:latin typeface="Comic Sans MS" pitchFamily="66" charset="0"/>
              </a:rPr>
              <a:t>Ft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force is measured in N and time in seconds, then the units of impulse are Ns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example of impulse would be a cricket bat hitting a ball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case, the time the force is exerted over is small, but if the force is big enough it will transfer noticeable impulse to the ball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038600" y="1676400"/>
            <a:ext cx="4947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Remember that the acceleration of an object is given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7400" y="1981200"/>
                <a:ext cx="987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981200"/>
                <a:ext cx="987513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10200" y="26670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667000"/>
                <a:ext cx="82958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10200" y="3124200"/>
                <a:ext cx="1359539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124200"/>
                <a:ext cx="1359539" cy="4602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34000" y="3733800"/>
                <a:ext cx="13704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733800"/>
                <a:ext cx="137044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0" y="4191000"/>
                <a:ext cx="13690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91000"/>
                <a:ext cx="136902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86400" y="4648200"/>
                <a:ext cx="12581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648200"/>
                <a:ext cx="1258165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757057" y="5105400"/>
            <a:ext cx="4285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So Impulse = Final momentum – Initial momentum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57057" y="5486400"/>
            <a:ext cx="3039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So Impulse = Change in momentum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33257" y="6172200"/>
            <a:ext cx="3650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This is the </a:t>
            </a:r>
            <a:r>
              <a:rPr lang="en-GB" sz="1400" b="1" dirty="0">
                <a:latin typeface="Comic Sans MS" pitchFamily="66" charset="0"/>
              </a:rPr>
              <a:t>Impulse-Momentum Principle!</a:t>
            </a:r>
          </a:p>
        </p:txBody>
      </p:sp>
      <p:sp>
        <p:nvSpPr>
          <p:cNvPr id="18" name="Arc 17"/>
          <p:cNvSpPr/>
          <p:nvPr/>
        </p:nvSpPr>
        <p:spPr>
          <a:xfrm>
            <a:off x="6477000" y="28194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010400" y="2743200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Replace acceleration with the above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6477000" y="33528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477000" y="3886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477000" y="43434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934200" y="35052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by 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34200" y="38862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bracket out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34200" y="4343400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Force x time = Impulse!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33492" y="5791199"/>
            <a:ext cx="2364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Merriam-</a:t>
            </a:r>
            <a:r>
              <a:rPr lang="en-US" sz="1200" b="1" dirty="0" err="1">
                <a:latin typeface="Comic Sans MS" panose="030F0702030302020204" pitchFamily="66" charset="0"/>
              </a:rPr>
              <a:t>webster’s</a:t>
            </a:r>
            <a:r>
              <a:rPr lang="en-US" sz="1200" b="1" dirty="0">
                <a:latin typeface="Comic Sans MS" panose="030F0702030302020204" pitchFamily="66" charset="0"/>
              </a:rPr>
              <a:t> definition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9"/>
          <a:srcRect l="6530" t="33676" r="75523" b="61429"/>
          <a:stretch/>
        </p:blipFill>
        <p:spPr>
          <a:xfrm>
            <a:off x="1480457" y="6113418"/>
            <a:ext cx="1645920" cy="25254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9"/>
          <a:srcRect l="6482" t="78829" r="37113" b="13069"/>
          <a:stretch/>
        </p:blipFill>
        <p:spPr>
          <a:xfrm>
            <a:off x="0" y="6331131"/>
            <a:ext cx="4741814" cy="38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8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4" grpId="0"/>
      <p:bldP spid="25" grpId="0"/>
      <p:bldP spid="26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body of mass 2kg is initially at rest on a smooth horizontal plane. A horizontal force of magnitude 4.5N acts on the body for 6s.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impulse given to the body by the force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final speed of the body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00600" y="17526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752600"/>
                <a:ext cx="129625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19600" y="17526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00600" y="2209800"/>
                <a:ext cx="16553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=6×4.5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209800"/>
                <a:ext cx="165539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00600" y="2667000"/>
                <a:ext cx="15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=27</m:t>
                      </m:r>
                      <m:r>
                        <a:rPr lang="en-GB" sz="1400" b="0" i="1" smtClean="0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667000"/>
                <a:ext cx="1529586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6172200" y="1905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629400" y="19812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6172200" y="2362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629400" y="243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0600" y="3505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505200"/>
                <a:ext cx="1838324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19600" y="3505200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57800" y="3962400"/>
                <a:ext cx="19845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27=(2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)−(2×0)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962400"/>
                <a:ext cx="198451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81600" y="4419600"/>
                <a:ext cx="8972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13.5=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419600"/>
                <a:ext cx="89723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934200" y="3657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934200" y="41148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315200" y="3581400"/>
            <a:ext cx="1752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impulse, the mass and the initial velocity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91400" y="4191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3962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27Ns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00200" y="4495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13.5ms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</p:spTree>
    <p:extLst>
      <p:ext uri="{BB962C8B-B14F-4D97-AF65-F5344CB8AC3E}">
        <p14:creationId xmlns:p14="http://schemas.microsoft.com/office/powerpoint/2010/main" val="16898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4" grpId="0"/>
      <p:bldP spid="25" grpId="0"/>
      <p:bldP spid="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ball of mass 0.2kg hits a vertical wall at right angles with a speed of 3.5ms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The ball rebounds from the wall with speed 2.5ms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Find the magnitude of the impulse the ball exerts on the wall.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wall does not move and as such you cannot apply the Impulse-momentum principle to it. 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You can however apply the principle to the ball and use Newton’s third law to deduce that the Impulse from the wall must be equal and opposite…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5791200" y="1600200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334000" y="21336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648200" y="19812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648200" y="27432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572000" y="160020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0" y="281940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57800" y="2209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0.2kg</a:t>
            </a:r>
            <a:endParaRPr lang="en-GB" sz="1200" baseline="30000" dirty="0">
              <a:latin typeface="Comic Sans MS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791200" y="23622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43600" y="205740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</a:t>
            </a:r>
            <a:endParaRPr lang="en-GB" sz="1400" baseline="300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77000" y="1905000"/>
            <a:ext cx="2590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As always, draw a diagram!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84023" y="35814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023" y="3581400"/>
                <a:ext cx="1838324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84023" y="4038600"/>
                <a:ext cx="31245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=(0.2×2.5)−(0.2×−3.5)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023" y="4038600"/>
                <a:ext cx="3124573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84023" y="4495800"/>
                <a:ext cx="18076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=0.5+0.7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023" y="4495800"/>
                <a:ext cx="1807674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84023" y="4953000"/>
                <a:ext cx="1576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=1.2</m:t>
                      </m:r>
                      <m:r>
                        <a:rPr lang="en-GB" sz="1400" b="0" i="1" smtClean="0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023" y="4953000"/>
                <a:ext cx="1576072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96501" y="37338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162800" y="3744686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values, taking the final direction as positive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6696501" y="4191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696501" y="4648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153701" y="42672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Careful with negatives!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01301" y="47244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</p:spTree>
    <p:extLst>
      <p:ext uri="{BB962C8B-B14F-4D97-AF65-F5344CB8AC3E}">
        <p14:creationId xmlns:p14="http://schemas.microsoft.com/office/powerpoint/2010/main" val="325866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/>
      <p:bldP spid="4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8E76E2-C5CE-45BC-8FB5-41299A4C4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9A1DC-CB88-49AF-BD62-25DBAEBC6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57229-BF9E-41F0-85B9-3BDFFC84F4C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831</Words>
  <Application>Microsoft Office PowerPoint</Application>
  <PresentationFormat>On-screen Show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Cambria Math</vt:lpstr>
      <vt:lpstr>Comic Sans MS</vt:lpstr>
      <vt:lpstr>Impact</vt:lpstr>
      <vt:lpstr>Wingdings</vt:lpstr>
      <vt:lpstr>Default Design</vt:lpstr>
      <vt:lpstr>PowerPoint Presentation</vt:lpstr>
      <vt:lpstr>Prior Knowledge Check</vt:lpstr>
      <vt:lpstr>PowerPoint Presentation</vt:lpstr>
      <vt:lpstr>Momentum and Impulse</vt:lpstr>
      <vt:lpstr>Momentum and Impulse</vt:lpstr>
      <vt:lpstr>Momentum and Impulse</vt:lpstr>
      <vt:lpstr>Momentum and Impulse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Mr G Westwater (Staff)</cp:lastModifiedBy>
  <cp:revision>148</cp:revision>
  <cp:lastPrinted>1601-01-01T00:00:00Z</cp:lastPrinted>
  <dcterms:created xsi:type="dcterms:W3CDTF">2009-12-08T23:46:21Z</dcterms:created>
  <dcterms:modified xsi:type="dcterms:W3CDTF">2021-08-27T08:26:01Z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0x010100C5F4A154C4641E49BD6DB2899EAF25E9</vt:lpwstr>
  </property>
</Properties>
</file>