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Pye" initials="MP" lastIdx="2" clrIdx="0">
    <p:extLst>
      <p:ext uri="{19B8F6BF-5375-455C-9EA6-DF929625EA0E}">
        <p15:presenceInfo xmlns:p15="http://schemas.microsoft.com/office/powerpoint/2012/main" userId="9932f53b462bfe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3" autoAdjust="0"/>
  </p:normalViewPr>
  <p:slideViewPr>
    <p:cSldViewPr>
      <p:cViewPr varScale="1">
        <p:scale>
          <a:sx n="106" d="100"/>
          <a:sy n="106" d="100"/>
        </p:scale>
        <p:origin x="11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29.png"/><Relationship Id="rId7" Type="http://schemas.openxmlformats.org/officeDocument/2006/relationships/image" Target="../media/image4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3.png"/><Relationship Id="rId3" Type="http://schemas.openxmlformats.org/officeDocument/2006/relationships/image" Target="../media/image13.png"/><Relationship Id="rId7" Type="http://schemas.openxmlformats.org/officeDocument/2006/relationships/image" Target="../media/image39.png"/><Relationship Id="rId12" Type="http://schemas.openxmlformats.org/officeDocument/2006/relationships/image" Target="../media/image52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51.png"/><Relationship Id="rId5" Type="http://schemas.openxmlformats.org/officeDocument/2006/relationships/image" Target="../media/image30.png"/><Relationship Id="rId15" Type="http://schemas.openxmlformats.org/officeDocument/2006/relationships/image" Target="../media/image55.png"/><Relationship Id="rId10" Type="http://schemas.openxmlformats.org/officeDocument/2006/relationships/image" Target="../media/image50.png"/><Relationship Id="rId4" Type="http://schemas.openxmlformats.org/officeDocument/2006/relationships/image" Target="../media/image29.png"/><Relationship Id="rId9" Type="http://schemas.openxmlformats.org/officeDocument/2006/relationships/image" Target="../media/image49.png"/><Relationship Id="rId14" Type="http://schemas.openxmlformats.org/officeDocument/2006/relationships/image" Target="../media/image5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62.png"/><Relationship Id="rId7" Type="http://schemas.openxmlformats.org/officeDocument/2006/relationships/image" Target="../media/image39.png"/><Relationship Id="rId12" Type="http://schemas.openxmlformats.org/officeDocument/2006/relationships/image" Target="../media/image61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60.png"/><Relationship Id="rId5" Type="http://schemas.openxmlformats.org/officeDocument/2006/relationships/image" Target="../media/image30.png"/><Relationship Id="rId15" Type="http://schemas.openxmlformats.org/officeDocument/2006/relationships/image" Target="../media/image14.png"/><Relationship Id="rId10" Type="http://schemas.openxmlformats.org/officeDocument/2006/relationships/image" Target="../media/image59.png"/><Relationship Id="rId4" Type="http://schemas.openxmlformats.org/officeDocument/2006/relationships/image" Target="../media/image29.png"/><Relationship Id="rId9" Type="http://schemas.openxmlformats.org/officeDocument/2006/relationships/image" Target="../media/image58.png"/><Relationship Id="rId14" Type="http://schemas.openxmlformats.org/officeDocument/2006/relationships/image" Target="../media/image6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13" Type="http://schemas.openxmlformats.org/officeDocument/2006/relationships/image" Target="../media/image69.png"/><Relationship Id="rId7" Type="http://schemas.openxmlformats.org/officeDocument/2006/relationships/image" Target="../media/image39.png"/><Relationship Id="rId12" Type="http://schemas.openxmlformats.org/officeDocument/2006/relationships/image" Target="../media/image6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67.png"/><Relationship Id="rId5" Type="http://schemas.openxmlformats.org/officeDocument/2006/relationships/image" Target="../media/image30.png"/><Relationship Id="rId15" Type="http://schemas.openxmlformats.org/officeDocument/2006/relationships/image" Target="../media/image71.png"/><Relationship Id="rId10" Type="http://schemas.openxmlformats.org/officeDocument/2006/relationships/image" Target="../media/image66.png"/><Relationship Id="rId4" Type="http://schemas.openxmlformats.org/officeDocument/2006/relationships/image" Target="../media/image29.png"/><Relationship Id="rId9" Type="http://schemas.openxmlformats.org/officeDocument/2006/relationships/image" Target="../media/image65.png"/><Relationship Id="rId14" Type="http://schemas.openxmlformats.org/officeDocument/2006/relationships/image" Target="../media/image7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76.png"/><Relationship Id="rId7" Type="http://schemas.openxmlformats.org/officeDocument/2006/relationships/image" Target="../media/image39.png"/><Relationship Id="rId12" Type="http://schemas.openxmlformats.org/officeDocument/2006/relationships/image" Target="../media/image19.png"/><Relationship Id="rId17" Type="http://schemas.openxmlformats.org/officeDocument/2006/relationships/image" Target="../media/image79.png"/><Relationship Id="rId2" Type="http://schemas.openxmlformats.org/officeDocument/2006/relationships/image" Target="../media/image16.png"/><Relationship Id="rId16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75.png"/><Relationship Id="rId5" Type="http://schemas.openxmlformats.org/officeDocument/2006/relationships/image" Target="../media/image30.png"/><Relationship Id="rId15" Type="http://schemas.openxmlformats.org/officeDocument/2006/relationships/image" Target="../media/image77.png"/><Relationship Id="rId10" Type="http://schemas.openxmlformats.org/officeDocument/2006/relationships/image" Target="../media/image74.png"/><Relationship Id="rId4" Type="http://schemas.openxmlformats.org/officeDocument/2006/relationships/image" Target="../media/image29.png"/><Relationship Id="rId9" Type="http://schemas.openxmlformats.org/officeDocument/2006/relationships/image" Target="../media/image18.png"/><Relationship Id="rId14" Type="http://schemas.openxmlformats.org/officeDocument/2006/relationships/image" Target="../media/image7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0.png"/><Relationship Id="rId13" Type="http://schemas.openxmlformats.org/officeDocument/2006/relationships/image" Target="../media/image215.png"/><Relationship Id="rId7" Type="http://schemas.openxmlformats.org/officeDocument/2006/relationships/image" Target="../media/image209.png"/><Relationship Id="rId12" Type="http://schemas.openxmlformats.org/officeDocument/2006/relationships/image" Target="../media/image2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208.png"/><Relationship Id="rId11" Type="http://schemas.openxmlformats.org/officeDocument/2006/relationships/image" Target="../media/image213.png"/><Relationship Id="rId10" Type="http://schemas.openxmlformats.org/officeDocument/2006/relationships/image" Target="../media/image212.png"/><Relationship Id="rId4" Type="http://schemas.openxmlformats.org/officeDocument/2006/relationships/image" Target="../media/image206.png"/><Relationship Id="rId9" Type="http://schemas.openxmlformats.org/officeDocument/2006/relationships/image" Target="../media/image2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7.png"/><Relationship Id="rId13" Type="http://schemas.openxmlformats.org/officeDocument/2006/relationships/image" Target="../media/image215.png"/><Relationship Id="rId7" Type="http://schemas.openxmlformats.org/officeDocument/2006/relationships/image" Target="../media/image216.png"/><Relationship Id="rId12" Type="http://schemas.openxmlformats.org/officeDocument/2006/relationships/image" Target="../media/image22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4.png"/><Relationship Id="rId1" Type="http://schemas.openxmlformats.org/officeDocument/2006/relationships/tags" Target="../tags/tag2.xml"/><Relationship Id="rId6" Type="http://schemas.openxmlformats.org/officeDocument/2006/relationships/image" Target="../media/image208.png"/><Relationship Id="rId11" Type="http://schemas.openxmlformats.org/officeDocument/2006/relationships/image" Target="../media/image220.png"/><Relationship Id="rId15" Type="http://schemas.openxmlformats.org/officeDocument/2006/relationships/image" Target="../media/image223.png"/><Relationship Id="rId10" Type="http://schemas.openxmlformats.org/officeDocument/2006/relationships/image" Target="../media/image219.png"/><Relationship Id="rId4" Type="http://schemas.openxmlformats.org/officeDocument/2006/relationships/image" Target="../media/image206.png"/><Relationship Id="rId9" Type="http://schemas.openxmlformats.org/officeDocument/2006/relationships/image" Target="../media/image218.png"/><Relationship Id="rId14" Type="http://schemas.openxmlformats.org/officeDocument/2006/relationships/image" Target="../media/image2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510.png"/><Relationship Id="rId5" Type="http://schemas.openxmlformats.org/officeDocument/2006/relationships/image" Target="../media/image31.png"/><Relationship Id="rId10" Type="http://schemas.openxmlformats.org/officeDocument/2006/relationships/image" Target="../media/image410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9.png"/><Relationship Id="rId7" Type="http://schemas.openxmlformats.org/officeDocument/2006/relationships/image" Target="../media/image9.png"/><Relationship Id="rId2" Type="http://schemas.openxmlformats.org/officeDocument/2006/relationships/image" Target="../media/image6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10.png"/><Relationship Id="rId10" Type="http://schemas.openxmlformats.org/officeDocument/2006/relationships/image" Target="../media/image39.png"/><Relationship Id="rId4" Type="http://schemas.openxmlformats.org/officeDocument/2006/relationships/image" Target="../media/image30.png"/><Relationship Id="rId9" Type="http://schemas.openxmlformats.org/officeDocument/2006/relationships/image" Target="../media/image3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29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0.png"/><Relationship Id="rId9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564901" y="2496825"/>
            <a:ext cx="7978787" cy="154657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Complex Numbers</a:t>
            </a:r>
            <a:endParaRPr lang="ja-JP" altLang="en-US" sz="96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339752" y="4077072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080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a complex number in the form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𝒓𝒆𝒊</m:t>
                    </m:r>
                    <m:r>
                      <a:rPr lang="el-GR" sz="1400" b="1" i="1" baseline="30000" dirty="0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Express the following in the form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𝑧</m:t>
                    </m:r>
                    <m:r>
                      <a:rPr lang="en-US" sz="1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/>
                          </a:rPr>
                          <m:t>𝑟𝑒</m:t>
                        </m:r>
                      </m:e>
                      <m:sup>
                        <m:r>
                          <a:rPr lang="en-US" sz="1400" i="1">
                            <a:latin typeface="Cambria Math"/>
                          </a:rPr>
                          <m:t>𝑖</m:t>
                        </m:r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𝜃</m:t>
                        </m:r>
                      </m:sup>
                    </m:sSup>
                    <m:r>
                      <a:rPr lang="en-US" sz="1400" b="0" i="0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–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l-GR" sz="1400" i="1" dirty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  <a:blipFill>
                <a:blip r:embed="rId2"/>
                <a:stretch>
                  <a:fillRect t="-270" r="-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185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/>
              <p:cNvSpPr txBox="1"/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5" name="TextBox 1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62000" y="3048000"/>
                <a:ext cx="2353080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=5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048000"/>
                <a:ext cx="2353080" cy="57637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953000" y="1600200"/>
                <a:ext cx="2353080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=5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1600200"/>
                <a:ext cx="2353080" cy="57637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 flipV="1">
            <a:off x="6248400" y="2057400"/>
            <a:ext cx="76200" cy="838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886200" y="3048000"/>
            <a:ext cx="4648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need to adjust this first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sign in the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centre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is negative, we need it to be positive for the ‘rules’ to work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We also need both angles to be identical. In this case we can apply the rules we saw a moment ago…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</a:t>
            </a:r>
          </a:p>
        </p:txBody>
      </p:sp>
    </p:spTree>
    <p:extLst>
      <p:ext uri="{BB962C8B-B14F-4D97-AF65-F5344CB8AC3E}">
        <p14:creationId xmlns:p14="http://schemas.microsoft.com/office/powerpoint/2010/main" val="159410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19600" y="2370161"/>
                <a:ext cx="2544799" cy="665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=5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/>
                                  </m:mr>
                                  <m:mr>
                                    <m:e/>
                                  </m:mr>
                                </m:m>
                              </m:e>
                            </m:mr>
                          </m:m>
                          <m:r>
                            <a:rPr lang="en-US" sz="1400" b="0" i="1" smtClean="0">
                              <a:latin typeface="Cambria Math"/>
                            </a:rPr>
                            <m:t>                                    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370161"/>
                <a:ext cx="2544799" cy="66569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a complex number in the form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𝒓𝒆𝒊</m:t>
                    </m:r>
                    <m:r>
                      <a:rPr lang="el-GR" sz="1400" b="1" i="1" baseline="30000" dirty="0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Express the following in the form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𝑧</m:t>
                    </m:r>
                    <m:r>
                      <a:rPr lang="en-US" sz="1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/>
                          </a:rPr>
                          <m:t>𝑟𝑒</m:t>
                        </m:r>
                      </m:e>
                      <m:sup>
                        <m:r>
                          <a:rPr lang="en-US" sz="1400" i="1">
                            <a:latin typeface="Cambria Math"/>
                          </a:rPr>
                          <m:t>𝑖</m:t>
                        </m:r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–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l-GR" sz="1400" i="1" dirty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  <a:blipFill>
                <a:blip r:embed="rId3"/>
                <a:stretch>
                  <a:fillRect t="-270" r="-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185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/>
              <p:cNvSpPr txBox="1"/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5" name="TextBox 1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62000" y="3048000"/>
                <a:ext cx="2353080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=5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048000"/>
                <a:ext cx="2353080" cy="57637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19600" y="1600200"/>
                <a:ext cx="2353080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=5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600200"/>
                <a:ext cx="2353080" cy="57637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7239000" y="20574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Apply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=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(-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Apply sin(-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) = -sin(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Arc 13"/>
          <p:cNvSpPr/>
          <p:nvPr/>
        </p:nvSpPr>
        <p:spPr>
          <a:xfrm>
            <a:off x="6934200" y="1905000"/>
            <a:ext cx="381000" cy="838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953000" y="2446361"/>
                <a:ext cx="971548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446361"/>
                <a:ext cx="971548" cy="45980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15000" y="2446361"/>
                <a:ext cx="1180964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a:rPr lang="en-US" sz="1400" b="0" i="1" smtClean="0">
                          <a:latin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446361"/>
                <a:ext cx="1180964" cy="45980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H="1" flipV="1">
            <a:off x="5710450" y="3007057"/>
            <a:ext cx="3810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167650" y="3007057"/>
            <a:ext cx="3810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4844954" y="2993410"/>
            <a:ext cx="762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82954" y="3679210"/>
            <a:ext cx="144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see from the form that r = 5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94276" y="3679209"/>
            <a:ext cx="144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see from the form that 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= -</a:t>
            </a:r>
            <a:r>
              <a:rPr lang="el-GR" sz="1400" baseline="30000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itchFamily="66" charset="0"/>
              </a:rPr>
              <a:t>8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196385" y="5033751"/>
                <a:ext cx="973728" cy="34939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6385" y="5033751"/>
                <a:ext cx="973728" cy="34939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196385" y="5567151"/>
                <a:ext cx="1142813" cy="44095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8</m:t>
                              </m:r>
                            </m:den>
                          </m:f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6385" y="5567151"/>
                <a:ext cx="1142813" cy="44095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6263185" y="5262351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6567985" y="533855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Replace r and 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24232" y="4386619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232" y="4386619"/>
                <a:ext cx="715132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685429" y="4378658"/>
                <a:ext cx="934808" cy="5123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5429" y="4378658"/>
                <a:ext cx="934808" cy="512384"/>
              </a:xfrm>
              <a:prstGeom prst="rect">
                <a:avLst/>
              </a:prstGeom>
              <a:blipFill rotWithShape="1">
                <a:blip r:embed="rId15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</a:t>
            </a:r>
          </a:p>
        </p:txBody>
      </p:sp>
    </p:spTree>
    <p:extLst>
      <p:ext uri="{BB962C8B-B14F-4D97-AF65-F5344CB8AC3E}">
        <p14:creationId xmlns:p14="http://schemas.microsoft.com/office/powerpoint/2010/main" val="391561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0" animBg="1"/>
      <p:bldP spid="9" grpId="0"/>
      <p:bldP spid="17" grpId="0"/>
      <p:bldP spid="21" grpId="0"/>
      <p:bldP spid="22" grpId="0"/>
      <p:bldP spid="26" grpId="0"/>
      <p:bldP spid="27" grpId="0"/>
      <p:bldP spid="28" grpId="0" animBg="1"/>
      <p:bldP spid="29" grpId="0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a complex number in the form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𝒓𝒆𝒊</m:t>
                    </m:r>
                    <m:r>
                      <a:rPr lang="el-GR" sz="1400" b="1" i="1" baseline="30000" dirty="0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Express the following in the form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𝑖𝑦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𝑥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ℝ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ℝ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  <a:blipFill>
                <a:blip r:embed="rId2"/>
                <a:stretch>
                  <a:fillRect t="-270" r="-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185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/>
              <p:cNvSpPr txBox="1"/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5" name="TextBox 1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392073" y="3077570"/>
                <a:ext cx="1347741" cy="4938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2073" y="3077570"/>
                <a:ext cx="1347741" cy="49385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029200" y="1447800"/>
                <a:ext cx="1347741" cy="4938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447800"/>
                <a:ext cx="1347741" cy="49385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 flipH="1" flipV="1">
            <a:off x="6172200" y="1981200"/>
            <a:ext cx="3810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14800" y="2590800"/>
            <a:ext cx="144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see from the form that r = √2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72200" y="2590800"/>
            <a:ext cx="144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see from the form that 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= </a:t>
            </a:r>
            <a:r>
              <a:rPr lang="en-US" sz="1400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l-GR" sz="1400" baseline="30000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19600" y="3276600"/>
                <a:ext cx="849913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276600"/>
                <a:ext cx="849913" cy="36760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477000" y="3276600"/>
                <a:ext cx="860557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276600"/>
                <a:ext cx="860557" cy="55496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V="1">
            <a:off x="5257800" y="1981200"/>
            <a:ext cx="3810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953000" y="4038600"/>
                <a:ext cx="1773178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4038600"/>
                <a:ext cx="1773178" cy="307777"/>
              </a:xfrm>
              <a:prstGeom prst="rect">
                <a:avLst/>
              </a:prstGeom>
              <a:blipFill rotWithShape="1">
                <a:blip r:embed="rId12"/>
                <a:stretch>
                  <a:fillRect b="-6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724400" y="4572000"/>
                <a:ext cx="2262158" cy="57637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572000"/>
                <a:ext cx="2262158" cy="57637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334000" y="5410200"/>
                <a:ext cx="105907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=−1+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5410200"/>
                <a:ext cx="1059072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6781800" y="4191000"/>
            <a:ext cx="304800" cy="6858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7010400" y="43434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Replace r and 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Arc 23"/>
          <p:cNvSpPr/>
          <p:nvPr/>
        </p:nvSpPr>
        <p:spPr>
          <a:xfrm>
            <a:off x="6781800" y="4876800"/>
            <a:ext cx="304800" cy="6858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7010400" y="48768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You can calculate all of this! Leave the second part in terms of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1720" y="2492896"/>
            <a:ext cx="1299592" cy="23279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64768" y="2780928"/>
            <a:ext cx="411088" cy="1584176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979712" y="4365104"/>
                <a:ext cx="21336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This means that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have to be </a:t>
                </a:r>
                <a:r>
                  <a:rPr lang="en-GB" sz="1400" u="sng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real</a:t>
                </a:r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numbers (</a:t>
                </a:r>
                <a:r>
                  <a:rPr lang="en-GB" sz="1400" dirty="0" err="1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ie</a:t>
                </a:r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not complex)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4365104"/>
                <a:ext cx="2133600" cy="954107"/>
              </a:xfrm>
              <a:prstGeom prst="rect">
                <a:avLst/>
              </a:prstGeom>
              <a:blipFill>
                <a:blip r:embed="rId15"/>
                <a:stretch>
                  <a:fillRect t="-1274" r="-571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</a:t>
            </a:r>
          </a:p>
        </p:txBody>
      </p:sp>
    </p:spTree>
    <p:extLst>
      <p:ext uri="{BB962C8B-B14F-4D97-AF65-F5344CB8AC3E}">
        <p14:creationId xmlns:p14="http://schemas.microsoft.com/office/powerpoint/2010/main" val="188798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 animBg="1"/>
      <p:bldP spid="23" grpId="0"/>
      <p:bldP spid="24" grpId="0" animBg="1"/>
      <p:bldP spid="25" grpId="0"/>
      <p:bldP spid="8" grpId="0" animBg="1"/>
      <p:bldP spid="8" grpId="1" animBg="1"/>
      <p:bldP spid="27" grpId="0"/>
      <p:bldP spid="2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a complex number in the form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𝒓𝒆𝒊</m:t>
                    </m:r>
                    <m:r>
                      <a:rPr lang="el-GR" sz="1400" b="1" i="1" baseline="30000" dirty="0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Express the following in the form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 dirty="0" err="1" smtClean="0">
                        <a:latin typeface="Cambria Math" panose="02040503050406030204" pitchFamily="18" charset="0"/>
                      </a:rPr>
                      <m:t>𝑖𝑠𝑖𝑛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i="1" dirty="0">
                    <a:latin typeface="Comic Sans MS" panose="030F0702030302020204" pitchFamily="66" charset="0"/>
                  </a:rPr>
                  <a:t>, </a:t>
                </a:r>
                <a:r>
                  <a:rPr lang="en-GB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–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  <a:blipFill>
                <a:blip r:embed="rId2"/>
                <a:stretch>
                  <a:fillRect t="-270" r="-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185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/>
              <p:cNvSpPr txBox="1"/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5" name="TextBox 1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371600" y="3048000"/>
                <a:ext cx="1293944" cy="5087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/>
                                </a:rPr>
                                <m:t>23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048000"/>
                <a:ext cx="1293944" cy="50879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724400" y="1447800"/>
                <a:ext cx="1293944" cy="5087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/>
                                </a:rPr>
                                <m:t>23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447800"/>
                <a:ext cx="1293944" cy="50879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 flipH="1" flipV="1">
            <a:off x="5791200" y="1905000"/>
            <a:ext cx="3810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33800" y="2514600"/>
            <a:ext cx="144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see from the form that r = 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791200" y="2514600"/>
            <a:ext cx="144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see from the form that 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= </a:t>
            </a:r>
            <a:r>
              <a:rPr lang="en-US" sz="1400" baseline="30000" dirty="0">
                <a:solidFill>
                  <a:srgbClr val="FF0000"/>
                </a:solidFill>
                <a:latin typeface="Comic Sans MS" pitchFamily="66" charset="0"/>
              </a:rPr>
              <a:t>23</a:t>
            </a:r>
            <a:r>
              <a:rPr lang="el-GR" sz="1400" baseline="30000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38600" y="3200400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200400"/>
                <a:ext cx="715132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096000" y="3200400"/>
                <a:ext cx="974369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23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200400"/>
                <a:ext cx="974369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/>
          <p:cNvCxnSpPr/>
          <p:nvPr/>
        </p:nvCxnSpPr>
        <p:spPr>
          <a:xfrm flipV="1">
            <a:off x="4876800" y="1905000"/>
            <a:ext cx="3810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400925" y="1600200"/>
            <a:ext cx="175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The value of </a:t>
            </a:r>
            <a:r>
              <a:rPr lang="el-GR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 is not in the range we want. We can keep subtracting 2</a:t>
            </a:r>
            <a:r>
              <a:rPr lang="el-GR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 until it is!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7162800" y="2514600"/>
            <a:ext cx="914400" cy="762000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Arc 38"/>
          <p:cNvSpPr/>
          <p:nvPr/>
        </p:nvSpPr>
        <p:spPr>
          <a:xfrm>
            <a:off x="7010400" y="3505200"/>
            <a:ext cx="3048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7315200" y="35052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2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096000" y="3810000"/>
                <a:ext cx="974369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13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810000"/>
                <a:ext cx="974369" cy="55496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172200" y="4419600"/>
                <a:ext cx="860556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419600"/>
                <a:ext cx="860556" cy="55496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42"/>
          <p:cNvSpPr/>
          <p:nvPr/>
        </p:nvSpPr>
        <p:spPr>
          <a:xfrm>
            <a:off x="7010400" y="4114800"/>
            <a:ext cx="3048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7315200" y="4114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2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572000" y="5181600"/>
                <a:ext cx="1773178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181600"/>
                <a:ext cx="1773178" cy="307777"/>
              </a:xfrm>
              <a:prstGeom prst="rect">
                <a:avLst/>
              </a:prstGeom>
              <a:blipFill rotWithShape="1">
                <a:blip r:embed="rId14"/>
                <a:stretch>
                  <a:fillRect b="-8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343400" y="5715000"/>
                <a:ext cx="2144241" cy="57637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715000"/>
                <a:ext cx="2144241" cy="576376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6400800" y="5334000"/>
            <a:ext cx="304800" cy="6858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6629400" y="54864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Replace r and 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411760" y="2492896"/>
            <a:ext cx="1010791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</a:t>
            </a:r>
          </a:p>
        </p:txBody>
      </p:sp>
    </p:spTree>
    <p:extLst>
      <p:ext uri="{BB962C8B-B14F-4D97-AF65-F5344CB8AC3E}">
        <p14:creationId xmlns:p14="http://schemas.microsoft.com/office/powerpoint/2010/main" val="119117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8" grpId="0"/>
      <p:bldP spid="30" grpId="0"/>
      <p:bldP spid="31" grpId="0"/>
      <p:bldP spid="32" grpId="0"/>
      <p:bldP spid="33" grpId="0"/>
      <p:bldP spid="9" grpId="0"/>
      <p:bldP spid="39" grpId="0" animBg="1"/>
      <p:bldP spid="40" grpId="0"/>
      <p:bldP spid="41" grpId="0"/>
      <p:bldP spid="42" grpId="0"/>
      <p:bldP spid="43" grpId="0" animBg="1"/>
      <p:bldP spid="44" grpId="0"/>
      <p:bldP spid="45" grpId="0"/>
      <p:bldP spid="46" grpId="0"/>
      <p:bldP spid="47" grpId="0" animBg="1"/>
      <p:bldP spid="48" grpId="0"/>
      <p:bldP spid="37" grpId="0" animBg="1"/>
      <p:bldP spid="3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a complex number in the form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𝒓𝒆𝒊</m:t>
                    </m:r>
                    <m:r>
                      <a:rPr lang="el-GR" sz="1400" b="1" i="1" baseline="30000" dirty="0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Use: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To show that: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  <a:blipFill>
                <a:blip r:embed="rId2"/>
                <a:stretch>
                  <a:fillRect t="-270" r="-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185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/>
              <p:cNvSpPr txBox="1"/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5" name="TextBox 1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15616" y="2564904"/>
                <a:ext cx="1687705" cy="317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564904"/>
                <a:ext cx="1687705" cy="3172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043608" y="3212976"/>
                <a:ext cx="1909112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𝑐</m:t>
                      </m:r>
                      <m:r>
                        <a:rPr lang="en-GB" sz="1400" b="0" i="1" smtClean="0">
                          <a:latin typeface="Cambria Math"/>
                        </a:rPr>
                        <m:t>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212976"/>
                <a:ext cx="1909112" cy="495649"/>
              </a:xfrm>
              <a:prstGeom prst="rect">
                <a:avLst/>
              </a:prstGeom>
              <a:blipFill>
                <a:blip r:embed="rId9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67200" y="1600200"/>
                <a:ext cx="1687705" cy="317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600200"/>
                <a:ext cx="1687705" cy="31720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038600" y="2057400"/>
                <a:ext cx="2514600" cy="317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(−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057400"/>
                <a:ext cx="2514600" cy="31720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6400800" y="1752600"/>
            <a:ext cx="3048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705600" y="1828800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l-GR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l-GR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1828800"/>
                <a:ext cx="1143000" cy="307777"/>
              </a:xfrm>
              <a:prstGeom prst="rect">
                <a:avLst/>
              </a:prstGeom>
              <a:blipFill>
                <a:blip r:embed="rId12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191000" y="2514600"/>
                <a:ext cx="1752600" cy="3147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514600"/>
                <a:ext cx="1752600" cy="31470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/>
          <p:cNvSpPr/>
          <p:nvPr/>
        </p:nvSpPr>
        <p:spPr>
          <a:xfrm>
            <a:off x="6400800" y="2209800"/>
            <a:ext cx="3048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6629400" y="22098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the relationships above to rewrite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191000" y="3124200"/>
                <a:ext cx="1687705" cy="317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124200"/>
                <a:ext cx="1687705" cy="317203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114800" y="3505200"/>
                <a:ext cx="1752600" cy="3147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505200"/>
                <a:ext cx="1752600" cy="31470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657600" y="4419600"/>
                <a:ext cx="1676400" cy="3147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419600"/>
                <a:ext cx="1676400" cy="31470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4419600" y="39624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1 and 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790950" y="31623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790950" y="35433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352800" y="4800600"/>
                <a:ext cx="1905000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800600"/>
                <a:ext cx="1905000" cy="49564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63"/>
          <p:cNvSpPr/>
          <p:nvPr/>
        </p:nvSpPr>
        <p:spPr>
          <a:xfrm>
            <a:off x="5181600" y="4572000"/>
            <a:ext cx="3048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5486400" y="46482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15616" y="3212976"/>
            <a:ext cx="1752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3429000" y="4800600"/>
            <a:ext cx="1752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</a:t>
            </a:r>
          </a:p>
        </p:txBody>
      </p:sp>
    </p:spTree>
    <p:extLst>
      <p:ext uri="{BB962C8B-B14F-4D97-AF65-F5344CB8AC3E}">
        <p14:creationId xmlns:p14="http://schemas.microsoft.com/office/powerpoint/2010/main" val="335405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6" grpId="0"/>
      <p:bldP spid="38" grpId="0"/>
      <p:bldP spid="49" grpId="0"/>
      <p:bldP spid="50" grpId="0" animBg="1"/>
      <p:bldP spid="51" grpId="0"/>
      <p:bldP spid="52" grpId="0"/>
      <p:bldP spid="53" grpId="0" animBg="1"/>
      <p:bldP spid="54" grpId="0"/>
      <p:bldP spid="55" grpId="0"/>
      <p:bldP spid="56" grpId="0"/>
      <p:bldP spid="57" grpId="0"/>
      <p:bldP spid="60" grpId="0"/>
      <p:bldP spid="61" grpId="0"/>
      <p:bldP spid="62" grpId="0"/>
      <p:bldP spid="63" grpId="0"/>
      <p:bldP spid="64" grpId="0" animBg="1"/>
      <p:bldP spid="65" grpId="0"/>
      <p:bldP spid="12" grpId="0" animBg="1"/>
      <p:bldP spid="6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1258" y="1550126"/>
                <a:ext cx="4310742" cy="4626837"/>
              </a:xfrm>
            </p:spPr>
            <p:txBody>
              <a:bodyPr>
                <a:normAutofit lnSpcReduction="10000"/>
              </a:bodyPr>
              <a:lstStyle/>
              <a:p>
                <a:pPr marL="457200" indent="-45720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=4+4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𝑖𝑠𝑖𝑛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, find:</a:t>
                </a: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arg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𝑧𝑤</m:t>
                        </m:r>
                      </m:e>
                    </m: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	d)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arg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𝑧𝑤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e)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	f)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𝑎𝑟𝑔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den>
                        </m:f>
                      </m:e>
                    </m:d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+4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+9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+8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is a root of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, show all the roots of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on an argand diagram.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1258" y="1550126"/>
                <a:ext cx="4310742" cy="4626837"/>
              </a:xfrm>
              <a:blipFill>
                <a:blip r:embed="rId2"/>
                <a:stretch>
                  <a:fillRect l="-2122" t="-25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44008" y="1556792"/>
                <a:ext cx="4310742" cy="46268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3) Use the binomial expansion to find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term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2+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556792"/>
                <a:ext cx="4310742" cy="4626837"/>
              </a:xfrm>
              <a:prstGeom prst="rect">
                <a:avLst/>
              </a:prstGeom>
              <a:blipFill>
                <a:blip r:embed="rId3"/>
                <a:stretch>
                  <a:fillRect l="-1556" t="-13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992523" y="2654496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275856" y="2492896"/>
                <a:ext cx="394787" cy="5647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492896"/>
                <a:ext cx="394787" cy="5647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187624" y="2996952"/>
            <a:ext cx="457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16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635896" y="2852936"/>
                <a:ext cx="419410" cy="617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2852936"/>
                <a:ext cx="419410" cy="61734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47864" y="3429000"/>
                <a:ext cx="419410" cy="617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3429000"/>
                <a:ext cx="419410" cy="61734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187624" y="3429000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6660232" y="3356992"/>
            <a:ext cx="0" cy="273630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V="1">
            <a:off x="6660232" y="3501008"/>
            <a:ext cx="0" cy="273630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5652120" y="5805264"/>
            <a:ext cx="144016" cy="144016"/>
            <a:chOff x="7452320" y="3068960"/>
            <a:chExt cx="144016" cy="144016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7452320" y="306896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7452320" y="306896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5652120" y="3789040"/>
            <a:ext cx="144016" cy="144016"/>
            <a:chOff x="7452320" y="3068960"/>
            <a:chExt cx="144016" cy="144016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7452320" y="306896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7452320" y="306896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6588224" y="5301208"/>
            <a:ext cx="144016" cy="144016"/>
            <a:chOff x="7452320" y="3068960"/>
            <a:chExt cx="144016" cy="144016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7452320" y="306896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7452320" y="306896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6588224" y="4293096"/>
            <a:ext cx="144016" cy="144016"/>
            <a:chOff x="7452320" y="3068960"/>
            <a:chExt cx="144016" cy="144016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7452320" y="306896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7452320" y="306896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8028384" y="4725144"/>
            <a:ext cx="421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6444208" y="306896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Im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6732240" y="41490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6732240" y="515719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6732240" y="36450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6732240" y="566124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5508104" y="479715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-2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6012160" y="479715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6948264" y="47971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7452320" y="47971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56176" y="2276872"/>
                <a:ext cx="110222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032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2276872"/>
                <a:ext cx="1102225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7347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1" grpId="0"/>
      <p:bldP spid="1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1A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337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Box 121"/>
          <p:cNvSpPr txBox="1"/>
          <p:nvPr/>
        </p:nvSpPr>
        <p:spPr>
          <a:xfrm>
            <a:off x="57150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248400" y="2895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A reminder of the modulus-argument form…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Express the numbers following numbers in the modulus argument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95400" y="2895600"/>
                <a:ext cx="1363514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=1+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95600"/>
                <a:ext cx="1363514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295400" y="3352800"/>
                <a:ext cx="13873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=−3−3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352800"/>
                <a:ext cx="138736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/>
          <p:cNvCxnSpPr/>
          <p:nvPr/>
        </p:nvCxnSpPr>
        <p:spPr>
          <a:xfrm flipV="1">
            <a:off x="5638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5943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6248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6553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6858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7162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7467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029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5334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V="1">
            <a:off x="6248400" y="2819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 flipV="1">
            <a:off x="6248400" y="2514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6200000" flipV="1">
            <a:off x="6248400" y="2209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6200000" flipV="1">
            <a:off x="6248400" y="1905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 flipH="1" flipV="1">
            <a:off x="6248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V="1">
            <a:off x="6248400" y="1295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6200000" flipV="1">
            <a:off x="6248400" y="990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6200000" flipV="1">
            <a:off x="6248400" y="685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 flipV="1">
            <a:off x="6248400" y="381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772400" y="2971800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Re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084168" y="1268760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itchFamily="66" charset="0"/>
              </a:rPr>
              <a:t>Im</a:t>
            </a:r>
            <a:endParaRPr lang="en-GB" sz="1400" dirty="0">
              <a:latin typeface="Comic Sans MS" pitchFamily="66" charset="0"/>
            </a:endParaRPr>
          </a:p>
        </p:txBody>
      </p:sp>
      <p:grpSp>
        <p:nvGrpSpPr>
          <p:cNvPr id="99" name="Group 98"/>
          <p:cNvGrpSpPr/>
          <p:nvPr/>
        </p:nvGrpSpPr>
        <p:grpSpPr>
          <a:xfrm>
            <a:off x="6484917" y="2559132"/>
            <a:ext cx="152400" cy="152400"/>
            <a:chOff x="5791200" y="5334000"/>
            <a:chExt cx="152400" cy="152400"/>
          </a:xfrm>
        </p:grpSpPr>
        <p:cxnSp>
          <p:nvCxnSpPr>
            <p:cNvPr id="100" name="Straight Connector 99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5259780" y="3970316"/>
            <a:ext cx="152400" cy="152400"/>
            <a:chOff x="5791200" y="5334000"/>
            <a:chExt cx="152400" cy="152400"/>
          </a:xfrm>
        </p:grpSpPr>
        <p:cxnSp>
          <p:nvCxnSpPr>
            <p:cNvPr id="103" name="Straight Connector 102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" name="Straight Connector 104"/>
          <p:cNvCxnSpPr/>
          <p:nvPr/>
        </p:nvCxnSpPr>
        <p:spPr>
          <a:xfrm flipV="1">
            <a:off x="5320145" y="3118263"/>
            <a:ext cx="938151" cy="950025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246421" y="2605646"/>
            <a:ext cx="318654" cy="536367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334000" y="31242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5334000" y="3124200"/>
            <a:ext cx="0" cy="9144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248400" y="3124200"/>
            <a:ext cx="3048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6553200" y="2590800"/>
            <a:ext cx="0" cy="457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Arc 115"/>
          <p:cNvSpPr/>
          <p:nvPr/>
        </p:nvSpPr>
        <p:spPr>
          <a:xfrm>
            <a:off x="5486400" y="2819400"/>
            <a:ext cx="914400" cy="914400"/>
          </a:xfrm>
          <a:prstGeom prst="arc">
            <a:avLst>
              <a:gd name="adj1" fmla="val 19507598"/>
              <a:gd name="adj2" fmla="val 20515468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Arc 116"/>
          <p:cNvSpPr/>
          <p:nvPr/>
        </p:nvSpPr>
        <p:spPr>
          <a:xfrm>
            <a:off x="5943600" y="2743200"/>
            <a:ext cx="914400" cy="914400"/>
          </a:xfrm>
          <a:prstGeom prst="arc">
            <a:avLst>
              <a:gd name="adj1" fmla="val 9291940"/>
              <a:gd name="adj2" fmla="val 11432033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TextBox 117"/>
          <p:cNvSpPr txBox="1"/>
          <p:nvPr/>
        </p:nvSpPr>
        <p:spPr>
          <a:xfrm>
            <a:off x="5562600" y="2819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5029200" y="3429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62484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477000" y="2743200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/>
              </a:rPr>
              <a:t>√3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6553200" y="22098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5029200" y="40386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572000" y="4724400"/>
            <a:ext cx="13965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Modulus for z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477000" y="4724400"/>
            <a:ext cx="1535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Argument for z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127"/>
              <p:cNvSpPr txBox="1"/>
              <p:nvPr/>
            </p:nvSpPr>
            <p:spPr>
              <a:xfrm>
                <a:off x="4572000" y="5029200"/>
                <a:ext cx="1056122" cy="5307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8" name="TextBox 1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029200"/>
                <a:ext cx="1056122" cy="53072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4876800" y="5715000"/>
                <a:ext cx="5086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715000"/>
                <a:ext cx="508664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6629400" y="5029200"/>
                <a:ext cx="1172116" cy="6016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029200"/>
                <a:ext cx="1172116" cy="60164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6934200" y="5638800"/>
                <a:ext cx="518924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5638800"/>
                <a:ext cx="518924" cy="459806"/>
              </a:xfrm>
              <a:prstGeom prst="rect">
                <a:avLst/>
              </a:prstGeom>
              <a:blipFill rotWithShape="1">
                <a:blip r:embed="rId10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5334000" y="6096000"/>
                <a:ext cx="18977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6096000"/>
                <a:ext cx="1897764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5334000" y="6398194"/>
                <a:ext cx="2057400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6398194"/>
                <a:ext cx="2057400" cy="459806"/>
              </a:xfrm>
              <a:prstGeom prst="rect">
                <a:avLst/>
              </a:prstGeom>
              <a:blipFill rotWithShape="1">
                <a:blip r:embed="rId12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/>
              <p:cNvSpPr txBox="1"/>
              <p:nvPr/>
            </p:nvSpPr>
            <p:spPr>
              <a:xfrm>
                <a:off x="990600" y="3886200"/>
                <a:ext cx="2057400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886200"/>
                <a:ext cx="2057400" cy="45980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243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/>
      <p:bldP spid="123" grpId="0"/>
      <p:bldP spid="6" grpId="0"/>
      <p:bldP spid="63" grpId="0"/>
      <p:bldP spid="82" grpId="0"/>
      <p:bldP spid="83" grpId="0"/>
      <p:bldP spid="116" grpId="0" animBg="1"/>
      <p:bldP spid="117" grpId="0" animBg="1"/>
      <p:bldP spid="118" grpId="0"/>
      <p:bldP spid="119" grpId="0"/>
      <p:bldP spid="120" grpId="0"/>
      <p:bldP spid="121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Box 121"/>
          <p:cNvSpPr txBox="1"/>
          <p:nvPr/>
        </p:nvSpPr>
        <p:spPr>
          <a:xfrm>
            <a:off x="57150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248400" y="2895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A reminder of the modulus-argument form…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Express the numbers following numbers in the modulus argument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95400" y="2895600"/>
                <a:ext cx="1363514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=1+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95600"/>
                <a:ext cx="1363514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295400" y="3352800"/>
                <a:ext cx="13873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=−3−3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352800"/>
                <a:ext cx="138736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/>
          <p:cNvCxnSpPr/>
          <p:nvPr/>
        </p:nvCxnSpPr>
        <p:spPr>
          <a:xfrm flipV="1">
            <a:off x="5638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5943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6248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6553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6858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7162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7467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029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5334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V="1">
            <a:off x="6248400" y="2819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 flipV="1">
            <a:off x="6248400" y="2514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6200000" flipV="1">
            <a:off x="6248400" y="2209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6200000" flipV="1">
            <a:off x="6248400" y="1905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 flipH="1" flipV="1">
            <a:off x="6248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V="1">
            <a:off x="6248400" y="1295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6200000" flipV="1">
            <a:off x="6248400" y="990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6200000" flipV="1">
            <a:off x="6248400" y="685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 flipV="1">
            <a:off x="6248400" y="381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772400" y="2971800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Re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6484917" y="2559132"/>
            <a:ext cx="152400" cy="152400"/>
            <a:chOff x="5791200" y="5334000"/>
            <a:chExt cx="152400" cy="152400"/>
          </a:xfrm>
        </p:grpSpPr>
        <p:cxnSp>
          <p:nvCxnSpPr>
            <p:cNvPr id="100" name="Straight Connector 99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5259780" y="3970316"/>
            <a:ext cx="152400" cy="152400"/>
            <a:chOff x="5791200" y="5334000"/>
            <a:chExt cx="152400" cy="152400"/>
          </a:xfrm>
        </p:grpSpPr>
        <p:cxnSp>
          <p:nvCxnSpPr>
            <p:cNvPr id="103" name="Straight Connector 102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" name="Straight Connector 104"/>
          <p:cNvCxnSpPr/>
          <p:nvPr/>
        </p:nvCxnSpPr>
        <p:spPr>
          <a:xfrm flipV="1">
            <a:off x="5320145" y="3118263"/>
            <a:ext cx="938151" cy="950025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246421" y="2605646"/>
            <a:ext cx="318654" cy="536367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334000" y="31242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5334000" y="3124200"/>
            <a:ext cx="0" cy="9144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248400" y="3124200"/>
            <a:ext cx="3048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6553200" y="2590800"/>
            <a:ext cx="0" cy="457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Arc 115"/>
          <p:cNvSpPr/>
          <p:nvPr/>
        </p:nvSpPr>
        <p:spPr>
          <a:xfrm>
            <a:off x="5486400" y="2819400"/>
            <a:ext cx="914400" cy="914400"/>
          </a:xfrm>
          <a:prstGeom prst="arc">
            <a:avLst>
              <a:gd name="adj1" fmla="val 19507598"/>
              <a:gd name="adj2" fmla="val 20515468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Arc 116"/>
          <p:cNvSpPr/>
          <p:nvPr/>
        </p:nvSpPr>
        <p:spPr>
          <a:xfrm>
            <a:off x="5943600" y="2743200"/>
            <a:ext cx="914400" cy="914400"/>
          </a:xfrm>
          <a:prstGeom prst="arc">
            <a:avLst>
              <a:gd name="adj1" fmla="val 9291940"/>
              <a:gd name="adj2" fmla="val 11432033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TextBox 117"/>
          <p:cNvSpPr txBox="1"/>
          <p:nvPr/>
        </p:nvSpPr>
        <p:spPr>
          <a:xfrm>
            <a:off x="5562600" y="2819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5029200" y="3429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62484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477000" y="2743200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/>
              </a:rPr>
              <a:t>√3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6553200" y="22098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5029200" y="40386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572000" y="4648200"/>
            <a:ext cx="14157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Modulus for z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477000" y="4648200"/>
            <a:ext cx="1555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Argument for z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127"/>
              <p:cNvSpPr txBox="1"/>
              <p:nvPr/>
            </p:nvSpPr>
            <p:spPr>
              <a:xfrm>
                <a:off x="4724400" y="4953000"/>
                <a:ext cx="936795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8" name="TextBox 1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953000"/>
                <a:ext cx="936795" cy="35920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4876800" y="5334000"/>
                <a:ext cx="725968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18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334000"/>
                <a:ext cx="725968" cy="33316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6629400" y="4953000"/>
                <a:ext cx="1054199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4953000"/>
                <a:ext cx="1054199" cy="57637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6705600" y="5562600"/>
                <a:ext cx="518924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5562600"/>
                <a:ext cx="518924" cy="45980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5334000" y="6019800"/>
                <a:ext cx="18977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6019800"/>
                <a:ext cx="1897764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5181600" y="6281624"/>
                <a:ext cx="3124200" cy="649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6281624"/>
                <a:ext cx="3124200" cy="64915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/>
              <p:cNvSpPr txBox="1"/>
              <p:nvPr/>
            </p:nvSpPr>
            <p:spPr>
              <a:xfrm>
                <a:off x="990600" y="3886200"/>
                <a:ext cx="2057400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886200"/>
                <a:ext cx="2057400" cy="45980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876800" y="5715000"/>
                <a:ext cx="725968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715000"/>
                <a:ext cx="725968" cy="333168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57200" y="4419600"/>
                <a:ext cx="3276600" cy="649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419600"/>
                <a:ext cx="3276600" cy="64915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924800" y="5562600"/>
                <a:ext cx="782907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5562600"/>
                <a:ext cx="782907" cy="49564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4" name="Straight Connector 83"/>
          <p:cNvCxnSpPr/>
          <p:nvPr/>
        </p:nvCxnSpPr>
        <p:spPr>
          <a:xfrm>
            <a:off x="7239000" y="5791200"/>
            <a:ext cx="685800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0000" y="49530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the angle you actually want!</a:t>
            </a:r>
          </a:p>
        </p:txBody>
      </p:sp>
      <p:sp>
        <p:nvSpPr>
          <p:cNvPr id="86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084168" y="1268760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itchFamily="66" charset="0"/>
              </a:rPr>
              <a:t>Im</a:t>
            </a:r>
            <a:endParaRPr lang="en-GB" sz="1400" dirty="0"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5832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60" grpId="0"/>
      <p:bldP spid="61" grpId="0"/>
      <p:bldP spid="62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3528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also express a complex number in the form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𝒓𝒆𝒊</m:t>
                    </m:r>
                    <m:r>
                      <a:rPr lang="el-GR" sz="1400" b="1" i="1" baseline="30000" dirty="0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Note: The result below can be proven using Maclaurin and Taylor Series (which is next chapter – we will prove it then…)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If a complex number is written as  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/>
                      </a:rPr>
                      <m:t>𝑟</m:t>
                    </m:r>
                    <m:r>
                      <a:rPr lang="en-US" sz="1400" i="1">
                        <a:latin typeface="Cambria Math"/>
                      </a:rPr>
                      <m:t>(</m:t>
                    </m:r>
                    <m:r>
                      <a:rPr lang="en-US" sz="1400" i="1">
                        <a:latin typeface="Cambria Math"/>
                      </a:rPr>
                      <m:t>𝑐𝑜𝑠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𝑖𝑠𝑖𝑛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then it can also be written in this way: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𝑧</m:t>
                      </m:r>
                      <m:r>
                        <a:rPr lang="en-US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𝑖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As before,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the modulus of the complex number and </a:t>
                </a:r>
                <a14:m>
                  <m:oMath xmlns:m="http://schemas.openxmlformats.org/officeDocument/2006/math"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the argument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 This is known as the ‘exponential form’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352800" cy="4724400"/>
              </a:xfrm>
              <a:blipFill>
                <a:blip r:embed="rId2"/>
                <a:stretch>
                  <a:fillRect t="-258" r="-1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185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</a:t>
            </a:r>
          </a:p>
        </p:txBody>
      </p:sp>
    </p:spTree>
    <p:extLst>
      <p:ext uri="{BB962C8B-B14F-4D97-AF65-F5344CB8AC3E}">
        <p14:creationId xmlns:p14="http://schemas.microsoft.com/office/powerpoint/2010/main" val="2553948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a complex number in the form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𝒓𝒆𝒊</m:t>
                    </m:r>
                    <m:r>
                      <a:rPr lang="el-GR" sz="1400" b="1" i="1" baseline="30000" dirty="0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Express the complex number         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=2 –3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in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/>
                          </a:rPr>
                          <m:t>𝑟𝑒</m:t>
                        </m:r>
                      </m:e>
                      <m:sup>
                        <m:r>
                          <a:rPr lang="en-US" sz="1400" i="1">
                            <a:latin typeface="Cambria Math"/>
                          </a:rPr>
                          <m:t>𝑖</m:t>
                        </m:r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where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sz="1400" i="1" dirty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l-GR" sz="1400" i="1" dirty="0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≤ </m:t>
                      </m:r>
                      <m:r>
                        <a:rPr lang="el-GR" sz="1400" i="1" dirty="0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As with the modulus-argument form, you should start by sketching an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Argand</a:t>
                </a:r>
                <a:r>
                  <a:rPr lang="en-US" sz="1400" dirty="0">
                    <a:latin typeface="Comic Sans MS" panose="030F0702030302020204" pitchFamily="66" charset="0"/>
                  </a:rPr>
                  <a:t> diagram and use it to find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  <a:blipFill>
                <a:blip r:embed="rId2"/>
                <a:stretch>
                  <a:fillRect t="-270" r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185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8229600" y="2819400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7696200" y="1600200"/>
            <a:ext cx="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V="1">
            <a:off x="7734300" y="1714500"/>
            <a:ext cx="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696200" y="2819400"/>
            <a:ext cx="609600" cy="838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772400" y="3200400"/>
            <a:ext cx="258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8305800" y="2819400"/>
            <a:ext cx="0" cy="838200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848600" y="25908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Arc 14"/>
          <p:cNvSpPr/>
          <p:nvPr/>
        </p:nvSpPr>
        <p:spPr>
          <a:xfrm>
            <a:off x="7010400" y="2209800"/>
            <a:ext cx="914400" cy="914400"/>
          </a:xfrm>
          <a:prstGeom prst="arc">
            <a:avLst>
              <a:gd name="adj1" fmla="val 1153769"/>
              <a:gd name="adj2" fmla="val 245163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7848600" y="28194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200" dirty="0">
                <a:latin typeface="Comic Sans MS" pitchFamily="66" charset="0"/>
              </a:rPr>
              <a:t>θ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763000" y="266700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43800" y="137160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7696200" y="28194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305800" y="31242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33800" y="1981200"/>
            <a:ext cx="2895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Pay attention to the directions</a:t>
            </a: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‘x’ part is positive so will go in the positive direction horizontally</a:t>
            </a:r>
          </a:p>
          <a:p>
            <a:pPr marL="285750" indent="-285750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‘y’ part is negative so will go downwards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33800" y="38862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Once sketched you can then find the modulus and argument using GCSE Pythagoras and Trigonometry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886200" y="4419600"/>
                <a:ext cx="1756828" cy="390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(3)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419600"/>
                <a:ext cx="1756828" cy="390492"/>
              </a:xfrm>
              <a:prstGeom prst="rect">
                <a:avLst/>
              </a:prstGeom>
              <a:blipFill rotWithShape="1">
                <a:blip r:embed="rId5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886200" y="5105400"/>
                <a:ext cx="990600" cy="367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13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105400"/>
                <a:ext cx="990600" cy="36760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781800" y="4495800"/>
                <a:ext cx="974177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4495800"/>
                <a:ext cx="974177" cy="49564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934200" y="5257800"/>
                <a:ext cx="9004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=0.98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5257800"/>
                <a:ext cx="900439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5562600" y="4800600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894695" y="485519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Arc 28"/>
          <p:cNvSpPr/>
          <p:nvPr/>
        </p:nvSpPr>
        <p:spPr>
          <a:xfrm>
            <a:off x="7696200" y="48006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80010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Inverse Tan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Arc 30"/>
          <p:cNvSpPr/>
          <p:nvPr/>
        </p:nvSpPr>
        <p:spPr>
          <a:xfrm>
            <a:off x="7696200" y="54864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8001000" y="54864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Negative as below the x-axis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29400" y="5943600"/>
                <a:ext cx="12984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/>
                              <a:ea typeface="Cambria Math"/>
                            </a:rPr>
                            <m:t>arg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=−0.98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943600"/>
                <a:ext cx="1298497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80120" y="4496544"/>
                <a:ext cx="874342" cy="31720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120" y="4496544"/>
                <a:ext cx="874342" cy="3172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80120" y="4953744"/>
                <a:ext cx="1368003" cy="33316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13</m:t>
                              </m:r>
                            </m:e>
                          </m:rad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−0.98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120" y="4953744"/>
                <a:ext cx="1368003" cy="33316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1851695" y="4677519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2051720" y="4725144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r and 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</a:t>
            </a:r>
          </a:p>
        </p:txBody>
      </p:sp>
    </p:spTree>
    <p:extLst>
      <p:ext uri="{BB962C8B-B14F-4D97-AF65-F5344CB8AC3E}">
        <p14:creationId xmlns:p14="http://schemas.microsoft.com/office/powerpoint/2010/main" val="3115951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14" grpId="0"/>
      <p:bldP spid="15" grpId="0" animBg="1"/>
      <p:bldP spid="16" grpId="0"/>
      <p:bldP spid="17" grpId="0"/>
      <p:bldP spid="18" grpId="0"/>
      <p:bldP spid="20" grpId="0"/>
      <p:bldP spid="23" grpId="0"/>
      <p:bldP spid="24" grpId="0"/>
      <p:bldP spid="25" grpId="0"/>
      <p:bldP spid="26" grpId="0"/>
      <p:bldP spid="27" grpId="0" animBg="1"/>
      <p:bldP spid="28" grpId="0"/>
      <p:bldP spid="29" grpId="0" animBg="1"/>
      <p:bldP spid="30" grpId="0"/>
      <p:bldP spid="31" grpId="0" animBg="1"/>
      <p:bldP spid="32" grpId="0"/>
      <p:bldP spid="33" grpId="0"/>
      <p:bldP spid="43" grpId="0"/>
      <p:bldP spid="44" grpId="0"/>
      <p:bldP spid="45" grpId="0" animBg="1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a complex number in the form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𝒓𝒆𝒊</m:t>
                    </m:r>
                    <m:r>
                      <a:rPr lang="el-GR" sz="1400" b="1" i="1" baseline="30000" dirty="0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In the regular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Maths</a:t>
                </a:r>
                <a:r>
                  <a:rPr lang="en-US" sz="1400" dirty="0">
                    <a:latin typeface="Comic Sans MS" panose="030F0702030302020204" pitchFamily="66" charset="0"/>
                  </a:rPr>
                  <a:t> course, you will have encountered the following: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⁡(−</m:t>
                      </m:r>
                      <m:r>
                        <a:rPr lang="el-GR" sz="1400" i="1" dirty="0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sz="1400" i="1" dirty="0" err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l-GR" sz="1400" i="1" dirty="0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1400" i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⁡(−</m:t>
                      </m:r>
                      <m:r>
                        <a:rPr lang="el-GR" sz="1400" i="1" dirty="0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)=−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l-GR" sz="1400" i="1" dirty="0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1400" i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  <a:blipFill>
                <a:blip r:embed="rId2"/>
                <a:stretch>
                  <a:fillRect t="-270" r="-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185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62"/>
          <p:cNvSpPr>
            <a:spLocks noChangeArrowheads="1"/>
          </p:cNvSpPr>
          <p:nvPr/>
        </p:nvSpPr>
        <p:spPr bwMode="auto">
          <a:xfrm>
            <a:off x="6296162" y="4985419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52" name="Rectangle 48"/>
          <p:cNvSpPr>
            <a:spLocks noChangeArrowheads="1"/>
          </p:cNvSpPr>
          <p:nvPr/>
        </p:nvSpPr>
        <p:spPr bwMode="auto">
          <a:xfrm>
            <a:off x="6296162" y="4772694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53" name="Rectangle 34"/>
          <p:cNvSpPr>
            <a:spLocks noChangeArrowheads="1"/>
          </p:cNvSpPr>
          <p:nvPr/>
        </p:nvSpPr>
        <p:spPr bwMode="auto">
          <a:xfrm>
            <a:off x="6296162" y="4559969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54" name="Rectangle 20"/>
          <p:cNvSpPr>
            <a:spLocks noChangeArrowheads="1"/>
          </p:cNvSpPr>
          <p:nvPr/>
        </p:nvSpPr>
        <p:spPr bwMode="auto">
          <a:xfrm>
            <a:off x="6296162" y="4347244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62" name="Line 79"/>
          <p:cNvSpPr>
            <a:spLocks noChangeShapeType="1"/>
          </p:cNvSpPr>
          <p:nvPr/>
        </p:nvSpPr>
        <p:spPr bwMode="auto">
          <a:xfrm>
            <a:off x="6296162" y="4772694"/>
            <a:ext cx="2481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Line 82"/>
          <p:cNvSpPr>
            <a:spLocks noChangeShapeType="1"/>
          </p:cNvSpPr>
          <p:nvPr/>
        </p:nvSpPr>
        <p:spPr bwMode="auto">
          <a:xfrm>
            <a:off x="6296162" y="4134519"/>
            <a:ext cx="0" cy="12763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" name="Text Box 201"/>
          <p:cNvSpPr txBox="1">
            <a:spLocks noChangeArrowheads="1"/>
          </p:cNvSpPr>
          <p:nvPr/>
        </p:nvSpPr>
        <p:spPr bwMode="auto">
          <a:xfrm>
            <a:off x="6045337" y="4188494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65" name="Text Box 203"/>
          <p:cNvSpPr txBox="1">
            <a:spLocks noChangeArrowheads="1"/>
          </p:cNvSpPr>
          <p:nvPr/>
        </p:nvSpPr>
        <p:spPr bwMode="auto">
          <a:xfrm>
            <a:off x="5991362" y="5039394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66" name="Text Box 204"/>
          <p:cNvSpPr txBox="1">
            <a:spLocks noChangeArrowheads="1"/>
          </p:cNvSpPr>
          <p:nvPr/>
        </p:nvSpPr>
        <p:spPr bwMode="auto">
          <a:xfrm>
            <a:off x="6734312" y="4755232"/>
            <a:ext cx="4492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67" name="Text Box 205"/>
          <p:cNvSpPr txBox="1">
            <a:spLocks noChangeArrowheads="1"/>
          </p:cNvSpPr>
          <p:nvPr/>
        </p:nvSpPr>
        <p:spPr bwMode="auto">
          <a:xfrm>
            <a:off x="7316924" y="4755232"/>
            <a:ext cx="5111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68" name="Text Box 206"/>
          <p:cNvSpPr txBox="1">
            <a:spLocks noChangeArrowheads="1"/>
          </p:cNvSpPr>
          <p:nvPr/>
        </p:nvSpPr>
        <p:spPr bwMode="auto">
          <a:xfrm>
            <a:off x="7932874" y="4755232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69" name="Text Box 208"/>
          <p:cNvSpPr txBox="1">
            <a:spLocks noChangeArrowheads="1"/>
          </p:cNvSpPr>
          <p:nvPr/>
        </p:nvSpPr>
        <p:spPr bwMode="auto">
          <a:xfrm>
            <a:off x="6153287" y="3829719"/>
            <a:ext cx="287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70" name="Text Box 209"/>
          <p:cNvSpPr txBox="1">
            <a:spLocks noChangeArrowheads="1"/>
          </p:cNvSpPr>
          <p:nvPr/>
        </p:nvSpPr>
        <p:spPr bwMode="auto">
          <a:xfrm>
            <a:off x="8690112" y="4590132"/>
            <a:ext cx="287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71" name="Text Box 280"/>
          <p:cNvSpPr txBox="1">
            <a:spLocks noChangeArrowheads="1"/>
          </p:cNvSpPr>
          <p:nvPr/>
        </p:nvSpPr>
        <p:spPr bwMode="auto">
          <a:xfrm>
            <a:off x="6167437" y="1252538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80" name="Rectangle 223"/>
          <p:cNvSpPr>
            <a:spLocks noChangeArrowheads="1"/>
          </p:cNvSpPr>
          <p:nvPr/>
        </p:nvSpPr>
        <p:spPr bwMode="auto">
          <a:xfrm>
            <a:off x="3806825" y="239236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81" name="Rectangle 224"/>
          <p:cNvSpPr>
            <a:spLocks noChangeArrowheads="1"/>
          </p:cNvSpPr>
          <p:nvPr/>
        </p:nvSpPr>
        <p:spPr bwMode="auto">
          <a:xfrm>
            <a:off x="3806825" y="217963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82" name="Rectangle 225"/>
          <p:cNvSpPr>
            <a:spLocks noChangeArrowheads="1"/>
          </p:cNvSpPr>
          <p:nvPr/>
        </p:nvSpPr>
        <p:spPr bwMode="auto">
          <a:xfrm>
            <a:off x="3806825" y="196691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83" name="Rectangle 226"/>
          <p:cNvSpPr>
            <a:spLocks noChangeArrowheads="1"/>
          </p:cNvSpPr>
          <p:nvPr/>
        </p:nvSpPr>
        <p:spPr bwMode="auto">
          <a:xfrm>
            <a:off x="3806825" y="175418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84" name="Rectangle 227"/>
          <p:cNvSpPr>
            <a:spLocks noChangeArrowheads="1"/>
          </p:cNvSpPr>
          <p:nvPr/>
        </p:nvSpPr>
        <p:spPr bwMode="auto">
          <a:xfrm>
            <a:off x="3806825" y="1541463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94" name="Rectangle 247"/>
          <p:cNvSpPr>
            <a:spLocks noChangeArrowheads="1"/>
          </p:cNvSpPr>
          <p:nvPr/>
        </p:nvSpPr>
        <p:spPr bwMode="auto">
          <a:xfrm>
            <a:off x="5668962" y="239395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95" name="Rectangle 248"/>
          <p:cNvSpPr>
            <a:spLocks noChangeArrowheads="1"/>
          </p:cNvSpPr>
          <p:nvPr/>
        </p:nvSpPr>
        <p:spPr bwMode="auto">
          <a:xfrm>
            <a:off x="5668962" y="2181225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96" name="Rectangle 249"/>
          <p:cNvSpPr>
            <a:spLocks noChangeArrowheads="1"/>
          </p:cNvSpPr>
          <p:nvPr/>
        </p:nvSpPr>
        <p:spPr bwMode="auto">
          <a:xfrm>
            <a:off x="5668962" y="196850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97" name="Rectangle 250"/>
          <p:cNvSpPr>
            <a:spLocks noChangeArrowheads="1"/>
          </p:cNvSpPr>
          <p:nvPr/>
        </p:nvSpPr>
        <p:spPr bwMode="auto">
          <a:xfrm>
            <a:off x="5668962" y="1755775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800"/>
          </a:p>
        </p:txBody>
      </p:sp>
      <p:sp>
        <p:nvSpPr>
          <p:cNvPr id="99" name="Line 260"/>
          <p:cNvSpPr>
            <a:spLocks noChangeShapeType="1"/>
          </p:cNvSpPr>
          <p:nvPr/>
        </p:nvSpPr>
        <p:spPr bwMode="auto">
          <a:xfrm>
            <a:off x="6292850" y="1543050"/>
            <a:ext cx="0" cy="1276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" name="Text Box 269"/>
          <p:cNvSpPr txBox="1">
            <a:spLocks noChangeArrowheads="1"/>
          </p:cNvSpPr>
          <p:nvPr/>
        </p:nvSpPr>
        <p:spPr bwMode="auto">
          <a:xfrm>
            <a:off x="6738937" y="2168525"/>
            <a:ext cx="449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 dirty="0">
                <a:latin typeface="Comic Sans MS" pitchFamily="66" charset="0"/>
              </a:rPr>
              <a:t>90º</a:t>
            </a:r>
          </a:p>
        </p:txBody>
      </p:sp>
      <p:sp>
        <p:nvSpPr>
          <p:cNvPr id="103" name="Text Box 270"/>
          <p:cNvSpPr txBox="1">
            <a:spLocks noChangeArrowheads="1"/>
          </p:cNvSpPr>
          <p:nvPr/>
        </p:nvSpPr>
        <p:spPr bwMode="auto">
          <a:xfrm>
            <a:off x="7313612" y="2168525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104" name="Text Box 271"/>
          <p:cNvSpPr txBox="1">
            <a:spLocks noChangeArrowheads="1"/>
          </p:cNvSpPr>
          <p:nvPr/>
        </p:nvSpPr>
        <p:spPr bwMode="auto">
          <a:xfrm>
            <a:off x="7937500" y="2168525"/>
            <a:ext cx="619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105" name="Text Box 273"/>
          <p:cNvSpPr txBox="1">
            <a:spLocks noChangeArrowheads="1"/>
          </p:cNvSpPr>
          <p:nvPr/>
        </p:nvSpPr>
        <p:spPr bwMode="auto">
          <a:xfrm>
            <a:off x="5419725" y="2159000"/>
            <a:ext cx="511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-90º</a:t>
            </a:r>
          </a:p>
        </p:txBody>
      </p:sp>
      <p:sp>
        <p:nvSpPr>
          <p:cNvPr id="106" name="Text Box 274"/>
          <p:cNvSpPr txBox="1">
            <a:spLocks noChangeArrowheads="1"/>
          </p:cNvSpPr>
          <p:nvPr/>
        </p:nvSpPr>
        <p:spPr bwMode="auto">
          <a:xfrm>
            <a:off x="4768850" y="2159000"/>
            <a:ext cx="6016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-180º</a:t>
            </a:r>
          </a:p>
        </p:txBody>
      </p:sp>
      <p:sp>
        <p:nvSpPr>
          <p:cNvPr id="107" name="Text Box 276"/>
          <p:cNvSpPr txBox="1">
            <a:spLocks noChangeArrowheads="1"/>
          </p:cNvSpPr>
          <p:nvPr/>
        </p:nvSpPr>
        <p:spPr bwMode="auto">
          <a:xfrm>
            <a:off x="3511550" y="2166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-360º</a:t>
            </a:r>
          </a:p>
        </p:txBody>
      </p:sp>
      <p:sp>
        <p:nvSpPr>
          <p:cNvPr id="108" name="Text Box 277"/>
          <p:cNvSpPr txBox="1">
            <a:spLocks noChangeArrowheads="1"/>
          </p:cNvSpPr>
          <p:nvPr/>
        </p:nvSpPr>
        <p:spPr bwMode="auto">
          <a:xfrm>
            <a:off x="6059487" y="1611313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109" name="Text Box 278"/>
          <p:cNvSpPr txBox="1">
            <a:spLocks noChangeArrowheads="1"/>
          </p:cNvSpPr>
          <p:nvPr/>
        </p:nvSpPr>
        <p:spPr bwMode="auto">
          <a:xfrm>
            <a:off x="6059487" y="2032000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1400" dirty="0">
                <a:latin typeface="Comic Sans MS" pitchFamily="66" charset="0"/>
              </a:rPr>
              <a:t>0</a:t>
            </a:r>
          </a:p>
        </p:txBody>
      </p:sp>
      <p:sp>
        <p:nvSpPr>
          <p:cNvPr id="110" name="Text Box 279"/>
          <p:cNvSpPr txBox="1">
            <a:spLocks noChangeArrowheads="1"/>
          </p:cNvSpPr>
          <p:nvPr/>
        </p:nvSpPr>
        <p:spPr bwMode="auto">
          <a:xfrm>
            <a:off x="6005512" y="2462213"/>
            <a:ext cx="377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111" name="Text Box 275"/>
          <p:cNvSpPr txBox="1">
            <a:spLocks noChangeArrowheads="1"/>
          </p:cNvSpPr>
          <p:nvPr/>
        </p:nvSpPr>
        <p:spPr bwMode="auto">
          <a:xfrm>
            <a:off x="4137025" y="2166938"/>
            <a:ext cx="619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-270º</a:t>
            </a:r>
          </a:p>
        </p:txBody>
      </p:sp>
      <p:sp>
        <p:nvSpPr>
          <p:cNvPr id="112" name="Text Box 283"/>
          <p:cNvSpPr txBox="1">
            <a:spLocks noChangeArrowheads="1"/>
          </p:cNvSpPr>
          <p:nvPr/>
        </p:nvSpPr>
        <p:spPr bwMode="auto">
          <a:xfrm>
            <a:off x="8686800" y="1966913"/>
            <a:ext cx="287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 Box 284"/>
              <p:cNvSpPr txBox="1">
                <a:spLocks noChangeArrowheads="1"/>
              </p:cNvSpPr>
              <p:nvPr/>
            </p:nvSpPr>
            <p:spPr bwMode="auto">
              <a:xfrm>
                <a:off x="8096547" y="4149080"/>
                <a:ext cx="104590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16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1600" i="1" dirty="0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l-GR" altLang="en-US" sz="1600" i="1" dirty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l-GR" altLang="en-US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3" name="Text Box 2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096547" y="4149080"/>
                <a:ext cx="1045901" cy="338554"/>
              </a:xfrm>
              <a:prstGeom prst="rect">
                <a:avLst/>
              </a:prstGeom>
              <a:blipFill>
                <a:blip r:embed="rId5"/>
                <a:stretch>
                  <a:fillRect b="-545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 Box 285"/>
              <p:cNvSpPr txBox="1">
                <a:spLocks noChangeArrowheads="1"/>
              </p:cNvSpPr>
              <p:nvPr/>
            </p:nvSpPr>
            <p:spPr bwMode="auto">
              <a:xfrm>
                <a:off x="7884368" y="1268760"/>
                <a:ext cx="113536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16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1600" i="1" dirty="0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l-GR" altLang="en-US" sz="1600" i="1" dirty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l-GR" altLang="en-US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4" name="Text Box 2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84368" y="1268760"/>
                <a:ext cx="1135360" cy="338554"/>
              </a:xfrm>
              <a:prstGeom prst="rect">
                <a:avLst/>
              </a:prstGeom>
              <a:blipFill>
                <a:blip r:embed="rId6"/>
                <a:stretch>
                  <a:fillRect b="-535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Text Box 202"/>
          <p:cNvSpPr txBox="1">
            <a:spLocks noChangeArrowheads="1"/>
          </p:cNvSpPr>
          <p:nvPr/>
        </p:nvSpPr>
        <p:spPr bwMode="auto">
          <a:xfrm>
            <a:off x="6045337" y="4609182"/>
            <a:ext cx="31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5985164" y="1900052"/>
            <a:ext cx="593766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6576950" y="1881250"/>
            <a:ext cx="0" cy="304800"/>
          </a:xfrm>
          <a:prstGeom prst="line">
            <a:avLst/>
          </a:prstGeom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Line 229"/>
          <p:cNvSpPr>
            <a:spLocks noChangeShapeType="1"/>
          </p:cNvSpPr>
          <p:nvPr/>
        </p:nvSpPr>
        <p:spPr bwMode="auto">
          <a:xfrm>
            <a:off x="3806825" y="2179638"/>
            <a:ext cx="2481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8" name="Line 253"/>
          <p:cNvSpPr>
            <a:spLocks noChangeShapeType="1"/>
          </p:cNvSpPr>
          <p:nvPr/>
        </p:nvSpPr>
        <p:spPr bwMode="auto">
          <a:xfrm>
            <a:off x="6296025" y="2181225"/>
            <a:ext cx="2481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635896" y="2924944"/>
                <a:ext cx="51845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You can see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1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</m:fName>
                      <m:e>
                        <m:d>
                          <m:dPr>
                            <m:ctrlPr>
                              <a:rPr lang="en-US" sz="14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l-GR" sz="14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</m:func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l-GR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anywhere on the graph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2924944"/>
                <a:ext cx="5184575" cy="307777"/>
              </a:xfrm>
              <a:prstGeom prst="rect">
                <a:avLst/>
              </a:prstGeom>
              <a:blipFill>
                <a:blip r:embed="rId7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0" name="Straight Connector 139"/>
          <p:cNvCxnSpPr/>
          <p:nvPr/>
        </p:nvCxnSpPr>
        <p:spPr>
          <a:xfrm flipV="1">
            <a:off x="5201899" y="2528328"/>
            <a:ext cx="2134566" cy="36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H="1">
            <a:off x="7315200" y="2169042"/>
            <a:ext cx="1" cy="362618"/>
          </a:xfrm>
          <a:prstGeom prst="line">
            <a:avLst/>
          </a:prstGeom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H="1">
            <a:off x="5213445" y="2183219"/>
            <a:ext cx="54" cy="375736"/>
          </a:xfrm>
          <a:prstGeom prst="line">
            <a:avLst/>
          </a:prstGeom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6004731" y="1878374"/>
            <a:ext cx="0" cy="304800"/>
          </a:xfrm>
          <a:prstGeom prst="line">
            <a:avLst/>
          </a:prstGeom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6305910" y="4442603"/>
            <a:ext cx="379562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5923472" y="5112588"/>
            <a:ext cx="379562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flipV="1">
            <a:off x="5926348" y="4787660"/>
            <a:ext cx="0" cy="345057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V="1">
            <a:off x="6665344" y="4439728"/>
            <a:ext cx="0" cy="345057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426679" y="2139351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solidFill>
                  <a:srgbClr val="0000FF"/>
                </a:solidFill>
                <a:latin typeface="Comic Sans MS" pitchFamily="66" charset="0"/>
              </a:rPr>
              <a:t>θ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5828580" y="2136476"/>
            <a:ext cx="343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l-GR" sz="1200" dirty="0">
                <a:solidFill>
                  <a:srgbClr val="0000FF"/>
                </a:solidFill>
                <a:latin typeface="Comic Sans MS" pitchFamily="66" charset="0"/>
              </a:rPr>
              <a:t>θ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7182928" y="193806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solidFill>
                  <a:srgbClr val="0000FF"/>
                </a:solidFill>
                <a:latin typeface="Comic Sans MS" pitchFamily="66" charset="0"/>
              </a:rPr>
              <a:t>θ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5040701" y="1943819"/>
            <a:ext cx="343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l-GR" sz="1200" dirty="0">
                <a:solidFill>
                  <a:srgbClr val="0000FF"/>
                </a:solidFill>
                <a:latin typeface="Comic Sans MS" pitchFamily="66" charset="0"/>
              </a:rPr>
              <a:t>θ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6527321" y="475027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solidFill>
                  <a:srgbClr val="0000FF"/>
                </a:solidFill>
                <a:latin typeface="Comic Sans MS" pitchFamily="66" charset="0"/>
              </a:rPr>
              <a:t>θ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5739441" y="4514489"/>
            <a:ext cx="343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l-GR" sz="1200" dirty="0">
                <a:solidFill>
                  <a:srgbClr val="0000FF"/>
                </a:solidFill>
                <a:latin typeface="Comic Sans MS" pitchFamily="66" charset="0"/>
              </a:rPr>
              <a:t>θ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4" name="TextBox 153"/>
              <p:cNvSpPr txBox="1"/>
              <p:nvPr/>
            </p:nvSpPr>
            <p:spPr>
              <a:xfrm>
                <a:off x="3793197" y="5563617"/>
                <a:ext cx="4927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You can see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1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d>
                          <m:dPr>
                            <m:ctrlPr>
                              <a:rPr lang="en-US" sz="14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l-GR" sz="14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</m:func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l-GR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anywhere on the graph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4" name="TextBox 1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3197" y="5563617"/>
                <a:ext cx="4927438" cy="307777"/>
              </a:xfrm>
              <a:prstGeom prst="rect">
                <a:avLst/>
              </a:prstGeom>
              <a:blipFill>
                <a:blip r:embed="rId8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/>
              <p:cNvSpPr txBox="1"/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5" name="TextBox 1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Arc 265"/>
          <p:cNvSpPr>
            <a:spLocks/>
          </p:cNvSpPr>
          <p:nvPr/>
        </p:nvSpPr>
        <p:spPr bwMode="auto">
          <a:xfrm>
            <a:off x="3379787" y="1755775"/>
            <a:ext cx="1049338" cy="1090613"/>
          </a:xfrm>
          <a:custGeom>
            <a:avLst/>
            <a:gdLst>
              <a:gd name="T0" fmla="*/ 1412685443 w 17674"/>
              <a:gd name="T1" fmla="*/ 0 h 20518"/>
              <a:gd name="T2" fmla="*/ 2147483647 w 17674"/>
              <a:gd name="T3" fmla="*/ 1216592994 h 20518"/>
              <a:gd name="T4" fmla="*/ 0 w 17674"/>
              <a:gd name="T5" fmla="*/ 2147483647 h 205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674" h="20518" fill="none" extrusionOk="0">
                <a:moveTo>
                  <a:pt x="6750" y="-1"/>
                </a:moveTo>
                <a:cubicBezTo>
                  <a:pt x="11168" y="1453"/>
                  <a:pt x="15000" y="4294"/>
                  <a:pt x="17674" y="8100"/>
                </a:cubicBezTo>
              </a:path>
              <a:path w="17674" h="20518" stroke="0" extrusionOk="0">
                <a:moveTo>
                  <a:pt x="6750" y="-1"/>
                </a:moveTo>
                <a:cubicBezTo>
                  <a:pt x="11168" y="1453"/>
                  <a:pt x="15000" y="4294"/>
                  <a:pt x="17674" y="8100"/>
                </a:cubicBezTo>
                <a:lnTo>
                  <a:pt x="0" y="20518"/>
                </a:lnTo>
                <a:lnTo>
                  <a:pt x="6750" y="-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1" name="Freeform 266"/>
          <p:cNvSpPr>
            <a:spLocks/>
          </p:cNvSpPr>
          <p:nvPr/>
        </p:nvSpPr>
        <p:spPr bwMode="auto">
          <a:xfrm>
            <a:off x="4419600" y="1752600"/>
            <a:ext cx="3729037" cy="852488"/>
          </a:xfrm>
          <a:custGeom>
            <a:avLst/>
            <a:gdLst>
              <a:gd name="T0" fmla="*/ 0 w 2349"/>
              <a:gd name="T1" fmla="*/ 2147483647 h 537"/>
              <a:gd name="T2" fmla="*/ 2147483647 w 2349"/>
              <a:gd name="T3" fmla="*/ 2147483647 h 537"/>
              <a:gd name="T4" fmla="*/ 2147483647 w 2349"/>
              <a:gd name="T5" fmla="*/ 2147483647 h 537"/>
              <a:gd name="T6" fmla="*/ 2147483647 w 2349"/>
              <a:gd name="T7" fmla="*/ 0 h 537"/>
              <a:gd name="T8" fmla="*/ 2147483647 w 2349"/>
              <a:gd name="T9" fmla="*/ 2147483647 h 537"/>
              <a:gd name="T10" fmla="*/ 2147483647 w 2349"/>
              <a:gd name="T11" fmla="*/ 2147483647 h 537"/>
              <a:gd name="T12" fmla="*/ 2147483647 w 2349"/>
              <a:gd name="T13" fmla="*/ 2147483647 h 5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49" h="537">
                <a:moveTo>
                  <a:pt x="0" y="266"/>
                </a:moveTo>
                <a:cubicBezTo>
                  <a:pt x="132" y="401"/>
                  <a:pt x="265" y="537"/>
                  <a:pt x="396" y="537"/>
                </a:cubicBezTo>
                <a:cubicBezTo>
                  <a:pt x="527" y="537"/>
                  <a:pt x="655" y="355"/>
                  <a:pt x="785" y="266"/>
                </a:cubicBezTo>
                <a:cubicBezTo>
                  <a:pt x="915" y="177"/>
                  <a:pt x="1044" y="0"/>
                  <a:pt x="1175" y="0"/>
                </a:cubicBezTo>
                <a:cubicBezTo>
                  <a:pt x="1306" y="0"/>
                  <a:pt x="1440" y="177"/>
                  <a:pt x="1570" y="266"/>
                </a:cubicBezTo>
                <a:cubicBezTo>
                  <a:pt x="1700" y="355"/>
                  <a:pt x="1824" y="537"/>
                  <a:pt x="1954" y="537"/>
                </a:cubicBezTo>
                <a:cubicBezTo>
                  <a:pt x="2084" y="537"/>
                  <a:pt x="2216" y="401"/>
                  <a:pt x="2349" y="266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16" name="Group 281"/>
          <p:cNvGrpSpPr>
            <a:grpSpLocks/>
          </p:cNvGrpSpPr>
          <p:nvPr/>
        </p:nvGrpSpPr>
        <p:grpSpPr bwMode="auto">
          <a:xfrm>
            <a:off x="3560899" y="4128169"/>
            <a:ext cx="2755900" cy="1276350"/>
            <a:chOff x="2212" y="860"/>
            <a:chExt cx="1736" cy="804"/>
          </a:xfrm>
        </p:grpSpPr>
        <p:sp>
          <p:nvSpPr>
            <p:cNvPr id="117" name="Text Box 210"/>
            <p:cNvSpPr txBox="1">
              <a:spLocks noChangeArrowheads="1"/>
            </p:cNvSpPr>
            <p:nvPr/>
          </p:nvSpPr>
          <p:spPr bwMode="auto">
            <a:xfrm>
              <a:off x="3410" y="1249"/>
              <a:ext cx="32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altLang="en-US" sz="1200">
                  <a:latin typeface="Comic Sans MS" pitchFamily="66" charset="0"/>
                </a:rPr>
                <a:t>-90º</a:t>
              </a:r>
            </a:p>
          </p:txBody>
        </p:sp>
        <p:sp>
          <p:nvSpPr>
            <p:cNvPr id="118" name="Text Box 212"/>
            <p:cNvSpPr txBox="1">
              <a:spLocks noChangeArrowheads="1"/>
            </p:cNvSpPr>
            <p:nvPr/>
          </p:nvSpPr>
          <p:spPr bwMode="auto">
            <a:xfrm>
              <a:off x="2596" y="1259"/>
              <a:ext cx="39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altLang="en-US" sz="1200">
                  <a:latin typeface="Comic Sans MS" pitchFamily="66" charset="0"/>
                </a:rPr>
                <a:t>-270º</a:t>
              </a:r>
            </a:p>
          </p:txBody>
        </p:sp>
        <p:sp>
          <p:nvSpPr>
            <p:cNvPr id="119" name="Text Box 213"/>
            <p:cNvSpPr txBox="1">
              <a:spLocks noChangeArrowheads="1"/>
            </p:cNvSpPr>
            <p:nvPr/>
          </p:nvSpPr>
          <p:spPr bwMode="auto">
            <a:xfrm>
              <a:off x="2212" y="1253"/>
              <a:ext cx="39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altLang="en-US" sz="1200">
                  <a:latin typeface="Comic Sans MS" pitchFamily="66" charset="0"/>
                </a:rPr>
                <a:t>-360º</a:t>
              </a:r>
            </a:p>
          </p:txBody>
        </p:sp>
        <p:sp>
          <p:nvSpPr>
            <p:cNvPr id="120" name="Rectangle 142"/>
            <p:cNvSpPr>
              <a:spLocks noChangeArrowheads="1"/>
            </p:cNvSpPr>
            <p:nvPr/>
          </p:nvSpPr>
          <p:spPr bwMode="auto">
            <a:xfrm>
              <a:off x="3749" y="1530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800"/>
            </a:p>
          </p:txBody>
        </p:sp>
        <p:sp>
          <p:nvSpPr>
            <p:cNvPr id="121" name="Rectangle 143"/>
            <p:cNvSpPr>
              <a:spLocks noChangeArrowheads="1"/>
            </p:cNvSpPr>
            <p:nvPr/>
          </p:nvSpPr>
          <p:spPr bwMode="auto">
            <a:xfrm>
              <a:off x="3358" y="1530"/>
              <a:ext cx="19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800"/>
            </a:p>
          </p:txBody>
        </p:sp>
        <p:sp>
          <p:nvSpPr>
            <p:cNvPr id="122" name="Rectangle 147"/>
            <p:cNvSpPr>
              <a:spLocks noChangeArrowheads="1"/>
            </p:cNvSpPr>
            <p:nvPr/>
          </p:nvSpPr>
          <p:spPr bwMode="auto">
            <a:xfrm>
              <a:off x="2576" y="1530"/>
              <a:ext cx="19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800"/>
            </a:p>
          </p:txBody>
        </p:sp>
        <p:sp>
          <p:nvSpPr>
            <p:cNvPr id="123" name="Rectangle 148"/>
            <p:cNvSpPr>
              <a:spLocks noChangeArrowheads="1"/>
            </p:cNvSpPr>
            <p:nvPr/>
          </p:nvSpPr>
          <p:spPr bwMode="auto">
            <a:xfrm>
              <a:off x="2381" y="1530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800"/>
            </a:p>
          </p:txBody>
        </p:sp>
        <p:sp>
          <p:nvSpPr>
            <p:cNvPr id="124" name="Rectangle 155"/>
            <p:cNvSpPr>
              <a:spLocks noChangeArrowheads="1"/>
            </p:cNvSpPr>
            <p:nvPr/>
          </p:nvSpPr>
          <p:spPr bwMode="auto">
            <a:xfrm>
              <a:off x="2381" y="1396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800"/>
            </a:p>
          </p:txBody>
        </p:sp>
        <p:sp>
          <p:nvSpPr>
            <p:cNvPr id="125" name="Rectangle 162"/>
            <p:cNvSpPr>
              <a:spLocks noChangeArrowheads="1"/>
            </p:cNvSpPr>
            <p:nvPr/>
          </p:nvSpPr>
          <p:spPr bwMode="auto">
            <a:xfrm>
              <a:off x="2381" y="1262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800"/>
            </a:p>
          </p:txBody>
        </p:sp>
        <p:sp>
          <p:nvSpPr>
            <p:cNvPr id="126" name="Rectangle 169"/>
            <p:cNvSpPr>
              <a:spLocks noChangeArrowheads="1"/>
            </p:cNvSpPr>
            <p:nvPr/>
          </p:nvSpPr>
          <p:spPr bwMode="auto">
            <a:xfrm>
              <a:off x="2381" y="1128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800"/>
            </a:p>
          </p:txBody>
        </p:sp>
        <p:sp>
          <p:nvSpPr>
            <p:cNvPr id="127" name="Rectangle 176"/>
            <p:cNvSpPr>
              <a:spLocks noChangeArrowheads="1"/>
            </p:cNvSpPr>
            <p:nvPr/>
          </p:nvSpPr>
          <p:spPr bwMode="auto">
            <a:xfrm>
              <a:off x="2381" y="994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800"/>
            </a:p>
          </p:txBody>
        </p:sp>
        <p:sp>
          <p:nvSpPr>
            <p:cNvPr id="128" name="Rectangle 183"/>
            <p:cNvSpPr>
              <a:spLocks noChangeArrowheads="1"/>
            </p:cNvSpPr>
            <p:nvPr/>
          </p:nvSpPr>
          <p:spPr bwMode="auto">
            <a:xfrm>
              <a:off x="2381" y="860"/>
              <a:ext cx="19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altLang="en-US" sz="800"/>
            </a:p>
          </p:txBody>
        </p:sp>
        <p:sp>
          <p:nvSpPr>
            <p:cNvPr id="129" name="Freeform 214"/>
            <p:cNvSpPr>
              <a:spLocks/>
            </p:cNvSpPr>
            <p:nvPr/>
          </p:nvSpPr>
          <p:spPr bwMode="auto">
            <a:xfrm>
              <a:off x="2383" y="987"/>
              <a:ext cx="1565" cy="537"/>
            </a:xfrm>
            <a:custGeom>
              <a:avLst/>
              <a:gdLst>
                <a:gd name="T0" fmla="*/ 0 w 1565"/>
                <a:gd name="T1" fmla="*/ 278 h 537"/>
                <a:gd name="T2" fmla="*/ 396 w 1565"/>
                <a:gd name="T3" fmla="*/ 1 h 537"/>
                <a:gd name="T4" fmla="*/ 785 w 1565"/>
                <a:gd name="T5" fmla="*/ 272 h 537"/>
                <a:gd name="T6" fmla="*/ 1175 w 1565"/>
                <a:gd name="T7" fmla="*/ 537 h 537"/>
                <a:gd name="T8" fmla="*/ 1565 w 1565"/>
                <a:gd name="T9" fmla="*/ 272 h 5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65" h="537">
                  <a:moveTo>
                    <a:pt x="0" y="278"/>
                  </a:moveTo>
                  <a:cubicBezTo>
                    <a:pt x="132" y="140"/>
                    <a:pt x="265" y="2"/>
                    <a:pt x="396" y="1"/>
                  </a:cubicBezTo>
                  <a:cubicBezTo>
                    <a:pt x="527" y="0"/>
                    <a:pt x="655" y="183"/>
                    <a:pt x="785" y="272"/>
                  </a:cubicBezTo>
                  <a:cubicBezTo>
                    <a:pt x="915" y="361"/>
                    <a:pt x="1045" y="537"/>
                    <a:pt x="1175" y="537"/>
                  </a:cubicBezTo>
                  <a:cubicBezTo>
                    <a:pt x="1305" y="537"/>
                    <a:pt x="1435" y="404"/>
                    <a:pt x="1565" y="272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0" name="Line 236"/>
            <p:cNvSpPr>
              <a:spLocks noChangeShapeType="1"/>
            </p:cNvSpPr>
            <p:nvPr/>
          </p:nvSpPr>
          <p:spPr bwMode="auto">
            <a:xfrm>
              <a:off x="2382" y="1266"/>
              <a:ext cx="15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1" name="Text Box 211"/>
            <p:cNvSpPr txBox="1">
              <a:spLocks noChangeArrowheads="1"/>
            </p:cNvSpPr>
            <p:nvPr/>
          </p:nvSpPr>
          <p:spPr bwMode="auto">
            <a:xfrm>
              <a:off x="3004" y="1255"/>
              <a:ext cx="37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altLang="en-US" sz="1200">
                  <a:latin typeface="Comic Sans MS" pitchFamily="66" charset="0"/>
                </a:rPr>
                <a:t>-180º</a:t>
              </a:r>
            </a:p>
          </p:txBody>
        </p:sp>
      </p:grpSp>
      <p:sp>
        <p:nvSpPr>
          <p:cNvPr id="132" name="Freeform 200"/>
          <p:cNvSpPr>
            <a:spLocks/>
          </p:cNvSpPr>
          <p:nvPr/>
        </p:nvSpPr>
        <p:spPr bwMode="auto">
          <a:xfrm>
            <a:off x="6286637" y="4339307"/>
            <a:ext cx="2484437" cy="852487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" name="Arc 267"/>
          <p:cNvSpPr>
            <a:spLocks/>
          </p:cNvSpPr>
          <p:nvPr/>
        </p:nvSpPr>
        <p:spPr bwMode="auto">
          <a:xfrm flipH="1">
            <a:off x="8094662" y="1776351"/>
            <a:ext cx="1049338" cy="1090613"/>
          </a:xfrm>
          <a:custGeom>
            <a:avLst/>
            <a:gdLst>
              <a:gd name="T0" fmla="*/ 1412685443 w 17674"/>
              <a:gd name="T1" fmla="*/ 0 h 20518"/>
              <a:gd name="T2" fmla="*/ 2147483647 w 17674"/>
              <a:gd name="T3" fmla="*/ 1216592994 h 20518"/>
              <a:gd name="T4" fmla="*/ 0 w 17674"/>
              <a:gd name="T5" fmla="*/ 2147483647 h 205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674" h="20518" fill="none" extrusionOk="0">
                <a:moveTo>
                  <a:pt x="6750" y="-1"/>
                </a:moveTo>
                <a:cubicBezTo>
                  <a:pt x="11168" y="1453"/>
                  <a:pt x="15000" y="4294"/>
                  <a:pt x="17674" y="8100"/>
                </a:cubicBezTo>
              </a:path>
              <a:path w="17674" h="20518" stroke="0" extrusionOk="0">
                <a:moveTo>
                  <a:pt x="6750" y="-1"/>
                </a:moveTo>
                <a:cubicBezTo>
                  <a:pt x="11168" y="1453"/>
                  <a:pt x="15000" y="4294"/>
                  <a:pt x="17674" y="8100"/>
                </a:cubicBezTo>
                <a:lnTo>
                  <a:pt x="0" y="20518"/>
                </a:lnTo>
                <a:lnTo>
                  <a:pt x="6750" y="-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</a:t>
            </a:r>
          </a:p>
        </p:txBody>
      </p:sp>
    </p:spTree>
    <p:extLst>
      <p:ext uri="{BB962C8B-B14F-4D97-AF65-F5344CB8AC3E}">
        <p14:creationId xmlns:p14="http://schemas.microsoft.com/office/powerpoint/2010/main" val="372951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62" grpId="0" animBg="1"/>
      <p:bldP spid="63" grpId="0" animBg="1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80" grpId="0"/>
      <p:bldP spid="81" grpId="0"/>
      <p:bldP spid="82" grpId="0"/>
      <p:bldP spid="83" grpId="0"/>
      <p:bldP spid="84" grpId="0"/>
      <p:bldP spid="94" grpId="0"/>
      <p:bldP spid="95" grpId="0"/>
      <p:bldP spid="96" grpId="0"/>
      <p:bldP spid="97" grpId="0"/>
      <p:bldP spid="99" grpId="0" animBg="1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85" grpId="0" animBg="1"/>
      <p:bldP spid="98" grpId="0" animBg="1"/>
      <p:bldP spid="26" grpId="0"/>
      <p:bldP spid="37" grpId="0"/>
      <p:bldP spid="149" grpId="0"/>
      <p:bldP spid="150" grpId="0"/>
      <p:bldP spid="151" grpId="0"/>
      <p:bldP spid="152" grpId="0"/>
      <p:bldP spid="153" grpId="0"/>
      <p:bldP spid="154" grpId="0"/>
      <p:bldP spid="155" grpId="0" animBg="1"/>
      <p:bldP spid="156" grpId="0" animBg="1"/>
      <p:bldP spid="100" grpId="0" animBg="1"/>
      <p:bldP spid="101" grpId="0" animBg="1"/>
      <p:bldP spid="132" grpId="0" animBg="1"/>
      <p:bldP spid="1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a complex number in the form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𝒓𝒆𝒊</m:t>
                    </m:r>
                    <m:r>
                      <a:rPr lang="el-GR" sz="1400" b="1" i="1" baseline="30000" dirty="0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Express the following in the form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𝑧</m:t>
                    </m:r>
                    <m:r>
                      <a:rPr lang="en-US" sz="1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/>
                          </a:rPr>
                          <m:t>𝑟𝑒</m:t>
                        </m:r>
                      </m:e>
                      <m:sup>
                        <m:r>
                          <a:rPr lang="en-US" sz="1400" i="1">
                            <a:latin typeface="Cambria Math"/>
                          </a:rPr>
                          <m:t>𝑖</m:t>
                        </m:r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US" sz="1400" baseline="30000" dirty="0">
                    <a:latin typeface="Comic Sans MS" panose="030F0702030302020204" pitchFamily="66" charset="0"/>
                  </a:rPr>
                  <a:t> </a:t>
                </a:r>
                <a:r>
                  <a:rPr lang="en-US" sz="14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–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l-GR" sz="1400" i="1" dirty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352800" cy="4525963"/>
              </a:xfrm>
              <a:blipFill>
                <a:blip r:embed="rId2"/>
                <a:stretch>
                  <a:fillRect t="-270" r="-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773178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185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8" y="542498"/>
                <a:ext cx="874342" cy="31720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/>
              <p:cNvSpPr txBox="1"/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5" name="TextBox 1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239" y="77379"/>
                <a:ext cx="1484765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1493" y="75401"/>
                <a:ext cx="1577163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85800" y="3048000"/>
                <a:ext cx="2593787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593787" cy="57637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5029200" y="1524000"/>
                <a:ext cx="2593787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524000"/>
                <a:ext cx="2593787" cy="57637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" name="Straight Arrow Connector 91"/>
          <p:cNvCxnSpPr/>
          <p:nvPr/>
        </p:nvCxnSpPr>
        <p:spPr>
          <a:xfrm flipH="1" flipV="1">
            <a:off x="6324600" y="2133600"/>
            <a:ext cx="3810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V="1">
            <a:off x="6781800" y="2133600"/>
            <a:ext cx="3810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 flipV="1">
            <a:off x="5486400" y="2133600"/>
            <a:ext cx="762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24400" y="2819400"/>
            <a:ext cx="144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see from the form that r = √2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6172200" y="2819400"/>
            <a:ext cx="144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see from the form that 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= </a:t>
            </a:r>
            <a:r>
              <a:rPr lang="el-GR" sz="1400" baseline="30000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itchFamily="66" charset="0"/>
              </a:rPr>
              <a:t>10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136"/>
              <p:cNvSpPr txBox="1"/>
              <p:nvPr/>
            </p:nvSpPr>
            <p:spPr>
              <a:xfrm>
                <a:off x="5715000" y="4419600"/>
                <a:ext cx="973728" cy="34939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7" name="TextBox 1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419600"/>
                <a:ext cx="973728" cy="34939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5715000" y="4953000"/>
                <a:ext cx="1203856" cy="42928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den>
                          </m:f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953000"/>
                <a:ext cx="1203856" cy="42928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4" name="Arc 143"/>
          <p:cNvSpPr/>
          <p:nvPr/>
        </p:nvSpPr>
        <p:spPr>
          <a:xfrm>
            <a:off x="6781800" y="46482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" name="TextBox 156"/>
          <p:cNvSpPr txBox="1"/>
          <p:nvPr/>
        </p:nvSpPr>
        <p:spPr>
          <a:xfrm>
            <a:off x="7086600" y="47244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Replace r and 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029200" y="3581400"/>
                <a:ext cx="84991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581400"/>
                <a:ext cx="849912" cy="36760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8" name="TextBox 157"/>
              <p:cNvSpPr txBox="1"/>
              <p:nvPr/>
            </p:nvSpPr>
            <p:spPr>
              <a:xfrm>
                <a:off x="6477000" y="3505200"/>
                <a:ext cx="848117" cy="5123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8" name="TextBox 1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505200"/>
                <a:ext cx="848117" cy="512384"/>
              </a:xfrm>
              <a:prstGeom prst="rect">
                <a:avLst/>
              </a:prstGeom>
              <a:blipFill rotWithShape="1">
                <a:blip r:embed="rId12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</a:t>
            </a:r>
          </a:p>
        </p:txBody>
      </p:sp>
    </p:spTree>
    <p:extLst>
      <p:ext uri="{BB962C8B-B14F-4D97-AF65-F5344CB8AC3E}">
        <p14:creationId xmlns:p14="http://schemas.microsoft.com/office/powerpoint/2010/main" val="409029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9" grpId="0"/>
      <p:bldP spid="16" grpId="0"/>
      <p:bldP spid="136" grpId="0"/>
      <p:bldP spid="137" grpId="0"/>
      <p:bldP spid="139" grpId="0"/>
      <p:bldP spid="144" grpId="0" animBg="1"/>
      <p:bldP spid="157" grpId="0"/>
      <p:bldP spid="17" grpId="0"/>
      <p:bldP spid="15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054F89-C321-46E6-8CD1-3F15D66B10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1A4BAD-34C6-400C-BBF9-D3635706E9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875FC5-FC13-4428-8A97-BB1DD55927D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1523</TotalTime>
  <Words>2301</Words>
  <Application>Microsoft Office PowerPoint</Application>
  <PresentationFormat>On-screen Show (4:3)</PresentationFormat>
  <Paragraphs>334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324</cp:revision>
  <dcterms:created xsi:type="dcterms:W3CDTF">2017-08-14T15:35:38Z</dcterms:created>
  <dcterms:modified xsi:type="dcterms:W3CDTF">2021-08-27T07:18:54Z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