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37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20.png"/><Relationship Id="rId2" Type="http://schemas.openxmlformats.org/officeDocument/2006/relationships/image" Target="../media/image51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4.png"/><Relationship Id="rId2" Type="http://schemas.openxmlformats.org/officeDocument/2006/relationships/image" Target="../media/image56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2.png"/><Relationship Id="rId2" Type="http://schemas.openxmlformats.org/officeDocument/2006/relationships/image" Target="../media/image6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0.png"/><Relationship Id="rId2" Type="http://schemas.openxmlformats.org/officeDocument/2006/relationships/image" Target="../media/image11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0.png"/><Relationship Id="rId2" Type="http://schemas.openxmlformats.org/officeDocument/2006/relationships/image" Target="../media/image14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0.png"/><Relationship Id="rId2" Type="http://schemas.openxmlformats.org/officeDocument/2006/relationships/image" Target="../media/image17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072846" cy="527222"/>
          </a:xfrm>
        </p:spPr>
        <p:txBody>
          <a:bodyPr/>
          <a:lstStyle/>
          <a:p>
            <a:r>
              <a:rPr lang="en-GB" dirty="0"/>
              <a:t>1.1) Exponential form of </a:t>
            </a:r>
            <a:r>
              <a:rPr lang="en-GB"/>
              <a:t>complex numbers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08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909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</a:t>
                </a:r>
                <a:r>
                  <a:rPr lang="en-US" sz="2400" dirty="0">
                    <a:latin typeface="Candara" panose="020E0502030303020204" pitchFamily="34" charset="0"/>
                  </a:rPr>
                  <a:t>in 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𝑟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3−2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909870"/>
              </a:xfrm>
              <a:prstGeom prst="rect">
                <a:avLst/>
              </a:prstGeom>
              <a:blipFill>
                <a:blip r:embed="rId2"/>
                <a:stretch>
                  <a:fillRect l="-2000" t="-6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909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</a:t>
                </a:r>
                <a:r>
                  <a:rPr lang="en-US" sz="2400" dirty="0">
                    <a:latin typeface="Candara" panose="020E0502030303020204" pitchFamily="34" charset="0"/>
                  </a:rPr>
                  <a:t>in 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𝑟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2−3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909870"/>
              </a:xfrm>
              <a:prstGeom prst="rect">
                <a:avLst/>
              </a:prstGeom>
              <a:blipFill>
                <a:blip r:embed="rId3"/>
                <a:stretch>
                  <a:fillRect l="-2000" t="-6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673751"/>
                <a:ext cx="4572001" cy="45275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−0.983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673751"/>
                <a:ext cx="4572001" cy="45275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275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2736"/>
                <a:ext cx="4572000" cy="4844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</a:t>
                </a:r>
                <a:r>
                  <a:rPr lang="en-US" sz="2400" dirty="0">
                    <a:latin typeface="Candara" panose="020E0502030303020204" pitchFamily="34" charset="0"/>
                  </a:rPr>
                  <a:t>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𝑟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0.983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(0.983))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b="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400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func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smtClean="0">
                          <a:latin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2736"/>
                <a:ext cx="4572000" cy="4844724"/>
              </a:xfrm>
              <a:prstGeom prst="rect">
                <a:avLst/>
              </a:prstGeom>
              <a:blipFill>
                <a:blip r:embed="rId2"/>
                <a:stretch>
                  <a:fillRect l="-2133" t="-6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5287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</a:t>
                </a:r>
                <a:r>
                  <a:rPr lang="en-US" sz="2400" dirty="0">
                    <a:latin typeface="Candara" panose="020E0502030303020204" pitchFamily="34" charset="0"/>
                  </a:rPr>
                  <a:t>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𝑟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  <m:r>
                        <a:rPr lang="en-GB" sz="2400" i="1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−0.983</m:t>
                              </m:r>
                            </m:e>
                          </m:d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(−0.983))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endParaRPr lang="en-GB" sz="1600" i="1" dirty="0">
                  <a:latin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en-GB" sz="24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>
                          <a:latin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5287666"/>
              </a:xfrm>
              <a:prstGeom prst="rect">
                <a:avLst/>
              </a:prstGeom>
              <a:blipFill>
                <a:blip r:embed="rId3"/>
                <a:stretch>
                  <a:fillRect l="-2000" t="-576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4" y="1874580"/>
                <a:ext cx="4572001" cy="41906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−0.983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1874580"/>
                <a:ext cx="4572001" cy="41906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46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52736"/>
                <a:ext cx="4572000" cy="3953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</a:t>
                </a:r>
                <a:r>
                  <a:rPr lang="en-US" sz="2400" dirty="0">
                    <a:latin typeface="Candara" panose="020E0502030303020204" pitchFamily="34" charset="0"/>
                  </a:rPr>
                  <a:t>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𝑟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4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</a:rPr>
                                        <m:t>7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52736"/>
                <a:ext cx="4572000" cy="3953839"/>
              </a:xfrm>
              <a:prstGeom prst="rect">
                <a:avLst/>
              </a:prstGeom>
              <a:blipFill>
                <a:blip r:embed="rId2"/>
                <a:stretch>
                  <a:fillRect l="-2133" t="-7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477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</a:t>
                </a:r>
                <a:r>
                  <a:rPr lang="en-US" sz="2400" dirty="0">
                    <a:latin typeface="Candara" panose="020E0502030303020204" pitchFamily="34" charset="0"/>
                  </a:rPr>
                  <a:t>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𝑟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477199"/>
              </a:xfrm>
              <a:prstGeom prst="rect">
                <a:avLst/>
              </a:prstGeom>
              <a:blipFill>
                <a:blip r:embed="rId3"/>
                <a:stretch>
                  <a:fillRect l="-2000" t="-2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4" y="1874580"/>
                <a:ext cx="4572001" cy="642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1874580"/>
                <a:ext cx="4572001" cy="642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75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75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</a:t>
                </a:r>
                <a:r>
                  <a:rPr lang="en-US" sz="2400" dirty="0">
                    <a:latin typeface="Candara" panose="020E0502030303020204" pitchFamily="34" charset="0"/>
                  </a:rPr>
                  <a:t>the form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75264"/>
              </a:xfrm>
              <a:prstGeom prst="rect">
                <a:avLst/>
              </a:prstGeom>
              <a:blipFill>
                <a:blip r:embed="rId2"/>
                <a:stretch>
                  <a:fillRect l="-2000" t="-1292" r="-2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611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</a:t>
                </a:r>
                <a:r>
                  <a:rPr lang="en-US" sz="2400" dirty="0">
                    <a:latin typeface="Candara" panose="020E0502030303020204" pitchFamily="34" charset="0"/>
                  </a:rPr>
                  <a:t>the form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𝑖𝑦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(0)</m:t>
                          </m:r>
                        </m:sup>
                      </m:sSup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611117"/>
              </a:xfrm>
              <a:prstGeom prst="rect">
                <a:avLst/>
              </a:prstGeom>
              <a:blipFill>
                <a:blip r:embed="rId3"/>
                <a:stretch>
                  <a:fillRect l="-2000" t="-1349" r="-2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838933"/>
                <a:ext cx="4572001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38933"/>
                <a:ext cx="4572001" cy="26776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495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149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</a:t>
                </a:r>
                <a:r>
                  <a:rPr lang="en-US" sz="2400" dirty="0">
                    <a:latin typeface="Candara" panose="020E0502030303020204" pitchFamily="34" charset="0"/>
                  </a:rPr>
                  <a:t>the form </a:t>
                </a: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𝑖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−25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149406"/>
              </a:xfrm>
              <a:prstGeom prst="rect">
                <a:avLst/>
              </a:prstGeom>
              <a:blipFill>
                <a:blip r:embed="rId2"/>
                <a:stretch>
                  <a:fillRect l="-2000" t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749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Express in </a:t>
                </a:r>
                <a:r>
                  <a:rPr lang="en-US" sz="2400" dirty="0">
                    <a:latin typeface="Candara" panose="020E0502030303020204" pitchFamily="34" charset="0"/>
                  </a:rPr>
                  <a:t>the form </a:t>
                </a:r>
              </a:p>
              <a:p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𝑖</m:t>
                    </m:r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, where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33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749710"/>
              </a:xfrm>
              <a:prstGeom prst="rect">
                <a:avLst/>
              </a:prstGeom>
              <a:blipFill>
                <a:blip r:embed="rId3"/>
                <a:stretch>
                  <a:fillRect l="-2000" t="-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115403"/>
                <a:ext cx="4572001" cy="792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f>
                            <m:f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15403"/>
                <a:ext cx="4572001" cy="7923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74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𝑖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24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to show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99441"/>
              </a:xfrm>
              <a:prstGeom prst="rect">
                <a:avLst/>
              </a:prstGeom>
              <a:blipFill>
                <a:blip r:embed="rId2"/>
                <a:stretch>
                  <a:fillRect l="-2000" t="-3067" r="-800" b="-61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𝑖</m:t>
                    </m:r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GB" sz="2400" i="1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:r>
                  <a:rPr lang="en-GB" sz="24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to show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den>
                        </m:f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400" i="1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99441"/>
              </a:xfrm>
              <a:prstGeom prst="rect">
                <a:avLst/>
              </a:prstGeom>
              <a:blipFill>
                <a:blip r:embed="rId3"/>
                <a:stretch>
                  <a:fillRect l="-2000" t="-3049" r="-800" b="-5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99785"/>
                <a:ext cx="4572001" cy="23122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4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unc>
                      <m:func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</m:t>
                    </m:r>
                  </m:oMath>
                </a14:m>
                <a:endParaRPr lang="en-GB" sz="24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:r>
                  <a:rPr lang="en-GB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d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</m:e>
                        </m:func>
                      </m:e>
                    </m:func>
                  </m:oMath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GB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unc>
                      <m:func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func>
                      <m:func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</m:t>
                    </m:r>
                  </m:oMath>
                </a14:m>
                <a:r>
                  <a:rPr lang="en-GB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4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den>
                          </m:f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99785"/>
                <a:ext cx="4572001" cy="23122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20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00eee050-7eda-4a68-8825-514e694f5f0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9900</TotalTime>
  <Words>884</Words>
  <Application>Microsoft Office PowerPoint</Application>
  <PresentationFormat>On-screen Show (4:3)</PresentationFormat>
  <Paragraphs>136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1.1) Exponential form of complex numbers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540</cp:revision>
  <dcterms:created xsi:type="dcterms:W3CDTF">2020-05-18T02:11:06Z</dcterms:created>
  <dcterms:modified xsi:type="dcterms:W3CDTF">2021-08-29T19:06:01Z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