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42"/>
  </p:notesMasterIdLst>
  <p:handoutMasterIdLst>
    <p:handoutMasterId r:id="rId43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06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42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notesMaster" Target="notesMasters/notesMaster1.xml"/><Relationship Id="rId47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commentAuthors" Target="commentAuthor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handoutMaster" Target="handoutMasters/handout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28/08/2021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4BF47B2-D77C-4DDA-BB43-A967ADFE2DE6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7835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76592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28/08/2021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28/08/2021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30.xml"/><Relationship Id="rId5" Type="http://schemas.openxmlformats.org/officeDocument/2006/relationships/slide" Target="slide27.xml"/><Relationship Id="rId4" Type="http://schemas.openxmlformats.org/officeDocument/2006/relationships/slide" Target="slide20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3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3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image" Target="../media/image4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0.png"/><Relationship Id="rId2" Type="http://schemas.openxmlformats.org/officeDocument/2006/relationships/image" Target="../media/image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png"/><Relationship Id="rId2" Type="http://schemas.openxmlformats.org/officeDocument/2006/relationships/image" Target="../media/image5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png"/><Relationship Id="rId2" Type="http://schemas.openxmlformats.org/officeDocument/2006/relationships/image" Target="../media/image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0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2.png"/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png"/><Relationship Id="rId2" Type="http://schemas.openxmlformats.org/officeDocument/2006/relationships/image" Target="../media/image6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6.png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8.png"/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9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76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8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1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4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.png"/><Relationship Id="rId2" Type="http://schemas.openxmlformats.org/officeDocument/2006/relationships/image" Target="../media/image8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0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.png"/><Relationship Id="rId2" Type="http://schemas.openxmlformats.org/officeDocument/2006/relationships/image" Target="../media/image9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1) Complex numbers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6757738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1.1) Imaginary and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1.2) Multiplying complex numbers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1.3) Complex conjugation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1.4) Roots of quadratic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3229350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1.5) Solving cubic and quartic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2184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2404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+9=0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−3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𝑧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+4</m:t>
                              </m:r>
                            </m:e>
                          </m:d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=−4±5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1170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+41=0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=−4±5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45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61890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+13=0</m:t>
                      </m:r>
                    </m:oMath>
                  </m:oMathPara>
                </a14:m>
                <a:endParaRPr lang="en-GB" sz="2000" b="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−7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+25=0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+41=0</m:t>
                      </m:r>
                    </m:oMath>
                  </m:oMathPara>
                </a14:m>
                <a:endParaRPr lang="en-GB" sz="2000" i="1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7377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=2±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66</m:t>
                              </m:r>
                            </m:e>
                          </m:rad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7377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321369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𝑏𝑧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distinct, non-real complex roots. Find the range of possible values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923330"/>
              </a:xfrm>
              <a:prstGeom prst="rect">
                <a:avLst/>
              </a:prstGeom>
              <a:blipFill>
                <a:blip r:embed="rId2"/>
                <a:stretch>
                  <a:fillRect l="-1068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𝑏𝑧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+13=0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has distinct, non-real complex roots. Find the range of possible values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6" y="1384866"/>
                <a:ext cx="4572001" cy="4019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&lt;2</m:t>
                      </m:r>
                      <m:rad>
                        <m:radPr>
                          <m:degHide m:val="on"/>
                          <m:ctrlP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13</m:t>
                          </m:r>
                        </m:e>
                      </m:rad>
                    </m:oMath>
                  </m:oMathPara>
                </a14:m>
                <a:endParaRPr lang="en-US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6" y="1384866"/>
                <a:ext cx="4572001" cy="401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15666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1.2) Multiplying complex numbers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44917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5262979"/>
              </a:xfrm>
              <a:prstGeom prst="rect">
                <a:avLst/>
              </a:prstGeom>
              <a:blipFill>
                <a:blip r:embed="rId2"/>
                <a:stretch>
                  <a:fillRect l="-2003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52629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40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sz="24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5262979"/>
              </a:xfrm>
              <a:prstGeom prst="rect">
                <a:avLst/>
              </a:prstGeom>
              <a:blipFill>
                <a:blip r:embed="rId3"/>
                <a:stretch>
                  <a:fillRect l="-2133" t="-9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58839"/>
                <a:ext cx="4572001" cy="489364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−1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58839"/>
                <a:ext cx="4572001" cy="489364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0445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48936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101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202</m:t>
                          </m:r>
                        </m:sup>
                      </m:sSup>
                    </m:oMath>
                  </m:oMathPara>
                </a14:m>
                <a:endParaRPr lang="en-GB" sz="2400" b="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endParaRPr lang="en-GB" sz="24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3003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4893647"/>
              </a:xfrm>
              <a:prstGeom prst="rect">
                <a:avLst/>
              </a:prstGeom>
              <a:blipFill>
                <a:blip r:embed="rId3"/>
                <a:stretch>
                  <a:fillRect l="-2003" t="-99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400" dirty="0">
                    <a:latin typeface="Candara" panose="020E0502030303020204" pitchFamily="34" charset="0"/>
                  </a:rPr>
                  <a:t>Determine the value of: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  <m:sup>
                          <m:r>
                            <a:rPr lang="en-GB" sz="2400" b="0" i="1" smtClean="0">
                              <a:latin typeface="Cambria Math" panose="02040503050406030204" pitchFamily="18" charset="0"/>
                            </a:rPr>
                            <m:t>10007</m:t>
                          </m:r>
                        </m:sup>
                      </m:sSup>
                    </m:oMath>
                  </m:oMathPara>
                </a14:m>
                <a:endParaRPr lang="en-GB" sz="2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830997"/>
              </a:xfrm>
              <a:prstGeom prst="rect">
                <a:avLst/>
              </a:prstGeom>
              <a:blipFill>
                <a:blip r:embed="rId4"/>
                <a:stretch>
                  <a:fillRect l="-2133" t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58839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58839"/>
                <a:ext cx="4572001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4061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each of the following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2−3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blipFill>
                <a:blip r:embed="rId2"/>
                <a:stretch>
                  <a:fillRect l="-1335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Express each of the following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integers: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)(4−5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(4+5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)(5+4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4−5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3785652"/>
              </a:xfrm>
              <a:prstGeom prst="rect">
                <a:avLst/>
              </a:prstGeom>
              <a:blipFill>
                <a:blip r:embed="rId3"/>
                <a:stretch>
                  <a:fillRect l="-1467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536174"/>
                <a:ext cx="4572001" cy="317009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29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41−40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536174"/>
                <a:ext cx="4572001" cy="31700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2044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91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r>
                                <a:rPr lang="en-GB" sz="2000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e>
                          </m:d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sup>
                      </m:sSup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9190"/>
              </a:xfrm>
              <a:prstGeom prst="rect">
                <a:avLst/>
              </a:prstGeom>
              <a:blipFill>
                <a:blip r:embed="rId3"/>
                <a:stretch>
                  <a:fillRect l="-1467" t="-359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480726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−4−4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480726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641347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1+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=38−16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b="0" dirty="0">
                    <a:latin typeface="Candara" panose="020E0502030303020204" pitchFamily="34" charset="0"/>
                  </a:rPr>
                  <a:t>find the possible values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blipFill>
                <a:blip r:embed="rId2"/>
                <a:stretch>
                  <a:fillRect l="-1335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𝑏𝑖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22−16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values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66033"/>
                <a:ext cx="4572001" cy="97629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=7,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=−3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=15 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7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66033"/>
                <a:ext cx="4572001" cy="9762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34815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1.1) Imaginary and </a:t>
            </a:r>
            <a:r>
              <a:rPr lang="en-GB"/>
              <a:t>complex numbers </a:t>
            </a:r>
            <a:endParaRPr lang="en-GB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04969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1.3) Complex conjugation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2862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the complex conjugate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=2+3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=−2−3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785652"/>
              </a:xfrm>
              <a:prstGeom prst="rect">
                <a:avLst/>
              </a:prstGeom>
              <a:blipFill>
                <a:blip r:embed="rId2"/>
                <a:stretch>
                  <a:fillRect l="-1335" t="-96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the complex conjugate for: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sz="2000" i="1" smtClean="0">
                          <a:latin typeface="Cambria Math" panose="02040503050406030204" pitchFamily="18" charset="0"/>
                        </a:rPr>
                        <m:t>=−5−4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213272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213272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881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145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14589"/>
              </a:xfrm>
              <a:prstGeom prst="rect">
                <a:avLst/>
              </a:prstGeom>
              <a:blipFill>
                <a:blip r:embed="rId2"/>
                <a:stretch>
                  <a:fillRect l="-1335" t="-10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9846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  <m:r>
                      <a:rPr lang="en-GB" sz="2000">
                        <a:latin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5+4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984629"/>
              </a:xfrm>
              <a:prstGeom prst="rect">
                <a:avLst/>
              </a:prstGeom>
              <a:blipFill>
                <a:blip r:embed="rId3"/>
                <a:stretch>
                  <a:fillRect l="-1467" t="-372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24611"/>
                <a:ext cx="4572001" cy="6705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23</m:t>
                          </m:r>
                        </m:num>
                        <m:den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24611"/>
                <a:ext cx="4572001" cy="6705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11077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192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=2+3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5−12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real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192249"/>
              </a:xfrm>
              <a:prstGeom prst="rect">
                <a:avLst/>
              </a:prstGeom>
              <a:blipFill>
                <a:blip r:embed="rId2"/>
                <a:stretch>
                  <a:fillRect l="-1335" b="-8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1922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=3+2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12−5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num>
                      <m:den>
                        <m:sSub>
                          <m:sSubPr>
                            <m:ctrlPr>
                              <a:rPr lang="en-GB" sz="20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sz="2000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</a:t>
                </a:r>
                <a14:m>
                  <m:oMath xmlns:m="http://schemas.openxmlformats.org/officeDocument/2006/math">
                    <m:r>
                      <a:rPr lang="en-GB" sz="2000">
                        <a:latin typeface="Cambria Math" panose="02040503050406030204" pitchFamily="18" charset="0"/>
                      </a:rPr>
                      <m:t> 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are real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192249"/>
              </a:xfrm>
              <a:prstGeom prst="rect">
                <a:avLst/>
              </a:prstGeom>
              <a:blipFill>
                <a:blip r:embed="rId3"/>
                <a:stretch>
                  <a:fillRect l="-1467" b="-87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24611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2−3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24611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6688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325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rational and given in terms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325043"/>
              </a:xfrm>
              <a:prstGeom prst="rect">
                <a:avLst/>
              </a:prstGeom>
              <a:blipFill>
                <a:blip r:embed="rId2"/>
                <a:stretch>
                  <a:fillRect l="-1068" t="-2765" r="-401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3250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i="1">
                        <a:latin typeface="Cambria Math" panose="02040503050406030204" pitchFamily="18" charset="0"/>
                      </a:rPr>
                      <m:t>=2+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and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an integer, find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𝑧</m:t>
                            </m:r>
                          </m:e>
                          <m:sub>
                            <m:r>
                              <a:rPr lang="en-GB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in the form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rational and given in terms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325043"/>
              </a:xfrm>
              <a:prstGeom prst="rect">
                <a:avLst/>
              </a:prstGeom>
              <a:blipFill>
                <a:blip r:embed="rId3"/>
                <a:stretch>
                  <a:fillRect l="-1200" t="-2765" r="-133" b="-645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67685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−15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−10−3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6768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4620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3281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real part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6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41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328120"/>
              </a:xfrm>
              <a:prstGeom prst="rect">
                <a:avLst/>
              </a:prstGeom>
              <a:blipFill>
                <a:blip r:embed="rId2"/>
                <a:stretch>
                  <a:fillRect l="-1068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3295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den>
                      </m:f>
                      <m:r>
                        <a:rPr lang="en-GB" i="1"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Given that the real part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37</m:t>
                        </m:r>
                      </m:den>
                    </m:f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329531"/>
              </a:xfrm>
              <a:prstGeom prst="rect">
                <a:avLst/>
              </a:prstGeom>
              <a:blipFill>
                <a:blip r:embed="rId3"/>
                <a:stretch>
                  <a:fillRect l="-1200" b="-6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64017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=−9−13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b="0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complex conjugate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𝑖𝑦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such that: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3−</m:t>
                          </m:r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=9−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the complex conjugate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80216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41589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1.4) Roots of quadratic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91626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=5+3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a quadratic equation with real coefficients,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state the value of the other root,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find the quadratic equation.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r="-534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=7+2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a quadratic equation with real coefficients,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(a) state the value of the other root,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(b) find the quadratic equation.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r="-267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661865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(a)</a:t>
                </a:r>
                <a14:m>
                  <m:oMath xmlns:m="http://schemas.openxmlformats.org/officeDocument/2006/math">
                    <m:r>
                      <a:rPr lang="en-GB" sz="20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20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𝛽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=7−2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  <a:ea typeface="Cambria Math" panose="02040503050406030204" pitchFamily="18" charset="0"/>
                  </a:rPr>
                  <a:t>(b)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−14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+53=0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661865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9203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𝑝𝑧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real constants, 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𝑞𝑖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one of the roots of the equation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𝑝𝑧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+61=0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positive real constants,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𝑞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75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=5 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𝑞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75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36570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235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Write in terms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−39</m:t>
                          </m:r>
                        </m:e>
                      </m:ra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US" sz="2000" b="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−40</m:t>
                        </m:r>
                      </m:e>
                    </m:rad>
                  </m:oMath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235373"/>
              </a:xfrm>
              <a:prstGeom prst="rect">
                <a:avLst/>
              </a:prstGeom>
              <a:blipFill>
                <a:blip r:embed="rId2"/>
                <a:stretch>
                  <a:fillRect l="-1333" t="-11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2353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Write in terms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−49</m:t>
                          </m:r>
                        </m:e>
                      </m:ra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US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−20</m:t>
                        </m:r>
                      </m:e>
                    </m:rad>
                  </m:oMath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235373"/>
              </a:xfrm>
              <a:prstGeom prst="rect">
                <a:avLst/>
              </a:prstGeom>
              <a:blipFill>
                <a:blip r:embed="rId3"/>
                <a:stretch>
                  <a:fillRect l="-1333" t="-9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249331"/>
                <a:ext cx="4572001" cy="29295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7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ad>
                            <m:radPr>
                              <m:degHide m:val="on"/>
                              <m:ctrlP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20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249331"/>
                <a:ext cx="4572001" cy="29295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23932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088341" cy="527222"/>
          </a:xfrm>
        </p:spPr>
        <p:txBody>
          <a:bodyPr/>
          <a:lstStyle/>
          <a:p>
            <a:r>
              <a:rPr lang="en-GB" dirty="0"/>
              <a:t>1.5) Solving cubic and quartic equations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3464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−2 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is a root of the cubic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other two roots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−1 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is a root of the cubic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other two roots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728768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1+2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28768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5172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15103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root of the quartic equation </a:t>
                </a:r>
              </a:p>
              <a:p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−37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+221</m:t>
                    </m:r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−380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−250=0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solve the equation completely.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3+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root of the quartic equation </a:t>
                </a:r>
              </a:p>
              <a:p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−3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−39</m:t>
                    </m:r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+120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𝑧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−50=0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solve the equation completely.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784975"/>
                <a:ext cx="4572001" cy="15918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=−5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784975"/>
                <a:ext cx="4572001" cy="159184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60496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9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factor of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+26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−72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+153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solve the equation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+26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−72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+153=0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200329"/>
              </a:xfrm>
              <a:prstGeom prst="rect">
                <a:avLst/>
              </a:prstGeom>
              <a:blipFill>
                <a:blip r:embed="rId2"/>
                <a:stretch>
                  <a:fillRect l="-1068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i="1">
                        <a:latin typeface="Cambria Math" panose="02040503050406030204" pitchFamily="18" charset="0"/>
                      </a:rPr>
                      <m:t>+4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is a factor of </a:t>
                </a:r>
                <a:endParaRPr lang="en-GB" i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+21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+68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Hence solve the equation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+21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−8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𝑧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+68=0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304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1661865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1+4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0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0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b="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1661865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08041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4+3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roots of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−13</m:t>
                      </m:r>
                      <m:sSup>
                        <m:sSup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Write down the other complex root</a:t>
                </a: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477328"/>
              </a:xfrm>
              <a:prstGeom prst="rect">
                <a:avLst/>
              </a:prstGeom>
              <a:blipFill>
                <a:blip r:embed="rId2"/>
                <a:stretch>
                  <a:fillRect l="-1068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4773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5+2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roots of the equation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−12</m:t>
                      </m:r>
                      <m:sSup>
                        <m:sSup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𝑐𝑥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=0     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GB" i="1"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Write down the other complex root</a:t>
                </a:r>
              </a:p>
              <a:p>
                <a:pPr marL="457200" indent="-457200">
                  <a:buAutoNum type="alphaLcParenBoth"/>
                </a:pPr>
                <a:r>
                  <a:rPr lang="en-GB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477328"/>
              </a:xfrm>
              <a:prstGeom prst="rect">
                <a:avLst/>
              </a:prstGeom>
              <a:blipFill>
                <a:blip r:embed="rId3"/>
                <a:stretch>
                  <a:fillRect l="-1200" t="-2479" b="-57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1966" y="2092752"/>
                <a:ext cx="4572001" cy="707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(a)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5−2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20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(b)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=49, 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GB" sz="20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=−58</m:t>
                    </m:r>
                  </m:oMath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1966" y="2092752"/>
                <a:ext cx="4572001" cy="707886"/>
              </a:xfrm>
              <a:prstGeom prst="rect">
                <a:avLst/>
              </a:prstGeom>
              <a:blipFill>
                <a:blip r:embed="rId4"/>
                <a:stretch>
                  <a:fillRect l="-1333" t="-4310" b="-1465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34020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b="0" i="1" dirty="0"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81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169422"/>
                <a:ext cx="4572001" cy="15696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−3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b>
                          <m:r>
                            <a:rPr lang="en-GB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b>
                      </m:sSub>
                      <m:r>
                        <a:rPr lang="en-GB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1−4</m:t>
                      </m:r>
                      <m:r>
                        <a:rPr lang="en-GB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i="1" dirty="0">
                  <a:solidFill>
                    <a:srgbClr val="FF0000"/>
                  </a:solidFill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169422"/>
                <a:ext cx="4572001" cy="1569660"/>
              </a:xfrm>
              <a:prstGeom prst="rect">
                <a:avLst/>
              </a:prstGeom>
              <a:blipFill>
                <a:blip r:embed="rId4"/>
                <a:stretch>
                  <a:fillRect b="-3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42301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+4</m:t>
                      </m:r>
                      <m:sSup>
                        <m:sSupPr>
                          <m:ctrlP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dirty="0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+36, </m:t>
                      </m:r>
                      <m:r>
                        <a:rPr lang="en-GB" sz="2000" b="0" i="1" dirty="0" smtClean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other two roots of the equation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1015663"/>
              </a:xfrm>
              <a:prstGeom prst="rect">
                <a:avLst/>
              </a:prstGeom>
              <a:blipFill>
                <a:blip r:embed="rId2"/>
                <a:stretch>
                  <a:fillRect l="-1335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</m:d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+3</m:t>
                      </m:r>
                      <m:sSup>
                        <m:sSupPr>
                          <m:ctrlPr>
                            <a:rPr lang="en-GB" sz="2000" i="1" dirty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 dirty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𝑘𝑧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+48, </m:t>
                      </m:r>
                      <m:r>
                        <a:rPr lang="en-GB" sz="2000" i="1" dirty="0"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20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𝑖</m:t>
                        </m:r>
                      </m:e>
                    </m:d>
                    <m:r>
                      <a:rPr lang="en-GB" sz="20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, find the value of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</a:rPr>
                  <a:t> and the other two roots of the equation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92067" y="1477199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𝑘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GB" sz="24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−3</m:t>
                    </m:r>
                  </m:oMath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067" y="1477199"/>
                <a:ext cx="4572001" cy="830997"/>
              </a:xfrm>
              <a:prstGeom prst="rect">
                <a:avLst/>
              </a:prstGeom>
              <a:blipFill>
                <a:blip r:embed="rId4"/>
                <a:stretch>
                  <a:fillRect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1120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3+4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GB" sz="2000" dirty="0">
                  <a:latin typeface="Candara" panose="020E0502030303020204" pitchFamily="34" charset="0"/>
                </a:endParaRPr>
              </a:p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477875"/>
              </a:xfrm>
              <a:prstGeom prst="rect">
                <a:avLst/>
              </a:prstGeom>
              <a:blipFill>
                <a:blip r:embed="rId2"/>
                <a:stretch>
                  <a:fillRect l="-1335" t="-1053" b="-22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Find the square root of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12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400110"/>
              </a:xfrm>
              <a:prstGeom prst="rect">
                <a:avLst/>
              </a:prstGeom>
              <a:blipFill>
                <a:blip r:embed="rId3"/>
                <a:stretch>
                  <a:fillRect l="-1467" t="-9231" b="-27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93215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3−2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−3+2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4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93215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533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2+5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2−5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−(4−3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170099"/>
              </a:xfrm>
              <a:prstGeom prst="rect">
                <a:avLst/>
              </a:prstGeom>
              <a:blipFill>
                <a:blip r:embed="rId2"/>
                <a:stretch>
                  <a:fillRect l="-1333" t="-1154" r="-1867" b="-96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66983" y="452736"/>
                <a:ext cx="4572000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+3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4+5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2−3</m:t>
                          </m:r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  <m:r>
                        <a:rPr lang="en-GB" sz="2000" i="1">
                          <a:latin typeface="Cambria Math" panose="02040503050406030204" pitchFamily="18" charset="0"/>
                        </a:rPr>
                        <m:t>−(4−5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452736"/>
                <a:ext cx="4572000" cy="3170099"/>
              </a:xfrm>
              <a:prstGeom prst="rect">
                <a:avLst/>
              </a:prstGeom>
              <a:blipFill>
                <a:blip r:embed="rId3"/>
                <a:stretch>
                  <a:fillRect l="-1333" t="-962" r="-1867" b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12096"/>
                <a:ext cx="4572001" cy="255454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6+8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−2+2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12096"/>
                <a:ext cx="4572001" cy="25545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62221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2</m:t>
                      </m:r>
                      <m:d>
                        <m:d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3+4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−5(6−7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477875"/>
              </a:xfrm>
              <a:prstGeom prst="rect">
                <a:avLst/>
              </a:prstGeom>
              <a:blipFill>
                <a:blip r:embed="rId2"/>
                <a:stretch>
                  <a:fillRect l="-1333" t="-1053" r="-1867" b="-8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−8(9+10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r="-1733" b="-54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5584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−72−80</m:t>
                      </m:r>
                      <m:r>
                        <a:rPr lang="en-GB" sz="2000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5584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7148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078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6−8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2000" b="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endParaRPr lang="en-US" sz="2000" b="0" dirty="0">
                  <a:latin typeface="Candara" panose="020E0502030303020204" pitchFamily="34" charset="0"/>
                </a:endParaRPr>
              </a:p>
              <a:p>
                <a:endParaRPr lang="en-US" sz="2000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−7+21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0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07810"/>
              </a:xfrm>
              <a:prstGeom prst="rect">
                <a:avLst/>
              </a:prstGeom>
              <a:blipFill>
                <a:blip r:embed="rId2"/>
                <a:stretch>
                  <a:fillRect l="-1333" t="-987" r="-18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2924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Simplify, giving your answers in the form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</m:oMath>
                </a14:m>
                <a:endParaRPr lang="en-GB" sz="200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15−12</m:t>
                          </m:r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292405"/>
              </a:xfrm>
              <a:prstGeom prst="rect">
                <a:avLst/>
              </a:prstGeom>
              <a:blipFill>
                <a:blip r:embed="rId3"/>
                <a:stretch>
                  <a:fillRect l="-1467" t="-2830" r="-17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66983" y="1740547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5−4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740547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34866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0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5+7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</a:t>
                </a:r>
                <a:r>
                  <a:rPr lang="en-US" sz="20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72000" cy="1015663"/>
              </a:xfrm>
              <a:prstGeom prst="rect">
                <a:avLst/>
              </a:prstGeom>
              <a:blipFill>
                <a:blip r:embed="rId2"/>
                <a:stretch>
                  <a:fillRect l="-1333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=−2+7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b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GB" sz="2000" i="1">
                        <a:latin typeface="Cambria Math" panose="02040503050406030204" pitchFamily="18" charset="0"/>
                      </a:rPr>
                      <m:t>=3+11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find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82033" y="1477199"/>
                <a:ext cx="4572001" cy="40011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=−5, 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3" y="1477199"/>
                <a:ext cx="4572001" cy="40011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1534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656916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b="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 b="0" i="0" smtClean="0">
                        <a:latin typeface="Cambria Math" panose="02040503050406030204" pitchFamily="18" charset="0"/>
                      </a:rPr>
                      <m:t>z</m:t>
                    </m:r>
                    <m:r>
                      <a:rPr lang="en-GB" sz="20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b="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show that: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000" b="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always real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656916" cy="1015663"/>
              </a:xfrm>
              <a:prstGeom prst="rect">
                <a:avLst/>
              </a:prstGeom>
              <a:blipFill>
                <a:blip r:embed="rId2"/>
                <a:stretch>
                  <a:fillRect l="-1309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GB" sz="2000">
                        <a:latin typeface="Cambria Math" panose="02040503050406030204" pitchFamily="18" charset="0"/>
                      </a:rPr>
                      <m:t>z</m:t>
                    </m:r>
                    <m:r>
                      <a:rPr lang="en-GB" sz="200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𝑤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𝑏𝑖</m:t>
                    </m:r>
                  </m:oMath>
                </a14:m>
                <a:r>
                  <a:rPr lang="en-US" sz="2000" dirty="0">
                    <a:latin typeface="Candara" panose="020E0502030303020204" pitchFamily="34" charset="0"/>
                  </a:rPr>
                  <a:t>, where </a:t>
                </a:r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,</m:t>
                    </m:r>
                    <m:r>
                      <a:rPr lang="en-GB" sz="2000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, show that: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𝑧</m:t>
                    </m:r>
                    <m:r>
                      <a:rPr lang="en-GB" sz="2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  <m:r>
                      <a:rPr lang="en-GB" sz="20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GB" sz="2000" dirty="0">
                    <a:latin typeface="Candara" panose="020E0502030303020204" pitchFamily="34" charset="0"/>
                    <a:ea typeface="Cambria Math" panose="02040503050406030204" pitchFamily="18" charset="0"/>
                  </a:rPr>
                  <a:t> is always imaginary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1015663"/>
              </a:xfrm>
              <a:prstGeom prst="rect">
                <a:avLst/>
              </a:prstGeom>
              <a:blipFill>
                <a:blip r:embed="rId3"/>
                <a:stretch>
                  <a:fillRect l="-1467" t="-3614" b="-102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2000" y="1635632"/>
                <a:ext cx="4572001" cy="132343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𝑏𝑖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𝑎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𝑏𝑖</m:t>
                          </m:r>
                        </m:e>
                      </m:d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    </m:t>
                      </m:r>
                    </m:oMath>
                  </m:oMathPara>
                </a14:m>
                <a:endParaRPr lang="en-GB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20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e>
                      </m:d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  <m:r>
                        <a:rPr lang="en-GB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                      </m:t>
                      </m:r>
                    </m:oMath>
                  </m:oMathPara>
                </a14:m>
                <a:endParaRPr lang="en-US" sz="20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35632"/>
                <a:ext cx="4572001" cy="13234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286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−9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:endParaRPr lang="en-GB" sz="2000" dirty="0">
                  <a:latin typeface="Candara" panose="020E0502030303020204" pitchFamily="34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𝑧</m:t>
                          </m:r>
                        </m:e>
                        <m:sup>
                          <m:r>
                            <a:rPr lang="en-GB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b="0" i="1" smtClean="0">
                          <a:latin typeface="Cambria Math" panose="02040503050406030204" pitchFamily="18" charset="0"/>
                        </a:rPr>
                        <m:t>+16=0</m:t>
                      </m:r>
                    </m:oMath>
                  </m:oMathPara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1536"/>
                <a:ext cx="4566983" cy="3170099"/>
              </a:xfrm>
              <a:prstGeom prst="rect">
                <a:avLst/>
              </a:prstGeom>
              <a:blipFill>
                <a:blip r:embed="rId2"/>
                <a:stretch>
                  <a:fillRect l="-1335" t="-11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000" dirty="0">
                    <a:latin typeface="Candara" panose="020E0502030303020204" pitchFamily="34" charset="0"/>
                  </a:rPr>
                  <a:t>Solve:</a:t>
                </a:r>
              </a:p>
              <a:p>
                <a:pPr algn="ctr"/>
                <a:r>
                  <a:rPr lang="en-GB" sz="2000" dirty="0">
                    <a:latin typeface="Candara" panose="020E0502030303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GB" sz="20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2000" i="1">
                        <a:latin typeface="Cambria Math" panose="02040503050406030204" pitchFamily="18" charset="0"/>
                      </a:rPr>
                      <m:t>+25=0</m:t>
                    </m:r>
                  </m:oMath>
                </a14:m>
                <a:endParaRPr lang="en-GB" sz="20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1536"/>
                <a:ext cx="4572000" cy="707886"/>
              </a:xfrm>
              <a:prstGeom prst="rect">
                <a:avLst/>
              </a:prstGeom>
              <a:blipFill>
                <a:blip r:embed="rId3"/>
                <a:stretch>
                  <a:fillRect l="-1467" t="-51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4571999" y="1171775"/>
                <a:ext cx="45720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𝑧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=±5</m:t>
                      </m:r>
                      <m:r>
                        <a:rPr lang="en-GB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US" sz="2400" b="0" dirty="0">
                  <a:solidFill>
                    <a:srgbClr val="FF0000"/>
                  </a:solidFill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171775"/>
                <a:ext cx="4572001" cy="461665"/>
              </a:xfrm>
              <a:prstGeom prst="rect">
                <a:avLst/>
              </a:prstGeom>
              <a:blipFill>
                <a:blip r:embed="rId4"/>
                <a:stretch>
                  <a:fillRect b="-2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0358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3757621-486B-4CF1-AF49-5BA2A66F5CFF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4E1A8A9-BA20-42EE-ABAB-38C7C3AB72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9FBF779-093C-4EDE-BA18-75DA34909DB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9848</TotalTime>
  <Words>2657</Words>
  <Application>Microsoft Office PowerPoint</Application>
  <PresentationFormat>On-screen Show (4:3)</PresentationFormat>
  <Paragraphs>470</Paragraphs>
  <Slides>37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41" baseType="lpstr">
      <vt:lpstr>Arial</vt:lpstr>
      <vt:lpstr>Cambria Math</vt:lpstr>
      <vt:lpstr>Candara</vt:lpstr>
      <vt:lpstr>Office Theme</vt:lpstr>
      <vt:lpstr>1) Complex numbers</vt:lpstr>
      <vt:lpstr>1.1) Imaginary and complex numbers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1.2) Multiplying complex numbers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1.3) Complex conjugation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1.4) Roots of quadratic equations</vt:lpstr>
      <vt:lpstr>PowerPoint Presentation</vt:lpstr>
      <vt:lpstr>PowerPoint Presentation</vt:lpstr>
      <vt:lpstr>1.5) Solving cubic and quartic equations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539</cp:revision>
  <dcterms:created xsi:type="dcterms:W3CDTF">2020-05-18T02:11:06Z</dcterms:created>
  <dcterms:modified xsi:type="dcterms:W3CDTF">2021-08-28T12:08:19Z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