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2"/>
  </p:notesMasterIdLst>
  <p:sldIdLst>
    <p:sldId id="256" r:id="rId2"/>
    <p:sldId id="259" r:id="rId3"/>
    <p:sldId id="263" r:id="rId4"/>
    <p:sldId id="305" r:id="rId5"/>
    <p:sldId id="306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284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286" r:id="rId24"/>
    <p:sldId id="287" r:id="rId25"/>
    <p:sldId id="320" r:id="rId26"/>
    <p:sldId id="321" r:id="rId27"/>
    <p:sldId id="322" r:id="rId28"/>
    <p:sldId id="323" r:id="rId29"/>
    <p:sldId id="327" r:id="rId30"/>
    <p:sldId id="328" r:id="rId31"/>
    <p:sldId id="324" r:id="rId32"/>
    <p:sldId id="325" r:id="rId33"/>
    <p:sldId id="326" r:id="rId34"/>
    <p:sldId id="288" r:id="rId35"/>
    <p:sldId id="329" r:id="rId36"/>
    <p:sldId id="330" r:id="rId37"/>
    <p:sldId id="331" r:id="rId38"/>
    <p:sldId id="332" r:id="rId39"/>
    <p:sldId id="333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290" r:id="rId51"/>
    <p:sldId id="291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57" r:id="rId65"/>
    <p:sldId id="358" r:id="rId66"/>
    <p:sldId id="359" r:id="rId67"/>
    <p:sldId id="360" r:id="rId68"/>
    <p:sldId id="292" r:id="rId69"/>
    <p:sldId id="361" r:id="rId70"/>
    <p:sldId id="362" r:id="rId71"/>
    <p:sldId id="363" r:id="rId72"/>
    <p:sldId id="364" r:id="rId73"/>
    <p:sldId id="368" r:id="rId74"/>
    <p:sldId id="371" r:id="rId75"/>
    <p:sldId id="365" r:id="rId76"/>
    <p:sldId id="366" r:id="rId77"/>
    <p:sldId id="367" r:id="rId78"/>
    <p:sldId id="369" r:id="rId79"/>
    <p:sldId id="370" r:id="rId80"/>
    <p:sldId id="294" r:id="rId81"/>
    <p:sldId id="295" r:id="rId82"/>
    <p:sldId id="372" r:id="rId83"/>
    <p:sldId id="373" r:id="rId84"/>
    <p:sldId id="374" r:id="rId85"/>
    <p:sldId id="375" r:id="rId86"/>
    <p:sldId id="376" r:id="rId87"/>
    <p:sldId id="377" r:id="rId88"/>
    <p:sldId id="378" r:id="rId89"/>
    <p:sldId id="379" r:id="rId90"/>
    <p:sldId id="380" r:id="rId9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Pye" initials="MP" lastIdx="2" clrIdx="0">
    <p:extLst>
      <p:ext uri="{19B8F6BF-5375-455C-9EA6-DF929625EA0E}">
        <p15:presenceInfo xmlns:p15="http://schemas.microsoft.com/office/powerpoint/2012/main" userId="9932f53b462bfe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99"/>
    <a:srgbClr val="FF3300"/>
    <a:srgbClr val="CCCCFF"/>
    <a:srgbClr val="A50021"/>
    <a:srgbClr val="FFFFCC"/>
    <a:srgbClr val="CC00CC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33" autoAdjust="0"/>
  </p:normalViewPr>
  <p:slideViewPr>
    <p:cSldViewPr>
      <p:cViewPr varScale="1">
        <p:scale>
          <a:sx n="107" d="100"/>
          <a:sy n="107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2EEA4-E582-4152-B533-B6F78830D135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2240B-DF40-4AE8-A87C-450D162C5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8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2240B-DF40-4AE8-A87C-450D162C5339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46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2240B-DF40-4AE8-A87C-450D162C5339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0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2240B-DF40-4AE8-A87C-450D162C5339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40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00"/>
            </a:gs>
            <a:gs pos="7000">
              <a:srgbClr val="FFCC99">
                <a:alpha val="60000"/>
              </a:srgbClr>
            </a:gs>
            <a:gs pos="95000">
              <a:srgbClr val="FFCC99">
                <a:alpha val="60000"/>
              </a:srgbClr>
            </a:gs>
            <a:gs pos="100000">
              <a:srgbClr val="FF33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3.png"/><Relationship Id="rId3" Type="http://schemas.openxmlformats.org/officeDocument/2006/relationships/image" Target="../media/image13.png"/><Relationship Id="rId7" Type="http://schemas.openxmlformats.org/officeDocument/2006/relationships/image" Target="../media/image39.png"/><Relationship Id="rId12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51.png"/><Relationship Id="rId5" Type="http://schemas.openxmlformats.org/officeDocument/2006/relationships/image" Target="../media/image30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29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7" Type="http://schemas.openxmlformats.org/officeDocument/2006/relationships/image" Target="../media/image39.png"/><Relationship Id="rId12" Type="http://schemas.openxmlformats.org/officeDocument/2006/relationships/image" Target="../media/image6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60.png"/><Relationship Id="rId5" Type="http://schemas.openxmlformats.org/officeDocument/2006/relationships/image" Target="../media/image30.png"/><Relationship Id="rId15" Type="http://schemas.openxmlformats.org/officeDocument/2006/relationships/image" Target="../media/image14.png"/><Relationship Id="rId10" Type="http://schemas.openxmlformats.org/officeDocument/2006/relationships/image" Target="../media/image59.png"/><Relationship Id="rId4" Type="http://schemas.openxmlformats.org/officeDocument/2006/relationships/image" Target="../media/image29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7" Type="http://schemas.openxmlformats.org/officeDocument/2006/relationships/image" Target="../media/image39.png"/><Relationship Id="rId12" Type="http://schemas.openxmlformats.org/officeDocument/2006/relationships/image" Target="../media/image6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67.png"/><Relationship Id="rId5" Type="http://schemas.openxmlformats.org/officeDocument/2006/relationships/image" Target="../media/image30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29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6.png"/><Relationship Id="rId7" Type="http://schemas.openxmlformats.org/officeDocument/2006/relationships/image" Target="../media/image39.png"/><Relationship Id="rId12" Type="http://schemas.openxmlformats.org/officeDocument/2006/relationships/image" Target="../media/image19.png"/><Relationship Id="rId17" Type="http://schemas.openxmlformats.org/officeDocument/2006/relationships/image" Target="../media/image79.png"/><Relationship Id="rId2" Type="http://schemas.openxmlformats.org/officeDocument/2006/relationships/image" Target="../media/image16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75.png"/><Relationship Id="rId5" Type="http://schemas.openxmlformats.org/officeDocument/2006/relationships/image" Target="../media/image30.png"/><Relationship Id="rId15" Type="http://schemas.openxmlformats.org/officeDocument/2006/relationships/image" Target="../media/image77.png"/><Relationship Id="rId10" Type="http://schemas.openxmlformats.org/officeDocument/2006/relationships/image" Target="../media/image74.png"/><Relationship Id="rId4" Type="http://schemas.openxmlformats.org/officeDocument/2006/relationships/image" Target="../media/image29.png"/><Relationship Id="rId9" Type="http://schemas.openxmlformats.org/officeDocument/2006/relationships/image" Target="../media/image18.png"/><Relationship Id="rId1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image" Target="../media/image20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9.png"/><Relationship Id="rId10" Type="http://schemas.openxmlformats.org/officeDocument/2006/relationships/image" Target="../media/image158.png"/><Relationship Id="rId4" Type="http://schemas.openxmlformats.org/officeDocument/2006/relationships/image" Target="../media/image21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9.png"/><Relationship Id="rId7" Type="http://schemas.openxmlformats.org/officeDocument/2006/relationships/image" Target="../media/image25.png"/><Relationship Id="rId12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6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99.png"/><Relationship Id="rId7" Type="http://schemas.openxmlformats.org/officeDocument/2006/relationships/image" Target="../media/image7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83.png"/><Relationship Id="rId5" Type="http://schemas.openxmlformats.org/officeDocument/2006/relationships/image" Target="../media/image23.png"/><Relationship Id="rId10" Type="http://schemas.openxmlformats.org/officeDocument/2006/relationships/image" Target="../media/image82.png"/><Relationship Id="rId4" Type="http://schemas.openxmlformats.org/officeDocument/2006/relationships/image" Target="../media/image20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99.png"/><Relationship Id="rId7" Type="http://schemas.openxmlformats.org/officeDocument/2006/relationships/image" Target="../media/image82.png"/><Relationship Id="rId12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88.png"/><Relationship Id="rId5" Type="http://schemas.openxmlformats.org/officeDocument/2006/relationships/image" Target="../media/image23.png"/><Relationship Id="rId10" Type="http://schemas.openxmlformats.org/officeDocument/2006/relationships/image" Target="../media/image87.png"/><Relationship Id="rId4" Type="http://schemas.openxmlformats.org/officeDocument/2006/relationships/image" Target="../media/image20.png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99.png"/><Relationship Id="rId7" Type="http://schemas.openxmlformats.org/officeDocument/2006/relationships/image" Target="../media/image8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92.png"/><Relationship Id="rId5" Type="http://schemas.openxmlformats.org/officeDocument/2006/relationships/image" Target="../media/image23.png"/><Relationship Id="rId10" Type="http://schemas.openxmlformats.org/officeDocument/2006/relationships/image" Target="../media/image90.png"/><Relationship Id="rId4" Type="http://schemas.openxmlformats.org/officeDocument/2006/relationships/image" Target="../media/image91.png"/><Relationship Id="rId9" Type="http://schemas.openxmlformats.org/officeDocument/2006/relationships/image" Target="../media/image9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5.png"/><Relationship Id="rId3" Type="http://schemas.openxmlformats.org/officeDocument/2006/relationships/image" Target="../media/image99.png"/><Relationship Id="rId7" Type="http://schemas.openxmlformats.org/officeDocument/2006/relationships/image" Target="../media/image82.png"/><Relationship Id="rId12" Type="http://schemas.openxmlformats.org/officeDocument/2006/relationships/image" Target="../media/image9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93.png"/><Relationship Id="rId5" Type="http://schemas.openxmlformats.org/officeDocument/2006/relationships/image" Target="../media/image23.png"/><Relationship Id="rId10" Type="http://schemas.openxmlformats.org/officeDocument/2006/relationships/image" Target="../media/image90.png"/><Relationship Id="rId4" Type="http://schemas.openxmlformats.org/officeDocument/2006/relationships/image" Target="../media/image20.png"/><Relationship Id="rId9" Type="http://schemas.openxmlformats.org/officeDocument/2006/relationships/image" Target="../media/image910.png"/><Relationship Id="rId14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99.png"/><Relationship Id="rId7" Type="http://schemas.openxmlformats.org/officeDocument/2006/relationships/image" Target="../media/image82.png"/><Relationship Id="rId12" Type="http://schemas.openxmlformats.org/officeDocument/2006/relationships/image" Target="../media/image9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96.png"/><Relationship Id="rId5" Type="http://schemas.openxmlformats.org/officeDocument/2006/relationships/image" Target="../media/image23.png"/><Relationship Id="rId10" Type="http://schemas.openxmlformats.org/officeDocument/2006/relationships/image" Target="../media/image90.png"/><Relationship Id="rId4" Type="http://schemas.openxmlformats.org/officeDocument/2006/relationships/image" Target="../media/image20.png"/><Relationship Id="rId9" Type="http://schemas.openxmlformats.org/officeDocument/2006/relationships/image" Target="../media/image9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8.png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07.png"/><Relationship Id="rId7" Type="http://schemas.openxmlformats.org/officeDocument/2006/relationships/image" Target="../media/image1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3.png"/><Relationship Id="rId3" Type="http://schemas.openxmlformats.org/officeDocument/2006/relationships/image" Target="../media/image10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tags" Target="../tags/tag6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19" Type="http://schemas.openxmlformats.org/officeDocument/2006/relationships/image" Target="../media/image13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51.png"/><Relationship Id="rId7" Type="http://schemas.openxmlformats.org/officeDocument/2006/relationships/image" Target="../media/image163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0.png"/><Relationship Id="rId13" Type="http://schemas.openxmlformats.org/officeDocument/2006/relationships/image" Target="../media/image1470.png"/><Relationship Id="rId3" Type="http://schemas.openxmlformats.org/officeDocument/2006/relationships/image" Target="../media/image1380.png"/><Relationship Id="rId7" Type="http://schemas.openxmlformats.org/officeDocument/2006/relationships/image" Target="../media/image1410.png"/><Relationship Id="rId12" Type="http://schemas.openxmlformats.org/officeDocument/2006/relationships/image" Target="../media/image14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00.png"/><Relationship Id="rId11" Type="http://schemas.openxmlformats.org/officeDocument/2006/relationships/image" Target="../media/image1450.png"/><Relationship Id="rId5" Type="http://schemas.openxmlformats.org/officeDocument/2006/relationships/image" Target="../media/image1390.png"/><Relationship Id="rId10" Type="http://schemas.openxmlformats.org/officeDocument/2006/relationships/image" Target="../media/image1440.png"/><Relationship Id="rId4" Type="http://schemas.openxmlformats.org/officeDocument/2006/relationships/image" Target="../media/image137.png"/><Relationship Id="rId9" Type="http://schemas.openxmlformats.org/officeDocument/2006/relationships/image" Target="../media/image1430.png"/><Relationship Id="rId14" Type="http://schemas.openxmlformats.org/officeDocument/2006/relationships/image" Target="../media/image14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0.png"/><Relationship Id="rId3" Type="http://schemas.openxmlformats.org/officeDocument/2006/relationships/image" Target="../media/image1490.png"/><Relationship Id="rId7" Type="http://schemas.openxmlformats.org/officeDocument/2006/relationships/image" Target="../media/image15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10.png"/><Relationship Id="rId11" Type="http://schemas.openxmlformats.org/officeDocument/2006/relationships/image" Target="../media/image164.png"/><Relationship Id="rId5" Type="http://schemas.openxmlformats.org/officeDocument/2006/relationships/image" Target="../media/image1500.png"/><Relationship Id="rId10" Type="http://schemas.openxmlformats.org/officeDocument/2006/relationships/image" Target="../media/image1630.png"/><Relationship Id="rId4" Type="http://schemas.openxmlformats.org/officeDocument/2006/relationships/image" Target="../media/image137.png"/><Relationship Id="rId9" Type="http://schemas.openxmlformats.org/officeDocument/2006/relationships/image" Target="../media/image15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490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6.png"/><Relationship Id="rId1" Type="http://schemas.openxmlformats.org/officeDocument/2006/relationships/tags" Target="../tags/tag10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37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8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5" Type="http://schemas.openxmlformats.org/officeDocument/2006/relationships/image" Target="../media/image180.png"/><Relationship Id="rId15" Type="http://schemas.openxmlformats.org/officeDocument/2006/relationships/image" Target="../media/image190.png"/><Relationship Id="rId10" Type="http://schemas.openxmlformats.org/officeDocument/2006/relationships/image" Target="../media/image185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2" Type="http://schemas.openxmlformats.org/officeDocument/2006/relationships/image" Target="../media/image191.png"/><Relationship Id="rId16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13" Type="http://schemas.openxmlformats.org/officeDocument/2006/relationships/image" Target="../media/image237.png"/><Relationship Id="rId18" Type="http://schemas.openxmlformats.org/officeDocument/2006/relationships/image" Target="../media/image242.png"/><Relationship Id="rId26" Type="http://schemas.openxmlformats.org/officeDocument/2006/relationships/image" Target="../media/image250.png"/><Relationship Id="rId3" Type="http://schemas.openxmlformats.org/officeDocument/2006/relationships/image" Target="../media/image228.png"/><Relationship Id="rId21" Type="http://schemas.openxmlformats.org/officeDocument/2006/relationships/image" Target="../media/image245.png"/><Relationship Id="rId7" Type="http://schemas.openxmlformats.org/officeDocument/2006/relationships/image" Target="../media/image232.png"/><Relationship Id="rId12" Type="http://schemas.openxmlformats.org/officeDocument/2006/relationships/image" Target="../media/image236.png"/><Relationship Id="rId17" Type="http://schemas.openxmlformats.org/officeDocument/2006/relationships/image" Target="../media/image241.png"/><Relationship Id="rId25" Type="http://schemas.openxmlformats.org/officeDocument/2006/relationships/image" Target="../media/image249.png"/><Relationship Id="rId2" Type="http://schemas.openxmlformats.org/officeDocument/2006/relationships/image" Target="../media/image227.png"/><Relationship Id="rId16" Type="http://schemas.openxmlformats.org/officeDocument/2006/relationships/image" Target="../media/image240.png"/><Relationship Id="rId20" Type="http://schemas.openxmlformats.org/officeDocument/2006/relationships/image" Target="../media/image244.png"/><Relationship Id="rId29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1" Type="http://schemas.openxmlformats.org/officeDocument/2006/relationships/image" Target="../media/image190.png"/><Relationship Id="rId24" Type="http://schemas.openxmlformats.org/officeDocument/2006/relationships/image" Target="../media/image248.png"/><Relationship Id="rId5" Type="http://schemas.openxmlformats.org/officeDocument/2006/relationships/image" Target="../media/image230.png"/><Relationship Id="rId15" Type="http://schemas.openxmlformats.org/officeDocument/2006/relationships/image" Target="../media/image239.png"/><Relationship Id="rId23" Type="http://schemas.openxmlformats.org/officeDocument/2006/relationships/image" Target="../media/image247.png"/><Relationship Id="rId28" Type="http://schemas.openxmlformats.org/officeDocument/2006/relationships/image" Target="../media/image252.png"/><Relationship Id="rId10" Type="http://schemas.openxmlformats.org/officeDocument/2006/relationships/image" Target="../media/image235.png"/><Relationship Id="rId19" Type="http://schemas.openxmlformats.org/officeDocument/2006/relationships/image" Target="../media/image243.png"/><Relationship Id="rId4" Type="http://schemas.openxmlformats.org/officeDocument/2006/relationships/image" Target="../media/image229.png"/><Relationship Id="rId9" Type="http://schemas.openxmlformats.org/officeDocument/2006/relationships/image" Target="../media/image234.png"/><Relationship Id="rId14" Type="http://schemas.openxmlformats.org/officeDocument/2006/relationships/image" Target="../media/image238.png"/><Relationship Id="rId22" Type="http://schemas.openxmlformats.org/officeDocument/2006/relationships/image" Target="../media/image246.png"/><Relationship Id="rId27" Type="http://schemas.openxmlformats.org/officeDocument/2006/relationships/image" Target="../media/image2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10" Type="http://schemas.openxmlformats.org/officeDocument/2006/relationships/image" Target="../media/image212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image" Target="../media/image254.png"/><Relationship Id="rId7" Type="http://schemas.openxmlformats.org/officeDocument/2006/relationships/image" Target="../media/image257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10" Type="http://schemas.openxmlformats.org/officeDocument/2006/relationships/image" Target="../media/image260.png"/><Relationship Id="rId4" Type="http://schemas.openxmlformats.org/officeDocument/2006/relationships/image" Target="../media/image190.png"/><Relationship Id="rId9" Type="http://schemas.openxmlformats.org/officeDocument/2006/relationships/image" Target="../media/image25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11" Type="http://schemas.openxmlformats.org/officeDocument/2006/relationships/image" Target="../media/image270.png"/><Relationship Id="rId5" Type="http://schemas.openxmlformats.org/officeDocument/2006/relationships/image" Target="../media/image264.png"/><Relationship Id="rId10" Type="http://schemas.openxmlformats.org/officeDocument/2006/relationships/image" Target="../media/image269.png"/><Relationship Id="rId4" Type="http://schemas.openxmlformats.org/officeDocument/2006/relationships/image" Target="../media/image263.png"/><Relationship Id="rId9" Type="http://schemas.openxmlformats.org/officeDocument/2006/relationships/image" Target="../media/image26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12" Type="http://schemas.openxmlformats.org/officeDocument/2006/relationships/image" Target="../media/image269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270.png"/><Relationship Id="rId5" Type="http://schemas.openxmlformats.org/officeDocument/2006/relationships/image" Target="../media/image264.png"/><Relationship Id="rId10" Type="http://schemas.openxmlformats.org/officeDocument/2006/relationships/image" Target="../media/image274.png"/><Relationship Id="rId4" Type="http://schemas.openxmlformats.org/officeDocument/2006/relationships/image" Target="../media/image263.png"/><Relationship Id="rId9" Type="http://schemas.openxmlformats.org/officeDocument/2006/relationships/image" Target="../media/image27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269.png"/><Relationship Id="rId3" Type="http://schemas.openxmlformats.org/officeDocument/2006/relationships/image" Target="../media/image276.png"/><Relationship Id="rId7" Type="http://schemas.openxmlformats.org/officeDocument/2006/relationships/image" Target="../media/image280.png"/><Relationship Id="rId12" Type="http://schemas.openxmlformats.org/officeDocument/2006/relationships/image" Target="../media/image274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11" Type="http://schemas.openxmlformats.org/officeDocument/2006/relationships/image" Target="../media/image270.png"/><Relationship Id="rId5" Type="http://schemas.openxmlformats.org/officeDocument/2006/relationships/image" Target="../media/image278.png"/><Relationship Id="rId10" Type="http://schemas.openxmlformats.org/officeDocument/2006/relationships/image" Target="../media/image283.png"/><Relationship Id="rId4" Type="http://schemas.openxmlformats.org/officeDocument/2006/relationships/image" Target="../media/image277.png"/><Relationship Id="rId9" Type="http://schemas.openxmlformats.org/officeDocument/2006/relationships/image" Target="../media/image28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13" Type="http://schemas.openxmlformats.org/officeDocument/2006/relationships/image" Target="../media/image283.png"/><Relationship Id="rId3" Type="http://schemas.openxmlformats.org/officeDocument/2006/relationships/image" Target="../media/image276.png"/><Relationship Id="rId7" Type="http://schemas.openxmlformats.org/officeDocument/2006/relationships/image" Target="../media/image280.png"/><Relationship Id="rId12" Type="http://schemas.openxmlformats.org/officeDocument/2006/relationships/image" Target="../media/image270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11" Type="http://schemas.openxmlformats.org/officeDocument/2006/relationships/image" Target="../media/image288.png"/><Relationship Id="rId5" Type="http://schemas.openxmlformats.org/officeDocument/2006/relationships/image" Target="../media/image278.png"/><Relationship Id="rId15" Type="http://schemas.openxmlformats.org/officeDocument/2006/relationships/image" Target="../media/image269.png"/><Relationship Id="rId10" Type="http://schemas.openxmlformats.org/officeDocument/2006/relationships/image" Target="../media/image287.png"/><Relationship Id="rId4" Type="http://schemas.openxmlformats.org/officeDocument/2006/relationships/image" Target="../media/image277.png"/><Relationship Id="rId9" Type="http://schemas.openxmlformats.org/officeDocument/2006/relationships/image" Target="../media/image286.png"/><Relationship Id="rId14" Type="http://schemas.openxmlformats.org/officeDocument/2006/relationships/image" Target="../media/image27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13" Type="http://schemas.openxmlformats.org/officeDocument/2006/relationships/image" Target="../media/image300.png"/><Relationship Id="rId18" Type="http://schemas.openxmlformats.org/officeDocument/2006/relationships/image" Target="../media/image305.png"/><Relationship Id="rId26" Type="http://schemas.openxmlformats.org/officeDocument/2006/relationships/image" Target="../media/image288.png"/><Relationship Id="rId3" Type="http://schemas.openxmlformats.org/officeDocument/2006/relationships/image" Target="../media/image290.png"/><Relationship Id="rId21" Type="http://schemas.openxmlformats.org/officeDocument/2006/relationships/image" Target="../media/image308.png"/><Relationship Id="rId7" Type="http://schemas.openxmlformats.org/officeDocument/2006/relationships/image" Target="../media/image294.png"/><Relationship Id="rId12" Type="http://schemas.openxmlformats.org/officeDocument/2006/relationships/image" Target="../media/image299.png"/><Relationship Id="rId17" Type="http://schemas.openxmlformats.org/officeDocument/2006/relationships/image" Target="../media/image304.png"/><Relationship Id="rId25" Type="http://schemas.openxmlformats.org/officeDocument/2006/relationships/image" Target="../media/image313.png"/><Relationship Id="rId2" Type="http://schemas.openxmlformats.org/officeDocument/2006/relationships/image" Target="../media/image289.png"/><Relationship Id="rId16" Type="http://schemas.openxmlformats.org/officeDocument/2006/relationships/image" Target="../media/image303.png"/><Relationship Id="rId20" Type="http://schemas.openxmlformats.org/officeDocument/2006/relationships/image" Target="../media/image307.png"/><Relationship Id="rId29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3.png"/><Relationship Id="rId11" Type="http://schemas.openxmlformats.org/officeDocument/2006/relationships/image" Target="../media/image298.png"/><Relationship Id="rId24" Type="http://schemas.openxmlformats.org/officeDocument/2006/relationships/image" Target="../media/image312.png"/><Relationship Id="rId5" Type="http://schemas.openxmlformats.org/officeDocument/2006/relationships/image" Target="../media/image292.png"/><Relationship Id="rId15" Type="http://schemas.openxmlformats.org/officeDocument/2006/relationships/image" Target="../media/image302.png"/><Relationship Id="rId23" Type="http://schemas.openxmlformats.org/officeDocument/2006/relationships/image" Target="../media/image311.png"/><Relationship Id="rId28" Type="http://schemas.openxmlformats.org/officeDocument/2006/relationships/image" Target="../media/image274.png"/><Relationship Id="rId10" Type="http://schemas.openxmlformats.org/officeDocument/2006/relationships/image" Target="../media/image297.png"/><Relationship Id="rId19" Type="http://schemas.openxmlformats.org/officeDocument/2006/relationships/image" Target="../media/image306.png"/><Relationship Id="rId4" Type="http://schemas.openxmlformats.org/officeDocument/2006/relationships/image" Target="../media/image291.png"/><Relationship Id="rId9" Type="http://schemas.openxmlformats.org/officeDocument/2006/relationships/image" Target="../media/image296.png"/><Relationship Id="rId14" Type="http://schemas.openxmlformats.org/officeDocument/2006/relationships/image" Target="../media/image301.png"/><Relationship Id="rId22" Type="http://schemas.openxmlformats.org/officeDocument/2006/relationships/image" Target="../media/image309.png"/><Relationship Id="rId27" Type="http://schemas.openxmlformats.org/officeDocument/2006/relationships/image" Target="../media/image283.png"/><Relationship Id="rId30" Type="http://schemas.openxmlformats.org/officeDocument/2006/relationships/image" Target="../media/image31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3" Type="http://schemas.openxmlformats.org/officeDocument/2006/relationships/image" Target="../media/image316.png"/><Relationship Id="rId7" Type="http://schemas.openxmlformats.org/officeDocument/2006/relationships/image" Target="../media/image320.png"/><Relationship Id="rId12" Type="http://schemas.openxmlformats.org/officeDocument/2006/relationships/image" Target="../media/image289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9.png"/><Relationship Id="rId11" Type="http://schemas.openxmlformats.org/officeDocument/2006/relationships/image" Target="../media/image269.png"/><Relationship Id="rId5" Type="http://schemas.openxmlformats.org/officeDocument/2006/relationships/image" Target="../media/image318.png"/><Relationship Id="rId10" Type="http://schemas.openxmlformats.org/officeDocument/2006/relationships/image" Target="../media/image274.png"/><Relationship Id="rId4" Type="http://schemas.openxmlformats.org/officeDocument/2006/relationships/image" Target="../media/image317.png"/><Relationship Id="rId9" Type="http://schemas.openxmlformats.org/officeDocument/2006/relationships/image" Target="../media/image28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png"/><Relationship Id="rId13" Type="http://schemas.openxmlformats.org/officeDocument/2006/relationships/image" Target="../media/image332.png"/><Relationship Id="rId18" Type="http://schemas.openxmlformats.org/officeDocument/2006/relationships/image" Target="../media/image337.png"/><Relationship Id="rId26" Type="http://schemas.openxmlformats.org/officeDocument/2006/relationships/image" Target="../media/image288.png"/><Relationship Id="rId3" Type="http://schemas.openxmlformats.org/officeDocument/2006/relationships/image" Target="../media/image322.png"/><Relationship Id="rId21" Type="http://schemas.openxmlformats.org/officeDocument/2006/relationships/image" Target="../media/image340.png"/><Relationship Id="rId7" Type="http://schemas.openxmlformats.org/officeDocument/2006/relationships/image" Target="../media/image326.png"/><Relationship Id="rId12" Type="http://schemas.openxmlformats.org/officeDocument/2006/relationships/image" Target="../media/image331.png"/><Relationship Id="rId17" Type="http://schemas.openxmlformats.org/officeDocument/2006/relationships/image" Target="../media/image336.png"/><Relationship Id="rId25" Type="http://schemas.openxmlformats.org/officeDocument/2006/relationships/image" Target="../media/image344.png"/><Relationship Id="rId2" Type="http://schemas.openxmlformats.org/officeDocument/2006/relationships/image" Target="../media/image321.png"/><Relationship Id="rId16" Type="http://schemas.openxmlformats.org/officeDocument/2006/relationships/image" Target="../media/image335.png"/><Relationship Id="rId20" Type="http://schemas.openxmlformats.org/officeDocument/2006/relationships/image" Target="../media/image339.png"/><Relationship Id="rId29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5.png"/><Relationship Id="rId11" Type="http://schemas.openxmlformats.org/officeDocument/2006/relationships/image" Target="../media/image330.png"/><Relationship Id="rId24" Type="http://schemas.openxmlformats.org/officeDocument/2006/relationships/image" Target="../media/image343.png"/><Relationship Id="rId5" Type="http://schemas.openxmlformats.org/officeDocument/2006/relationships/image" Target="../media/image324.png"/><Relationship Id="rId15" Type="http://schemas.openxmlformats.org/officeDocument/2006/relationships/image" Target="../media/image334.png"/><Relationship Id="rId23" Type="http://schemas.openxmlformats.org/officeDocument/2006/relationships/image" Target="../media/image342.png"/><Relationship Id="rId28" Type="http://schemas.openxmlformats.org/officeDocument/2006/relationships/image" Target="../media/image274.png"/><Relationship Id="rId10" Type="http://schemas.openxmlformats.org/officeDocument/2006/relationships/image" Target="../media/image329.png"/><Relationship Id="rId19" Type="http://schemas.openxmlformats.org/officeDocument/2006/relationships/image" Target="../media/image338.png"/><Relationship Id="rId4" Type="http://schemas.openxmlformats.org/officeDocument/2006/relationships/image" Target="../media/image323.png"/><Relationship Id="rId9" Type="http://schemas.openxmlformats.org/officeDocument/2006/relationships/image" Target="../media/image328.png"/><Relationship Id="rId14" Type="http://schemas.openxmlformats.org/officeDocument/2006/relationships/image" Target="../media/image333.png"/><Relationship Id="rId22" Type="http://schemas.openxmlformats.org/officeDocument/2006/relationships/image" Target="../media/image341.png"/><Relationship Id="rId27" Type="http://schemas.openxmlformats.org/officeDocument/2006/relationships/image" Target="../media/image28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13" Type="http://schemas.openxmlformats.org/officeDocument/2006/relationships/image" Target="../media/image322.png"/><Relationship Id="rId3" Type="http://schemas.openxmlformats.org/officeDocument/2006/relationships/image" Target="../media/image345.png"/><Relationship Id="rId7" Type="http://schemas.openxmlformats.org/officeDocument/2006/relationships/image" Target="../media/image349.png"/><Relationship Id="rId12" Type="http://schemas.openxmlformats.org/officeDocument/2006/relationships/image" Target="../media/image321.png"/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11" Type="http://schemas.openxmlformats.org/officeDocument/2006/relationships/image" Target="../media/image269.png"/><Relationship Id="rId5" Type="http://schemas.openxmlformats.org/officeDocument/2006/relationships/image" Target="../media/image347.png"/><Relationship Id="rId10" Type="http://schemas.openxmlformats.org/officeDocument/2006/relationships/image" Target="../media/image274.png"/><Relationship Id="rId4" Type="http://schemas.openxmlformats.org/officeDocument/2006/relationships/image" Target="../media/image346.png"/><Relationship Id="rId9" Type="http://schemas.openxmlformats.org/officeDocument/2006/relationships/image" Target="../media/image28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png"/><Relationship Id="rId13" Type="http://schemas.openxmlformats.org/officeDocument/2006/relationships/image" Target="../media/image360.png"/><Relationship Id="rId18" Type="http://schemas.openxmlformats.org/officeDocument/2006/relationships/image" Target="../media/image321.png"/><Relationship Id="rId3" Type="http://schemas.openxmlformats.org/officeDocument/2006/relationships/image" Target="../media/image350.png"/><Relationship Id="rId7" Type="http://schemas.openxmlformats.org/officeDocument/2006/relationships/image" Target="../media/image354.png"/><Relationship Id="rId12" Type="http://schemas.openxmlformats.org/officeDocument/2006/relationships/image" Target="../media/image359.png"/><Relationship Id="rId17" Type="http://schemas.openxmlformats.org/officeDocument/2006/relationships/image" Target="../media/image269.png"/><Relationship Id="rId2" Type="http://schemas.openxmlformats.org/officeDocument/2006/relationships/image" Target="../media/image349.png"/><Relationship Id="rId16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3.png"/><Relationship Id="rId11" Type="http://schemas.openxmlformats.org/officeDocument/2006/relationships/image" Target="../media/image358.png"/><Relationship Id="rId5" Type="http://schemas.openxmlformats.org/officeDocument/2006/relationships/image" Target="../media/image352.png"/><Relationship Id="rId15" Type="http://schemas.openxmlformats.org/officeDocument/2006/relationships/image" Target="../media/image283.png"/><Relationship Id="rId10" Type="http://schemas.openxmlformats.org/officeDocument/2006/relationships/image" Target="../media/image357.png"/><Relationship Id="rId19" Type="http://schemas.openxmlformats.org/officeDocument/2006/relationships/image" Target="../media/image322.png"/><Relationship Id="rId4" Type="http://schemas.openxmlformats.org/officeDocument/2006/relationships/image" Target="../media/image351.png"/><Relationship Id="rId9" Type="http://schemas.openxmlformats.org/officeDocument/2006/relationships/image" Target="../media/image356.png"/><Relationship Id="rId14" Type="http://schemas.openxmlformats.org/officeDocument/2006/relationships/image" Target="../media/image28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15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4.png"/><Relationship Id="rId1" Type="http://schemas.openxmlformats.org/officeDocument/2006/relationships/tags" Target="../tags/tag2.xml"/><Relationship Id="rId6" Type="http://schemas.openxmlformats.org/officeDocument/2006/relationships/image" Target="../media/image208.png"/><Relationship Id="rId11" Type="http://schemas.openxmlformats.org/officeDocument/2006/relationships/image" Target="../media/image220.png"/><Relationship Id="rId15" Type="http://schemas.openxmlformats.org/officeDocument/2006/relationships/image" Target="../media/image223.png"/><Relationship Id="rId10" Type="http://schemas.openxmlformats.org/officeDocument/2006/relationships/image" Target="../media/image219.png"/><Relationship Id="rId4" Type="http://schemas.openxmlformats.org/officeDocument/2006/relationships/image" Target="../media/image206.png"/><Relationship Id="rId9" Type="http://schemas.openxmlformats.org/officeDocument/2006/relationships/image" Target="../media/image218.png"/><Relationship Id="rId14" Type="http://schemas.openxmlformats.org/officeDocument/2006/relationships/image" Target="../media/image22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6.png"/><Relationship Id="rId3" Type="http://schemas.openxmlformats.org/officeDocument/2006/relationships/image" Target="../media/image361.png"/><Relationship Id="rId7" Type="http://schemas.openxmlformats.org/officeDocument/2006/relationships/image" Target="../media/image365.png"/><Relationship Id="rId12" Type="http://schemas.openxmlformats.org/officeDocument/2006/relationships/image" Target="../media/image3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64.png"/><Relationship Id="rId11" Type="http://schemas.openxmlformats.org/officeDocument/2006/relationships/image" Target="../media/image369.png"/><Relationship Id="rId5" Type="http://schemas.openxmlformats.org/officeDocument/2006/relationships/image" Target="../media/image363.png"/><Relationship Id="rId10" Type="http://schemas.openxmlformats.org/officeDocument/2006/relationships/image" Target="../media/image368.png"/><Relationship Id="rId4" Type="http://schemas.openxmlformats.org/officeDocument/2006/relationships/image" Target="../media/image362.png"/><Relationship Id="rId9" Type="http://schemas.openxmlformats.org/officeDocument/2006/relationships/image" Target="../media/image36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png"/><Relationship Id="rId3" Type="http://schemas.openxmlformats.org/officeDocument/2006/relationships/image" Target="../media/image371.png"/><Relationship Id="rId7" Type="http://schemas.openxmlformats.org/officeDocument/2006/relationships/image" Target="../media/image375.png"/><Relationship Id="rId12" Type="http://schemas.openxmlformats.org/officeDocument/2006/relationships/image" Target="../media/image3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74.png"/><Relationship Id="rId11" Type="http://schemas.openxmlformats.org/officeDocument/2006/relationships/image" Target="../media/image379.png"/><Relationship Id="rId5" Type="http://schemas.openxmlformats.org/officeDocument/2006/relationships/image" Target="../media/image373.png"/><Relationship Id="rId10" Type="http://schemas.openxmlformats.org/officeDocument/2006/relationships/image" Target="../media/image378.png"/><Relationship Id="rId4" Type="http://schemas.openxmlformats.org/officeDocument/2006/relationships/image" Target="../media/image372.png"/><Relationship Id="rId9" Type="http://schemas.openxmlformats.org/officeDocument/2006/relationships/image" Target="../media/image37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4.png"/><Relationship Id="rId13" Type="http://schemas.openxmlformats.org/officeDocument/2006/relationships/image" Target="../media/image389.png"/><Relationship Id="rId18" Type="http://schemas.openxmlformats.org/officeDocument/2006/relationships/image" Target="../media/image394.png"/><Relationship Id="rId3" Type="http://schemas.openxmlformats.org/officeDocument/2006/relationships/image" Target="../media/image379.png"/><Relationship Id="rId7" Type="http://schemas.openxmlformats.org/officeDocument/2006/relationships/image" Target="../media/image383.png"/><Relationship Id="rId12" Type="http://schemas.openxmlformats.org/officeDocument/2006/relationships/image" Target="../media/image388.png"/><Relationship Id="rId17" Type="http://schemas.openxmlformats.org/officeDocument/2006/relationships/image" Target="../media/image39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2.png"/><Relationship Id="rId1" Type="http://schemas.openxmlformats.org/officeDocument/2006/relationships/tags" Target="../tags/tag13.xml"/><Relationship Id="rId6" Type="http://schemas.openxmlformats.org/officeDocument/2006/relationships/image" Target="../media/image382.png"/><Relationship Id="rId11" Type="http://schemas.openxmlformats.org/officeDocument/2006/relationships/image" Target="../media/image387.png"/><Relationship Id="rId5" Type="http://schemas.openxmlformats.org/officeDocument/2006/relationships/image" Target="../media/image381.png"/><Relationship Id="rId15" Type="http://schemas.openxmlformats.org/officeDocument/2006/relationships/image" Target="../media/image391.png"/><Relationship Id="rId10" Type="http://schemas.openxmlformats.org/officeDocument/2006/relationships/image" Target="../media/image386.png"/><Relationship Id="rId4" Type="http://schemas.openxmlformats.org/officeDocument/2006/relationships/image" Target="../media/image380.png"/><Relationship Id="rId9" Type="http://schemas.openxmlformats.org/officeDocument/2006/relationships/image" Target="../media/image385.png"/><Relationship Id="rId14" Type="http://schemas.openxmlformats.org/officeDocument/2006/relationships/image" Target="../media/image39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13" Type="http://schemas.openxmlformats.org/officeDocument/2006/relationships/image" Target="../media/image401.png"/><Relationship Id="rId18" Type="http://schemas.openxmlformats.org/officeDocument/2006/relationships/image" Target="../media/image406.png"/><Relationship Id="rId3" Type="http://schemas.openxmlformats.org/officeDocument/2006/relationships/image" Target="../media/image395.png"/><Relationship Id="rId21" Type="http://schemas.openxmlformats.org/officeDocument/2006/relationships/image" Target="../media/image409.png"/><Relationship Id="rId7" Type="http://schemas.openxmlformats.org/officeDocument/2006/relationships/image" Target="../media/image394.png"/><Relationship Id="rId12" Type="http://schemas.openxmlformats.org/officeDocument/2006/relationships/image" Target="../media/image400.png"/><Relationship Id="rId17" Type="http://schemas.openxmlformats.org/officeDocument/2006/relationships/image" Target="../media/image40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4.png"/><Relationship Id="rId20" Type="http://schemas.openxmlformats.org/officeDocument/2006/relationships/image" Target="../media/image408.png"/><Relationship Id="rId1" Type="http://schemas.openxmlformats.org/officeDocument/2006/relationships/tags" Target="../tags/tag14.xml"/><Relationship Id="rId6" Type="http://schemas.openxmlformats.org/officeDocument/2006/relationships/image" Target="../media/image393.png"/><Relationship Id="rId11" Type="http://schemas.openxmlformats.org/officeDocument/2006/relationships/image" Target="../media/image399.png"/><Relationship Id="rId5" Type="http://schemas.openxmlformats.org/officeDocument/2006/relationships/image" Target="../media/image380.png"/><Relationship Id="rId15" Type="http://schemas.openxmlformats.org/officeDocument/2006/relationships/image" Target="../media/image403.png"/><Relationship Id="rId23" Type="http://schemas.openxmlformats.org/officeDocument/2006/relationships/image" Target="../media/image412.png"/><Relationship Id="rId10" Type="http://schemas.openxmlformats.org/officeDocument/2006/relationships/image" Target="../media/image398.png"/><Relationship Id="rId19" Type="http://schemas.openxmlformats.org/officeDocument/2006/relationships/image" Target="../media/image407.png"/><Relationship Id="rId4" Type="http://schemas.openxmlformats.org/officeDocument/2006/relationships/image" Target="../media/image379.png"/><Relationship Id="rId9" Type="http://schemas.openxmlformats.org/officeDocument/2006/relationships/image" Target="../media/image397.png"/><Relationship Id="rId14" Type="http://schemas.openxmlformats.org/officeDocument/2006/relationships/image" Target="../media/image402.png"/><Relationship Id="rId22" Type="http://schemas.openxmlformats.org/officeDocument/2006/relationships/image" Target="../media/image41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13" Type="http://schemas.openxmlformats.org/officeDocument/2006/relationships/image" Target="../media/image401.png"/><Relationship Id="rId18" Type="http://schemas.openxmlformats.org/officeDocument/2006/relationships/image" Target="../media/image413.png"/><Relationship Id="rId3" Type="http://schemas.openxmlformats.org/officeDocument/2006/relationships/image" Target="../media/image395.png"/><Relationship Id="rId21" Type="http://schemas.openxmlformats.org/officeDocument/2006/relationships/image" Target="../media/image416.png"/><Relationship Id="rId7" Type="http://schemas.openxmlformats.org/officeDocument/2006/relationships/image" Target="../media/image394.png"/><Relationship Id="rId12" Type="http://schemas.openxmlformats.org/officeDocument/2006/relationships/image" Target="../media/image400.png"/><Relationship Id="rId17" Type="http://schemas.openxmlformats.org/officeDocument/2006/relationships/image" Target="../media/image4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1.png"/><Relationship Id="rId20" Type="http://schemas.openxmlformats.org/officeDocument/2006/relationships/image" Target="../media/image415.png"/><Relationship Id="rId1" Type="http://schemas.openxmlformats.org/officeDocument/2006/relationships/tags" Target="../tags/tag15.xml"/><Relationship Id="rId6" Type="http://schemas.openxmlformats.org/officeDocument/2006/relationships/image" Target="../media/image393.png"/><Relationship Id="rId11" Type="http://schemas.openxmlformats.org/officeDocument/2006/relationships/image" Target="../media/image399.png"/><Relationship Id="rId5" Type="http://schemas.openxmlformats.org/officeDocument/2006/relationships/image" Target="../media/image380.png"/><Relationship Id="rId15" Type="http://schemas.openxmlformats.org/officeDocument/2006/relationships/image" Target="../media/image403.png"/><Relationship Id="rId10" Type="http://schemas.openxmlformats.org/officeDocument/2006/relationships/image" Target="../media/image398.png"/><Relationship Id="rId19" Type="http://schemas.openxmlformats.org/officeDocument/2006/relationships/image" Target="../media/image414.png"/><Relationship Id="rId4" Type="http://schemas.openxmlformats.org/officeDocument/2006/relationships/image" Target="../media/image379.png"/><Relationship Id="rId9" Type="http://schemas.openxmlformats.org/officeDocument/2006/relationships/image" Target="../media/image397.png"/><Relationship Id="rId14" Type="http://schemas.openxmlformats.org/officeDocument/2006/relationships/image" Target="../media/image40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13" Type="http://schemas.openxmlformats.org/officeDocument/2006/relationships/image" Target="../media/image412.png"/><Relationship Id="rId18" Type="http://schemas.openxmlformats.org/officeDocument/2006/relationships/image" Target="../media/image421.png"/><Relationship Id="rId3" Type="http://schemas.openxmlformats.org/officeDocument/2006/relationships/image" Target="../media/image395.png"/><Relationship Id="rId7" Type="http://schemas.openxmlformats.org/officeDocument/2006/relationships/image" Target="../media/image394.png"/><Relationship Id="rId12" Type="http://schemas.openxmlformats.org/officeDocument/2006/relationships/image" Target="../media/image411.png"/><Relationship Id="rId17" Type="http://schemas.openxmlformats.org/officeDocument/2006/relationships/image" Target="../media/image4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9.png"/><Relationship Id="rId20" Type="http://schemas.openxmlformats.org/officeDocument/2006/relationships/image" Target="../media/image423.png"/><Relationship Id="rId1" Type="http://schemas.openxmlformats.org/officeDocument/2006/relationships/tags" Target="../tags/tag16.xml"/><Relationship Id="rId6" Type="http://schemas.openxmlformats.org/officeDocument/2006/relationships/image" Target="../media/image393.png"/><Relationship Id="rId11" Type="http://schemas.openxmlformats.org/officeDocument/2006/relationships/image" Target="../media/image401.png"/><Relationship Id="rId5" Type="http://schemas.openxmlformats.org/officeDocument/2006/relationships/image" Target="../media/image380.png"/><Relationship Id="rId15" Type="http://schemas.openxmlformats.org/officeDocument/2006/relationships/image" Target="../media/image418.png"/><Relationship Id="rId10" Type="http://schemas.openxmlformats.org/officeDocument/2006/relationships/image" Target="../media/image400.png"/><Relationship Id="rId19" Type="http://schemas.openxmlformats.org/officeDocument/2006/relationships/image" Target="../media/image422.png"/><Relationship Id="rId4" Type="http://schemas.openxmlformats.org/officeDocument/2006/relationships/image" Target="../media/image379.png"/><Relationship Id="rId9" Type="http://schemas.openxmlformats.org/officeDocument/2006/relationships/image" Target="../media/image399.png"/><Relationship Id="rId14" Type="http://schemas.openxmlformats.org/officeDocument/2006/relationships/image" Target="../media/image41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13" Type="http://schemas.openxmlformats.org/officeDocument/2006/relationships/image" Target="../media/image412.png"/><Relationship Id="rId18" Type="http://schemas.openxmlformats.org/officeDocument/2006/relationships/image" Target="../media/image426.png"/><Relationship Id="rId26" Type="http://schemas.openxmlformats.org/officeDocument/2006/relationships/image" Target="../media/image422.png"/><Relationship Id="rId3" Type="http://schemas.openxmlformats.org/officeDocument/2006/relationships/image" Target="../media/image395.png"/><Relationship Id="rId21" Type="http://schemas.openxmlformats.org/officeDocument/2006/relationships/image" Target="../media/image429.png"/><Relationship Id="rId7" Type="http://schemas.openxmlformats.org/officeDocument/2006/relationships/image" Target="../media/image394.png"/><Relationship Id="rId12" Type="http://schemas.openxmlformats.org/officeDocument/2006/relationships/image" Target="../media/image411.png"/><Relationship Id="rId17" Type="http://schemas.openxmlformats.org/officeDocument/2006/relationships/image" Target="../media/image425.png"/><Relationship Id="rId25" Type="http://schemas.openxmlformats.org/officeDocument/2006/relationships/image" Target="../media/image4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4.png"/><Relationship Id="rId20" Type="http://schemas.openxmlformats.org/officeDocument/2006/relationships/image" Target="../media/image428.png"/><Relationship Id="rId1" Type="http://schemas.openxmlformats.org/officeDocument/2006/relationships/tags" Target="../tags/tag17.xml"/><Relationship Id="rId6" Type="http://schemas.openxmlformats.org/officeDocument/2006/relationships/image" Target="../media/image393.png"/><Relationship Id="rId11" Type="http://schemas.openxmlformats.org/officeDocument/2006/relationships/image" Target="../media/image401.png"/><Relationship Id="rId24" Type="http://schemas.openxmlformats.org/officeDocument/2006/relationships/image" Target="../media/image432.png"/><Relationship Id="rId5" Type="http://schemas.openxmlformats.org/officeDocument/2006/relationships/image" Target="../media/image380.png"/><Relationship Id="rId15" Type="http://schemas.openxmlformats.org/officeDocument/2006/relationships/image" Target="../media/image423.png"/><Relationship Id="rId23" Type="http://schemas.openxmlformats.org/officeDocument/2006/relationships/image" Target="../media/image431.png"/><Relationship Id="rId10" Type="http://schemas.openxmlformats.org/officeDocument/2006/relationships/image" Target="../media/image400.png"/><Relationship Id="rId19" Type="http://schemas.openxmlformats.org/officeDocument/2006/relationships/image" Target="../media/image427.png"/><Relationship Id="rId4" Type="http://schemas.openxmlformats.org/officeDocument/2006/relationships/image" Target="../media/image379.png"/><Relationship Id="rId9" Type="http://schemas.openxmlformats.org/officeDocument/2006/relationships/image" Target="../media/image399.png"/><Relationship Id="rId14" Type="http://schemas.openxmlformats.org/officeDocument/2006/relationships/image" Target="../media/image417.png"/><Relationship Id="rId22" Type="http://schemas.openxmlformats.org/officeDocument/2006/relationships/image" Target="../media/image43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13" Type="http://schemas.openxmlformats.org/officeDocument/2006/relationships/image" Target="../media/image412.png"/><Relationship Id="rId18" Type="http://schemas.openxmlformats.org/officeDocument/2006/relationships/image" Target="../media/image422.png"/><Relationship Id="rId3" Type="http://schemas.openxmlformats.org/officeDocument/2006/relationships/image" Target="../media/image395.png"/><Relationship Id="rId21" Type="http://schemas.openxmlformats.org/officeDocument/2006/relationships/image" Target="../media/image436.png"/><Relationship Id="rId7" Type="http://schemas.openxmlformats.org/officeDocument/2006/relationships/image" Target="../media/image394.png"/><Relationship Id="rId12" Type="http://schemas.openxmlformats.org/officeDocument/2006/relationships/image" Target="../media/image411.png"/><Relationship Id="rId17" Type="http://schemas.openxmlformats.org/officeDocument/2006/relationships/image" Target="../media/image42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4.png"/><Relationship Id="rId20" Type="http://schemas.openxmlformats.org/officeDocument/2006/relationships/image" Target="../media/image435.png"/><Relationship Id="rId1" Type="http://schemas.openxmlformats.org/officeDocument/2006/relationships/tags" Target="../tags/tag18.xml"/><Relationship Id="rId6" Type="http://schemas.openxmlformats.org/officeDocument/2006/relationships/image" Target="../media/image393.png"/><Relationship Id="rId11" Type="http://schemas.openxmlformats.org/officeDocument/2006/relationships/image" Target="../media/image401.png"/><Relationship Id="rId5" Type="http://schemas.openxmlformats.org/officeDocument/2006/relationships/image" Target="../media/image380.png"/><Relationship Id="rId15" Type="http://schemas.openxmlformats.org/officeDocument/2006/relationships/image" Target="../media/image423.png"/><Relationship Id="rId10" Type="http://schemas.openxmlformats.org/officeDocument/2006/relationships/image" Target="../media/image400.png"/><Relationship Id="rId19" Type="http://schemas.openxmlformats.org/officeDocument/2006/relationships/image" Target="../media/image434.png"/><Relationship Id="rId4" Type="http://schemas.openxmlformats.org/officeDocument/2006/relationships/image" Target="../media/image379.png"/><Relationship Id="rId9" Type="http://schemas.openxmlformats.org/officeDocument/2006/relationships/image" Target="../media/image399.png"/><Relationship Id="rId14" Type="http://schemas.openxmlformats.org/officeDocument/2006/relationships/image" Target="../media/image41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13" Type="http://schemas.openxmlformats.org/officeDocument/2006/relationships/image" Target="../media/image412.png"/><Relationship Id="rId18" Type="http://schemas.openxmlformats.org/officeDocument/2006/relationships/image" Target="../media/image440.png"/><Relationship Id="rId3" Type="http://schemas.openxmlformats.org/officeDocument/2006/relationships/image" Target="../media/image395.png"/><Relationship Id="rId21" Type="http://schemas.openxmlformats.org/officeDocument/2006/relationships/image" Target="../media/image443.png"/><Relationship Id="rId7" Type="http://schemas.openxmlformats.org/officeDocument/2006/relationships/image" Target="../media/image394.png"/><Relationship Id="rId12" Type="http://schemas.openxmlformats.org/officeDocument/2006/relationships/image" Target="../media/image411.png"/><Relationship Id="rId17" Type="http://schemas.openxmlformats.org/officeDocument/2006/relationships/image" Target="../media/image43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80.png"/><Relationship Id="rId20" Type="http://schemas.openxmlformats.org/officeDocument/2006/relationships/image" Target="../media/image442.png"/><Relationship Id="rId1" Type="http://schemas.openxmlformats.org/officeDocument/2006/relationships/tags" Target="../tags/tag19.xml"/><Relationship Id="rId6" Type="http://schemas.openxmlformats.org/officeDocument/2006/relationships/image" Target="../media/image393.png"/><Relationship Id="rId11" Type="http://schemas.openxmlformats.org/officeDocument/2006/relationships/image" Target="../media/image401.png"/><Relationship Id="rId5" Type="http://schemas.openxmlformats.org/officeDocument/2006/relationships/image" Target="../media/image380.png"/><Relationship Id="rId15" Type="http://schemas.openxmlformats.org/officeDocument/2006/relationships/image" Target="../media/image438.png"/><Relationship Id="rId10" Type="http://schemas.openxmlformats.org/officeDocument/2006/relationships/image" Target="../media/image400.png"/><Relationship Id="rId19" Type="http://schemas.openxmlformats.org/officeDocument/2006/relationships/image" Target="../media/image441.png"/><Relationship Id="rId4" Type="http://schemas.openxmlformats.org/officeDocument/2006/relationships/image" Target="../media/image379.png"/><Relationship Id="rId9" Type="http://schemas.openxmlformats.org/officeDocument/2006/relationships/image" Target="../media/image399.png"/><Relationship Id="rId14" Type="http://schemas.openxmlformats.org/officeDocument/2006/relationships/image" Target="../media/image4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2.png"/><Relationship Id="rId18" Type="http://schemas.openxmlformats.org/officeDocument/2006/relationships/image" Target="../media/image448.png"/><Relationship Id="rId7" Type="http://schemas.openxmlformats.org/officeDocument/2006/relationships/image" Target="../media/image394.png"/><Relationship Id="rId17" Type="http://schemas.openxmlformats.org/officeDocument/2006/relationships/image" Target="../media/image4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6.png"/><Relationship Id="rId1" Type="http://schemas.openxmlformats.org/officeDocument/2006/relationships/tags" Target="../tags/tag20.xml"/><Relationship Id="rId6" Type="http://schemas.openxmlformats.org/officeDocument/2006/relationships/image" Target="../media/image393.png"/><Relationship Id="rId5" Type="http://schemas.openxmlformats.org/officeDocument/2006/relationships/image" Target="../media/image380.png"/><Relationship Id="rId15" Type="http://schemas.openxmlformats.org/officeDocument/2006/relationships/image" Target="../media/image445.png"/><Relationship Id="rId19" Type="http://schemas.openxmlformats.org/officeDocument/2006/relationships/image" Target="../media/image449.png"/><Relationship Id="rId4" Type="http://schemas.openxmlformats.org/officeDocument/2006/relationships/image" Target="../media/image379.png"/><Relationship Id="rId14" Type="http://schemas.openxmlformats.org/officeDocument/2006/relationships/image" Target="../media/image444.pn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2.png"/><Relationship Id="rId18" Type="http://schemas.openxmlformats.org/officeDocument/2006/relationships/image" Target="../media/image454.png"/><Relationship Id="rId7" Type="http://schemas.openxmlformats.org/officeDocument/2006/relationships/image" Target="../media/image394.png"/><Relationship Id="rId17" Type="http://schemas.openxmlformats.org/officeDocument/2006/relationships/image" Target="../media/image45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2.png"/><Relationship Id="rId20" Type="http://schemas.openxmlformats.org/officeDocument/2006/relationships/image" Target="../media/image456.png"/><Relationship Id="rId1" Type="http://schemas.openxmlformats.org/officeDocument/2006/relationships/tags" Target="../tags/tag21.xml"/><Relationship Id="rId6" Type="http://schemas.openxmlformats.org/officeDocument/2006/relationships/image" Target="../media/image393.png"/><Relationship Id="rId5" Type="http://schemas.openxmlformats.org/officeDocument/2006/relationships/image" Target="../media/image380.png"/><Relationship Id="rId15" Type="http://schemas.openxmlformats.org/officeDocument/2006/relationships/image" Target="../media/image451.png"/><Relationship Id="rId19" Type="http://schemas.openxmlformats.org/officeDocument/2006/relationships/image" Target="../media/image455.png"/><Relationship Id="rId4" Type="http://schemas.openxmlformats.org/officeDocument/2006/relationships/image" Target="../media/image379.png"/><Relationship Id="rId14" Type="http://schemas.openxmlformats.org/officeDocument/2006/relationships/image" Target="../media/image45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2.png"/><Relationship Id="rId3" Type="http://schemas.openxmlformats.org/officeDocument/2006/relationships/image" Target="../media/image457.png"/><Relationship Id="rId7" Type="http://schemas.openxmlformats.org/officeDocument/2006/relationships/image" Target="../media/image4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460.png"/><Relationship Id="rId5" Type="http://schemas.openxmlformats.org/officeDocument/2006/relationships/image" Target="../media/image459.png"/><Relationship Id="rId10" Type="http://schemas.openxmlformats.org/officeDocument/2006/relationships/image" Target="../media/image464.png"/><Relationship Id="rId4" Type="http://schemas.openxmlformats.org/officeDocument/2006/relationships/image" Target="../media/image458.png"/><Relationship Id="rId9" Type="http://schemas.openxmlformats.org/officeDocument/2006/relationships/image" Target="../media/image46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2.png"/><Relationship Id="rId13" Type="http://schemas.openxmlformats.org/officeDocument/2006/relationships/image" Target="../media/image469.png"/><Relationship Id="rId18" Type="http://schemas.openxmlformats.org/officeDocument/2006/relationships/image" Target="../media/image474.png"/><Relationship Id="rId3" Type="http://schemas.openxmlformats.org/officeDocument/2006/relationships/image" Target="../media/image4640.png"/><Relationship Id="rId21" Type="http://schemas.openxmlformats.org/officeDocument/2006/relationships/image" Target="../media/image477.png"/><Relationship Id="rId7" Type="http://schemas.openxmlformats.org/officeDocument/2006/relationships/image" Target="../media/image461.png"/><Relationship Id="rId12" Type="http://schemas.openxmlformats.org/officeDocument/2006/relationships/image" Target="../media/image468.png"/><Relationship Id="rId17" Type="http://schemas.openxmlformats.org/officeDocument/2006/relationships/image" Target="../media/image47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2.png"/><Relationship Id="rId20" Type="http://schemas.openxmlformats.org/officeDocument/2006/relationships/image" Target="../media/image476.png"/><Relationship Id="rId1" Type="http://schemas.openxmlformats.org/officeDocument/2006/relationships/tags" Target="../tags/tag23.xml"/><Relationship Id="rId6" Type="http://schemas.openxmlformats.org/officeDocument/2006/relationships/image" Target="../media/image460.png"/><Relationship Id="rId11" Type="http://schemas.openxmlformats.org/officeDocument/2006/relationships/image" Target="../media/image467.png"/><Relationship Id="rId5" Type="http://schemas.openxmlformats.org/officeDocument/2006/relationships/image" Target="../media/image459.png"/><Relationship Id="rId15" Type="http://schemas.openxmlformats.org/officeDocument/2006/relationships/image" Target="../media/image471.png"/><Relationship Id="rId10" Type="http://schemas.openxmlformats.org/officeDocument/2006/relationships/image" Target="../media/image466.png"/><Relationship Id="rId19" Type="http://schemas.openxmlformats.org/officeDocument/2006/relationships/image" Target="../media/image475.png"/><Relationship Id="rId4" Type="http://schemas.openxmlformats.org/officeDocument/2006/relationships/image" Target="../media/image458.png"/><Relationship Id="rId9" Type="http://schemas.openxmlformats.org/officeDocument/2006/relationships/image" Target="../media/image465.png"/><Relationship Id="rId14" Type="http://schemas.openxmlformats.org/officeDocument/2006/relationships/image" Target="../media/image47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2.png"/><Relationship Id="rId13" Type="http://schemas.openxmlformats.org/officeDocument/2006/relationships/image" Target="../media/image480.png"/><Relationship Id="rId3" Type="http://schemas.openxmlformats.org/officeDocument/2006/relationships/image" Target="../media/image4640.png"/><Relationship Id="rId7" Type="http://schemas.openxmlformats.org/officeDocument/2006/relationships/image" Target="../media/image461.png"/><Relationship Id="rId12" Type="http://schemas.openxmlformats.org/officeDocument/2006/relationships/image" Target="../media/image47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3.png"/><Relationship Id="rId1" Type="http://schemas.openxmlformats.org/officeDocument/2006/relationships/tags" Target="../tags/tag24.xml"/><Relationship Id="rId6" Type="http://schemas.openxmlformats.org/officeDocument/2006/relationships/image" Target="../media/image460.png"/><Relationship Id="rId11" Type="http://schemas.openxmlformats.org/officeDocument/2006/relationships/image" Target="../media/image473.png"/><Relationship Id="rId5" Type="http://schemas.openxmlformats.org/officeDocument/2006/relationships/image" Target="../media/image459.png"/><Relationship Id="rId15" Type="http://schemas.openxmlformats.org/officeDocument/2006/relationships/image" Target="../media/image482.png"/><Relationship Id="rId10" Type="http://schemas.openxmlformats.org/officeDocument/2006/relationships/image" Target="../media/image472.png"/><Relationship Id="rId4" Type="http://schemas.openxmlformats.org/officeDocument/2006/relationships/image" Target="../media/image458.png"/><Relationship Id="rId9" Type="http://schemas.openxmlformats.org/officeDocument/2006/relationships/image" Target="../media/image478.png"/><Relationship Id="rId14" Type="http://schemas.openxmlformats.org/officeDocument/2006/relationships/image" Target="../media/image48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png"/><Relationship Id="rId13" Type="http://schemas.openxmlformats.org/officeDocument/2006/relationships/image" Target="../media/image48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60.png"/><Relationship Id="rId12" Type="http://schemas.openxmlformats.org/officeDocument/2006/relationships/image" Target="../media/image4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459.png"/><Relationship Id="rId11" Type="http://schemas.openxmlformats.org/officeDocument/2006/relationships/image" Target="../media/image486.png"/><Relationship Id="rId5" Type="http://schemas.openxmlformats.org/officeDocument/2006/relationships/image" Target="../media/image458.png"/><Relationship Id="rId15" Type="http://schemas.openxmlformats.org/officeDocument/2006/relationships/image" Target="../media/image490.png"/><Relationship Id="rId10" Type="http://schemas.openxmlformats.org/officeDocument/2006/relationships/image" Target="../media/image485.png"/><Relationship Id="rId4" Type="http://schemas.openxmlformats.org/officeDocument/2006/relationships/image" Target="../media/image484.png"/><Relationship Id="rId9" Type="http://schemas.openxmlformats.org/officeDocument/2006/relationships/image" Target="../media/image462.png"/><Relationship Id="rId14" Type="http://schemas.openxmlformats.org/officeDocument/2006/relationships/image" Target="../media/image48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png"/><Relationship Id="rId13" Type="http://schemas.openxmlformats.org/officeDocument/2006/relationships/image" Target="../media/image49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60.png"/><Relationship Id="rId12" Type="http://schemas.openxmlformats.org/officeDocument/2006/relationships/image" Target="../media/image49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459.png"/><Relationship Id="rId11" Type="http://schemas.openxmlformats.org/officeDocument/2006/relationships/image" Target="../media/image492.png"/><Relationship Id="rId5" Type="http://schemas.openxmlformats.org/officeDocument/2006/relationships/image" Target="../media/image458.png"/><Relationship Id="rId15" Type="http://schemas.openxmlformats.org/officeDocument/2006/relationships/image" Target="../media/image496.png"/><Relationship Id="rId10" Type="http://schemas.openxmlformats.org/officeDocument/2006/relationships/image" Target="../media/image491.png"/><Relationship Id="rId4" Type="http://schemas.openxmlformats.org/officeDocument/2006/relationships/image" Target="../media/image484.png"/><Relationship Id="rId9" Type="http://schemas.openxmlformats.org/officeDocument/2006/relationships/image" Target="../media/image462.png"/><Relationship Id="rId14" Type="http://schemas.openxmlformats.org/officeDocument/2006/relationships/image" Target="../media/image49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png"/><Relationship Id="rId13" Type="http://schemas.openxmlformats.org/officeDocument/2006/relationships/image" Target="../media/image50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60.png"/><Relationship Id="rId12" Type="http://schemas.openxmlformats.org/officeDocument/2006/relationships/image" Target="../media/image49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459.png"/><Relationship Id="rId11" Type="http://schemas.openxmlformats.org/officeDocument/2006/relationships/image" Target="../media/image498.png"/><Relationship Id="rId5" Type="http://schemas.openxmlformats.org/officeDocument/2006/relationships/image" Target="../media/image458.png"/><Relationship Id="rId10" Type="http://schemas.openxmlformats.org/officeDocument/2006/relationships/image" Target="../media/image497.png"/><Relationship Id="rId4" Type="http://schemas.openxmlformats.org/officeDocument/2006/relationships/image" Target="../media/image484.png"/><Relationship Id="rId9" Type="http://schemas.openxmlformats.org/officeDocument/2006/relationships/image" Target="../media/image46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2.png"/><Relationship Id="rId7" Type="http://schemas.openxmlformats.org/officeDocument/2006/relationships/image" Target="../media/image506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5.png"/><Relationship Id="rId5" Type="http://schemas.openxmlformats.org/officeDocument/2006/relationships/image" Target="../media/image504.png"/><Relationship Id="rId4" Type="http://schemas.openxmlformats.org/officeDocument/2006/relationships/image" Target="../media/image50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510.png"/><Relationship Id="rId5" Type="http://schemas.openxmlformats.org/officeDocument/2006/relationships/image" Target="../media/image31.png"/><Relationship Id="rId10" Type="http://schemas.openxmlformats.org/officeDocument/2006/relationships/image" Target="../media/image41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505.png"/><Relationship Id="rId7" Type="http://schemas.openxmlformats.org/officeDocument/2006/relationships/image" Target="../media/image509.png"/><Relationship Id="rId2" Type="http://schemas.openxmlformats.org/officeDocument/2006/relationships/image" Target="../media/image5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5" Type="http://schemas.openxmlformats.org/officeDocument/2006/relationships/image" Target="../media/image507.png"/><Relationship Id="rId10" Type="http://schemas.openxmlformats.org/officeDocument/2006/relationships/image" Target="../media/image513.png"/><Relationship Id="rId4" Type="http://schemas.openxmlformats.org/officeDocument/2006/relationships/image" Target="../media/image506.png"/><Relationship Id="rId9" Type="http://schemas.openxmlformats.org/officeDocument/2006/relationships/image" Target="../media/image51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7.png"/><Relationship Id="rId3" Type="http://schemas.openxmlformats.org/officeDocument/2006/relationships/image" Target="../media/image505.png"/><Relationship Id="rId7" Type="http://schemas.openxmlformats.org/officeDocument/2006/relationships/image" Target="../media/image516.png"/><Relationship Id="rId12" Type="http://schemas.openxmlformats.org/officeDocument/2006/relationships/image" Target="../media/image521.png"/><Relationship Id="rId2" Type="http://schemas.openxmlformats.org/officeDocument/2006/relationships/image" Target="../media/image5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5.png"/><Relationship Id="rId11" Type="http://schemas.openxmlformats.org/officeDocument/2006/relationships/image" Target="../media/image520.png"/><Relationship Id="rId5" Type="http://schemas.openxmlformats.org/officeDocument/2006/relationships/image" Target="../media/image514.png"/><Relationship Id="rId10" Type="http://schemas.openxmlformats.org/officeDocument/2006/relationships/image" Target="../media/image519.png"/><Relationship Id="rId4" Type="http://schemas.openxmlformats.org/officeDocument/2006/relationships/image" Target="../media/image506.png"/><Relationship Id="rId9" Type="http://schemas.openxmlformats.org/officeDocument/2006/relationships/image" Target="../media/image51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5.png"/><Relationship Id="rId3" Type="http://schemas.openxmlformats.org/officeDocument/2006/relationships/image" Target="../media/image505.png"/><Relationship Id="rId7" Type="http://schemas.openxmlformats.org/officeDocument/2006/relationships/image" Target="../media/image524.png"/><Relationship Id="rId2" Type="http://schemas.openxmlformats.org/officeDocument/2006/relationships/image" Target="../media/image5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3.png"/><Relationship Id="rId5" Type="http://schemas.openxmlformats.org/officeDocument/2006/relationships/image" Target="../media/image522.png"/><Relationship Id="rId10" Type="http://schemas.openxmlformats.org/officeDocument/2006/relationships/image" Target="../media/image521.png"/><Relationship Id="rId4" Type="http://schemas.openxmlformats.org/officeDocument/2006/relationships/image" Target="../media/image506.png"/><Relationship Id="rId9" Type="http://schemas.openxmlformats.org/officeDocument/2006/relationships/image" Target="../media/image52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535.png"/><Relationship Id="rId3" Type="http://schemas.openxmlformats.org/officeDocument/2006/relationships/image" Target="../media/image504.png"/><Relationship Id="rId7" Type="http://schemas.openxmlformats.org/officeDocument/2006/relationships/image" Target="../media/image529.png"/><Relationship Id="rId12" Type="http://schemas.openxmlformats.org/officeDocument/2006/relationships/image" Target="../media/image534.png"/><Relationship Id="rId2" Type="http://schemas.openxmlformats.org/officeDocument/2006/relationships/image" Target="../media/image5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8.png"/><Relationship Id="rId11" Type="http://schemas.openxmlformats.org/officeDocument/2006/relationships/image" Target="../media/image533.png"/><Relationship Id="rId5" Type="http://schemas.openxmlformats.org/officeDocument/2006/relationships/image" Target="../media/image506.png"/><Relationship Id="rId10" Type="http://schemas.openxmlformats.org/officeDocument/2006/relationships/image" Target="../media/image532.png"/><Relationship Id="rId4" Type="http://schemas.openxmlformats.org/officeDocument/2006/relationships/image" Target="../media/image505.png"/><Relationship Id="rId9" Type="http://schemas.openxmlformats.org/officeDocument/2006/relationships/image" Target="../media/image53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4.png"/><Relationship Id="rId7" Type="http://schemas.openxmlformats.org/officeDocument/2006/relationships/image" Target="../media/image5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6.png"/><Relationship Id="rId5" Type="http://schemas.openxmlformats.org/officeDocument/2006/relationships/image" Target="../media/image506.png"/><Relationship Id="rId4" Type="http://schemas.openxmlformats.org/officeDocument/2006/relationships/image" Target="../media/image505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20.png"/><Relationship Id="rId13" Type="http://schemas.openxmlformats.org/officeDocument/2006/relationships/image" Target="../media/image5370.png"/><Relationship Id="rId3" Type="http://schemas.openxmlformats.org/officeDocument/2006/relationships/image" Target="../media/image504.png"/><Relationship Id="rId7" Type="http://schemas.openxmlformats.org/officeDocument/2006/relationships/image" Target="../media/image5310.png"/><Relationship Id="rId12" Type="http://schemas.openxmlformats.org/officeDocument/2006/relationships/image" Target="../media/image5360.png"/><Relationship Id="rId2" Type="http://schemas.openxmlformats.org/officeDocument/2006/relationships/image" Target="../media/image5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0.png"/><Relationship Id="rId11" Type="http://schemas.openxmlformats.org/officeDocument/2006/relationships/image" Target="../media/image5350.png"/><Relationship Id="rId5" Type="http://schemas.openxmlformats.org/officeDocument/2006/relationships/image" Target="../media/image506.png"/><Relationship Id="rId10" Type="http://schemas.openxmlformats.org/officeDocument/2006/relationships/image" Target="../media/image5340.png"/><Relationship Id="rId4" Type="http://schemas.openxmlformats.org/officeDocument/2006/relationships/image" Target="../media/image505.png"/><Relationship Id="rId9" Type="http://schemas.openxmlformats.org/officeDocument/2006/relationships/image" Target="../media/image5330.png"/><Relationship Id="rId14" Type="http://schemas.openxmlformats.org/officeDocument/2006/relationships/image" Target="../media/image53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2.png"/><Relationship Id="rId13" Type="http://schemas.openxmlformats.org/officeDocument/2006/relationships/image" Target="../media/image5290.png"/><Relationship Id="rId3" Type="http://schemas.openxmlformats.org/officeDocument/2006/relationships/image" Target="../media/image505.png"/><Relationship Id="rId7" Type="http://schemas.openxmlformats.org/officeDocument/2006/relationships/image" Target="../media/image541.png"/><Relationship Id="rId12" Type="http://schemas.openxmlformats.org/officeDocument/2006/relationships/image" Target="../media/image546.png"/><Relationship Id="rId2" Type="http://schemas.openxmlformats.org/officeDocument/2006/relationships/image" Target="../media/image5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545.png"/><Relationship Id="rId5" Type="http://schemas.openxmlformats.org/officeDocument/2006/relationships/image" Target="../media/image539.png"/><Relationship Id="rId10" Type="http://schemas.openxmlformats.org/officeDocument/2006/relationships/image" Target="../media/image544.png"/><Relationship Id="rId4" Type="http://schemas.openxmlformats.org/officeDocument/2006/relationships/image" Target="../media/image506.png"/><Relationship Id="rId9" Type="http://schemas.openxmlformats.org/officeDocument/2006/relationships/image" Target="../media/image54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5290.png"/><Relationship Id="rId3" Type="http://schemas.openxmlformats.org/officeDocument/2006/relationships/image" Target="../media/image505.png"/><Relationship Id="rId7" Type="http://schemas.openxmlformats.org/officeDocument/2006/relationships/image" Target="../media/image549.png"/><Relationship Id="rId12" Type="http://schemas.openxmlformats.org/officeDocument/2006/relationships/image" Target="../media/image554.png"/><Relationship Id="rId2" Type="http://schemas.openxmlformats.org/officeDocument/2006/relationships/image" Target="../media/image5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8.png"/><Relationship Id="rId11" Type="http://schemas.openxmlformats.org/officeDocument/2006/relationships/image" Target="../media/image553.png"/><Relationship Id="rId5" Type="http://schemas.openxmlformats.org/officeDocument/2006/relationships/image" Target="../media/image547.png"/><Relationship Id="rId10" Type="http://schemas.openxmlformats.org/officeDocument/2006/relationships/image" Target="../media/image552.png"/><Relationship Id="rId4" Type="http://schemas.openxmlformats.org/officeDocument/2006/relationships/image" Target="../media/image506.png"/><Relationship Id="rId9" Type="http://schemas.openxmlformats.org/officeDocument/2006/relationships/image" Target="../media/image551.png"/><Relationship Id="rId14" Type="http://schemas.openxmlformats.org/officeDocument/2006/relationships/image" Target="../media/image53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8.png"/><Relationship Id="rId13" Type="http://schemas.openxmlformats.org/officeDocument/2006/relationships/image" Target="../media/image563.png"/><Relationship Id="rId3" Type="http://schemas.openxmlformats.org/officeDocument/2006/relationships/image" Target="../media/image505.png"/><Relationship Id="rId7" Type="http://schemas.openxmlformats.org/officeDocument/2006/relationships/image" Target="../media/image557.png"/><Relationship Id="rId12" Type="http://schemas.openxmlformats.org/officeDocument/2006/relationships/image" Target="../media/image562.png"/><Relationship Id="rId2" Type="http://schemas.openxmlformats.org/officeDocument/2006/relationships/image" Target="../media/image5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6.png"/><Relationship Id="rId11" Type="http://schemas.openxmlformats.org/officeDocument/2006/relationships/image" Target="../media/image561.png"/><Relationship Id="rId5" Type="http://schemas.openxmlformats.org/officeDocument/2006/relationships/image" Target="../media/image555.png"/><Relationship Id="rId10" Type="http://schemas.openxmlformats.org/officeDocument/2006/relationships/image" Target="../media/image560.png"/><Relationship Id="rId4" Type="http://schemas.openxmlformats.org/officeDocument/2006/relationships/image" Target="../media/image506.png"/><Relationship Id="rId9" Type="http://schemas.openxmlformats.org/officeDocument/2006/relationships/image" Target="../media/image559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5.png"/><Relationship Id="rId13" Type="http://schemas.openxmlformats.org/officeDocument/2006/relationships/image" Target="../media/image570.png"/><Relationship Id="rId18" Type="http://schemas.openxmlformats.org/officeDocument/2006/relationships/image" Target="../media/image575.png"/><Relationship Id="rId3" Type="http://schemas.openxmlformats.org/officeDocument/2006/relationships/image" Target="../media/image505.png"/><Relationship Id="rId7" Type="http://schemas.openxmlformats.org/officeDocument/2006/relationships/image" Target="../media/image564.png"/><Relationship Id="rId12" Type="http://schemas.openxmlformats.org/officeDocument/2006/relationships/image" Target="../media/image569.png"/><Relationship Id="rId17" Type="http://schemas.openxmlformats.org/officeDocument/2006/relationships/image" Target="../media/image574.png"/><Relationship Id="rId2" Type="http://schemas.openxmlformats.org/officeDocument/2006/relationships/image" Target="../media/image504.png"/><Relationship Id="rId16" Type="http://schemas.openxmlformats.org/officeDocument/2006/relationships/image" Target="../media/image5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2.png"/><Relationship Id="rId11" Type="http://schemas.openxmlformats.org/officeDocument/2006/relationships/image" Target="../media/image568.png"/><Relationship Id="rId5" Type="http://schemas.openxmlformats.org/officeDocument/2006/relationships/image" Target="../media/image555.png"/><Relationship Id="rId15" Type="http://schemas.openxmlformats.org/officeDocument/2006/relationships/image" Target="../media/image572.png"/><Relationship Id="rId10" Type="http://schemas.openxmlformats.org/officeDocument/2006/relationships/image" Target="../media/image567.png"/><Relationship Id="rId19" Type="http://schemas.openxmlformats.org/officeDocument/2006/relationships/image" Target="../media/image576.png"/><Relationship Id="rId4" Type="http://schemas.openxmlformats.org/officeDocument/2006/relationships/image" Target="../media/image506.png"/><Relationship Id="rId9" Type="http://schemas.openxmlformats.org/officeDocument/2006/relationships/image" Target="../media/image566.png"/><Relationship Id="rId14" Type="http://schemas.openxmlformats.org/officeDocument/2006/relationships/image" Target="../media/image5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10.png"/><Relationship Id="rId10" Type="http://schemas.openxmlformats.org/officeDocument/2006/relationships/image" Target="../media/image39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2.png"/><Relationship Id="rId3" Type="http://schemas.openxmlformats.org/officeDocument/2006/relationships/image" Target="../media/image577.png"/><Relationship Id="rId7" Type="http://schemas.openxmlformats.org/officeDocument/2006/relationships/image" Target="../media/image581.png"/><Relationship Id="rId12" Type="http://schemas.openxmlformats.org/officeDocument/2006/relationships/image" Target="../media/image5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580.png"/><Relationship Id="rId11" Type="http://schemas.openxmlformats.org/officeDocument/2006/relationships/image" Target="../media/image585.png"/><Relationship Id="rId5" Type="http://schemas.openxmlformats.org/officeDocument/2006/relationships/image" Target="../media/image579.png"/><Relationship Id="rId10" Type="http://schemas.openxmlformats.org/officeDocument/2006/relationships/image" Target="../media/image584.png"/><Relationship Id="rId4" Type="http://schemas.openxmlformats.org/officeDocument/2006/relationships/image" Target="../media/image578.png"/><Relationship Id="rId9" Type="http://schemas.openxmlformats.org/officeDocument/2006/relationships/image" Target="../media/image583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1.png"/><Relationship Id="rId13" Type="http://schemas.openxmlformats.org/officeDocument/2006/relationships/image" Target="../media/image596.png"/><Relationship Id="rId18" Type="http://schemas.openxmlformats.org/officeDocument/2006/relationships/image" Target="../media/image601.png"/><Relationship Id="rId3" Type="http://schemas.openxmlformats.org/officeDocument/2006/relationships/image" Target="../media/image577.png"/><Relationship Id="rId21" Type="http://schemas.openxmlformats.org/officeDocument/2006/relationships/image" Target="../media/image604.png"/><Relationship Id="rId7" Type="http://schemas.openxmlformats.org/officeDocument/2006/relationships/image" Target="../media/image590.png"/><Relationship Id="rId12" Type="http://schemas.openxmlformats.org/officeDocument/2006/relationships/image" Target="../media/image595.png"/><Relationship Id="rId17" Type="http://schemas.openxmlformats.org/officeDocument/2006/relationships/image" Target="../media/image60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9.png"/><Relationship Id="rId20" Type="http://schemas.openxmlformats.org/officeDocument/2006/relationships/image" Target="../media/image603.png"/><Relationship Id="rId1" Type="http://schemas.openxmlformats.org/officeDocument/2006/relationships/tags" Target="../tags/tag29.xml"/><Relationship Id="rId6" Type="http://schemas.openxmlformats.org/officeDocument/2006/relationships/image" Target="../media/image589.png"/><Relationship Id="rId11" Type="http://schemas.openxmlformats.org/officeDocument/2006/relationships/image" Target="../media/image594.png"/><Relationship Id="rId5" Type="http://schemas.openxmlformats.org/officeDocument/2006/relationships/image" Target="../media/image588.png"/><Relationship Id="rId15" Type="http://schemas.openxmlformats.org/officeDocument/2006/relationships/image" Target="../media/image598.png"/><Relationship Id="rId23" Type="http://schemas.openxmlformats.org/officeDocument/2006/relationships/image" Target="../media/image586.png"/><Relationship Id="rId10" Type="http://schemas.openxmlformats.org/officeDocument/2006/relationships/image" Target="../media/image593.png"/><Relationship Id="rId19" Type="http://schemas.openxmlformats.org/officeDocument/2006/relationships/image" Target="../media/image602.png"/><Relationship Id="rId4" Type="http://schemas.openxmlformats.org/officeDocument/2006/relationships/image" Target="../media/image587.png"/><Relationship Id="rId9" Type="http://schemas.openxmlformats.org/officeDocument/2006/relationships/image" Target="../media/image592.png"/><Relationship Id="rId14" Type="http://schemas.openxmlformats.org/officeDocument/2006/relationships/image" Target="../media/image597.png"/><Relationship Id="rId22" Type="http://schemas.openxmlformats.org/officeDocument/2006/relationships/image" Target="../media/image605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9.png"/><Relationship Id="rId13" Type="http://schemas.openxmlformats.org/officeDocument/2006/relationships/image" Target="../media/image615.png"/><Relationship Id="rId18" Type="http://schemas.openxmlformats.org/officeDocument/2006/relationships/image" Target="../media/image620.png"/><Relationship Id="rId26" Type="http://schemas.openxmlformats.org/officeDocument/2006/relationships/image" Target="../media/image628.png"/><Relationship Id="rId21" Type="http://schemas.openxmlformats.org/officeDocument/2006/relationships/image" Target="../media/image623.png"/><Relationship Id="rId7" Type="http://schemas.openxmlformats.org/officeDocument/2006/relationships/image" Target="../media/image608.png"/><Relationship Id="rId12" Type="http://schemas.openxmlformats.org/officeDocument/2006/relationships/image" Target="../media/image614.png"/><Relationship Id="rId17" Type="http://schemas.openxmlformats.org/officeDocument/2006/relationships/image" Target="../media/image619.png"/><Relationship Id="rId25" Type="http://schemas.openxmlformats.org/officeDocument/2006/relationships/image" Target="../media/image6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8.png"/><Relationship Id="rId20" Type="http://schemas.openxmlformats.org/officeDocument/2006/relationships/image" Target="../media/image622.png"/><Relationship Id="rId29" Type="http://schemas.openxmlformats.org/officeDocument/2006/relationships/image" Target="../media/image631.png"/><Relationship Id="rId1" Type="http://schemas.openxmlformats.org/officeDocument/2006/relationships/tags" Target="../tags/tag30.xml"/><Relationship Id="rId6" Type="http://schemas.openxmlformats.org/officeDocument/2006/relationships/image" Target="../media/image607.png"/><Relationship Id="rId11" Type="http://schemas.openxmlformats.org/officeDocument/2006/relationships/image" Target="../media/image613.png"/><Relationship Id="rId24" Type="http://schemas.openxmlformats.org/officeDocument/2006/relationships/image" Target="../media/image626.png"/><Relationship Id="rId5" Type="http://schemas.openxmlformats.org/officeDocument/2006/relationships/image" Target="../media/image606.png"/><Relationship Id="rId15" Type="http://schemas.openxmlformats.org/officeDocument/2006/relationships/image" Target="../media/image617.png"/><Relationship Id="rId23" Type="http://schemas.openxmlformats.org/officeDocument/2006/relationships/image" Target="../media/image625.png"/><Relationship Id="rId28" Type="http://schemas.openxmlformats.org/officeDocument/2006/relationships/image" Target="../media/image630.png"/><Relationship Id="rId10" Type="http://schemas.openxmlformats.org/officeDocument/2006/relationships/image" Target="../media/image612.png"/><Relationship Id="rId19" Type="http://schemas.openxmlformats.org/officeDocument/2006/relationships/image" Target="../media/image621.png"/><Relationship Id="rId4" Type="http://schemas.openxmlformats.org/officeDocument/2006/relationships/image" Target="../media/image586.png"/><Relationship Id="rId9" Type="http://schemas.openxmlformats.org/officeDocument/2006/relationships/image" Target="../media/image611.png"/><Relationship Id="rId14" Type="http://schemas.openxmlformats.org/officeDocument/2006/relationships/image" Target="../media/image616.png"/><Relationship Id="rId22" Type="http://schemas.openxmlformats.org/officeDocument/2006/relationships/image" Target="../media/image624.png"/><Relationship Id="rId27" Type="http://schemas.openxmlformats.org/officeDocument/2006/relationships/image" Target="../media/image629.png"/><Relationship Id="rId30" Type="http://schemas.openxmlformats.org/officeDocument/2006/relationships/image" Target="../media/image632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6.png"/><Relationship Id="rId13" Type="http://schemas.openxmlformats.org/officeDocument/2006/relationships/image" Target="../media/image640.png"/><Relationship Id="rId18" Type="http://schemas.openxmlformats.org/officeDocument/2006/relationships/image" Target="../media/image645.png"/><Relationship Id="rId26" Type="http://schemas.openxmlformats.org/officeDocument/2006/relationships/image" Target="../media/image653.png"/><Relationship Id="rId21" Type="http://schemas.openxmlformats.org/officeDocument/2006/relationships/image" Target="../media/image648.png"/><Relationship Id="rId7" Type="http://schemas.openxmlformats.org/officeDocument/2006/relationships/image" Target="../media/image635.png"/><Relationship Id="rId12" Type="http://schemas.openxmlformats.org/officeDocument/2006/relationships/image" Target="../media/image639.png"/><Relationship Id="rId17" Type="http://schemas.openxmlformats.org/officeDocument/2006/relationships/image" Target="../media/image644.png"/><Relationship Id="rId25" Type="http://schemas.openxmlformats.org/officeDocument/2006/relationships/image" Target="../media/image6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3.png"/><Relationship Id="rId20" Type="http://schemas.openxmlformats.org/officeDocument/2006/relationships/image" Target="../media/image647.png"/><Relationship Id="rId1" Type="http://schemas.openxmlformats.org/officeDocument/2006/relationships/tags" Target="../tags/tag31.xml"/><Relationship Id="rId6" Type="http://schemas.openxmlformats.org/officeDocument/2006/relationships/image" Target="../media/image634.png"/><Relationship Id="rId11" Type="http://schemas.openxmlformats.org/officeDocument/2006/relationships/image" Target="../media/image629.png"/><Relationship Id="rId24" Type="http://schemas.openxmlformats.org/officeDocument/2006/relationships/image" Target="../media/image651.png"/><Relationship Id="rId5" Type="http://schemas.openxmlformats.org/officeDocument/2006/relationships/image" Target="../media/image633.png"/><Relationship Id="rId15" Type="http://schemas.openxmlformats.org/officeDocument/2006/relationships/image" Target="../media/image642.png"/><Relationship Id="rId23" Type="http://schemas.openxmlformats.org/officeDocument/2006/relationships/image" Target="../media/image650.png"/><Relationship Id="rId28" Type="http://schemas.openxmlformats.org/officeDocument/2006/relationships/image" Target="../media/image655.png"/><Relationship Id="rId10" Type="http://schemas.openxmlformats.org/officeDocument/2006/relationships/image" Target="../media/image638.png"/><Relationship Id="rId19" Type="http://schemas.openxmlformats.org/officeDocument/2006/relationships/image" Target="../media/image646.png"/><Relationship Id="rId4" Type="http://schemas.openxmlformats.org/officeDocument/2006/relationships/image" Target="../media/image586.png"/><Relationship Id="rId9" Type="http://schemas.openxmlformats.org/officeDocument/2006/relationships/image" Target="../media/image637.png"/><Relationship Id="rId14" Type="http://schemas.openxmlformats.org/officeDocument/2006/relationships/image" Target="../media/image641.png"/><Relationship Id="rId22" Type="http://schemas.openxmlformats.org/officeDocument/2006/relationships/image" Target="../media/image649.png"/><Relationship Id="rId27" Type="http://schemas.openxmlformats.org/officeDocument/2006/relationships/image" Target="../media/image65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665.png"/><Relationship Id="rId3" Type="http://schemas.openxmlformats.org/officeDocument/2006/relationships/image" Target="../media/image656.png"/><Relationship Id="rId7" Type="http://schemas.openxmlformats.org/officeDocument/2006/relationships/image" Target="../media/image659.png"/><Relationship Id="rId12" Type="http://schemas.openxmlformats.org/officeDocument/2006/relationships/image" Target="../media/image6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658.png"/><Relationship Id="rId11" Type="http://schemas.openxmlformats.org/officeDocument/2006/relationships/image" Target="../media/image663.png"/><Relationship Id="rId5" Type="http://schemas.openxmlformats.org/officeDocument/2006/relationships/image" Target="../media/image657.png"/><Relationship Id="rId10" Type="http://schemas.openxmlformats.org/officeDocument/2006/relationships/image" Target="../media/image662.png"/><Relationship Id="rId4" Type="http://schemas.openxmlformats.org/officeDocument/2006/relationships/image" Target="../media/image586.png"/><Relationship Id="rId9" Type="http://schemas.openxmlformats.org/officeDocument/2006/relationships/image" Target="../media/image661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667.png"/><Relationship Id="rId5" Type="http://schemas.openxmlformats.org/officeDocument/2006/relationships/image" Target="../media/image666.png"/><Relationship Id="rId4" Type="http://schemas.openxmlformats.org/officeDocument/2006/relationships/image" Target="../media/image586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2.png"/><Relationship Id="rId13" Type="http://schemas.openxmlformats.org/officeDocument/2006/relationships/image" Target="../media/image677.png"/><Relationship Id="rId3" Type="http://schemas.openxmlformats.org/officeDocument/2006/relationships/image" Target="../media/image668.png"/><Relationship Id="rId7" Type="http://schemas.openxmlformats.org/officeDocument/2006/relationships/image" Target="../media/image671.png"/><Relationship Id="rId12" Type="http://schemas.openxmlformats.org/officeDocument/2006/relationships/image" Target="../media/image6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670.png"/><Relationship Id="rId11" Type="http://schemas.openxmlformats.org/officeDocument/2006/relationships/image" Target="../media/image675.png"/><Relationship Id="rId5" Type="http://schemas.openxmlformats.org/officeDocument/2006/relationships/image" Target="../media/image669.png"/><Relationship Id="rId10" Type="http://schemas.openxmlformats.org/officeDocument/2006/relationships/image" Target="../media/image674.png"/><Relationship Id="rId4" Type="http://schemas.openxmlformats.org/officeDocument/2006/relationships/image" Target="../media/image586.png"/><Relationship Id="rId9" Type="http://schemas.openxmlformats.org/officeDocument/2006/relationships/image" Target="../media/image67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9.png"/><Relationship Id="rId13" Type="http://schemas.openxmlformats.org/officeDocument/2006/relationships/image" Target="../media/image682.png"/><Relationship Id="rId3" Type="http://schemas.openxmlformats.org/officeDocument/2006/relationships/image" Target="../media/image668.png"/><Relationship Id="rId7" Type="http://schemas.openxmlformats.org/officeDocument/2006/relationships/image" Target="../media/image678.png"/><Relationship Id="rId12" Type="http://schemas.openxmlformats.org/officeDocument/2006/relationships/image" Target="../media/image6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670.png"/><Relationship Id="rId11" Type="http://schemas.openxmlformats.org/officeDocument/2006/relationships/image" Target="../media/image672.png"/><Relationship Id="rId5" Type="http://schemas.openxmlformats.org/officeDocument/2006/relationships/image" Target="../media/image669.png"/><Relationship Id="rId15" Type="http://schemas.openxmlformats.org/officeDocument/2006/relationships/image" Target="../media/image684.png"/><Relationship Id="rId10" Type="http://schemas.openxmlformats.org/officeDocument/2006/relationships/image" Target="../media/image681.png"/><Relationship Id="rId4" Type="http://schemas.openxmlformats.org/officeDocument/2006/relationships/image" Target="../media/image586.png"/><Relationship Id="rId9" Type="http://schemas.openxmlformats.org/officeDocument/2006/relationships/image" Target="../media/image680.png"/><Relationship Id="rId14" Type="http://schemas.openxmlformats.org/officeDocument/2006/relationships/image" Target="../media/image683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6.png"/><Relationship Id="rId13" Type="http://schemas.openxmlformats.org/officeDocument/2006/relationships/image" Target="../media/image682.png"/><Relationship Id="rId3" Type="http://schemas.openxmlformats.org/officeDocument/2006/relationships/image" Target="../media/image668.png"/><Relationship Id="rId7" Type="http://schemas.openxmlformats.org/officeDocument/2006/relationships/image" Target="../media/image685.png"/><Relationship Id="rId12" Type="http://schemas.openxmlformats.org/officeDocument/2006/relationships/image" Target="../media/image67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0.png"/><Relationship Id="rId1" Type="http://schemas.openxmlformats.org/officeDocument/2006/relationships/tags" Target="../tags/tag36.xml"/><Relationship Id="rId6" Type="http://schemas.openxmlformats.org/officeDocument/2006/relationships/image" Target="../media/image670.png"/><Relationship Id="rId11" Type="http://schemas.openxmlformats.org/officeDocument/2006/relationships/image" Target="../media/image672.png"/><Relationship Id="rId5" Type="http://schemas.openxmlformats.org/officeDocument/2006/relationships/image" Target="../media/image669.png"/><Relationship Id="rId15" Type="http://schemas.openxmlformats.org/officeDocument/2006/relationships/image" Target="../media/image689.png"/><Relationship Id="rId10" Type="http://schemas.openxmlformats.org/officeDocument/2006/relationships/image" Target="../media/image688.png"/><Relationship Id="rId4" Type="http://schemas.openxmlformats.org/officeDocument/2006/relationships/image" Target="../media/image586.png"/><Relationship Id="rId9" Type="http://schemas.openxmlformats.org/officeDocument/2006/relationships/image" Target="../media/image687.png"/><Relationship Id="rId14" Type="http://schemas.openxmlformats.org/officeDocument/2006/relationships/image" Target="../media/image6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9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../media/image42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6.png"/><Relationship Id="rId13" Type="http://schemas.openxmlformats.org/officeDocument/2006/relationships/image" Target="../media/image693.png"/><Relationship Id="rId3" Type="http://schemas.openxmlformats.org/officeDocument/2006/relationships/image" Target="../media/image668.png"/><Relationship Id="rId7" Type="http://schemas.openxmlformats.org/officeDocument/2006/relationships/image" Target="../media/image672.png"/><Relationship Id="rId12" Type="http://schemas.openxmlformats.org/officeDocument/2006/relationships/image" Target="../media/image69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670.png"/><Relationship Id="rId11" Type="http://schemas.openxmlformats.org/officeDocument/2006/relationships/image" Target="../media/image691.png"/><Relationship Id="rId5" Type="http://schemas.openxmlformats.org/officeDocument/2006/relationships/image" Target="../media/image669.png"/><Relationship Id="rId10" Type="http://schemas.openxmlformats.org/officeDocument/2006/relationships/image" Target="../media/image690.png"/><Relationship Id="rId4" Type="http://schemas.openxmlformats.org/officeDocument/2006/relationships/image" Target="../media/image586.png"/><Relationship Id="rId9" Type="http://schemas.openxmlformats.org/officeDocument/2006/relationships/image" Target="../media/image683.png"/><Relationship Id="rId14" Type="http://schemas.openxmlformats.org/officeDocument/2006/relationships/image" Target="../media/image6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564901" y="2496825"/>
            <a:ext cx="7978787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Complex Numbers</a:t>
            </a:r>
            <a:endParaRPr lang="ja-JP" altLang="en-US" sz="9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339752" y="4077072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3528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express a complex number in the form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𝒓𝒆𝒊</m:t>
                    </m:r>
                    <m:r>
                      <a:rPr lang="el-GR" sz="1400" b="1" i="1" baseline="30000" dirty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Express the following in the form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𝑧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𝑟𝑒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𝜃</m:t>
                        </m:r>
                      </m:sup>
                    </m:sSup>
                    <m:r>
                      <a:rPr lang="en-US" sz="1400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sz="1400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352800" cy="4525963"/>
              </a:xfrm>
              <a:blipFill>
                <a:blip r:embed="rId2"/>
                <a:stretch>
                  <a:fillRect t="-270" r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76200"/>
                <a:ext cx="177317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773178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185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418" y="542498"/>
                <a:ext cx="874342" cy="3172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8" y="542498"/>
                <a:ext cx="874342" cy="3172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1946239" y="77379"/>
                <a:ext cx="1484765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239" y="77379"/>
                <a:ext cx="148476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3541493" y="75401"/>
                <a:ext cx="157716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493" y="75401"/>
                <a:ext cx="157716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3048000"/>
                <a:ext cx="2353080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=5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48000"/>
                <a:ext cx="2353080" cy="5763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53000" y="1600200"/>
                <a:ext cx="2353080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=5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600200"/>
                <a:ext cx="2353080" cy="5763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6248400" y="2057400"/>
            <a:ext cx="762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86200" y="3048000"/>
            <a:ext cx="464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adjust this first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sign in the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centre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is negative, we need it to be positive for the ‘rules’ to work</a:t>
            </a:r>
          </a:p>
          <a:p>
            <a:pPr marL="285750" indent="-285750" algn="ctr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We also need both angles to be identical. In this case we can apply the rules we saw a moment ago…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1A</a:t>
            </a:r>
          </a:p>
        </p:txBody>
      </p:sp>
    </p:spTree>
    <p:extLst>
      <p:ext uri="{BB962C8B-B14F-4D97-AF65-F5344CB8AC3E}">
        <p14:creationId xmlns:p14="http://schemas.microsoft.com/office/powerpoint/2010/main" val="1915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19600" y="2370161"/>
                <a:ext cx="2544799" cy="665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=5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</m:m>
                          <m:r>
                            <a:rPr lang="en-US" sz="1400" b="0" i="1" smtClean="0">
                              <a:latin typeface="Cambria Math"/>
                            </a:rPr>
                            <m:t>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370161"/>
                <a:ext cx="2544799" cy="6656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3528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express a complex number in the form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𝒓𝒆𝒊</m:t>
                    </m:r>
                    <m:r>
                      <a:rPr lang="el-GR" sz="1400" b="1" i="1" baseline="30000" dirty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Express the following in the form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𝑧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𝑟𝑒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sz="1400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352800" cy="4525963"/>
              </a:xfrm>
              <a:blipFill>
                <a:blip r:embed="rId3"/>
                <a:stretch>
                  <a:fillRect t="-270" r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76200"/>
                <a:ext cx="177317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773178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185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418" y="542498"/>
                <a:ext cx="874342" cy="3172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8" y="542498"/>
                <a:ext cx="874342" cy="3172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1946239" y="77379"/>
                <a:ext cx="1484765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239" y="77379"/>
                <a:ext cx="148476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3541493" y="75401"/>
                <a:ext cx="157716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493" y="75401"/>
                <a:ext cx="157716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3048000"/>
                <a:ext cx="2353080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=5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48000"/>
                <a:ext cx="2353080" cy="5763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19600" y="1600200"/>
                <a:ext cx="2353080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=5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00200"/>
                <a:ext cx="2353080" cy="57637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239000" y="2057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Apply 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(-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Apply sin(-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) = -sin(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Arc 13"/>
          <p:cNvSpPr/>
          <p:nvPr/>
        </p:nvSpPr>
        <p:spPr>
          <a:xfrm>
            <a:off x="6934200" y="1905000"/>
            <a:ext cx="381000" cy="8382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53000" y="2446361"/>
                <a:ext cx="971548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446361"/>
                <a:ext cx="971548" cy="45980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15000" y="2446361"/>
                <a:ext cx="1180964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</m:t>
                      </m:r>
                      <m:r>
                        <a:rPr lang="en-US" sz="1400" b="0" i="1" smtClean="0">
                          <a:latin typeface="Cambria Math"/>
                        </a:rPr>
                        <m:t>𝑖𝑠𝑖𝑛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446361"/>
                <a:ext cx="1180964" cy="45980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5710450" y="3007057"/>
            <a:ext cx="3810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167650" y="3007057"/>
            <a:ext cx="3810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844954" y="2993410"/>
            <a:ext cx="762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82954" y="367921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can see from the form that r = 5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4276" y="3679209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can see from the form that 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= -</a:t>
            </a:r>
            <a:r>
              <a:rPr lang="el-GR" sz="1400" baseline="30000" dirty="0">
                <a:solidFill>
                  <a:srgbClr val="FF0000"/>
                </a:solidFill>
                <a:latin typeface="Comic Sans MS" pitchFamily="66" charset="0"/>
              </a:rPr>
              <a:t>π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US" sz="1400" baseline="-25000" dirty="0">
                <a:solidFill>
                  <a:srgbClr val="FF0000"/>
                </a:solidFill>
                <a:latin typeface="Comic Sans MS" pitchFamily="66" charset="0"/>
              </a:rPr>
              <a:t>8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96385" y="5033751"/>
                <a:ext cx="973728" cy="34939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385" y="5033751"/>
                <a:ext cx="973728" cy="34939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96385" y="5567151"/>
                <a:ext cx="1142813" cy="44095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385" y="5567151"/>
                <a:ext cx="1142813" cy="44095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6263185" y="5262351"/>
            <a:ext cx="304800" cy="5334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567985" y="533855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Replace r and 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24232" y="4386619"/>
                <a:ext cx="7151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𝑟</m:t>
                      </m:r>
                      <m:r>
                        <a:rPr lang="en-US" sz="16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232" y="4386619"/>
                <a:ext cx="715132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85429" y="4378658"/>
                <a:ext cx="934808" cy="512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429" y="4378658"/>
                <a:ext cx="934808" cy="512384"/>
              </a:xfrm>
              <a:prstGeom prst="rect">
                <a:avLst/>
              </a:prstGeom>
              <a:blipFill rotWithShape="1">
                <a:blip r:embed="rId1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1A</a:t>
            </a:r>
          </a:p>
        </p:txBody>
      </p:sp>
    </p:spTree>
    <p:extLst>
      <p:ext uri="{BB962C8B-B14F-4D97-AF65-F5344CB8AC3E}">
        <p14:creationId xmlns:p14="http://schemas.microsoft.com/office/powerpoint/2010/main" val="2719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  <p:bldP spid="9" grpId="0"/>
      <p:bldP spid="17" grpId="0"/>
      <p:bldP spid="21" grpId="0"/>
      <p:bldP spid="22" grpId="0"/>
      <p:bldP spid="26" grpId="0"/>
      <p:bldP spid="27" grpId="0"/>
      <p:bldP spid="28" grpId="0" animBg="1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3528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express a complex number in the form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𝒓𝒆𝒊</m:t>
                    </m:r>
                    <m:r>
                      <a:rPr lang="el-GR" sz="1400" b="1" i="1" baseline="30000" dirty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Express the following in the form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 dirty="0" err="1" smtClean="0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352800" cy="4525963"/>
              </a:xfrm>
              <a:blipFill>
                <a:blip r:embed="rId2"/>
                <a:stretch>
                  <a:fillRect t="-270" r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76200"/>
                <a:ext cx="177317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773178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185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418" y="542498"/>
                <a:ext cx="874342" cy="3172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8" y="542498"/>
                <a:ext cx="874342" cy="3172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1946239" y="77379"/>
                <a:ext cx="1484765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239" y="77379"/>
                <a:ext cx="148476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3541493" y="75401"/>
                <a:ext cx="157716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493" y="75401"/>
                <a:ext cx="157716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92073" y="3077570"/>
                <a:ext cx="1347741" cy="493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073" y="3077570"/>
                <a:ext cx="1347741" cy="4938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29200" y="1447800"/>
                <a:ext cx="1347741" cy="493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447800"/>
                <a:ext cx="1347741" cy="49385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6172200" y="1981200"/>
            <a:ext cx="3810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4800" y="25908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can see from the form that r = √2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25908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can see from the form that 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n-US" sz="1400" baseline="30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l-GR" sz="1400" baseline="30000" dirty="0">
                <a:solidFill>
                  <a:srgbClr val="FF0000"/>
                </a:solidFill>
                <a:latin typeface="Comic Sans MS" pitchFamily="66" charset="0"/>
              </a:rPr>
              <a:t>π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400" baseline="-250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19600" y="3276600"/>
                <a:ext cx="849913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𝑟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276600"/>
                <a:ext cx="849913" cy="36760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77000" y="3276600"/>
                <a:ext cx="860557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276600"/>
                <a:ext cx="860557" cy="55496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5257800" y="1981200"/>
            <a:ext cx="3810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53000" y="4038600"/>
                <a:ext cx="177317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038600"/>
                <a:ext cx="1773178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6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24400" y="4572000"/>
                <a:ext cx="2262158" cy="5763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𝑖𝑠𝑖𝑛</m:t>
                          </m:r>
                          <m:f>
                            <m:f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572000"/>
                <a:ext cx="2262158" cy="57637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34000" y="5410200"/>
                <a:ext cx="105907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=−1+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410200"/>
                <a:ext cx="1059072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6781800" y="4191000"/>
            <a:ext cx="304800" cy="6858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010400" y="4343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Replace r and 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6781800" y="4876800"/>
            <a:ext cx="304800" cy="6858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010400" y="4876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You can calculate all of this! Leave the second part in terms of 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2492896"/>
            <a:ext cx="1299592" cy="23279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2864768" y="2780928"/>
            <a:ext cx="411088" cy="1584176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79712" y="4365104"/>
                <a:ext cx="2133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This means that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have to be </a:t>
                </a:r>
                <a:r>
                  <a:rPr lang="en-GB" sz="1400" u="sng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real</a:t>
                </a:r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numbers (</a:t>
                </a:r>
                <a:r>
                  <a:rPr lang="en-GB" sz="1400" dirty="0" err="1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ie</a:t>
                </a:r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not complex)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365104"/>
                <a:ext cx="2133600" cy="954107"/>
              </a:xfrm>
              <a:prstGeom prst="rect">
                <a:avLst/>
              </a:prstGeom>
              <a:blipFill>
                <a:blip r:embed="rId15"/>
                <a:stretch>
                  <a:fillRect t="-1274" r="-571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1A</a:t>
            </a:r>
          </a:p>
        </p:txBody>
      </p:sp>
    </p:spTree>
    <p:extLst>
      <p:ext uri="{BB962C8B-B14F-4D97-AF65-F5344CB8AC3E}">
        <p14:creationId xmlns:p14="http://schemas.microsoft.com/office/powerpoint/2010/main" val="24436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8" grpId="0" animBg="1"/>
      <p:bldP spid="8" grpId="1" animBg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3528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express a complex number in the form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𝒓𝒆𝒊</m:t>
                    </m:r>
                    <m:r>
                      <a:rPr lang="el-GR" sz="1400" b="1" i="1" baseline="30000" dirty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Express the following in the form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i="1" dirty="0" err="1" smtClean="0">
                        <a:latin typeface="Cambria Math" panose="02040503050406030204" pitchFamily="18" charset="0"/>
                      </a:rPr>
                      <m:t>𝑖𝑠𝑖𝑛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i="1" dirty="0">
                    <a:latin typeface="Comic Sans MS" panose="030F0702030302020204" pitchFamily="66" charset="0"/>
                  </a:rPr>
                  <a:t>, </a:t>
                </a:r>
                <a:r>
                  <a:rPr lang="en-GB" sz="1400" dirty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352800" cy="4525963"/>
              </a:xfrm>
              <a:blipFill>
                <a:blip r:embed="rId2"/>
                <a:stretch>
                  <a:fillRect t="-270" r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76200"/>
                <a:ext cx="177317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773178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185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418" y="542498"/>
                <a:ext cx="874342" cy="3172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8" y="542498"/>
                <a:ext cx="874342" cy="3172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1946239" y="77379"/>
                <a:ext cx="1484765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239" y="77379"/>
                <a:ext cx="148476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3541493" y="75401"/>
                <a:ext cx="157716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493" y="75401"/>
                <a:ext cx="157716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71600" y="3048000"/>
                <a:ext cx="1293944" cy="508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23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048000"/>
                <a:ext cx="1293944" cy="5087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24400" y="1447800"/>
                <a:ext cx="1293944" cy="508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23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447800"/>
                <a:ext cx="1293944" cy="5087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 flipV="1">
            <a:off x="5791200" y="1905000"/>
            <a:ext cx="3810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33800" y="25146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can see from the form that r =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25146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can see from the form that 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n-US" sz="1400" baseline="30000" dirty="0">
                <a:solidFill>
                  <a:srgbClr val="FF0000"/>
                </a:solidFill>
                <a:latin typeface="Comic Sans MS" pitchFamily="66" charset="0"/>
              </a:rPr>
              <a:t>23</a:t>
            </a:r>
            <a:r>
              <a:rPr lang="el-GR" sz="1400" baseline="30000" dirty="0">
                <a:solidFill>
                  <a:srgbClr val="FF0000"/>
                </a:solidFill>
                <a:latin typeface="Comic Sans MS" pitchFamily="66" charset="0"/>
              </a:rPr>
              <a:t>π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400" baseline="-250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38600" y="3200400"/>
                <a:ext cx="7151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𝑟</m:t>
                      </m:r>
                      <m:r>
                        <a:rPr lang="en-US" sz="16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200400"/>
                <a:ext cx="715132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6000" y="3200400"/>
                <a:ext cx="974369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23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00400"/>
                <a:ext cx="974369" cy="5533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4876800" y="1905000"/>
            <a:ext cx="3810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00925" y="16002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The value of </a:t>
            </a:r>
            <a:r>
              <a:rPr lang="el-GR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θ</a:t>
            </a:r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is not in the range we want. We can keep subtracting 2</a:t>
            </a:r>
            <a:r>
              <a:rPr lang="el-GR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until it is!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7162800" y="2514600"/>
            <a:ext cx="914400" cy="7620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>
            <a:off x="7010400" y="3505200"/>
            <a:ext cx="3048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315200" y="3505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Subtract 2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π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096000" y="3810000"/>
                <a:ext cx="974369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13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10000"/>
                <a:ext cx="974369" cy="55496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172200" y="4419600"/>
                <a:ext cx="860556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419600"/>
                <a:ext cx="860556" cy="55496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7010400" y="4114800"/>
            <a:ext cx="3048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315200" y="4114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Subtract 2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π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72000" y="5181600"/>
                <a:ext cx="177317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181600"/>
                <a:ext cx="1773178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8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43400" y="5715000"/>
                <a:ext cx="2144241" cy="5763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𝑖𝑠𝑖𝑛</m:t>
                          </m:r>
                          <m:f>
                            <m:f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715000"/>
                <a:ext cx="2144241" cy="57637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6400800" y="5334000"/>
            <a:ext cx="304800" cy="6858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629400" y="5486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Replace r and 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11760" y="2492896"/>
            <a:ext cx="1010791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1A</a:t>
            </a:r>
          </a:p>
        </p:txBody>
      </p:sp>
    </p:spTree>
    <p:extLst>
      <p:ext uri="{BB962C8B-B14F-4D97-AF65-F5344CB8AC3E}">
        <p14:creationId xmlns:p14="http://schemas.microsoft.com/office/powerpoint/2010/main" val="28539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30" grpId="0"/>
      <p:bldP spid="31" grpId="0"/>
      <p:bldP spid="32" grpId="0"/>
      <p:bldP spid="33" grpId="0"/>
      <p:bldP spid="9" grpId="0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  <p:bldP spid="46" grpId="0"/>
      <p:bldP spid="47" grpId="0" animBg="1"/>
      <p:bldP spid="48" grpId="0"/>
      <p:bldP spid="37" grpId="0" animBg="1"/>
      <p:bldP spid="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3528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express a complex number in the form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𝒓𝒆𝒊</m:t>
                    </m:r>
                    <m:r>
                      <a:rPr lang="el-GR" sz="1400" b="1" i="1" baseline="30000" dirty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Use: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To show that: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352800" cy="4525963"/>
              </a:xfrm>
              <a:blipFill>
                <a:blip r:embed="rId2"/>
                <a:stretch>
                  <a:fillRect t="-270" r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76200"/>
                <a:ext cx="177317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773178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185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418" y="542498"/>
                <a:ext cx="874342" cy="3172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8" y="542498"/>
                <a:ext cx="874342" cy="3172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1946239" y="77379"/>
                <a:ext cx="1484765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239" y="77379"/>
                <a:ext cx="148476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3541493" y="75401"/>
                <a:ext cx="157716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493" y="75401"/>
                <a:ext cx="157716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2564904"/>
                <a:ext cx="1687705" cy="317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564904"/>
                <a:ext cx="1687705" cy="3172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43608" y="3212976"/>
                <a:ext cx="190911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𝑐</m:t>
                      </m:r>
                      <m:r>
                        <a:rPr lang="en-GB" sz="1400" b="0" i="1" smtClean="0">
                          <a:latin typeface="Cambria Math"/>
                        </a:rPr>
                        <m:t>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212976"/>
                <a:ext cx="1909112" cy="495649"/>
              </a:xfrm>
              <a:prstGeom prst="rect">
                <a:avLst/>
              </a:prstGeom>
              <a:blipFill>
                <a:blip r:embed="rId9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67200" y="1600200"/>
                <a:ext cx="1687705" cy="317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600200"/>
                <a:ext cx="1687705" cy="3172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038600" y="2057400"/>
                <a:ext cx="2514600" cy="317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(−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057400"/>
                <a:ext cx="2514600" cy="31720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400800" y="1752600"/>
            <a:ext cx="304800" cy="4572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705600" y="18288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828800"/>
                <a:ext cx="1143000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191000" y="2514600"/>
                <a:ext cx="1752600" cy="314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514600"/>
                <a:ext cx="1752600" cy="31470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6400800" y="2209800"/>
            <a:ext cx="304800" cy="4572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629400" y="2209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Use the relationships above to rewrite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191000" y="3124200"/>
                <a:ext cx="1687705" cy="317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124200"/>
                <a:ext cx="1687705" cy="31720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114800" y="3505200"/>
                <a:ext cx="1752600" cy="314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505200"/>
                <a:ext cx="1752600" cy="31470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57600" y="4419600"/>
                <a:ext cx="1676400" cy="314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𝑖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419600"/>
                <a:ext cx="1676400" cy="31470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4419600" y="39624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Add 1 and 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90950" y="31623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1)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790950" y="35433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352800" y="4800600"/>
                <a:ext cx="1905000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800600"/>
                <a:ext cx="1905000" cy="49564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5181600" y="4572000"/>
            <a:ext cx="304800" cy="4572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5486400" y="46482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5616" y="3212976"/>
            <a:ext cx="1752600" cy="5334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3429000" y="4800600"/>
            <a:ext cx="1752600" cy="5334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1A</a:t>
            </a:r>
          </a:p>
        </p:txBody>
      </p:sp>
    </p:spTree>
    <p:extLst>
      <p:ext uri="{BB962C8B-B14F-4D97-AF65-F5344CB8AC3E}">
        <p14:creationId xmlns:p14="http://schemas.microsoft.com/office/powerpoint/2010/main" val="192691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8" grpId="0"/>
      <p:bldP spid="49" grpId="0"/>
      <p:bldP spid="50" grpId="0" animBg="1"/>
      <p:bldP spid="51" grpId="0"/>
      <p:bldP spid="52" grpId="0"/>
      <p:bldP spid="53" grpId="0" animBg="1"/>
      <p:bldP spid="54" grpId="0"/>
      <p:bldP spid="55" grpId="0"/>
      <p:bldP spid="56" grpId="0"/>
      <p:bldP spid="57" grpId="0"/>
      <p:bldP spid="60" grpId="0"/>
      <p:bldP spid="61" grpId="0"/>
      <p:bldP spid="62" grpId="0"/>
      <p:bldP spid="63" grpId="0"/>
      <p:bldP spid="64" grpId="0" animBg="1"/>
      <p:bldP spid="65" grpId="0"/>
      <p:bldP spid="12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1B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75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05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Reminder of rules from last year…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Express the following calculation in the form x + </a:t>
            </a:r>
            <a:r>
              <a:rPr lang="en-US" sz="1400" dirty="0" err="1">
                <a:latin typeface="Comic Sans MS" panose="030F0702030302020204" pitchFamily="66" charset="0"/>
              </a:rPr>
              <a:t>iy</a:t>
            </a:r>
            <a:r>
              <a:rPr lang="en-US" sz="1400" dirty="0">
                <a:latin typeface="Comic Sans MS" panose="030F0702030302020204" pitchFamily="66" charset="0"/>
              </a:rPr>
              <a:t>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0" y="0"/>
                <a:ext cx="2932139" cy="3007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932139" cy="3007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15816" y="0"/>
                <a:ext cx="2743199" cy="43877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0"/>
                <a:ext cx="2743199" cy="438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2852936"/>
                <a:ext cx="2132763" cy="933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𝑐𝑜𝑠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𝑖𝑠𝑖𝑛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𝑐𝑜𝑠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𝑖𝑠𝑖𝑛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852936"/>
                <a:ext cx="2132763" cy="933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92138" y="1524000"/>
                <a:ext cx="1887696" cy="82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𝑖𝑠𝑖𝑛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𝑖𝑠𝑖𝑛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138" y="1524000"/>
                <a:ext cx="1887696" cy="8286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92138" y="2550226"/>
                <a:ext cx="442044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138" y="2550226"/>
                <a:ext cx="442044" cy="5448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08863" y="2521528"/>
                <a:ext cx="2941959" cy="649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sz="1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863" y="2521528"/>
                <a:ext cx="2941959" cy="6491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90160" y="3391395"/>
                <a:ext cx="442044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160" y="3391395"/>
                <a:ext cx="442044" cy="54482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06885" y="3362697"/>
                <a:ext cx="2444772" cy="649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885" y="3362697"/>
                <a:ext cx="2444772" cy="64915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8181" y="4220688"/>
                <a:ext cx="442044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181" y="4220688"/>
                <a:ext cx="442044" cy="54482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04906" y="4191990"/>
                <a:ext cx="1785169" cy="649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906" y="4191990"/>
                <a:ext cx="1785169" cy="64915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89171" y="5021284"/>
                <a:ext cx="107882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171" y="5021284"/>
                <a:ext cx="1078821" cy="495649"/>
              </a:xfrm>
              <a:prstGeom prst="rect">
                <a:avLst/>
              </a:prstGeom>
              <a:blipFill rotWithShape="1">
                <a:blip r:embed="rId1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6839198" y="2045524"/>
            <a:ext cx="312718" cy="700647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089568" y="1953491"/>
            <a:ext cx="2161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Combine using one of the rules above</a:t>
            </a:r>
          </a:p>
          <a:p>
            <a:pPr marL="171450" indent="-171450" algn="ctr">
              <a:buFont typeface="Wingdings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Divide the moduli</a:t>
            </a:r>
          </a:p>
          <a:p>
            <a:pPr marL="171450" indent="-171450" algn="ctr">
              <a:buFont typeface="Wingdings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Subtract the arguments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>
            <a:off x="6837219" y="2898568"/>
            <a:ext cx="312718" cy="700647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324601" y="3751613"/>
            <a:ext cx="312718" cy="700647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>
            <a:off x="5669478" y="4545280"/>
            <a:ext cx="312718" cy="700647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087589" y="3099461"/>
            <a:ext cx="833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02682" y="3833752"/>
            <a:ext cx="181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You can work out the sin and 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parts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35685" y="4762006"/>
            <a:ext cx="1118259" cy="28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868144" y="260649"/>
            <a:ext cx="1656184" cy="144015"/>
          </a:xfrm>
          <a:prstGeom prst="straightConnector1">
            <a:avLst/>
          </a:prstGeom>
          <a:ln w="603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20762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1B</a:t>
            </a:r>
          </a:p>
        </p:txBody>
      </p:sp>
    </p:spTree>
    <p:extLst>
      <p:ext uri="{BB962C8B-B14F-4D97-AF65-F5344CB8AC3E}">
        <p14:creationId xmlns:p14="http://schemas.microsoft.com/office/powerpoint/2010/main" val="399135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9" grpId="0" animBg="1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9532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be able to multiply and divide complex numbers which are given in exponential form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need to be able to follow the same kind of processes for numbers given in exponential form…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a) Express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95328" cy="4525963"/>
              </a:xfrm>
              <a:blipFill>
                <a:blip r:embed="rId2"/>
                <a:stretch>
                  <a:fillRect t="-809" r="-1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0" y="0"/>
                <a:ext cx="2932139" cy="3007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932139" cy="3007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15816" y="0"/>
                <a:ext cx="2743199" cy="43877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0"/>
                <a:ext cx="2743199" cy="438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20762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52120" y="0"/>
                <a:ext cx="2133600" cy="3493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0"/>
                <a:ext cx="2133600" cy="349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00111" y="0"/>
                <a:ext cx="1343889" cy="43877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111" y="0"/>
                <a:ext cx="1343889" cy="438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H="1" flipV="1">
            <a:off x="7308304" y="476672"/>
            <a:ext cx="576064" cy="1008111"/>
          </a:xfrm>
          <a:prstGeom prst="straightConnector1">
            <a:avLst/>
          </a:prstGeom>
          <a:ln w="603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16016" y="1628800"/>
                <a:ext cx="1238288" cy="413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628800"/>
                <a:ext cx="1238288" cy="4137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99992" y="2132856"/>
                <a:ext cx="1571841" cy="430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132856"/>
                <a:ext cx="1571841" cy="4309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499992" y="2708920"/>
                <a:ext cx="970394" cy="423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708920"/>
                <a:ext cx="970394" cy="4238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427984" y="3284984"/>
                <a:ext cx="2160240" cy="458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284984"/>
                <a:ext cx="2160240" cy="458395"/>
              </a:xfrm>
              <a:prstGeom prst="rect">
                <a:avLst/>
              </a:prstGeom>
              <a:blipFill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427984" y="3861048"/>
                <a:ext cx="1440160" cy="333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861048"/>
                <a:ext cx="1440160" cy="3331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427984" y="4437112"/>
                <a:ext cx="1008112" cy="333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437112"/>
                <a:ext cx="1008112" cy="3331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6012160" y="1844824"/>
            <a:ext cx="360040" cy="576064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372200" y="191683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Apply one of the rules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Arc 40"/>
          <p:cNvSpPr/>
          <p:nvPr/>
        </p:nvSpPr>
        <p:spPr>
          <a:xfrm>
            <a:off x="5868144" y="2420888"/>
            <a:ext cx="360040" cy="576064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6300192" y="2996952"/>
            <a:ext cx="360040" cy="576064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6300192" y="3573016"/>
            <a:ext cx="360040" cy="50405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5580112" y="4077072"/>
            <a:ext cx="360040" cy="50405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228184" y="256490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88224" y="306896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in modulus-argument form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88224" y="357301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 the cos and sine parts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40152" y="414908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4" grpId="0"/>
      <p:bldP spid="33" grpId="0"/>
      <p:bldP spid="34" grpId="0"/>
      <p:bldP spid="35" grpId="0"/>
      <p:bldP spid="36" grpId="0"/>
      <p:bldP spid="37" grpId="0"/>
      <p:bldP spid="38" grpId="0" animBg="1"/>
      <p:bldP spid="40" grpId="0"/>
      <p:bldP spid="41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9532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be able to multiply and divide complex numbers which are given in exponential form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need to be able to follow the same kind of processes for numbers given in exponential form…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=2+2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𝑧𝑤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𝑧𝑤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Use geometrical reasoning to find the two possibilities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giving your answers in exponential form.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To do this, we need to find the magnitude of w, as well as its argument…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95328" cy="4525963"/>
              </a:xfrm>
              <a:blipFill>
                <a:blip r:embed="rId2"/>
                <a:stretch>
                  <a:fillRect l="-165" t="-809" r="-1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0" y="0"/>
                <a:ext cx="2932139" cy="3007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932139" cy="3007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15816" y="0"/>
                <a:ext cx="2743199" cy="43877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0"/>
                <a:ext cx="2743199" cy="438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20762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52120" y="0"/>
                <a:ext cx="2133600" cy="3493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0"/>
                <a:ext cx="2133600" cy="349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00111" y="0"/>
                <a:ext cx="1343889" cy="43877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111" y="0"/>
                <a:ext cx="1343889" cy="438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80112" y="1628800"/>
                <a:ext cx="1179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628800"/>
                <a:ext cx="1179682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36096" y="2204864"/>
                <a:ext cx="1364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204864"/>
                <a:ext cx="1364669" cy="276999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724128" y="2708920"/>
                <a:ext cx="8052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708920"/>
                <a:ext cx="805220" cy="276999"/>
              </a:xfrm>
              <a:prstGeom prst="rect">
                <a:avLst/>
              </a:prstGeom>
              <a:blipFill>
                <a:blip r:embed="rId9"/>
                <a:stretch>
                  <a:fillRect r="-606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7584" y="4941168"/>
                <a:ext cx="8052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41168"/>
                <a:ext cx="805220" cy="276999"/>
              </a:xfrm>
              <a:prstGeom prst="rect">
                <a:avLst/>
              </a:prstGeom>
              <a:blipFill>
                <a:blip r:embed="rId10"/>
                <a:stretch>
                  <a:fillRect r="-606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6660232" y="1772816"/>
            <a:ext cx="360040" cy="50405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739481" y="1700808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left hand side can be written as two separate moduli…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053039" y="2358405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both sides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039" y="2358405"/>
                <a:ext cx="1008112" cy="461665"/>
              </a:xfrm>
              <a:prstGeom prst="rect">
                <a:avLst/>
              </a:prstGeom>
              <a:blipFill>
                <a:blip r:embed="rId11"/>
                <a:stretch>
                  <a:fillRect t="-1316" r="-4848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6660232" y="2348880"/>
            <a:ext cx="360040" cy="50405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50" grpId="0"/>
      <p:bldP spid="51" grpId="0"/>
      <p:bldP spid="54" grpId="0" animBg="1"/>
      <p:bldP spid="55" grpId="0"/>
      <p:bldP spid="56" grpId="0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9532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be able to multiply and divide complex numbers which are given in exponential form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need to be able to follow the same kind of processes for numbers given in exponential form…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=2+2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𝑧𝑤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𝑧𝑤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Use geometrical reasoning to find the two possibilities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giving your answers in exponential form.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Now we need to find possible magnitudes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arg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To start with, find the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arg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95328" cy="4525963"/>
              </a:xfrm>
              <a:blipFill>
                <a:blip r:embed="rId2"/>
                <a:stretch>
                  <a:fillRect l="-165" t="-809" r="-1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0" y="0"/>
                <a:ext cx="2932139" cy="3007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932139" cy="3007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15816" y="0"/>
                <a:ext cx="2743199" cy="43877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0"/>
                <a:ext cx="2743199" cy="438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20762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52120" y="0"/>
                <a:ext cx="2133600" cy="3493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0"/>
                <a:ext cx="2133600" cy="349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00111" y="0"/>
                <a:ext cx="1343889" cy="43877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111" y="0"/>
                <a:ext cx="1343889" cy="438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7584" y="4941168"/>
                <a:ext cx="8052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41168"/>
                <a:ext cx="805220" cy="276999"/>
              </a:xfrm>
              <a:prstGeom prst="rect">
                <a:avLst/>
              </a:prstGeom>
              <a:blipFill>
                <a:blip r:embed="rId7"/>
                <a:stretch>
                  <a:fillRect r="-606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V="1">
            <a:off x="57744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0792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384032" y="1540024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6888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9936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2984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6032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1648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4696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V="1">
            <a:off x="6384032" y="27592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V="1">
            <a:off x="6384032" y="24544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6384032" y="21496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V="1">
            <a:off x="6384032" y="18448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6384032" y="1540024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V="1">
            <a:off x="6384032" y="12352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V="1">
            <a:off x="6384032" y="9304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V="1">
            <a:off x="6384032" y="6256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V="1">
            <a:off x="6384032" y="3208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908032" y="2911624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Re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19800" y="1208584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omic Sans MS" pitchFamily="66" charset="0"/>
              </a:rPr>
              <a:t>Im</a:t>
            </a:r>
            <a:endParaRPr lang="en-GB" sz="1400" dirty="0">
              <a:latin typeface="Comic Sans MS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20553" y="2376818"/>
            <a:ext cx="144016" cy="144016"/>
            <a:chOff x="7236296" y="5373216"/>
            <a:chExt cx="144016" cy="14401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236296" y="537321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7236296" y="537321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03073" y="2145323"/>
                <a:ext cx="1330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073" y="2145323"/>
                <a:ext cx="133050" cy="215444"/>
              </a:xfrm>
              <a:prstGeom prst="rect">
                <a:avLst/>
              </a:prstGeom>
              <a:blipFill>
                <a:blip r:embed="rId8"/>
                <a:stretch>
                  <a:fillRect l="-22727" r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6374423" y="2453054"/>
            <a:ext cx="615462" cy="6066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374423" y="3050932"/>
            <a:ext cx="633046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6676292" y="2737340"/>
            <a:ext cx="633046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962531" y="2649904"/>
                <a:ext cx="22420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531" y="2649904"/>
                <a:ext cx="224204" cy="215444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572006" y="3072179"/>
                <a:ext cx="22420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006" y="3072179"/>
                <a:ext cx="224204" cy="215444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99489" y="4874602"/>
                <a:ext cx="219880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89" y="4874602"/>
                <a:ext cx="2198807" cy="622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5671039" y="2681654"/>
            <a:ext cx="914400" cy="914400"/>
          </a:xfrm>
          <a:prstGeom prst="arc">
            <a:avLst>
              <a:gd name="adj1" fmla="val 19811452"/>
              <a:gd name="adj2" fmla="val 2102335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514856" y="2835642"/>
                <a:ext cx="22420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56" y="2835642"/>
                <a:ext cx="224204" cy="215444"/>
              </a:xfrm>
              <a:prstGeom prst="rect">
                <a:avLst/>
              </a:prstGeom>
              <a:blipFill>
                <a:blip r:embed="rId11"/>
                <a:stretch>
                  <a:fillRect l="-5556" r="-2778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763966" y="5619017"/>
                <a:ext cx="1126206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66" y="5619017"/>
                <a:ext cx="1126206" cy="4706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7043514" y="539688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" name="Arc 103"/>
          <p:cNvSpPr/>
          <p:nvPr/>
        </p:nvSpPr>
        <p:spPr>
          <a:xfrm>
            <a:off x="6831682" y="5177805"/>
            <a:ext cx="273968" cy="71817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363666" y="4827710"/>
                <a:ext cx="1126206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666" y="4827710"/>
                <a:ext cx="1126206" cy="4706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9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" grpId="0"/>
      <p:bldP spid="99" grpId="0"/>
      <p:bldP spid="100" grpId="0"/>
      <p:bldP spid="12" grpId="0"/>
      <p:bldP spid="13" grpId="0" animBg="1"/>
      <p:bldP spid="101" grpId="0"/>
      <p:bldP spid="102" grpId="0"/>
      <p:bldP spid="103" grpId="0"/>
      <p:bldP spid="104" grpId="0" animBg="1"/>
      <p:bldP spid="1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1258" y="1550126"/>
                <a:ext cx="4310742" cy="4626837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AutoNum type="arabi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=4+4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𝑖𝑠𝑖𝑛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, find:</a:t>
                </a: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	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arg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𝑧𝑤</m:t>
                        </m:r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	d)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arg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e)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	f)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𝑎𝑟𝑔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den>
                        </m:f>
                      </m:e>
                    </m: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is a root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, show all the roots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on an argand diagram.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258" y="1550126"/>
                <a:ext cx="4310742" cy="4626837"/>
              </a:xfrm>
              <a:blipFill>
                <a:blip r:embed="rId2"/>
                <a:stretch>
                  <a:fillRect l="-2122" t="-25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4008" y="1556792"/>
                <a:ext cx="4310742" cy="46268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3) Use the binomial expansion to find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term in the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556792"/>
                <a:ext cx="4310742" cy="4626837"/>
              </a:xfrm>
              <a:prstGeom prst="rect">
                <a:avLst/>
              </a:prstGeom>
              <a:blipFill>
                <a:blip r:embed="rId3"/>
                <a:stretch>
                  <a:fillRect l="-1556" t="-1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92523" y="265449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75856" y="2492896"/>
                <a:ext cx="394787" cy="564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492896"/>
                <a:ext cx="394787" cy="564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87624" y="2996952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16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35896" y="2852936"/>
                <a:ext cx="419410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852936"/>
                <a:ext cx="419410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47864" y="3429000"/>
                <a:ext cx="419410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429000"/>
                <a:ext cx="419410" cy="617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87624" y="342900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660232" y="3356992"/>
            <a:ext cx="0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V="1">
            <a:off x="6660232" y="3501008"/>
            <a:ext cx="0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52120" y="5805264"/>
            <a:ext cx="144016" cy="144016"/>
            <a:chOff x="7452320" y="3068960"/>
            <a:chExt cx="144016" cy="1440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7452320" y="306896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452320" y="306896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652120" y="3789040"/>
            <a:ext cx="144016" cy="144016"/>
            <a:chOff x="7452320" y="3068960"/>
            <a:chExt cx="144016" cy="14401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7452320" y="306896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452320" y="306896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588224" y="5301208"/>
            <a:ext cx="144016" cy="144016"/>
            <a:chOff x="7452320" y="3068960"/>
            <a:chExt cx="144016" cy="14401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7452320" y="306896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7452320" y="306896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588224" y="4293096"/>
            <a:ext cx="144016" cy="144016"/>
            <a:chOff x="7452320" y="3068960"/>
            <a:chExt cx="144016" cy="14401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7452320" y="306896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452320" y="306896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8384" y="4725144"/>
            <a:ext cx="42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6444208" y="306896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Im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6732240" y="41490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6732240" y="51571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6732240" y="36450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6732240" y="566124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5508104" y="479715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6012160" y="479715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6948264" y="47971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7452320" y="47971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156176" y="2276872"/>
                <a:ext cx="11022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032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276872"/>
                <a:ext cx="110222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9532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be able to multiply and divide complex numbers which are given in exponential form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need to be able to follow the same kind of processes for numbers given in exponential form…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=2+2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𝑧𝑤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𝑧𝑤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Use geometrical reasoning to find the two possibilities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giving your answers in exponential form.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Now we need to find possible magnitudes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arg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To start with, find the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arg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95328" cy="4525963"/>
              </a:xfrm>
              <a:blipFill>
                <a:blip r:embed="rId2"/>
                <a:stretch>
                  <a:fillRect l="-165" t="-809" r="-1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0" y="0"/>
                <a:ext cx="2932139" cy="3007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932139" cy="3007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15816" y="0"/>
                <a:ext cx="2743199" cy="43877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0"/>
                <a:ext cx="2743199" cy="438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20762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52120" y="0"/>
                <a:ext cx="2133600" cy="3493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0"/>
                <a:ext cx="2133600" cy="349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00111" y="0"/>
                <a:ext cx="1343889" cy="43877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111" y="0"/>
                <a:ext cx="1343889" cy="438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7584" y="4941168"/>
                <a:ext cx="8052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41168"/>
                <a:ext cx="805220" cy="276999"/>
              </a:xfrm>
              <a:prstGeom prst="rect">
                <a:avLst/>
              </a:prstGeom>
              <a:blipFill>
                <a:blip r:embed="rId7"/>
                <a:stretch>
                  <a:fillRect r="-606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V="1">
            <a:off x="57744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0792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384032" y="1540024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6888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9936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2984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6032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1648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4696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V="1">
            <a:off x="6384032" y="27592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V="1">
            <a:off x="6384032" y="24544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6384032" y="21496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V="1">
            <a:off x="6384032" y="18448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6384032" y="1540024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V="1">
            <a:off x="6384032" y="12352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V="1">
            <a:off x="6384032" y="9304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V="1">
            <a:off x="6384032" y="6256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V="1">
            <a:off x="6384032" y="3208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908032" y="2911624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Re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19800" y="1208584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omic Sans MS" pitchFamily="66" charset="0"/>
              </a:rPr>
              <a:t>Im</a:t>
            </a:r>
            <a:endParaRPr lang="en-GB" sz="1400" dirty="0">
              <a:latin typeface="Comic Sans MS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20553" y="2376818"/>
            <a:ext cx="144016" cy="144016"/>
            <a:chOff x="7236296" y="5373216"/>
            <a:chExt cx="144016" cy="14401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236296" y="537321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7236296" y="537321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03073" y="2145323"/>
                <a:ext cx="1330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073" y="2145323"/>
                <a:ext cx="133050" cy="215444"/>
              </a:xfrm>
              <a:prstGeom prst="rect">
                <a:avLst/>
              </a:prstGeom>
              <a:blipFill>
                <a:blip r:embed="rId8"/>
                <a:stretch>
                  <a:fillRect l="-22727" r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6374423" y="2453054"/>
            <a:ext cx="615462" cy="6066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374423" y="3050932"/>
            <a:ext cx="633046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6676292" y="2737340"/>
            <a:ext cx="633046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5671039" y="2681654"/>
            <a:ext cx="914400" cy="914400"/>
          </a:xfrm>
          <a:prstGeom prst="arc">
            <a:avLst>
              <a:gd name="adj1" fmla="val 19811452"/>
              <a:gd name="adj2" fmla="val 2102335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629157" y="2756511"/>
                <a:ext cx="224204" cy="2901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157" y="2756511"/>
                <a:ext cx="224204" cy="290144"/>
              </a:xfrm>
              <a:prstGeom prst="rect">
                <a:avLst/>
              </a:prstGeom>
              <a:blipFill>
                <a:blip r:embed="rId9"/>
                <a:stretch>
                  <a:fillRect b="-14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363666" y="4827710"/>
                <a:ext cx="1126206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666" y="4827710"/>
                <a:ext cx="1126206" cy="4706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16186" y="4611651"/>
                <a:ext cx="495748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When we multiply the imaginary numbers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angles (arguments) will be </a:t>
                </a:r>
                <a:r>
                  <a:rPr lang="en-GB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added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together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Notice that we are told that after this, the result has no imaginary component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Therefore, we need possible values for the argument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will lead to the complex number being on the real axis only…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186" y="4611651"/>
                <a:ext cx="4957485" cy="2031325"/>
              </a:xfrm>
              <a:prstGeom prst="rect">
                <a:avLst/>
              </a:prstGeom>
              <a:blipFill>
                <a:blip r:embed="rId11"/>
                <a:stretch>
                  <a:fillRect l="-246" t="-601" r="-246" b="-2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15035" y="3567953"/>
            <a:ext cx="968189" cy="3854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42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9532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be able to multiply and divide complex numbers which are given in exponential form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need to be able to follow the same kind of processes for numbers given in exponential form…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=2+2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𝑧𝑤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𝑧𝑤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Use geometrical reasoning to find the two possibilities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giving your answers in exponential form.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Now we need to find possible magnitudes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arg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To start with, find the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arg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95328" cy="4525963"/>
              </a:xfrm>
              <a:blipFill>
                <a:blip r:embed="rId2"/>
                <a:stretch>
                  <a:fillRect l="-165" t="-809" r="-1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0" y="0"/>
                <a:ext cx="2932139" cy="3007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932139" cy="3007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15816" y="0"/>
                <a:ext cx="2743199" cy="43877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0"/>
                <a:ext cx="2743199" cy="438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20762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52120" y="0"/>
                <a:ext cx="2133600" cy="3493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0"/>
                <a:ext cx="2133600" cy="349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00111" y="0"/>
                <a:ext cx="1343889" cy="43877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111" y="0"/>
                <a:ext cx="1343889" cy="438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7584" y="4941168"/>
                <a:ext cx="8052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41168"/>
                <a:ext cx="805220" cy="276999"/>
              </a:xfrm>
              <a:prstGeom prst="rect">
                <a:avLst/>
              </a:prstGeom>
              <a:blipFill>
                <a:blip r:embed="rId7"/>
                <a:stretch>
                  <a:fillRect r="-606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V="1">
            <a:off x="57744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0792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384032" y="1540024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6888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9936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2984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6032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1648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4696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V="1">
            <a:off x="6384032" y="27592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V="1">
            <a:off x="6384032" y="24544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6384032" y="21496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V="1">
            <a:off x="6384032" y="18448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6384032" y="1540024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V="1">
            <a:off x="6384032" y="12352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V="1">
            <a:off x="6384032" y="9304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V="1">
            <a:off x="6384032" y="6256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V="1">
            <a:off x="6384032" y="3208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908032" y="2911624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Re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19800" y="1208584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omic Sans MS" pitchFamily="66" charset="0"/>
              </a:rPr>
              <a:t>Im</a:t>
            </a:r>
            <a:endParaRPr lang="en-GB" sz="1400" dirty="0">
              <a:latin typeface="Comic Sans MS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20553" y="2376818"/>
            <a:ext cx="144016" cy="144016"/>
            <a:chOff x="7236296" y="5373216"/>
            <a:chExt cx="144016" cy="14401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236296" y="537321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7236296" y="537321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03073" y="2145323"/>
                <a:ext cx="1330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073" y="2145323"/>
                <a:ext cx="133050" cy="215444"/>
              </a:xfrm>
              <a:prstGeom prst="rect">
                <a:avLst/>
              </a:prstGeom>
              <a:blipFill>
                <a:blip r:embed="rId8"/>
                <a:stretch>
                  <a:fillRect l="-22727" r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6374423" y="2453054"/>
            <a:ext cx="615462" cy="6066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374423" y="3050932"/>
            <a:ext cx="633046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6676292" y="2737340"/>
            <a:ext cx="633046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5671039" y="2681654"/>
            <a:ext cx="914400" cy="914400"/>
          </a:xfrm>
          <a:prstGeom prst="arc">
            <a:avLst>
              <a:gd name="adj1" fmla="val 19811452"/>
              <a:gd name="adj2" fmla="val 2102335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629157" y="2756511"/>
                <a:ext cx="224204" cy="2901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157" y="2756511"/>
                <a:ext cx="224204" cy="290144"/>
              </a:xfrm>
              <a:prstGeom prst="rect">
                <a:avLst/>
              </a:prstGeom>
              <a:blipFill>
                <a:blip r:embed="rId9"/>
                <a:stretch>
                  <a:fillRect b="-14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363666" y="4827710"/>
                <a:ext cx="1126206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666" y="4827710"/>
                <a:ext cx="1126206" cy="4706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15035" y="3567953"/>
            <a:ext cx="968189" cy="3854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1">
                <a:extLst>
                  <a:ext uri="{FF2B5EF4-FFF2-40B4-BE49-F238E27FC236}">
                    <a16:creationId xmlns:a16="http://schemas.microsoft.com/office/drawing/2014/main" id="{E42FB8A6-FA07-4B08-8994-F5776A0EFA77}"/>
                  </a:ext>
                </a:extLst>
              </p:cNvPr>
              <p:cNvSpPr txBox="1"/>
              <p:nvPr/>
            </p:nvSpPr>
            <p:spPr>
              <a:xfrm>
                <a:off x="4016186" y="4611651"/>
                <a:ext cx="4957485" cy="1399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One way would be to ‘cancel out’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argument we have already, meaning a possible argument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would be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other possibility would be to add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TextBox 1">
                <a:extLst>
                  <a:ext uri="{FF2B5EF4-FFF2-40B4-BE49-F238E27FC236}">
                    <a16:creationId xmlns:a16="http://schemas.microsoft.com/office/drawing/2014/main" id="{E42FB8A6-FA07-4B08-8994-F5776A0EF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186" y="4611651"/>
                <a:ext cx="4957485" cy="1399422"/>
              </a:xfrm>
              <a:prstGeom prst="rect">
                <a:avLst/>
              </a:prstGeom>
              <a:blipFill>
                <a:blip r:embed="rId11"/>
                <a:stretch>
                  <a:fillRect l="-246" b="-4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12">
            <a:extLst>
              <a:ext uri="{FF2B5EF4-FFF2-40B4-BE49-F238E27FC236}">
                <a16:creationId xmlns:a16="http://schemas.microsoft.com/office/drawing/2014/main" id="{B7BFA7A8-0214-48C8-9E6E-A3C5274B9B84}"/>
              </a:ext>
            </a:extLst>
          </p:cNvPr>
          <p:cNvSpPr/>
          <p:nvPr/>
        </p:nvSpPr>
        <p:spPr>
          <a:xfrm>
            <a:off x="5681397" y="2683133"/>
            <a:ext cx="914400" cy="914400"/>
          </a:xfrm>
          <a:prstGeom prst="arc">
            <a:avLst>
              <a:gd name="adj1" fmla="val 19811452"/>
              <a:gd name="adj2" fmla="val 21023355"/>
            </a:avLst>
          </a:prstGeom>
          <a:ln w="34925">
            <a:solidFill>
              <a:srgbClr val="0000FF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100">
                <a:extLst>
                  <a:ext uri="{FF2B5EF4-FFF2-40B4-BE49-F238E27FC236}">
                    <a16:creationId xmlns:a16="http://schemas.microsoft.com/office/drawing/2014/main" id="{44DCA8B6-D81C-403D-8861-260882163429}"/>
                  </a:ext>
                </a:extLst>
              </p:cNvPr>
              <p:cNvSpPr txBox="1"/>
              <p:nvPr/>
            </p:nvSpPr>
            <p:spPr>
              <a:xfrm>
                <a:off x="6389459" y="3067230"/>
                <a:ext cx="259915" cy="2901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1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1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100">
                <a:extLst>
                  <a:ext uri="{FF2B5EF4-FFF2-40B4-BE49-F238E27FC236}">
                    <a16:creationId xmlns:a16="http://schemas.microsoft.com/office/drawing/2014/main" id="{44DCA8B6-D81C-403D-8861-260882163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459" y="3067230"/>
                <a:ext cx="259915" cy="290144"/>
              </a:xfrm>
              <a:prstGeom prst="rect">
                <a:avLst/>
              </a:prstGeom>
              <a:blipFill>
                <a:blip r:embed="rId12"/>
                <a:stretch>
                  <a:fillRect l="-2326" r="-9302" b="-14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12">
            <a:extLst>
              <a:ext uri="{FF2B5EF4-FFF2-40B4-BE49-F238E27FC236}">
                <a16:creationId xmlns:a16="http://schemas.microsoft.com/office/drawing/2014/main" id="{49B319D1-F11F-407F-87E0-542A237621ED}"/>
              </a:ext>
            </a:extLst>
          </p:cNvPr>
          <p:cNvSpPr/>
          <p:nvPr/>
        </p:nvSpPr>
        <p:spPr>
          <a:xfrm>
            <a:off x="6143346" y="2826655"/>
            <a:ext cx="462807" cy="564615"/>
          </a:xfrm>
          <a:prstGeom prst="arc">
            <a:avLst>
              <a:gd name="adj1" fmla="val 11661619"/>
              <a:gd name="adj2" fmla="val 18693860"/>
            </a:avLst>
          </a:prstGeom>
          <a:ln w="34925">
            <a:solidFill>
              <a:srgbClr val="0000FF"/>
            </a:solidFill>
            <a:headEnd type="arrow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100">
                <a:extLst>
                  <a:ext uri="{FF2B5EF4-FFF2-40B4-BE49-F238E27FC236}">
                    <a16:creationId xmlns:a16="http://schemas.microsoft.com/office/drawing/2014/main" id="{A66FFA02-7EDB-44F7-AD54-893B5F387D25}"/>
                  </a:ext>
                </a:extLst>
              </p:cNvPr>
              <p:cNvSpPr txBox="1"/>
              <p:nvPr/>
            </p:nvSpPr>
            <p:spPr>
              <a:xfrm>
                <a:off x="6105374" y="2507937"/>
                <a:ext cx="259915" cy="3168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1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1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TextBox 100">
                <a:extLst>
                  <a:ext uri="{FF2B5EF4-FFF2-40B4-BE49-F238E27FC236}">
                    <a16:creationId xmlns:a16="http://schemas.microsoft.com/office/drawing/2014/main" id="{A66FFA02-7EDB-44F7-AD54-893B5F387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374" y="2507937"/>
                <a:ext cx="259915" cy="316882"/>
              </a:xfrm>
              <a:prstGeom prst="rect">
                <a:avLst/>
              </a:prstGeom>
              <a:blipFill>
                <a:blip r:embed="rId13"/>
                <a:stretch>
                  <a:fillRect l="-2381" r="-2381" b="-13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04">
                <a:extLst>
                  <a:ext uri="{FF2B5EF4-FFF2-40B4-BE49-F238E27FC236}">
                    <a16:creationId xmlns:a16="http://schemas.microsoft.com/office/drawing/2014/main" id="{6CD2A3E7-B800-4628-8C1C-D7A61F6ADB56}"/>
                  </a:ext>
                </a:extLst>
              </p:cNvPr>
              <p:cNvSpPr txBox="1"/>
              <p:nvPr/>
            </p:nvSpPr>
            <p:spPr>
              <a:xfrm>
                <a:off x="1255436" y="6001042"/>
                <a:ext cx="1837362" cy="391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104">
                <a:extLst>
                  <a:ext uri="{FF2B5EF4-FFF2-40B4-BE49-F238E27FC236}">
                    <a16:creationId xmlns:a16="http://schemas.microsoft.com/office/drawing/2014/main" id="{6CD2A3E7-B800-4628-8C1C-D7A61F6AD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436" y="6001042"/>
                <a:ext cx="1837362" cy="391710"/>
              </a:xfrm>
              <a:prstGeom prst="rect">
                <a:avLst/>
              </a:prstGeom>
              <a:blipFill>
                <a:blip r:embed="rId14"/>
                <a:stretch>
                  <a:fillRect l="-4651" t="-4615" r="-1329" b="-2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6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/>
      <p:bldP spid="44" grpId="1"/>
      <p:bldP spid="45" grpId="0" animBg="1"/>
      <p:bldP spid="45" grpId="1" animBg="1"/>
      <p:bldP spid="46" grpId="0"/>
      <p:bldP spid="46" grpId="1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9532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be able to multiply and divide complex numbers which are given in exponential form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need to be able to follow the same kind of processes for numbers given in exponential form…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=2+2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𝑧𝑤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𝑧𝑤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Use geometrical reasoning to find the two possibilities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giving your answers in exponential form.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Now we need to find possible magnitudes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arg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To start with, find the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arg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95328" cy="4525963"/>
              </a:xfrm>
              <a:blipFill>
                <a:blip r:embed="rId2"/>
                <a:stretch>
                  <a:fillRect l="-165" t="-809" r="-1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0" y="0"/>
                <a:ext cx="2932139" cy="3007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932139" cy="3007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15816" y="0"/>
                <a:ext cx="2743199" cy="43877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0"/>
                <a:ext cx="2743199" cy="438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20762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52120" y="0"/>
                <a:ext cx="2133600" cy="3493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0"/>
                <a:ext cx="2133600" cy="349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00111" y="0"/>
                <a:ext cx="1343889" cy="43877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111" y="0"/>
                <a:ext cx="1343889" cy="438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7584" y="4941168"/>
                <a:ext cx="8052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41168"/>
                <a:ext cx="805220" cy="276999"/>
              </a:xfrm>
              <a:prstGeom prst="rect">
                <a:avLst/>
              </a:prstGeom>
              <a:blipFill>
                <a:blip r:embed="rId7"/>
                <a:stretch>
                  <a:fillRect r="-606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V="1">
            <a:off x="57744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0792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384032" y="1540024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6888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9936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2984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6032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1648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469632" y="15400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V="1">
            <a:off x="6384032" y="27592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V="1">
            <a:off x="6384032" y="24544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6384032" y="21496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V="1">
            <a:off x="6384032" y="18448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6384032" y="1540024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V="1">
            <a:off x="6384032" y="12352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V="1">
            <a:off x="6384032" y="9304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V="1">
            <a:off x="6384032" y="6256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V="1">
            <a:off x="6384032" y="320824"/>
            <a:ext cx="0" cy="304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908032" y="2911624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Re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19800" y="1208584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omic Sans MS" pitchFamily="66" charset="0"/>
              </a:rPr>
              <a:t>Im</a:t>
            </a:r>
            <a:endParaRPr lang="en-GB" sz="1400" dirty="0">
              <a:latin typeface="Comic Sans MS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20553" y="2376818"/>
            <a:ext cx="144016" cy="144016"/>
            <a:chOff x="7236296" y="5373216"/>
            <a:chExt cx="144016" cy="14401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236296" y="537321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7236296" y="537321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03073" y="2145323"/>
                <a:ext cx="1330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073" y="2145323"/>
                <a:ext cx="133050" cy="215444"/>
              </a:xfrm>
              <a:prstGeom prst="rect">
                <a:avLst/>
              </a:prstGeom>
              <a:blipFill>
                <a:blip r:embed="rId8"/>
                <a:stretch>
                  <a:fillRect l="-22727" r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6374423" y="2453054"/>
            <a:ext cx="615462" cy="6066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374423" y="3050932"/>
            <a:ext cx="633046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6676292" y="2737340"/>
            <a:ext cx="633046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5671039" y="2681654"/>
            <a:ext cx="914400" cy="914400"/>
          </a:xfrm>
          <a:prstGeom prst="arc">
            <a:avLst>
              <a:gd name="adj1" fmla="val 19811452"/>
              <a:gd name="adj2" fmla="val 2102335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629157" y="2756511"/>
                <a:ext cx="224204" cy="2901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157" y="2756511"/>
                <a:ext cx="224204" cy="290144"/>
              </a:xfrm>
              <a:prstGeom prst="rect">
                <a:avLst/>
              </a:prstGeom>
              <a:blipFill>
                <a:blip r:embed="rId9"/>
                <a:stretch>
                  <a:fillRect b="-14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363666" y="4827710"/>
                <a:ext cx="1126206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666" y="4827710"/>
                <a:ext cx="1126206" cy="4706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15035" y="3567953"/>
            <a:ext cx="968189" cy="3854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04">
                <a:extLst>
                  <a:ext uri="{FF2B5EF4-FFF2-40B4-BE49-F238E27FC236}">
                    <a16:creationId xmlns:a16="http://schemas.microsoft.com/office/drawing/2014/main" id="{6CD2A3E7-B800-4628-8C1C-D7A61F6ADB56}"/>
                  </a:ext>
                </a:extLst>
              </p:cNvPr>
              <p:cNvSpPr txBox="1"/>
              <p:nvPr/>
            </p:nvSpPr>
            <p:spPr>
              <a:xfrm>
                <a:off x="1255436" y="6001042"/>
                <a:ext cx="1837362" cy="391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104">
                <a:extLst>
                  <a:ext uri="{FF2B5EF4-FFF2-40B4-BE49-F238E27FC236}">
                    <a16:creationId xmlns:a16="http://schemas.microsoft.com/office/drawing/2014/main" id="{6CD2A3E7-B800-4628-8C1C-D7A61F6AD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436" y="6001042"/>
                <a:ext cx="1837362" cy="391710"/>
              </a:xfrm>
              <a:prstGeom prst="rect">
                <a:avLst/>
              </a:prstGeom>
              <a:blipFill>
                <a:blip r:embed="rId11"/>
                <a:stretch>
                  <a:fillRect l="-4651" t="-4615" r="-1329" b="-2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50">
                <a:extLst>
                  <a:ext uri="{FF2B5EF4-FFF2-40B4-BE49-F238E27FC236}">
                    <a16:creationId xmlns:a16="http://schemas.microsoft.com/office/drawing/2014/main" id="{1AF08D8A-F8AC-491C-BA24-1EFC32E6034C}"/>
                  </a:ext>
                </a:extLst>
              </p:cNvPr>
              <p:cNvSpPr txBox="1"/>
              <p:nvPr/>
            </p:nvSpPr>
            <p:spPr>
              <a:xfrm>
                <a:off x="5152488" y="4889382"/>
                <a:ext cx="2716065" cy="393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50">
                <a:extLst>
                  <a:ext uri="{FF2B5EF4-FFF2-40B4-BE49-F238E27FC236}">
                    <a16:creationId xmlns:a16="http://schemas.microsoft.com/office/drawing/2014/main" id="{1AF08D8A-F8AC-491C-BA24-1EFC32E60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488" y="4889382"/>
                <a:ext cx="2716065" cy="393569"/>
              </a:xfrm>
              <a:prstGeom prst="rect">
                <a:avLst/>
              </a:prstGeom>
              <a:blipFill>
                <a:blip r:embed="rId12"/>
                <a:stretch>
                  <a:fillRect b="-3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20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1C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24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0715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20" y="1600200"/>
            <a:ext cx="3027286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use De </a:t>
            </a:r>
            <a:r>
              <a:rPr lang="en-GB" sz="1400" b="1" dirty="0" err="1">
                <a:latin typeface="Comic Sans MS" pitchFamily="66" charset="0"/>
              </a:rPr>
              <a:t>Moivre’s</a:t>
            </a:r>
            <a:r>
              <a:rPr lang="en-GB" sz="1400" b="1" dirty="0">
                <a:latin typeface="Comic Sans MS" pitchFamily="66" charset="0"/>
              </a:rPr>
              <a:t> Theorem in problem solving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  <a:sym typeface="Wingdings" panose="05000000000000000000" pitchFamily="2" charset="2"/>
              </a:rPr>
              <a:t> You will be able to use this to find higher powers of complex numbers given in modulus-argument form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3968" y="6519446"/>
            <a:ext cx="40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B61F793-264F-471E-97A0-2F84B6409366}"/>
                  </a:ext>
                </a:extLst>
              </p:cNvPr>
              <p:cNvSpPr txBox="1"/>
              <p:nvPr/>
            </p:nvSpPr>
            <p:spPr>
              <a:xfrm>
                <a:off x="3604334" y="1713390"/>
                <a:ext cx="2632387" cy="326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B61F793-264F-471E-97A0-2F84B6409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334" y="1713390"/>
                <a:ext cx="2632387" cy="326564"/>
              </a:xfrm>
              <a:prstGeom prst="rect">
                <a:avLst/>
              </a:prstGeom>
              <a:blipFill>
                <a:blip r:embed="rId3"/>
                <a:stretch>
                  <a:fillRect l="-2083" r="-231" b="-20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3D27C57-AF57-457C-B958-03A268899FA0}"/>
                  </a:ext>
                </a:extLst>
              </p:cNvPr>
              <p:cNvSpPr txBox="1"/>
              <p:nvPr/>
            </p:nvSpPr>
            <p:spPr>
              <a:xfrm>
                <a:off x="3614691" y="2229775"/>
                <a:ext cx="2961708" cy="257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3D27C57-AF57-457C-B958-03A26889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691" y="2229775"/>
                <a:ext cx="2961708" cy="257058"/>
              </a:xfrm>
              <a:prstGeom prst="rect">
                <a:avLst/>
              </a:prstGeom>
              <a:blipFill>
                <a:blip r:embed="rId4"/>
                <a:stretch>
                  <a:fillRect l="-2058" t="-2381" b="-30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D3FF07-B87C-4703-9A5E-68DD143A3885}"/>
                  </a:ext>
                </a:extLst>
              </p:cNvPr>
              <p:cNvSpPr txBox="1"/>
              <p:nvPr/>
            </p:nvSpPr>
            <p:spPr>
              <a:xfrm>
                <a:off x="3625049" y="2648505"/>
                <a:ext cx="2544543" cy="257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D3FF07-B87C-4703-9A5E-68DD143A3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049" y="2648505"/>
                <a:ext cx="2544543" cy="257058"/>
              </a:xfrm>
              <a:prstGeom prst="rect">
                <a:avLst/>
              </a:prstGeom>
              <a:blipFill>
                <a:blip r:embed="rId5"/>
                <a:stretch>
                  <a:fillRect l="-2398" b="-30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E322CC9-6ECA-4764-AE6A-40EB9F41B419}"/>
                  </a:ext>
                </a:extLst>
              </p:cNvPr>
              <p:cNvSpPr txBox="1"/>
              <p:nvPr/>
            </p:nvSpPr>
            <p:spPr>
              <a:xfrm>
                <a:off x="3582141" y="3111623"/>
                <a:ext cx="37685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E322CC9-6ECA-4764-AE6A-40EB9F41B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41" y="3111623"/>
                <a:ext cx="3768571" cy="246221"/>
              </a:xfrm>
              <a:prstGeom prst="rect">
                <a:avLst/>
              </a:prstGeom>
              <a:blipFill>
                <a:blip r:embed="rId6"/>
                <a:stretch>
                  <a:fillRect l="-809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B965CBA0-AA7E-434A-957B-62DAD310832B}"/>
              </a:ext>
            </a:extLst>
          </p:cNvPr>
          <p:cNvSpPr/>
          <p:nvPr/>
        </p:nvSpPr>
        <p:spPr>
          <a:xfrm>
            <a:off x="6454067" y="1890944"/>
            <a:ext cx="337351" cy="461638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7731C88A-B55A-4CB9-89DA-2F28A259A430}"/>
              </a:ext>
            </a:extLst>
          </p:cNvPr>
          <p:cNvSpPr/>
          <p:nvPr/>
        </p:nvSpPr>
        <p:spPr>
          <a:xfrm>
            <a:off x="6420036" y="2354062"/>
            <a:ext cx="337351" cy="461638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85D81860-4B64-4585-B32E-FC743ED49245}"/>
              </a:ext>
            </a:extLst>
          </p:cNvPr>
          <p:cNvSpPr/>
          <p:nvPr/>
        </p:nvSpPr>
        <p:spPr>
          <a:xfrm>
            <a:off x="7176117" y="2808303"/>
            <a:ext cx="337351" cy="461638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AD9F7C-821D-444B-95B8-463E91E70FA8}"/>
              </a:ext>
            </a:extLst>
          </p:cNvPr>
          <p:cNvSpPr txBox="1"/>
          <p:nvPr/>
        </p:nvSpPr>
        <p:spPr>
          <a:xfrm>
            <a:off x="6711518" y="1793289"/>
            <a:ext cx="184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Same thing multiplied by itself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7093595-728B-4995-A85B-2D4860B02E97}"/>
              </a:ext>
            </a:extLst>
          </p:cNvPr>
          <p:cNvSpPr txBox="1"/>
          <p:nvPr/>
        </p:nvSpPr>
        <p:spPr>
          <a:xfrm>
            <a:off x="6535445" y="2398451"/>
            <a:ext cx="1846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index laws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2D5F032-C38F-4FC1-B9A2-FF1223939EB8}"/>
              </a:ext>
            </a:extLst>
          </p:cNvPr>
          <p:cNvSpPr txBox="1"/>
          <p:nvPr/>
        </p:nvSpPr>
        <p:spPr>
          <a:xfrm>
            <a:off x="7423211" y="2762435"/>
            <a:ext cx="155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Using the rule from 1A 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5">
                <a:extLst>
                  <a:ext uri="{FF2B5EF4-FFF2-40B4-BE49-F238E27FC236}">
                    <a16:creationId xmlns:a16="http://schemas.microsoft.com/office/drawing/2014/main" id="{747D0CDC-9939-4051-8EA4-61AAFEAC6803}"/>
                  </a:ext>
                </a:extLst>
              </p:cNvPr>
              <p:cNvSpPr txBox="1"/>
              <p:nvPr/>
            </p:nvSpPr>
            <p:spPr>
              <a:xfrm>
                <a:off x="7249359" y="3307672"/>
                <a:ext cx="177317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5">
                <a:extLst>
                  <a:ext uri="{FF2B5EF4-FFF2-40B4-BE49-F238E27FC236}">
                    <a16:creationId xmlns:a16="http://schemas.microsoft.com/office/drawing/2014/main" id="{747D0CDC-9939-4051-8EA4-61AAFEAC6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359" y="3307672"/>
                <a:ext cx="1773178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6">
                <a:extLst>
                  <a:ext uri="{FF2B5EF4-FFF2-40B4-BE49-F238E27FC236}">
                    <a16:creationId xmlns:a16="http://schemas.microsoft.com/office/drawing/2014/main" id="{9BFBBB98-263A-4C9E-B06C-71EA2A4117E0}"/>
                  </a:ext>
                </a:extLst>
              </p:cNvPr>
              <p:cNvSpPr txBox="1"/>
              <p:nvPr/>
            </p:nvSpPr>
            <p:spPr>
              <a:xfrm>
                <a:off x="7763092" y="4075812"/>
                <a:ext cx="874342" cy="31720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6">
                <a:extLst>
                  <a:ext uri="{FF2B5EF4-FFF2-40B4-BE49-F238E27FC236}">
                    <a16:creationId xmlns:a16="http://schemas.microsoft.com/office/drawing/2014/main" id="{9BFBBB98-263A-4C9E-B06C-71EA2A411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092" y="4075812"/>
                <a:ext cx="874342" cy="3172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A59D81A-63DD-41A1-B97C-431472124343}"/>
              </a:ext>
            </a:extLst>
          </p:cNvPr>
          <p:cNvSpPr/>
          <p:nvPr/>
        </p:nvSpPr>
        <p:spPr>
          <a:xfrm>
            <a:off x="5761609" y="2627790"/>
            <a:ext cx="435006" cy="25745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75A6769-2440-4410-A963-ADFBC6BFF054}"/>
              </a:ext>
            </a:extLst>
          </p:cNvPr>
          <p:cNvSpPr/>
          <p:nvPr/>
        </p:nvSpPr>
        <p:spPr>
          <a:xfrm>
            <a:off x="5798598" y="3108664"/>
            <a:ext cx="1454457" cy="25745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EBF7390B-9F2E-4BD9-9922-FD4B8CB32B37}"/>
              </a:ext>
            </a:extLst>
          </p:cNvPr>
          <p:cNvCxnSpPr/>
          <p:nvPr/>
        </p:nvCxnSpPr>
        <p:spPr>
          <a:xfrm>
            <a:off x="8140823" y="3639844"/>
            <a:ext cx="0" cy="48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4B62BFF-4C20-412E-B44D-155053A956FC}"/>
              </a:ext>
            </a:extLst>
          </p:cNvPr>
          <p:cNvSpPr/>
          <p:nvPr/>
        </p:nvSpPr>
        <p:spPr>
          <a:xfrm>
            <a:off x="5116498" y="3074633"/>
            <a:ext cx="236738" cy="21010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E170DC9-C332-403E-A40E-AAF04F76E3D5}"/>
              </a:ext>
            </a:extLst>
          </p:cNvPr>
          <p:cNvSpPr/>
          <p:nvPr/>
        </p:nvSpPr>
        <p:spPr>
          <a:xfrm>
            <a:off x="5597371" y="3076112"/>
            <a:ext cx="236738" cy="21010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D0569F4-0623-47AE-BBE0-25BC58798BA4}"/>
              </a:ext>
            </a:extLst>
          </p:cNvPr>
          <p:cNvSpPr/>
          <p:nvPr/>
        </p:nvSpPr>
        <p:spPr>
          <a:xfrm>
            <a:off x="6113755" y="3121980"/>
            <a:ext cx="304800" cy="25153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58A8144-57CE-44B6-A3E4-925B39CDE659}"/>
              </a:ext>
            </a:extLst>
          </p:cNvPr>
          <p:cNvSpPr/>
          <p:nvPr/>
        </p:nvSpPr>
        <p:spPr>
          <a:xfrm>
            <a:off x="6931980" y="3123460"/>
            <a:ext cx="304800" cy="25153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3A16812-D68F-4F40-8DE6-E9F4177A0B18}"/>
                  </a:ext>
                </a:extLst>
              </p:cNvPr>
              <p:cNvSpPr txBox="1"/>
              <p:nvPr/>
            </p:nvSpPr>
            <p:spPr>
              <a:xfrm>
                <a:off x="3556987" y="4782104"/>
                <a:ext cx="37685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3A16812-D68F-4F40-8DE6-E9F4177A0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87" y="4782104"/>
                <a:ext cx="3768571" cy="246221"/>
              </a:xfrm>
              <a:prstGeom prst="rect">
                <a:avLst/>
              </a:prstGeom>
              <a:blipFill>
                <a:blip r:embed="rId9"/>
                <a:stretch>
                  <a:fillRect l="-646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57A4EAA-4554-4CC8-BB68-93F63F9C714F}"/>
                  </a:ext>
                </a:extLst>
              </p:cNvPr>
              <p:cNvSpPr txBox="1"/>
              <p:nvPr/>
            </p:nvSpPr>
            <p:spPr>
              <a:xfrm>
                <a:off x="3558467" y="5218590"/>
                <a:ext cx="37685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57A4EAA-4554-4CC8-BB68-93F63F9C7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467" y="5218590"/>
                <a:ext cx="3768571" cy="246221"/>
              </a:xfrm>
              <a:prstGeom prst="rect">
                <a:avLst/>
              </a:prstGeom>
              <a:blipFill>
                <a:blip r:embed="rId10"/>
                <a:stretch>
                  <a:fillRect l="-809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1543C58-0794-449D-BF4B-087C25D50C09}"/>
              </a:ext>
            </a:extLst>
          </p:cNvPr>
          <p:cNvSpPr txBox="1"/>
          <p:nvPr/>
        </p:nvSpPr>
        <p:spPr>
          <a:xfrm>
            <a:off x="4616388" y="4314547"/>
            <a:ext cx="1846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Continuing this…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43B7763-9528-4C4B-A4C0-677929A8065E}"/>
              </a:ext>
            </a:extLst>
          </p:cNvPr>
          <p:cNvSpPr txBox="1"/>
          <p:nvPr/>
        </p:nvSpPr>
        <p:spPr>
          <a:xfrm>
            <a:off x="3364636" y="5681707"/>
            <a:ext cx="428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generalization of this is known as ‘De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Moivre’s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Theorem’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(De “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mwarve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”)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EE6DF86-5B92-4BAC-9CF8-16DC521D714E}"/>
              </a:ext>
            </a:extLst>
          </p:cNvPr>
          <p:cNvSpPr txBox="1"/>
          <p:nvPr/>
        </p:nvSpPr>
        <p:spPr>
          <a:xfrm>
            <a:off x="7368466" y="5202314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Etc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34F6D24-24EC-4346-B152-5E0039F31C78}"/>
              </a:ext>
            </a:extLst>
          </p:cNvPr>
          <p:cNvSpPr txBox="1"/>
          <p:nvPr/>
        </p:nvSpPr>
        <p:spPr>
          <a:xfrm>
            <a:off x="6977848" y="914400"/>
            <a:ext cx="184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Using Euler’s relation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EC14F231-69B9-47DB-ABAA-7583741D145F}"/>
              </a:ext>
            </a:extLst>
          </p:cNvPr>
          <p:cNvCxnSpPr>
            <a:cxnSpLocks/>
          </p:cNvCxnSpPr>
          <p:nvPr/>
        </p:nvCxnSpPr>
        <p:spPr>
          <a:xfrm flipH="1">
            <a:off x="6542843" y="1270986"/>
            <a:ext cx="685060" cy="415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0673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1" grpId="0"/>
      <p:bldP spid="32" grpId="0"/>
      <p:bldP spid="34" grpId="0"/>
      <p:bldP spid="35" grpId="0"/>
      <p:bldP spid="3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0715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20" y="1600200"/>
            <a:ext cx="3027286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use De </a:t>
            </a:r>
            <a:r>
              <a:rPr lang="en-GB" sz="1400" b="1" dirty="0" err="1">
                <a:latin typeface="Comic Sans MS" pitchFamily="66" charset="0"/>
              </a:rPr>
              <a:t>Moivre’s</a:t>
            </a:r>
            <a:r>
              <a:rPr lang="en-GB" sz="1400" b="1" dirty="0">
                <a:latin typeface="Comic Sans MS" pitchFamily="66" charset="0"/>
              </a:rPr>
              <a:t> Theorem in problem solving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For any integer n;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This can be proven using Euler’s relation…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3968" y="6519446"/>
            <a:ext cx="40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EF8B7B8-9701-425D-9129-62C0EC819950}"/>
                  </a:ext>
                </a:extLst>
              </p:cNvPr>
              <p:cNvSpPr txBox="1"/>
              <p:nvPr/>
            </p:nvSpPr>
            <p:spPr>
              <a:xfrm>
                <a:off x="0" y="2894120"/>
                <a:ext cx="3373809" cy="2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𝑖𝑠𝑖𝑛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EF8B7B8-9701-425D-9129-62C0EC819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4120"/>
                <a:ext cx="3373809" cy="2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99C1FF3-F9EE-4E3B-B4AA-6210309D9E0C}"/>
                  </a:ext>
                </a:extLst>
              </p:cNvPr>
              <p:cNvSpPr txBox="1"/>
              <p:nvPr/>
            </p:nvSpPr>
            <p:spPr>
              <a:xfrm>
                <a:off x="3604334" y="2112885"/>
                <a:ext cx="2659959" cy="306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99C1FF3-F9EE-4E3B-B4AA-6210309D9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334" y="2112885"/>
                <a:ext cx="2659959" cy="306559"/>
              </a:xfrm>
              <a:prstGeom prst="rect">
                <a:avLst/>
              </a:prstGeom>
              <a:blipFill>
                <a:blip r:embed="rId4"/>
                <a:stretch>
                  <a:fillRect l="-2059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372C7EF-1283-4DFA-B962-77D23E6C0812}"/>
              </a:ext>
            </a:extLst>
          </p:cNvPr>
          <p:cNvSpPr txBox="1"/>
          <p:nvPr/>
        </p:nvSpPr>
        <p:spPr>
          <a:xfrm>
            <a:off x="6578353" y="1180730"/>
            <a:ext cx="184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Using Euler’s relation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7836DD6E-3EE8-4C0E-8DC6-E6E9CFB92549}"/>
              </a:ext>
            </a:extLst>
          </p:cNvPr>
          <p:cNvCxnSpPr>
            <a:cxnSpLocks/>
          </p:cNvCxnSpPr>
          <p:nvPr/>
        </p:nvCxnSpPr>
        <p:spPr>
          <a:xfrm flipH="1">
            <a:off x="6169981" y="1510683"/>
            <a:ext cx="685060" cy="415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3C7D35C-3855-42A2-B998-8931C0CB0343}"/>
                  </a:ext>
                </a:extLst>
              </p:cNvPr>
              <p:cNvSpPr txBox="1"/>
              <p:nvPr/>
            </p:nvSpPr>
            <p:spPr>
              <a:xfrm>
                <a:off x="5328081" y="2682534"/>
                <a:ext cx="1082861" cy="257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3C7D35C-3855-42A2-B998-8931C0CB0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081" y="2682534"/>
                <a:ext cx="1082861" cy="257058"/>
              </a:xfrm>
              <a:prstGeom prst="rect">
                <a:avLst/>
              </a:prstGeom>
              <a:blipFill>
                <a:blip r:embed="rId5"/>
                <a:stretch>
                  <a:fillRect l="-1124" t="-2381" r="-562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2256C08-F9FC-4366-8A25-20892C743BBB}"/>
                  </a:ext>
                </a:extLst>
              </p:cNvPr>
              <p:cNvSpPr txBox="1"/>
              <p:nvPr/>
            </p:nvSpPr>
            <p:spPr>
              <a:xfrm>
                <a:off x="5338437" y="3190041"/>
                <a:ext cx="845809" cy="257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2256C08-F9FC-4366-8A25-20892C743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437" y="3190041"/>
                <a:ext cx="845809" cy="257058"/>
              </a:xfrm>
              <a:prstGeom prst="rect">
                <a:avLst/>
              </a:prstGeom>
              <a:blipFill>
                <a:blip r:embed="rId6"/>
                <a:stretch>
                  <a:fillRect l="-2174" r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02C09847-097A-4990-90B2-C5A75E6BA59A}"/>
                  </a:ext>
                </a:extLst>
              </p:cNvPr>
              <p:cNvSpPr txBox="1"/>
              <p:nvPr/>
            </p:nvSpPr>
            <p:spPr>
              <a:xfrm>
                <a:off x="5322161" y="3670914"/>
                <a:ext cx="21050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02C09847-097A-4990-90B2-C5A75E6BA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161" y="3670914"/>
                <a:ext cx="2105063" cy="246221"/>
              </a:xfrm>
              <a:prstGeom prst="rect">
                <a:avLst/>
              </a:prstGeom>
              <a:blipFill>
                <a:blip r:embed="rId7"/>
                <a:stretch>
                  <a:fillRect l="-58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円弧 40">
            <a:extLst>
              <a:ext uri="{FF2B5EF4-FFF2-40B4-BE49-F238E27FC236}">
                <a16:creationId xmlns:a16="http://schemas.microsoft.com/office/drawing/2014/main" id="{988AE784-4B6E-4FDA-A2CB-E39FA789C1DE}"/>
              </a:ext>
            </a:extLst>
          </p:cNvPr>
          <p:cNvSpPr/>
          <p:nvPr/>
        </p:nvSpPr>
        <p:spPr>
          <a:xfrm>
            <a:off x="6312024" y="2299316"/>
            <a:ext cx="337351" cy="461638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29ACF8C-25D2-44B9-8116-260B280344AC}"/>
              </a:ext>
            </a:extLst>
          </p:cNvPr>
          <p:cNvSpPr txBox="1"/>
          <p:nvPr/>
        </p:nvSpPr>
        <p:spPr>
          <a:xfrm>
            <a:off x="6587231" y="2370337"/>
            <a:ext cx="1447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index law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円弧 42">
            <a:extLst>
              <a:ext uri="{FF2B5EF4-FFF2-40B4-BE49-F238E27FC236}">
                <a16:creationId xmlns:a16="http://schemas.microsoft.com/office/drawing/2014/main" id="{14A323BC-1C13-4229-9084-E8576C47960D}"/>
              </a:ext>
            </a:extLst>
          </p:cNvPr>
          <p:cNvSpPr/>
          <p:nvPr/>
        </p:nvSpPr>
        <p:spPr>
          <a:xfrm>
            <a:off x="6295748" y="2815701"/>
            <a:ext cx="337351" cy="461638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円弧 43">
            <a:extLst>
              <a:ext uri="{FF2B5EF4-FFF2-40B4-BE49-F238E27FC236}">
                <a16:creationId xmlns:a16="http://schemas.microsoft.com/office/drawing/2014/main" id="{B3A56FFD-8D69-4A2C-B4B4-254F7910453F}"/>
              </a:ext>
            </a:extLst>
          </p:cNvPr>
          <p:cNvSpPr/>
          <p:nvPr/>
        </p:nvSpPr>
        <p:spPr>
          <a:xfrm>
            <a:off x="7264894" y="3332086"/>
            <a:ext cx="337351" cy="461638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89AC6A4-79E0-475B-BD22-FBB4EEFC5315}"/>
              </a:ext>
            </a:extLst>
          </p:cNvPr>
          <p:cNvSpPr txBox="1"/>
          <p:nvPr/>
        </p:nvSpPr>
        <p:spPr>
          <a:xfrm>
            <a:off x="6542842" y="2849732"/>
            <a:ext cx="1447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Put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578FAFC-89D8-4DC8-9146-2EBC9BA00168}"/>
              </a:ext>
            </a:extLst>
          </p:cNvPr>
          <p:cNvSpPr txBox="1"/>
          <p:nvPr/>
        </p:nvSpPr>
        <p:spPr>
          <a:xfrm>
            <a:off x="7563774" y="3169329"/>
            <a:ext cx="1642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in modulus-argument form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7D4EFB8-273C-4A4B-A211-F306278F9926}"/>
              </a:ext>
            </a:extLst>
          </p:cNvPr>
          <p:cNvSpPr/>
          <p:nvPr/>
        </p:nvSpPr>
        <p:spPr>
          <a:xfrm>
            <a:off x="3605812" y="2158753"/>
            <a:ext cx="1729668" cy="28260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7FF0CD2-D3D4-4DFD-9C44-DF1D2B658FF5}"/>
              </a:ext>
            </a:extLst>
          </p:cNvPr>
          <p:cNvSpPr/>
          <p:nvPr/>
        </p:nvSpPr>
        <p:spPr>
          <a:xfrm>
            <a:off x="5533745" y="3660559"/>
            <a:ext cx="1905741" cy="28260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792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6" grpId="0"/>
      <p:bldP spid="36" grpId="1"/>
      <p:bldP spid="38" grpId="0"/>
      <p:bldP spid="39" grpId="0"/>
      <p:bldP spid="40" grpId="0"/>
      <p:bldP spid="41" grpId="0" animBg="1"/>
      <p:bldP spid="42" grpId="0"/>
      <p:bldP spid="43" grpId="0" animBg="1"/>
      <p:bldP spid="44" grpId="0" animBg="1"/>
      <p:bldP spid="45" grpId="0"/>
      <p:bldP spid="46" grpId="0"/>
      <p:bldP spid="47" grpId="0" animBg="1"/>
      <p:bldP spid="47" grpId="1" animBg="1"/>
      <p:bldP spid="48" grpId="0" animBg="1"/>
      <p:bldP spid="4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0715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20" y="1600200"/>
            <a:ext cx="3027286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use De </a:t>
            </a:r>
            <a:r>
              <a:rPr lang="en-GB" sz="1400" b="1" dirty="0" err="1">
                <a:latin typeface="Comic Sans MS" pitchFamily="66" charset="0"/>
              </a:rPr>
              <a:t>Moivre’s</a:t>
            </a:r>
            <a:r>
              <a:rPr lang="en-GB" sz="1400" b="1" dirty="0">
                <a:latin typeface="Comic Sans MS" pitchFamily="66" charset="0"/>
              </a:rPr>
              <a:t> Theorem in problem solving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For any integer n;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can also prove it for </a:t>
            </a:r>
            <a:r>
              <a:rPr lang="en-GB" sz="1400" u="sng" dirty="0">
                <a:latin typeface="Comic Sans MS" pitchFamily="66" charset="0"/>
              </a:rPr>
              <a:t>positive integer exponents</a:t>
            </a:r>
            <a:r>
              <a:rPr lang="en-GB" sz="1400" dirty="0">
                <a:latin typeface="Comic Sans MS" pitchFamily="66" charset="0"/>
              </a:rPr>
              <a:t> directly from the modulus-argument form, using proof by induction…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BASIS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ASSUMPTION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INDUCTIVE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CONCLUSION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3968" y="6519446"/>
            <a:ext cx="40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EF8B7B8-9701-425D-9129-62C0EC819950}"/>
                  </a:ext>
                </a:extLst>
              </p:cNvPr>
              <p:cNvSpPr txBox="1"/>
              <p:nvPr/>
            </p:nvSpPr>
            <p:spPr>
              <a:xfrm>
                <a:off x="0" y="2894120"/>
                <a:ext cx="3373809" cy="2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𝑖𝑠𝑖𝑛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EF8B7B8-9701-425D-9129-62C0EC819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4120"/>
                <a:ext cx="3373809" cy="2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43">
            <a:extLst>
              <a:ext uri="{FF2B5EF4-FFF2-40B4-BE49-F238E27FC236}">
                <a16:creationId xmlns:a16="http://schemas.microsoft.com/office/drawing/2014/main" id="{54F1264E-1A0C-4235-86E3-5862E959AF15}"/>
              </a:ext>
            </a:extLst>
          </p:cNvPr>
          <p:cNvGrpSpPr/>
          <p:nvPr/>
        </p:nvGrpSpPr>
        <p:grpSpPr>
          <a:xfrm>
            <a:off x="2032881" y="4408926"/>
            <a:ext cx="152400" cy="381000"/>
            <a:chOff x="5257800" y="5715000"/>
            <a:chExt cx="152400" cy="381000"/>
          </a:xfrm>
        </p:grpSpPr>
        <p:cxnSp>
          <p:nvCxnSpPr>
            <p:cNvPr id="25" name="Straight Connector 38">
              <a:extLst>
                <a:ext uri="{FF2B5EF4-FFF2-40B4-BE49-F238E27FC236}">
                  <a16:creationId xmlns:a16="http://schemas.microsoft.com/office/drawing/2014/main" id="{E439CD62-DAA3-437B-8957-164AF9615B1D}"/>
                </a:ext>
              </a:extLst>
            </p:cNvPr>
            <p:cNvCxnSpPr/>
            <p:nvPr/>
          </p:nvCxnSpPr>
          <p:spPr>
            <a:xfrm>
              <a:off x="5257800" y="5943600"/>
              <a:ext cx="762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9">
              <a:extLst>
                <a:ext uri="{FF2B5EF4-FFF2-40B4-BE49-F238E27FC236}">
                  <a16:creationId xmlns:a16="http://schemas.microsoft.com/office/drawing/2014/main" id="{0912F692-2092-438A-93E9-123D04B8BC7D}"/>
                </a:ext>
              </a:extLst>
            </p:cNvPr>
            <p:cNvCxnSpPr/>
            <p:nvPr/>
          </p:nvCxnSpPr>
          <p:spPr>
            <a:xfrm flipH="1">
              <a:off x="5334000" y="5715000"/>
              <a:ext cx="76200" cy="381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5">
            <a:extLst>
              <a:ext uri="{FF2B5EF4-FFF2-40B4-BE49-F238E27FC236}">
                <a16:creationId xmlns:a16="http://schemas.microsoft.com/office/drawing/2014/main" id="{7F696BEA-09E3-490C-A327-0DD22CCFC120}"/>
              </a:ext>
            </a:extLst>
          </p:cNvPr>
          <p:cNvSpPr txBox="1"/>
          <p:nvPr/>
        </p:nvSpPr>
        <p:spPr>
          <a:xfrm>
            <a:off x="3684973" y="1470735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7">
                <a:extLst>
                  <a:ext uri="{FF2B5EF4-FFF2-40B4-BE49-F238E27FC236}">
                    <a16:creationId xmlns:a16="http://schemas.microsoft.com/office/drawing/2014/main" id="{ADC300D5-0462-4D42-B07A-659E08AE8408}"/>
                  </a:ext>
                </a:extLst>
              </p:cNvPr>
              <p:cNvSpPr txBox="1"/>
              <p:nvPr/>
            </p:nvSpPr>
            <p:spPr>
              <a:xfrm>
                <a:off x="3684973" y="1775535"/>
                <a:ext cx="39599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 Show that the statement is true 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=1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7">
                <a:extLst>
                  <a:ext uri="{FF2B5EF4-FFF2-40B4-BE49-F238E27FC236}">
                    <a16:creationId xmlns:a16="http://schemas.microsoft.com/office/drawing/2014/main" id="{ADC300D5-0462-4D42-B07A-659E08AE8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973" y="1775535"/>
                <a:ext cx="3959995" cy="307777"/>
              </a:xfrm>
              <a:prstGeom prst="rect">
                <a:avLst/>
              </a:prstGeom>
              <a:blipFill>
                <a:blip r:embed="rId4"/>
                <a:stretch>
                  <a:fillRect l="-462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47AF09-EF00-4454-9075-107ED9BF0A5E}"/>
                  </a:ext>
                </a:extLst>
              </p:cNvPr>
              <p:cNvSpPr txBox="1"/>
              <p:nvPr/>
            </p:nvSpPr>
            <p:spPr>
              <a:xfrm>
                <a:off x="3818878" y="2371818"/>
                <a:ext cx="3373809" cy="2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𝑖𝑠𝑖𝑛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47AF09-EF00-4454-9075-107ED9BF0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878" y="2371818"/>
                <a:ext cx="3373809" cy="268150"/>
              </a:xfrm>
              <a:prstGeom prst="rect">
                <a:avLst/>
              </a:prstGeom>
              <a:blipFill>
                <a:blip r:embed="rId5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40CE62B-5D55-4F2B-9D6F-C17B64DBE80F}"/>
                  </a:ext>
                </a:extLst>
              </p:cNvPr>
              <p:cNvSpPr txBox="1"/>
              <p:nvPr/>
            </p:nvSpPr>
            <p:spPr>
              <a:xfrm>
                <a:off x="4051177" y="3314331"/>
                <a:ext cx="2769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40CE62B-5D55-4F2B-9D6F-C17B64DBE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177" y="3314331"/>
                <a:ext cx="2769476" cy="215444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CDC2DBD-5938-4E63-8C30-CFABB661B812}"/>
                  </a:ext>
                </a:extLst>
              </p:cNvPr>
              <p:cNvSpPr txBox="1"/>
              <p:nvPr/>
            </p:nvSpPr>
            <p:spPr>
              <a:xfrm>
                <a:off x="3836634" y="2806824"/>
                <a:ext cx="3339184" cy="285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𝑖𝑠𝑖𝑛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CDC2DBD-5938-4E63-8C30-CFABB661B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634" y="2806824"/>
                <a:ext cx="3339184" cy="285206"/>
              </a:xfrm>
              <a:prstGeom prst="rect">
                <a:avLst/>
              </a:prstGeom>
              <a:blipFill>
                <a:blip r:embed="rId7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弧 33">
            <a:extLst>
              <a:ext uri="{FF2B5EF4-FFF2-40B4-BE49-F238E27FC236}">
                <a16:creationId xmlns:a16="http://schemas.microsoft.com/office/drawing/2014/main" id="{67640AF4-ECEC-403E-99EF-CCD263AFE6F2}"/>
              </a:ext>
            </a:extLst>
          </p:cNvPr>
          <p:cNvSpPr/>
          <p:nvPr/>
        </p:nvSpPr>
        <p:spPr>
          <a:xfrm>
            <a:off x="7032595" y="2496105"/>
            <a:ext cx="337351" cy="461638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92E6E3DA-CBAD-4853-BA16-578C0397B93E}"/>
                  </a:ext>
                </a:extLst>
              </p:cNvPr>
              <p:cNvSpPr txBox="1"/>
              <p:nvPr/>
            </p:nvSpPr>
            <p:spPr>
              <a:xfrm>
                <a:off x="7334435" y="2540494"/>
                <a:ext cx="10549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92E6E3DA-CBAD-4853-BA16-578C0397B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435" y="2540494"/>
                <a:ext cx="1054963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円弧 49">
            <a:extLst>
              <a:ext uri="{FF2B5EF4-FFF2-40B4-BE49-F238E27FC236}">
                <a16:creationId xmlns:a16="http://schemas.microsoft.com/office/drawing/2014/main" id="{1085F15D-6311-4223-A99D-E9CE16928124}"/>
              </a:ext>
            </a:extLst>
          </p:cNvPr>
          <p:cNvSpPr/>
          <p:nvPr/>
        </p:nvSpPr>
        <p:spPr>
          <a:xfrm>
            <a:off x="6988206" y="2984377"/>
            <a:ext cx="337351" cy="461638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F1A45F94-77E4-4A88-826B-D65EEBC15031}"/>
                  </a:ext>
                </a:extLst>
              </p:cNvPr>
              <p:cNvSpPr txBox="1"/>
              <p:nvPr/>
            </p:nvSpPr>
            <p:spPr>
              <a:xfrm>
                <a:off x="3488923" y="3827756"/>
                <a:ext cx="51756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LHS = RHS, so De </a:t>
                </a:r>
                <a:r>
                  <a:rPr lang="en-US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Moivre’s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Theorem is true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F1A45F94-77E4-4A88-826B-D65EEBC15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923" y="3827756"/>
                <a:ext cx="5175681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BA6AF31-3AA2-43C4-94F8-D78C8AC932F6}"/>
              </a:ext>
            </a:extLst>
          </p:cNvPr>
          <p:cNvSpPr txBox="1"/>
          <p:nvPr/>
        </p:nvSpPr>
        <p:spPr>
          <a:xfrm>
            <a:off x="7236781" y="3046521"/>
            <a:ext cx="1054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9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3" grpId="0"/>
      <p:bldP spid="34" grpId="0" animBg="1"/>
      <p:bldP spid="49" grpId="0"/>
      <p:bldP spid="50" grpId="0" animBg="1"/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0715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20" y="1600200"/>
            <a:ext cx="3027286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use De </a:t>
            </a:r>
            <a:r>
              <a:rPr lang="en-GB" sz="1400" b="1" dirty="0" err="1">
                <a:latin typeface="Comic Sans MS" pitchFamily="66" charset="0"/>
              </a:rPr>
              <a:t>Moivre’s</a:t>
            </a:r>
            <a:r>
              <a:rPr lang="en-GB" sz="1400" b="1" dirty="0">
                <a:latin typeface="Comic Sans MS" pitchFamily="66" charset="0"/>
              </a:rPr>
              <a:t> Theorem in problem solving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For any integer n;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can also prove it for </a:t>
            </a:r>
            <a:r>
              <a:rPr lang="en-GB" sz="1400" u="sng" dirty="0">
                <a:latin typeface="Comic Sans MS" pitchFamily="66" charset="0"/>
              </a:rPr>
              <a:t>positive integer exponents</a:t>
            </a:r>
            <a:r>
              <a:rPr lang="en-GB" sz="1400" dirty="0">
                <a:latin typeface="Comic Sans MS" pitchFamily="66" charset="0"/>
              </a:rPr>
              <a:t> directly from the modulus-argument form, using proof by induction…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BASIS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ASSUMPTION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INDUCTIVE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CONCLUSION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3968" y="6519446"/>
            <a:ext cx="40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EF8B7B8-9701-425D-9129-62C0EC819950}"/>
                  </a:ext>
                </a:extLst>
              </p:cNvPr>
              <p:cNvSpPr txBox="1"/>
              <p:nvPr/>
            </p:nvSpPr>
            <p:spPr>
              <a:xfrm>
                <a:off x="0" y="2894120"/>
                <a:ext cx="3373809" cy="2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𝑖𝑠𝑖𝑛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EF8B7B8-9701-425D-9129-62C0EC819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4120"/>
                <a:ext cx="3373809" cy="2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43">
            <a:extLst>
              <a:ext uri="{FF2B5EF4-FFF2-40B4-BE49-F238E27FC236}">
                <a16:creationId xmlns:a16="http://schemas.microsoft.com/office/drawing/2014/main" id="{54F1264E-1A0C-4235-86E3-5862E959AF15}"/>
              </a:ext>
            </a:extLst>
          </p:cNvPr>
          <p:cNvGrpSpPr/>
          <p:nvPr/>
        </p:nvGrpSpPr>
        <p:grpSpPr>
          <a:xfrm>
            <a:off x="2032881" y="4408926"/>
            <a:ext cx="152400" cy="381000"/>
            <a:chOff x="5257800" y="5715000"/>
            <a:chExt cx="152400" cy="381000"/>
          </a:xfrm>
        </p:grpSpPr>
        <p:cxnSp>
          <p:nvCxnSpPr>
            <p:cNvPr id="25" name="Straight Connector 38">
              <a:extLst>
                <a:ext uri="{FF2B5EF4-FFF2-40B4-BE49-F238E27FC236}">
                  <a16:creationId xmlns:a16="http://schemas.microsoft.com/office/drawing/2014/main" id="{E439CD62-DAA3-437B-8957-164AF9615B1D}"/>
                </a:ext>
              </a:extLst>
            </p:cNvPr>
            <p:cNvCxnSpPr/>
            <p:nvPr/>
          </p:nvCxnSpPr>
          <p:spPr>
            <a:xfrm>
              <a:off x="5257800" y="5943600"/>
              <a:ext cx="762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9">
              <a:extLst>
                <a:ext uri="{FF2B5EF4-FFF2-40B4-BE49-F238E27FC236}">
                  <a16:creationId xmlns:a16="http://schemas.microsoft.com/office/drawing/2014/main" id="{0912F692-2092-438A-93E9-123D04B8BC7D}"/>
                </a:ext>
              </a:extLst>
            </p:cNvPr>
            <p:cNvCxnSpPr/>
            <p:nvPr/>
          </p:nvCxnSpPr>
          <p:spPr>
            <a:xfrm flipH="1">
              <a:off x="5334000" y="5715000"/>
              <a:ext cx="76200" cy="381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5">
            <a:extLst>
              <a:ext uri="{FF2B5EF4-FFF2-40B4-BE49-F238E27FC236}">
                <a16:creationId xmlns:a16="http://schemas.microsoft.com/office/drawing/2014/main" id="{7F696BEA-09E3-490C-A327-0DD22CCFC120}"/>
              </a:ext>
            </a:extLst>
          </p:cNvPr>
          <p:cNvSpPr txBox="1"/>
          <p:nvPr/>
        </p:nvSpPr>
        <p:spPr>
          <a:xfrm>
            <a:off x="3498542" y="1284304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7">
                <a:extLst>
                  <a:ext uri="{FF2B5EF4-FFF2-40B4-BE49-F238E27FC236}">
                    <a16:creationId xmlns:a16="http://schemas.microsoft.com/office/drawing/2014/main" id="{ADC300D5-0462-4D42-B07A-659E08AE8408}"/>
                  </a:ext>
                </a:extLst>
              </p:cNvPr>
              <p:cNvSpPr txBox="1"/>
              <p:nvPr/>
            </p:nvSpPr>
            <p:spPr>
              <a:xfrm>
                <a:off x="3498542" y="1589104"/>
                <a:ext cx="43662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 Assume the statement is true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7">
                <a:extLst>
                  <a:ext uri="{FF2B5EF4-FFF2-40B4-BE49-F238E27FC236}">
                    <a16:creationId xmlns:a16="http://schemas.microsoft.com/office/drawing/2014/main" id="{ADC300D5-0462-4D42-B07A-659E08AE8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542" y="1589104"/>
                <a:ext cx="4366260" cy="307777"/>
              </a:xfrm>
              <a:prstGeom prst="rect">
                <a:avLst/>
              </a:prstGeom>
              <a:blipFill>
                <a:blip r:embed="rId4"/>
                <a:stretch>
                  <a:fillRect l="-419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43">
            <a:extLst>
              <a:ext uri="{FF2B5EF4-FFF2-40B4-BE49-F238E27FC236}">
                <a16:creationId xmlns:a16="http://schemas.microsoft.com/office/drawing/2014/main" id="{6F2F78F8-7710-4CD8-8194-43DEE8B80CBE}"/>
              </a:ext>
            </a:extLst>
          </p:cNvPr>
          <p:cNvGrpSpPr/>
          <p:nvPr/>
        </p:nvGrpSpPr>
        <p:grpSpPr>
          <a:xfrm>
            <a:off x="2405743" y="4746277"/>
            <a:ext cx="152400" cy="381000"/>
            <a:chOff x="5257800" y="5715000"/>
            <a:chExt cx="152400" cy="381000"/>
          </a:xfrm>
        </p:grpSpPr>
        <p:cxnSp>
          <p:nvCxnSpPr>
            <p:cNvPr id="31" name="Straight Connector 38">
              <a:extLst>
                <a:ext uri="{FF2B5EF4-FFF2-40B4-BE49-F238E27FC236}">
                  <a16:creationId xmlns:a16="http://schemas.microsoft.com/office/drawing/2014/main" id="{E3D6CFC1-51C4-4F7C-9C4D-F0292AE355FB}"/>
                </a:ext>
              </a:extLst>
            </p:cNvPr>
            <p:cNvCxnSpPr/>
            <p:nvPr/>
          </p:nvCxnSpPr>
          <p:spPr>
            <a:xfrm>
              <a:off x="5257800" y="5943600"/>
              <a:ext cx="762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9">
              <a:extLst>
                <a:ext uri="{FF2B5EF4-FFF2-40B4-BE49-F238E27FC236}">
                  <a16:creationId xmlns:a16="http://schemas.microsoft.com/office/drawing/2014/main" id="{64E0BD52-F694-4506-B075-D0CC161A16C4}"/>
                </a:ext>
              </a:extLst>
            </p:cNvPr>
            <p:cNvCxnSpPr/>
            <p:nvPr/>
          </p:nvCxnSpPr>
          <p:spPr>
            <a:xfrm flipH="1">
              <a:off x="5334000" y="5715000"/>
              <a:ext cx="76200" cy="381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C82EF4D-DB8E-405C-BC6D-52B86AC6164B}"/>
                  </a:ext>
                </a:extLst>
              </p:cNvPr>
              <p:cNvSpPr txBox="1"/>
              <p:nvPr/>
            </p:nvSpPr>
            <p:spPr>
              <a:xfrm>
                <a:off x="3534793" y="1945689"/>
                <a:ext cx="2872453" cy="248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𝑖𝑠𝑖𝑛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C82EF4D-DB8E-405C-BC6D-52B86AC61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793" y="1945689"/>
                <a:ext cx="2872453" cy="24878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5">
            <a:extLst>
              <a:ext uri="{FF2B5EF4-FFF2-40B4-BE49-F238E27FC236}">
                <a16:creationId xmlns:a16="http://schemas.microsoft.com/office/drawing/2014/main" id="{6EDFE608-3AB4-4982-A5B5-1E4CC754F19A}"/>
              </a:ext>
            </a:extLst>
          </p:cNvPr>
          <p:cNvSpPr txBox="1"/>
          <p:nvPr/>
        </p:nvSpPr>
        <p:spPr>
          <a:xfrm>
            <a:off x="3491144" y="2395492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INDUCTIVE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7">
                <a:extLst>
                  <a:ext uri="{FF2B5EF4-FFF2-40B4-BE49-F238E27FC236}">
                    <a16:creationId xmlns:a16="http://schemas.microsoft.com/office/drawing/2014/main" id="{6B7D6065-783A-4F28-837D-408BDB6EB140}"/>
                  </a:ext>
                </a:extLst>
              </p:cNvPr>
              <p:cNvSpPr txBox="1"/>
              <p:nvPr/>
            </p:nvSpPr>
            <p:spPr>
              <a:xfrm>
                <a:off x="3491144" y="2700292"/>
                <a:ext cx="53155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 </a:t>
                </a:r>
                <a:r>
                  <a:rPr lang="en-US" sz="1400" dirty="0">
                    <a:latin typeface="Comic Sans MS" pitchFamily="66" charset="0"/>
                    <a:sym typeface="Wingdings" pitchFamily="2" charset="2"/>
                  </a:rPr>
                  <a:t>Show that, based on the assumption, that the statement is then true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+1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7">
                <a:extLst>
                  <a:ext uri="{FF2B5EF4-FFF2-40B4-BE49-F238E27FC236}">
                    <a16:creationId xmlns:a16="http://schemas.microsoft.com/office/drawing/2014/main" id="{6B7D6065-783A-4F28-837D-408BDB6EB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144" y="2700292"/>
                <a:ext cx="5315505" cy="523220"/>
              </a:xfrm>
              <a:prstGeom prst="rect">
                <a:avLst/>
              </a:prstGeom>
              <a:blipFill>
                <a:blip r:embed="rId6"/>
                <a:stretch>
                  <a:fillRect l="-344" t="-2326" r="-803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B863E4D-ECA5-49F7-9EF0-037AD6534F07}"/>
                  </a:ext>
                </a:extLst>
              </p:cNvPr>
              <p:cNvSpPr txBox="1"/>
              <p:nvPr/>
            </p:nvSpPr>
            <p:spPr>
              <a:xfrm>
                <a:off x="3562906" y="3234431"/>
                <a:ext cx="1604605" cy="248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𝑖𝑠𝑖𝑛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B863E4D-ECA5-49F7-9EF0-037AD65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906" y="3234431"/>
                <a:ext cx="1604605" cy="248786"/>
              </a:xfrm>
              <a:prstGeom prst="rect">
                <a:avLst/>
              </a:prstGeom>
              <a:blipFill>
                <a:blip r:embed="rId7"/>
                <a:stretch>
                  <a:fillRect r="-379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C19B6B3-9D08-4C89-B2A2-D0DF4F0E4872}"/>
                  </a:ext>
                </a:extLst>
              </p:cNvPr>
              <p:cNvSpPr txBox="1"/>
              <p:nvPr/>
            </p:nvSpPr>
            <p:spPr>
              <a:xfrm>
                <a:off x="6411898" y="3246554"/>
                <a:ext cx="138269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C19B6B3-9D08-4C89-B2A2-D0DF4F0E4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898" y="3246554"/>
                <a:ext cx="1382696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42475CF-0064-4569-903E-74392D100ED4}"/>
                  </a:ext>
                </a:extLst>
              </p:cNvPr>
              <p:cNvSpPr txBox="1"/>
              <p:nvPr/>
            </p:nvSpPr>
            <p:spPr>
              <a:xfrm>
                <a:off x="5055092" y="3230277"/>
                <a:ext cx="1585405" cy="280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𝑖𝑠𝑖𝑛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42475CF-0064-4569-903E-74392D100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092" y="3230277"/>
                <a:ext cx="1585405" cy="280333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EB90E11-AB90-4F86-9846-56AC13E87B89}"/>
                  </a:ext>
                </a:extLst>
              </p:cNvPr>
              <p:cNvSpPr txBox="1"/>
              <p:nvPr/>
            </p:nvSpPr>
            <p:spPr>
              <a:xfrm>
                <a:off x="4932283" y="3551353"/>
                <a:ext cx="1628315" cy="280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𝑐𝑜𝑠𝑘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𝑖𝑠𝑖𝑛𝑘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EB90E11-AB90-4F86-9846-56AC13E87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283" y="3551353"/>
                <a:ext cx="1628315" cy="2803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2D4F8BDD-CF66-465A-B7B1-1F8CD3CB04DD}"/>
                  </a:ext>
                </a:extLst>
              </p:cNvPr>
              <p:cNvSpPr txBox="1"/>
              <p:nvPr/>
            </p:nvSpPr>
            <p:spPr>
              <a:xfrm>
                <a:off x="6404500" y="3558753"/>
                <a:ext cx="138121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2D4F8BDD-CF66-465A-B7B1-1F8CD3CB0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500" y="3558753"/>
                <a:ext cx="1381216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F101F9D-A962-44F6-BA2E-4F255205FD20}"/>
                  </a:ext>
                </a:extLst>
              </p:cNvPr>
              <p:cNvSpPr txBox="1"/>
              <p:nvPr/>
            </p:nvSpPr>
            <p:spPr>
              <a:xfrm>
                <a:off x="4916009" y="3916818"/>
                <a:ext cx="2772054" cy="280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𝑐𝑜𝑠𝑘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𝑖𝑠𝑖𝑛𝑘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F101F9D-A962-44F6-BA2E-4F255205F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009" y="3916818"/>
                <a:ext cx="2772054" cy="2803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284E4A0-4C3E-4D6A-8E7D-88D3C3FF40EF}"/>
                  </a:ext>
                </a:extLst>
              </p:cNvPr>
              <p:cNvSpPr txBox="1"/>
              <p:nvPr/>
            </p:nvSpPr>
            <p:spPr>
              <a:xfrm>
                <a:off x="4944863" y="4291160"/>
                <a:ext cx="4280516" cy="280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𝑐𝑜𝑠𝑘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𝑖𝑐𝑜𝑠𝑘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𝑖𝑠𝑖𝑛𝑘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𝑠𝑖𝑛𝑘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284E4A0-4C3E-4D6A-8E7D-88D3C3FF4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863" y="4291160"/>
                <a:ext cx="4280516" cy="280333"/>
              </a:xfrm>
              <a:prstGeom prst="rect">
                <a:avLst/>
              </a:prstGeom>
              <a:blipFill>
                <a:blip r:embed="rId1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C1DF73E-55D5-4CC5-844A-41BCEAAEE48A}"/>
                  </a:ext>
                </a:extLst>
              </p:cNvPr>
              <p:cNvSpPr txBox="1"/>
              <p:nvPr/>
            </p:nvSpPr>
            <p:spPr>
              <a:xfrm>
                <a:off x="4918229" y="4701012"/>
                <a:ext cx="4225771" cy="280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𝑐𝑜𝑠𝑘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𝑖𝑐𝑜𝑠𝑘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𝑖𝑠𝑖𝑛𝑘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𝑠𝑖𝑛𝑘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C1DF73E-55D5-4CC5-844A-41BCEAAEE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229" y="4701012"/>
                <a:ext cx="4225771" cy="280333"/>
              </a:xfrm>
              <a:prstGeom prst="rect">
                <a:avLst/>
              </a:prstGeom>
              <a:blipFill>
                <a:blip r:embed="rId1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C926D19-6100-45DA-A50C-9B50587AA0A0}"/>
                  </a:ext>
                </a:extLst>
              </p:cNvPr>
              <p:cNvSpPr txBox="1"/>
              <p:nvPr/>
            </p:nvSpPr>
            <p:spPr>
              <a:xfrm>
                <a:off x="4919709" y="5110864"/>
                <a:ext cx="4295314" cy="280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𝑐𝑜𝑠𝑘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𝑠𝑖𝑛𝑘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𝑐𝑜𝑠𝑘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𝑠𝑖𝑛𝑘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C926D19-6100-45DA-A50C-9B50587AA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709" y="5110864"/>
                <a:ext cx="4295314" cy="280333"/>
              </a:xfrm>
              <a:prstGeom prst="rect">
                <a:avLst/>
              </a:prstGeom>
              <a:blipFill>
                <a:blip r:embed="rId1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7AC9B22D-56C2-4D68-8A9E-C16002516279}"/>
                  </a:ext>
                </a:extLst>
              </p:cNvPr>
              <p:cNvSpPr txBox="1"/>
              <p:nvPr/>
            </p:nvSpPr>
            <p:spPr>
              <a:xfrm>
                <a:off x="4885679" y="5520716"/>
                <a:ext cx="2722485" cy="280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7AC9B22D-56C2-4D68-8A9E-C16002516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679" y="5520716"/>
                <a:ext cx="2722485" cy="280333"/>
              </a:xfrm>
              <a:prstGeom prst="rect">
                <a:avLst/>
              </a:prstGeom>
              <a:blipFill>
                <a:blip r:embed="rId1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2EE91D3-1918-42FC-BBBF-D924283BF1A9}"/>
                  </a:ext>
                </a:extLst>
              </p:cNvPr>
              <p:cNvSpPr txBox="1"/>
              <p:nvPr/>
            </p:nvSpPr>
            <p:spPr>
              <a:xfrm>
                <a:off x="4913791" y="5921692"/>
                <a:ext cx="2916314" cy="280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⁡(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2EE91D3-1918-42FC-BBBF-D924283BF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791" y="5921692"/>
                <a:ext cx="2916314" cy="280333"/>
              </a:xfrm>
              <a:prstGeom prst="rect">
                <a:avLst/>
              </a:prstGeom>
              <a:blipFill>
                <a:blip r:embed="rId1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円弧 53">
            <a:extLst>
              <a:ext uri="{FF2B5EF4-FFF2-40B4-BE49-F238E27FC236}">
                <a16:creationId xmlns:a16="http://schemas.microsoft.com/office/drawing/2014/main" id="{0408C599-7A9A-4ABD-9C17-2FF21CF5B243}"/>
              </a:ext>
            </a:extLst>
          </p:cNvPr>
          <p:cNvSpPr/>
          <p:nvPr/>
        </p:nvSpPr>
        <p:spPr>
          <a:xfrm>
            <a:off x="7636275" y="3338005"/>
            <a:ext cx="220463" cy="356586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4D8999E-A80C-4812-895A-3F15F4A27F73}"/>
              </a:ext>
            </a:extLst>
          </p:cNvPr>
          <p:cNvSpPr txBox="1"/>
          <p:nvPr/>
        </p:nvSpPr>
        <p:spPr>
          <a:xfrm>
            <a:off x="7813829" y="3303975"/>
            <a:ext cx="1232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Use assumption step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円弧 55">
            <a:extLst>
              <a:ext uri="{FF2B5EF4-FFF2-40B4-BE49-F238E27FC236}">
                <a16:creationId xmlns:a16="http://schemas.microsoft.com/office/drawing/2014/main" id="{5076EA0D-AE56-463C-B80B-11EF86748DAE}"/>
              </a:ext>
            </a:extLst>
          </p:cNvPr>
          <p:cNvSpPr/>
          <p:nvPr/>
        </p:nvSpPr>
        <p:spPr>
          <a:xfrm>
            <a:off x="7593366" y="3721225"/>
            <a:ext cx="220463" cy="356586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円弧 56">
            <a:extLst>
              <a:ext uri="{FF2B5EF4-FFF2-40B4-BE49-F238E27FC236}">
                <a16:creationId xmlns:a16="http://schemas.microsoft.com/office/drawing/2014/main" id="{93F290DA-2370-4CC4-806D-3A2D32FEA9C7}"/>
              </a:ext>
            </a:extLst>
          </p:cNvPr>
          <p:cNvSpPr/>
          <p:nvPr/>
        </p:nvSpPr>
        <p:spPr>
          <a:xfrm flipH="1">
            <a:off x="4847208" y="4077812"/>
            <a:ext cx="226379" cy="356586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円弧 57">
            <a:extLst>
              <a:ext uri="{FF2B5EF4-FFF2-40B4-BE49-F238E27FC236}">
                <a16:creationId xmlns:a16="http://schemas.microsoft.com/office/drawing/2014/main" id="{F33991FA-ED9A-4AC4-B88B-0BA2847898BB}"/>
              </a:ext>
            </a:extLst>
          </p:cNvPr>
          <p:cNvSpPr/>
          <p:nvPr/>
        </p:nvSpPr>
        <p:spPr>
          <a:xfrm flipH="1">
            <a:off x="4847208" y="4468429"/>
            <a:ext cx="226379" cy="356586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円弧 58">
            <a:extLst>
              <a:ext uri="{FF2B5EF4-FFF2-40B4-BE49-F238E27FC236}">
                <a16:creationId xmlns:a16="http://schemas.microsoft.com/office/drawing/2014/main" id="{351F11BA-B9F2-42A7-BAAA-01C277482017}"/>
              </a:ext>
            </a:extLst>
          </p:cNvPr>
          <p:cNvSpPr/>
          <p:nvPr/>
        </p:nvSpPr>
        <p:spPr>
          <a:xfrm flipH="1">
            <a:off x="4847208" y="4867924"/>
            <a:ext cx="226379" cy="356586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円弧 59">
            <a:extLst>
              <a:ext uri="{FF2B5EF4-FFF2-40B4-BE49-F238E27FC236}">
                <a16:creationId xmlns:a16="http://schemas.microsoft.com/office/drawing/2014/main" id="{C3D2E039-F7EC-404C-967C-05C191C61C17}"/>
              </a:ext>
            </a:extLst>
          </p:cNvPr>
          <p:cNvSpPr/>
          <p:nvPr/>
        </p:nvSpPr>
        <p:spPr>
          <a:xfrm flipH="1">
            <a:off x="4864963" y="5276297"/>
            <a:ext cx="226379" cy="356586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円弧 60">
            <a:extLst>
              <a:ext uri="{FF2B5EF4-FFF2-40B4-BE49-F238E27FC236}">
                <a16:creationId xmlns:a16="http://schemas.microsoft.com/office/drawing/2014/main" id="{410D84E7-CE53-490F-96D5-05F471064C82}"/>
              </a:ext>
            </a:extLst>
          </p:cNvPr>
          <p:cNvSpPr/>
          <p:nvPr/>
        </p:nvSpPr>
        <p:spPr>
          <a:xfrm flipH="1">
            <a:off x="4864963" y="5684670"/>
            <a:ext cx="226379" cy="356586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24265A4C-4DA5-42CC-A3EC-A796437C13BF}"/>
              </a:ext>
            </a:extLst>
          </p:cNvPr>
          <p:cNvSpPr/>
          <p:nvPr/>
        </p:nvSpPr>
        <p:spPr>
          <a:xfrm>
            <a:off x="3534791" y="1927934"/>
            <a:ext cx="2883764" cy="28260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71725974-FEF3-423D-9AE2-7B5899EB1388}"/>
              </a:ext>
            </a:extLst>
          </p:cNvPr>
          <p:cNvSpPr/>
          <p:nvPr/>
        </p:nvSpPr>
        <p:spPr>
          <a:xfrm>
            <a:off x="5205272" y="3225554"/>
            <a:ext cx="1319815" cy="28260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2AEBAB89-BB15-46CD-B151-3D4DEBDC91F9}"/>
              </a:ext>
            </a:extLst>
          </p:cNvPr>
          <p:cNvSpPr/>
          <p:nvPr/>
        </p:nvSpPr>
        <p:spPr>
          <a:xfrm>
            <a:off x="5171241" y="3546629"/>
            <a:ext cx="1319815" cy="28260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735A3B4-C8D1-49B6-892D-153DE329724C}"/>
              </a:ext>
            </a:extLst>
          </p:cNvPr>
          <p:cNvSpPr txBox="1"/>
          <p:nvPr/>
        </p:nvSpPr>
        <p:spPr>
          <a:xfrm>
            <a:off x="7742807" y="3738981"/>
            <a:ext cx="7353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A44A129-52B7-4613-945E-29A6744CA0D2}"/>
              </a:ext>
            </a:extLst>
          </p:cNvPr>
          <p:cNvSpPr txBox="1"/>
          <p:nvPr/>
        </p:nvSpPr>
        <p:spPr>
          <a:xfrm>
            <a:off x="3444536" y="4049699"/>
            <a:ext cx="1447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double bracket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7" name="Group 43">
            <a:extLst>
              <a:ext uri="{FF2B5EF4-FFF2-40B4-BE49-F238E27FC236}">
                <a16:creationId xmlns:a16="http://schemas.microsoft.com/office/drawing/2014/main" id="{3A46C9A9-FD8D-4492-B4D0-73678981FA7C}"/>
              </a:ext>
            </a:extLst>
          </p:cNvPr>
          <p:cNvGrpSpPr/>
          <p:nvPr/>
        </p:nvGrpSpPr>
        <p:grpSpPr>
          <a:xfrm>
            <a:off x="2228190" y="5083629"/>
            <a:ext cx="152400" cy="381000"/>
            <a:chOff x="5257800" y="5715000"/>
            <a:chExt cx="152400" cy="381000"/>
          </a:xfrm>
        </p:grpSpPr>
        <p:cxnSp>
          <p:nvCxnSpPr>
            <p:cNvPr id="68" name="Straight Connector 38">
              <a:extLst>
                <a:ext uri="{FF2B5EF4-FFF2-40B4-BE49-F238E27FC236}">
                  <a16:creationId xmlns:a16="http://schemas.microsoft.com/office/drawing/2014/main" id="{979DED1A-ECD6-4FF5-BFA5-29AC00B43965}"/>
                </a:ext>
              </a:extLst>
            </p:cNvPr>
            <p:cNvCxnSpPr/>
            <p:nvPr/>
          </p:nvCxnSpPr>
          <p:spPr>
            <a:xfrm>
              <a:off x="5257800" y="5943600"/>
              <a:ext cx="762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39">
              <a:extLst>
                <a:ext uri="{FF2B5EF4-FFF2-40B4-BE49-F238E27FC236}">
                  <a16:creationId xmlns:a16="http://schemas.microsoft.com/office/drawing/2014/main" id="{FCA782C0-0842-46DD-ADC6-78ABC514CEEB}"/>
                </a:ext>
              </a:extLst>
            </p:cNvPr>
            <p:cNvCxnSpPr/>
            <p:nvPr/>
          </p:nvCxnSpPr>
          <p:spPr>
            <a:xfrm flipH="1">
              <a:off x="5334000" y="5715000"/>
              <a:ext cx="76200" cy="381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F4E39E8B-655D-42B7-BF92-02BB0E3EE24F}"/>
                  </a:ext>
                </a:extLst>
              </p:cNvPr>
              <p:cNvSpPr txBox="1"/>
              <p:nvPr/>
            </p:nvSpPr>
            <p:spPr>
              <a:xfrm>
                <a:off x="4172505" y="4529092"/>
                <a:ext cx="7546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F4E39E8B-655D-42B7-BF92-02BB0E3EE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05" y="4529092"/>
                <a:ext cx="754602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F883064-9EB1-44ED-A9F0-226EA9D581CD}"/>
              </a:ext>
            </a:extLst>
          </p:cNvPr>
          <p:cNvSpPr txBox="1"/>
          <p:nvPr/>
        </p:nvSpPr>
        <p:spPr>
          <a:xfrm>
            <a:off x="3178206" y="4804301"/>
            <a:ext cx="1802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Separate real and imaginary components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05F6FEEF-F071-4949-BAFB-51377326359D}"/>
                  </a:ext>
                </a:extLst>
              </p:cNvPr>
              <p:cNvSpPr txBox="1"/>
              <p:nvPr/>
            </p:nvSpPr>
            <p:spPr>
              <a:xfrm>
                <a:off x="2370337" y="5248184"/>
                <a:ext cx="26633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1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𝑐𝑜𝑠𝐴𝑐𝑜𝑠𝐵</m:t>
                      </m:r>
                      <m:r>
                        <a:rPr lang="en-US" sz="1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𝑠𝑖𝑛𝐴𝑠𝑖𝑛𝐵</m:t>
                      </m:r>
                    </m:oMath>
                  </m:oMathPara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1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𝑠𝑖𝑛𝐴𝑐𝑜𝑠𝐵</m:t>
                      </m:r>
                      <m:r>
                        <a:rPr lang="en-US" sz="1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𝑐𝑜𝑠𝐴𝑠𝑖𝑛𝐵</m:t>
                      </m:r>
                    </m:oMath>
                  </m:oMathPara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05F6FEEF-F071-4949-BAFB-513773263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337" y="5248184"/>
                <a:ext cx="2663301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84A00A39-3AA8-4036-946C-5101F2BAA501}"/>
              </a:ext>
            </a:extLst>
          </p:cNvPr>
          <p:cNvSpPr/>
          <p:nvPr/>
        </p:nvSpPr>
        <p:spPr>
          <a:xfrm>
            <a:off x="5527827" y="5163844"/>
            <a:ext cx="1645330" cy="2160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8E05206B-0930-41BC-B44A-FF80E53D8942}"/>
              </a:ext>
            </a:extLst>
          </p:cNvPr>
          <p:cNvSpPr/>
          <p:nvPr/>
        </p:nvSpPr>
        <p:spPr>
          <a:xfrm>
            <a:off x="5555939" y="5555941"/>
            <a:ext cx="809350" cy="2160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7FA7F444-9C8A-47BF-97E0-B33787C2A77C}"/>
              </a:ext>
            </a:extLst>
          </p:cNvPr>
          <p:cNvSpPr/>
          <p:nvPr/>
        </p:nvSpPr>
        <p:spPr>
          <a:xfrm>
            <a:off x="7429128" y="5156446"/>
            <a:ext cx="1645330" cy="2160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BF70E572-972B-41B1-BC8F-71713EE39DA3}"/>
              </a:ext>
            </a:extLst>
          </p:cNvPr>
          <p:cNvSpPr/>
          <p:nvPr/>
        </p:nvSpPr>
        <p:spPr>
          <a:xfrm>
            <a:off x="6587229" y="5557421"/>
            <a:ext cx="816748" cy="2160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9E1CCF45-CD98-4557-9250-8F1412E042D8}"/>
              </a:ext>
            </a:extLst>
          </p:cNvPr>
          <p:cNvSpPr txBox="1"/>
          <p:nvPr/>
        </p:nvSpPr>
        <p:spPr>
          <a:xfrm>
            <a:off x="3551068" y="5736456"/>
            <a:ext cx="1376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 inside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72743107-371C-421E-9CB3-023387BCE3BF}"/>
                  </a:ext>
                </a:extLst>
              </p:cNvPr>
              <p:cNvSpPr txBox="1"/>
              <p:nvPr/>
            </p:nvSpPr>
            <p:spPr>
              <a:xfrm>
                <a:off x="1704513" y="6313504"/>
                <a:ext cx="7439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we have shown that if De </a:t>
                </a:r>
                <a:r>
                  <a:rPr lang="en-US" sz="12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Moivre’s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theorem is true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it will also be true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72743107-371C-421E-9CB3-023387BC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513" y="6313504"/>
                <a:ext cx="7439487" cy="276999"/>
              </a:xfrm>
              <a:prstGeom prst="rect">
                <a:avLst/>
              </a:prstGeom>
              <a:blipFill>
                <a:blip r:embed="rId2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5ECF8218-7441-4518-9E41-AF1AF2BCE055}"/>
              </a:ext>
            </a:extLst>
          </p:cNvPr>
          <p:cNvSpPr/>
          <p:nvPr/>
        </p:nvSpPr>
        <p:spPr>
          <a:xfrm>
            <a:off x="3554025" y="3204839"/>
            <a:ext cx="1479614" cy="32995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4C9F28F7-EF89-4D04-A88C-EBC0C26169DB}"/>
              </a:ext>
            </a:extLst>
          </p:cNvPr>
          <p:cNvSpPr/>
          <p:nvPr/>
        </p:nvSpPr>
        <p:spPr>
          <a:xfrm>
            <a:off x="5002563" y="5914008"/>
            <a:ext cx="2765397" cy="32995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70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3" grpId="0"/>
      <p:bldP spid="54" grpId="0" animBg="1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/>
      <p:bldP spid="66" grpId="0"/>
      <p:bldP spid="70" grpId="0"/>
      <p:bldP spid="71" grpId="0"/>
      <p:bldP spid="72" grpId="0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/>
      <p:bldP spid="78" grpId="0"/>
      <p:bldP spid="79" grpId="0" animBg="1"/>
      <p:bldP spid="79" grpId="1" animBg="1"/>
      <p:bldP spid="80" grpId="0" animBg="1"/>
      <p:bldP spid="8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0715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20" y="1600200"/>
            <a:ext cx="3027286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use De </a:t>
            </a:r>
            <a:r>
              <a:rPr lang="en-GB" sz="1400" b="1" dirty="0" err="1">
                <a:latin typeface="Comic Sans MS" pitchFamily="66" charset="0"/>
              </a:rPr>
              <a:t>Moivre’s</a:t>
            </a:r>
            <a:r>
              <a:rPr lang="en-GB" sz="1400" b="1" dirty="0">
                <a:latin typeface="Comic Sans MS" pitchFamily="66" charset="0"/>
              </a:rPr>
              <a:t> Theorem in problem solving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For any integer n;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can also prove it for </a:t>
            </a:r>
            <a:r>
              <a:rPr lang="en-GB" sz="1400" u="sng" dirty="0">
                <a:latin typeface="Comic Sans MS" pitchFamily="66" charset="0"/>
              </a:rPr>
              <a:t>positive integer exponents</a:t>
            </a:r>
            <a:r>
              <a:rPr lang="en-GB" sz="1400" dirty="0">
                <a:latin typeface="Comic Sans MS" pitchFamily="66" charset="0"/>
              </a:rPr>
              <a:t> directly from the modulus-argument form, using proof by induction…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BASIS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ASSUMPTION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INDUCTIVE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CONCLUSION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3968" y="6519446"/>
            <a:ext cx="40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EF8B7B8-9701-425D-9129-62C0EC819950}"/>
                  </a:ext>
                </a:extLst>
              </p:cNvPr>
              <p:cNvSpPr txBox="1"/>
              <p:nvPr/>
            </p:nvSpPr>
            <p:spPr>
              <a:xfrm>
                <a:off x="0" y="2894120"/>
                <a:ext cx="3373809" cy="2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𝑖𝑠𝑖𝑛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EF8B7B8-9701-425D-9129-62C0EC819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4120"/>
                <a:ext cx="3373809" cy="2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5">
            <a:extLst>
              <a:ext uri="{FF2B5EF4-FFF2-40B4-BE49-F238E27FC236}">
                <a16:creationId xmlns:a16="http://schemas.microsoft.com/office/drawing/2014/main" id="{7F696BEA-09E3-490C-A327-0DD22CCFC120}"/>
              </a:ext>
            </a:extLst>
          </p:cNvPr>
          <p:cNvSpPr txBox="1"/>
          <p:nvPr/>
        </p:nvSpPr>
        <p:spPr>
          <a:xfrm>
            <a:off x="3498542" y="1284304"/>
            <a:ext cx="1425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CONCLUSION</a:t>
            </a:r>
          </a:p>
        </p:txBody>
      </p:sp>
      <p:grpSp>
        <p:nvGrpSpPr>
          <p:cNvPr id="81" name="Group 43">
            <a:extLst>
              <a:ext uri="{FF2B5EF4-FFF2-40B4-BE49-F238E27FC236}">
                <a16:creationId xmlns:a16="http://schemas.microsoft.com/office/drawing/2014/main" id="{4AEFE404-790B-4DCD-A74E-9FF50A78E19B}"/>
              </a:ext>
            </a:extLst>
          </p:cNvPr>
          <p:cNvGrpSpPr/>
          <p:nvPr/>
        </p:nvGrpSpPr>
        <p:grpSpPr>
          <a:xfrm>
            <a:off x="2032881" y="4408926"/>
            <a:ext cx="152400" cy="381000"/>
            <a:chOff x="5257800" y="5715000"/>
            <a:chExt cx="152400" cy="381000"/>
          </a:xfrm>
        </p:grpSpPr>
        <p:cxnSp>
          <p:nvCxnSpPr>
            <p:cNvPr id="82" name="Straight Connector 38">
              <a:extLst>
                <a:ext uri="{FF2B5EF4-FFF2-40B4-BE49-F238E27FC236}">
                  <a16:creationId xmlns:a16="http://schemas.microsoft.com/office/drawing/2014/main" id="{CB01B8F8-A88F-4A3E-A994-35DD969872CF}"/>
                </a:ext>
              </a:extLst>
            </p:cNvPr>
            <p:cNvCxnSpPr/>
            <p:nvPr/>
          </p:nvCxnSpPr>
          <p:spPr>
            <a:xfrm>
              <a:off x="5257800" y="5943600"/>
              <a:ext cx="762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39">
              <a:extLst>
                <a:ext uri="{FF2B5EF4-FFF2-40B4-BE49-F238E27FC236}">
                  <a16:creationId xmlns:a16="http://schemas.microsoft.com/office/drawing/2014/main" id="{8EF92390-2529-44C0-B43A-FB46BB12440E}"/>
                </a:ext>
              </a:extLst>
            </p:cNvPr>
            <p:cNvCxnSpPr/>
            <p:nvPr/>
          </p:nvCxnSpPr>
          <p:spPr>
            <a:xfrm flipH="1">
              <a:off x="5334000" y="5715000"/>
              <a:ext cx="76200" cy="381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43">
            <a:extLst>
              <a:ext uri="{FF2B5EF4-FFF2-40B4-BE49-F238E27FC236}">
                <a16:creationId xmlns:a16="http://schemas.microsoft.com/office/drawing/2014/main" id="{3635DC8C-C769-431D-BCBD-A752B4390857}"/>
              </a:ext>
            </a:extLst>
          </p:cNvPr>
          <p:cNvGrpSpPr/>
          <p:nvPr/>
        </p:nvGrpSpPr>
        <p:grpSpPr>
          <a:xfrm>
            <a:off x="2405743" y="4746277"/>
            <a:ext cx="152400" cy="381000"/>
            <a:chOff x="5257800" y="5715000"/>
            <a:chExt cx="152400" cy="381000"/>
          </a:xfrm>
        </p:grpSpPr>
        <p:cxnSp>
          <p:nvCxnSpPr>
            <p:cNvPr id="85" name="Straight Connector 38">
              <a:extLst>
                <a:ext uri="{FF2B5EF4-FFF2-40B4-BE49-F238E27FC236}">
                  <a16:creationId xmlns:a16="http://schemas.microsoft.com/office/drawing/2014/main" id="{7D5B5999-223D-4C2B-9783-55D1B3F30310}"/>
                </a:ext>
              </a:extLst>
            </p:cNvPr>
            <p:cNvCxnSpPr/>
            <p:nvPr/>
          </p:nvCxnSpPr>
          <p:spPr>
            <a:xfrm>
              <a:off x="5257800" y="5943600"/>
              <a:ext cx="762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9">
              <a:extLst>
                <a:ext uri="{FF2B5EF4-FFF2-40B4-BE49-F238E27FC236}">
                  <a16:creationId xmlns:a16="http://schemas.microsoft.com/office/drawing/2014/main" id="{51E806BD-47A1-4743-9AF1-C88E0CBCB02C}"/>
                </a:ext>
              </a:extLst>
            </p:cNvPr>
            <p:cNvCxnSpPr/>
            <p:nvPr/>
          </p:nvCxnSpPr>
          <p:spPr>
            <a:xfrm flipH="1">
              <a:off x="5334000" y="5715000"/>
              <a:ext cx="76200" cy="381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43">
            <a:extLst>
              <a:ext uri="{FF2B5EF4-FFF2-40B4-BE49-F238E27FC236}">
                <a16:creationId xmlns:a16="http://schemas.microsoft.com/office/drawing/2014/main" id="{22E10C26-46A9-4DBD-957E-B59C28984DBF}"/>
              </a:ext>
            </a:extLst>
          </p:cNvPr>
          <p:cNvGrpSpPr/>
          <p:nvPr/>
        </p:nvGrpSpPr>
        <p:grpSpPr>
          <a:xfrm>
            <a:off x="2228190" y="5083629"/>
            <a:ext cx="152400" cy="381000"/>
            <a:chOff x="5257800" y="5715000"/>
            <a:chExt cx="152400" cy="381000"/>
          </a:xfrm>
        </p:grpSpPr>
        <p:cxnSp>
          <p:nvCxnSpPr>
            <p:cNvPr id="88" name="Straight Connector 38">
              <a:extLst>
                <a:ext uri="{FF2B5EF4-FFF2-40B4-BE49-F238E27FC236}">
                  <a16:creationId xmlns:a16="http://schemas.microsoft.com/office/drawing/2014/main" id="{F4CCC305-15A2-4AC1-BD57-8336B2F46872}"/>
                </a:ext>
              </a:extLst>
            </p:cNvPr>
            <p:cNvCxnSpPr/>
            <p:nvPr/>
          </p:nvCxnSpPr>
          <p:spPr>
            <a:xfrm>
              <a:off x="5257800" y="5943600"/>
              <a:ext cx="762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39">
              <a:extLst>
                <a:ext uri="{FF2B5EF4-FFF2-40B4-BE49-F238E27FC236}">
                  <a16:creationId xmlns:a16="http://schemas.microsoft.com/office/drawing/2014/main" id="{4CEB17AE-7CEC-4521-B188-0A6D8BC1403E}"/>
                </a:ext>
              </a:extLst>
            </p:cNvPr>
            <p:cNvCxnSpPr/>
            <p:nvPr/>
          </p:nvCxnSpPr>
          <p:spPr>
            <a:xfrm flipH="1">
              <a:off x="5334000" y="5715000"/>
              <a:ext cx="76200" cy="381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7">
                <a:extLst>
                  <a:ext uri="{FF2B5EF4-FFF2-40B4-BE49-F238E27FC236}">
                    <a16:creationId xmlns:a16="http://schemas.microsoft.com/office/drawing/2014/main" id="{66DFBC62-AD86-4895-995D-6BE5E6EF34A0}"/>
                  </a:ext>
                </a:extLst>
              </p:cNvPr>
              <p:cNvSpPr txBox="1"/>
              <p:nvPr/>
            </p:nvSpPr>
            <p:spPr>
              <a:xfrm>
                <a:off x="3498542" y="1589104"/>
                <a:ext cx="52923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 </a:t>
                </a:r>
                <a:r>
                  <a:rPr lang="en-US" sz="1400" dirty="0">
                    <a:latin typeface="Comic Sans MS" pitchFamily="66" charset="0"/>
                    <a:sym typeface="Wingdings" pitchFamily="2" charset="2"/>
                  </a:rPr>
                  <a:t>We have shown that if De </a:t>
                </a:r>
                <a:r>
                  <a:rPr lang="en-US" sz="1400" dirty="0" err="1">
                    <a:latin typeface="Comic Sans MS" pitchFamily="66" charset="0"/>
                    <a:sym typeface="Wingdings" pitchFamily="2" charset="2"/>
                  </a:rPr>
                  <a:t>Moivre’s</a:t>
                </a:r>
                <a:r>
                  <a:rPr lang="en-US" sz="1400" dirty="0">
                    <a:latin typeface="Comic Sans MS" pitchFamily="66" charset="0"/>
                    <a:sym typeface="Wingdings" pitchFamily="2" charset="2"/>
                  </a:rPr>
                  <a:t> theorem is true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then it is also true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Since it is true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it is now proven to be true for all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by mathematical induction.</a:t>
                </a:r>
              </a:p>
            </p:txBody>
          </p:sp>
        </mc:Choice>
        <mc:Fallback xmlns="">
          <p:sp>
            <p:nvSpPr>
              <p:cNvPr id="90" name="TextBox 7">
                <a:extLst>
                  <a:ext uri="{FF2B5EF4-FFF2-40B4-BE49-F238E27FC236}">
                    <a16:creationId xmlns:a16="http://schemas.microsoft.com/office/drawing/2014/main" id="{66DFBC62-AD86-4895-995D-6BE5E6EF3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542" y="1589104"/>
                <a:ext cx="5292373" cy="954107"/>
              </a:xfrm>
              <a:prstGeom prst="rect">
                <a:avLst/>
              </a:prstGeom>
              <a:blipFill>
                <a:blip r:embed="rId4"/>
                <a:stretch>
                  <a:fillRect l="-346"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43">
            <a:extLst>
              <a:ext uri="{FF2B5EF4-FFF2-40B4-BE49-F238E27FC236}">
                <a16:creationId xmlns:a16="http://schemas.microsoft.com/office/drawing/2014/main" id="{EC840166-6611-4838-8A28-F83803F906D8}"/>
              </a:ext>
            </a:extLst>
          </p:cNvPr>
          <p:cNvGrpSpPr/>
          <p:nvPr/>
        </p:nvGrpSpPr>
        <p:grpSpPr>
          <a:xfrm>
            <a:off x="2361355" y="5403225"/>
            <a:ext cx="152400" cy="381000"/>
            <a:chOff x="5257800" y="5715000"/>
            <a:chExt cx="152400" cy="381000"/>
          </a:xfrm>
        </p:grpSpPr>
        <p:cxnSp>
          <p:nvCxnSpPr>
            <p:cNvPr id="96" name="Straight Connector 38">
              <a:extLst>
                <a:ext uri="{FF2B5EF4-FFF2-40B4-BE49-F238E27FC236}">
                  <a16:creationId xmlns:a16="http://schemas.microsoft.com/office/drawing/2014/main" id="{84492CEB-A6D7-4BBE-938B-A33E4307B815}"/>
                </a:ext>
              </a:extLst>
            </p:cNvPr>
            <p:cNvCxnSpPr/>
            <p:nvPr/>
          </p:nvCxnSpPr>
          <p:spPr>
            <a:xfrm>
              <a:off x="5257800" y="5943600"/>
              <a:ext cx="762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39">
              <a:extLst>
                <a:ext uri="{FF2B5EF4-FFF2-40B4-BE49-F238E27FC236}">
                  <a16:creationId xmlns:a16="http://schemas.microsoft.com/office/drawing/2014/main" id="{57C7C511-71B5-4696-87E3-B58C00792566}"/>
                </a:ext>
              </a:extLst>
            </p:cNvPr>
            <p:cNvCxnSpPr/>
            <p:nvPr/>
          </p:nvCxnSpPr>
          <p:spPr>
            <a:xfrm flipH="1">
              <a:off x="5334000" y="5715000"/>
              <a:ext cx="76200" cy="381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F4166435-EDAA-427F-A659-71F8E12FAD11}"/>
                  </a:ext>
                </a:extLst>
              </p:cNvPr>
              <p:cNvSpPr txBox="1"/>
              <p:nvPr/>
            </p:nvSpPr>
            <p:spPr>
              <a:xfrm>
                <a:off x="0" y="0"/>
                <a:ext cx="3857082" cy="3065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𝑖𝑠𝑖𝑛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F4166435-EDAA-427F-A659-71F8E12FA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857082" cy="3065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0058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0" grpId="0"/>
      <p:bldP spid="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08021" y="1524000"/>
                <a:ext cx="1802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𝑖𝑠𝑖𝑛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021" y="1524000"/>
                <a:ext cx="1802416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55622" y="1981200"/>
                <a:ext cx="1828800" cy="548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𝑖𝑠𝑖𝑛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622" y="1981200"/>
                <a:ext cx="1828800" cy="548355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55621" y="2667000"/>
                <a:ext cx="1828800" cy="535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𝑐𝑜𝑠𝑚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𝑖𝑠𝑖𝑛𝑚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621" y="2667000"/>
                <a:ext cx="1828800" cy="535275"/>
              </a:xfrm>
              <a:prstGeom prst="rect">
                <a:avLst/>
              </a:prstGeom>
              <a:blipFill>
                <a:blip r:embed="rId4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5621" y="3276600"/>
                <a:ext cx="1981200" cy="535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𝑐𝑜𝑠𝑚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𝑖𝑠𝑖𝑛𝑚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621" y="3276600"/>
                <a:ext cx="1981200" cy="535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08221" y="3276600"/>
                <a:ext cx="1981200" cy="548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𝑐𝑜𝑠𝑚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𝑖𝑠𝑖𝑛𝑚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𝑐𝑜𝑠𝑚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𝑖𝑠𝑖𝑛𝑚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221" y="3276600"/>
                <a:ext cx="1981200" cy="5486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55621" y="3962400"/>
                <a:ext cx="2286000" cy="52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𝑐𝑜𝑠𝑚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𝑖𝑠𝑖𝑛𝑚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621" y="3962400"/>
                <a:ext cx="2286000" cy="529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79421" y="4648200"/>
                <a:ext cx="2286000" cy="52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𝑐𝑜𝑠𝑚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𝑖𝑠𝑖𝑛𝑚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421" y="4648200"/>
                <a:ext cx="2286000" cy="529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31870" y="5257800"/>
                <a:ext cx="609600" cy="50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70" y="5257800"/>
                <a:ext cx="609600" cy="5087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12821" y="5381501"/>
                <a:ext cx="167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𝑐𝑜𝑠𝑚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𝑖𝑠𝑖𝑛𝑚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821" y="5381501"/>
                <a:ext cx="167640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65516" y="5944589"/>
                <a:ext cx="6571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516" y="5944589"/>
                <a:ext cx="65710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46467" y="5949538"/>
                <a:ext cx="22187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(−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467" y="5949538"/>
                <a:ext cx="2218708" cy="307777"/>
              </a:xfrm>
              <a:prstGeom prst="rect">
                <a:avLst/>
              </a:prstGeom>
              <a:blipFill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5454734" y="1661555"/>
            <a:ext cx="3048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700157" y="1718953"/>
            <a:ext cx="178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using a positive power instead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>
            <a:off x="5571508" y="2312719"/>
            <a:ext cx="3048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7148947" y="2940132"/>
            <a:ext cx="3048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>
            <a:off x="7099466" y="3603171"/>
            <a:ext cx="3048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>
            <a:off x="5803077" y="4278085"/>
            <a:ext cx="3048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5646718" y="4929248"/>
            <a:ext cx="3048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155378" y="5532911"/>
            <a:ext cx="3048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781303" y="2381992"/>
            <a:ext cx="304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De 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Moivre’s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theorem for a positive number (which we have proved)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86453" y="2926278"/>
            <a:ext cx="150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to change some terms in the fraction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62701" y="3553690"/>
            <a:ext cx="1781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Multiply out like quadratics – the bottom is the difference of two squares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88084" y="4453246"/>
            <a:ext cx="6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12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= -1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13912" y="4997531"/>
            <a:ext cx="235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You can cancel the denominator as it is equal to 1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75069" y="5624943"/>
            <a:ext cx="180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(-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) = 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) and sin(-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) = -sin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1979" y="1484416"/>
            <a:ext cx="1710047" cy="3800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703122" y="5888182"/>
            <a:ext cx="2567049" cy="3800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158300" y="5173607"/>
            <a:ext cx="2113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You can see that the answer has followed the same pattern as De </a:t>
            </a:r>
            <a:r>
              <a:rPr lang="en-US" sz="1600" dirty="0" err="1">
                <a:solidFill>
                  <a:srgbClr val="0000FF"/>
                </a:solidFill>
                <a:latin typeface="Comic Sans MS" pitchFamily="66" charset="0"/>
              </a:rPr>
              <a:t>Moivre’s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 theorem!</a:t>
            </a:r>
            <a:endParaRPr lang="en-GB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37" name="Straight Arrow Connector 36"/>
          <p:cNvCxnSpPr>
            <a:cxnSpLocks/>
            <a:stCxn id="33" idx="3"/>
          </p:cNvCxnSpPr>
          <p:nvPr/>
        </p:nvCxnSpPr>
        <p:spPr>
          <a:xfrm>
            <a:off x="2272108" y="5835327"/>
            <a:ext cx="1278614" cy="19733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191990" y="4975761"/>
            <a:ext cx="1460665" cy="201881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CD0200D4-1AAA-4B58-9251-A5905A033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0715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900B6D5-79C1-466E-BCF4-ECFDA4FAECAE}"/>
              </a:ext>
            </a:extLst>
          </p:cNvPr>
          <p:cNvSpPr txBox="1">
            <a:spLocks/>
          </p:cNvSpPr>
          <p:nvPr/>
        </p:nvSpPr>
        <p:spPr>
          <a:xfrm>
            <a:off x="142040" y="1582446"/>
            <a:ext cx="3027286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>
                <a:latin typeface="Comic Sans MS" pitchFamily="66" charset="0"/>
              </a:rPr>
              <a:t>You can use De </a:t>
            </a:r>
            <a:r>
              <a:rPr lang="en-GB" sz="1400" b="1" dirty="0" err="1">
                <a:latin typeface="Comic Sans MS" pitchFamily="66" charset="0"/>
              </a:rPr>
              <a:t>Moivre’s</a:t>
            </a:r>
            <a:r>
              <a:rPr lang="en-GB" sz="1400" b="1" dirty="0">
                <a:latin typeface="Comic Sans MS" pitchFamily="66" charset="0"/>
              </a:rPr>
              <a:t> Theorem in problem solving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We have just proved the theorem for n = k where k is a positive integer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We can also show it is true for any negative integer…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If n is a negative integer, it can be written as ‘-m’, where m is a positive integer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72503ED-2398-4153-809B-76CA092943E1}"/>
                  </a:ext>
                </a:extLst>
              </p:cNvPr>
              <p:cNvSpPr txBox="1"/>
              <p:nvPr/>
            </p:nvSpPr>
            <p:spPr>
              <a:xfrm>
                <a:off x="0" y="0"/>
                <a:ext cx="3857082" cy="3065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𝑖𝑠𝑖𝑛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72503ED-2398-4153-809B-76CA09294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857082" cy="3065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3">
            <a:extLst>
              <a:ext uri="{FF2B5EF4-FFF2-40B4-BE49-F238E27FC236}">
                <a16:creationId xmlns:a16="http://schemas.microsoft.com/office/drawing/2014/main" id="{33E0C150-303E-4020-9472-8CBEF1B9576B}"/>
              </a:ext>
            </a:extLst>
          </p:cNvPr>
          <p:cNvSpPr txBox="1"/>
          <p:nvPr/>
        </p:nvSpPr>
        <p:spPr>
          <a:xfrm>
            <a:off x="8723968" y="6519446"/>
            <a:ext cx="40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1C</a:t>
            </a:r>
          </a:p>
        </p:txBody>
      </p:sp>
    </p:spTree>
    <p:extLst>
      <p:ext uri="{BB962C8B-B14F-4D97-AF65-F5344CB8AC3E}">
        <p14:creationId xmlns:p14="http://schemas.microsoft.com/office/powerpoint/2010/main" val="238714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6" grpId="0" animBg="1"/>
      <p:bldP spid="34" grpId="0" animBg="1"/>
      <p:bldP spid="33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1A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81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24980" y="6550223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3C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10000" y="1752600"/>
                <a:ext cx="34359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𝑖𝑠𝑖𝑛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𝑐𝑜𝑠𝑛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𝑖𝑠𝑖𝑛𝑛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752600"/>
                <a:ext cx="3435941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10000" y="2286000"/>
                <a:ext cx="31933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𝑖𝑠𝑖𝑛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0+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286000"/>
                <a:ext cx="319331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05400" y="2819400"/>
                <a:ext cx="584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1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819400"/>
                <a:ext cx="584865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86400" y="2819400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1</m:t>
                      </m:r>
                      <m:r>
                        <a:rPr lang="en-US" sz="1400" b="0" i="1" smtClean="0">
                          <a:latin typeface="Cambria Math"/>
                        </a:rPr>
                        <m:t>(1+0)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819400"/>
                <a:ext cx="914400" cy="307777"/>
              </a:xfrm>
              <a:prstGeom prst="rect">
                <a:avLst/>
              </a:prstGeom>
              <a:blipFill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105400" y="3352800"/>
                <a:ext cx="584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1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352800"/>
                <a:ext cx="58486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86400" y="3352800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352800"/>
                <a:ext cx="38100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7069777" y="1905000"/>
            <a:ext cx="304800" cy="5334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7467600" y="1981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n = 0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Arc 46"/>
          <p:cNvSpPr/>
          <p:nvPr/>
        </p:nvSpPr>
        <p:spPr>
          <a:xfrm>
            <a:off x="6781800" y="2438400"/>
            <a:ext cx="304800" cy="5334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6172200" y="2971800"/>
            <a:ext cx="304800" cy="5334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70104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Left side = 1 as anything to the power 0 is 1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You can find cos0 and sin0 as well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77000" y="31242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‘Calculate’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86200" y="38100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we have shown that De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Moivre’s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Theorem is true for all positive integers, all negative integers and 0’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It is therefore true for all integers!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A6779E3-DED9-4984-ACE3-90CA4077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0715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ADCB09A-BC08-4786-BF83-97BA7C399AF2}"/>
                  </a:ext>
                </a:extLst>
              </p:cNvPr>
              <p:cNvSpPr txBox="1"/>
              <p:nvPr/>
            </p:nvSpPr>
            <p:spPr>
              <a:xfrm>
                <a:off x="0" y="0"/>
                <a:ext cx="3857082" cy="3065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𝑖𝑠𝑖𝑛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ADCB09A-BC08-4786-BF83-97BA7C399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857082" cy="3065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37110DD-4B66-4C96-9FDD-8EF71657FE99}"/>
              </a:ext>
            </a:extLst>
          </p:cNvPr>
          <p:cNvSpPr txBox="1">
            <a:spLocks/>
          </p:cNvSpPr>
          <p:nvPr/>
        </p:nvSpPr>
        <p:spPr>
          <a:xfrm>
            <a:off x="142040" y="1582446"/>
            <a:ext cx="3027286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>
                <a:latin typeface="Comic Sans MS" pitchFamily="66" charset="0"/>
              </a:rPr>
              <a:t>You can use De </a:t>
            </a:r>
            <a:r>
              <a:rPr lang="en-GB" sz="1400" b="1" dirty="0" err="1">
                <a:latin typeface="Comic Sans MS" pitchFamily="66" charset="0"/>
              </a:rPr>
              <a:t>Moivre’s</a:t>
            </a:r>
            <a:r>
              <a:rPr lang="en-GB" sz="1400" b="1" dirty="0">
                <a:latin typeface="Comic Sans MS" pitchFamily="66" charset="0"/>
              </a:rPr>
              <a:t> Theorem in problem solving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Having now proved that De </a:t>
            </a:r>
            <a:r>
              <a:rPr lang="en-US" sz="1400" dirty="0" err="1">
                <a:latin typeface="Comic Sans MS" panose="030F0702030302020204" pitchFamily="66" charset="0"/>
              </a:rPr>
              <a:t>Moivre’s</a:t>
            </a:r>
            <a:r>
              <a:rPr lang="en-US" sz="1400" dirty="0">
                <a:latin typeface="Comic Sans MS" panose="030F0702030302020204" pitchFamily="66" charset="0"/>
              </a:rPr>
              <a:t> theorem works for both positive and negative integers, there is only one left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We need to prove it is true for 0!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This is straightforward. As it is just a single value, we can substitute it in to see what happens…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3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  <p:bldP spid="43" grpId="0"/>
      <p:bldP spid="44" grpId="0"/>
      <p:bldP spid="45" grpId="0" animBg="1"/>
      <p:bldP spid="46" grpId="0"/>
      <p:bldP spid="47" grpId="0" animBg="1"/>
      <p:bldP spid="48" grpId="0" animBg="1"/>
      <p:bldP spid="50" grpId="0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0715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0920" y="1600200"/>
                <a:ext cx="3027286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De </a:t>
                </a:r>
                <a:r>
                  <a:rPr lang="en-GB" sz="1400" b="1" dirty="0" err="1">
                    <a:latin typeface="Comic Sans MS" pitchFamily="66" charset="0"/>
                  </a:rPr>
                  <a:t>Moivre’s</a:t>
                </a:r>
                <a:r>
                  <a:rPr lang="en-GB" sz="1400" b="1" dirty="0">
                    <a:latin typeface="Comic Sans MS" pitchFamily="66" charset="0"/>
                  </a:rPr>
                  <a:t> Theorem in problem solving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Simplify: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17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𝑖𝑠𝑖𝑛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17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17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𝑖𝑠𝑖𝑛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17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920" y="1600200"/>
                <a:ext cx="3027286" cy="5105400"/>
              </a:xfrm>
              <a:blipFill>
                <a:blip r:embed="rId3"/>
                <a:stretch>
                  <a:fillRect t="-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23968" y="6519446"/>
            <a:ext cx="40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F4166435-EDAA-427F-A659-71F8E12FAD11}"/>
                  </a:ext>
                </a:extLst>
              </p:cNvPr>
              <p:cNvSpPr txBox="1"/>
              <p:nvPr/>
            </p:nvSpPr>
            <p:spPr>
              <a:xfrm>
                <a:off x="0" y="0"/>
                <a:ext cx="3857082" cy="3065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𝑖𝑠𝑖𝑛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F4166435-EDAA-427F-A659-71F8E12FA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857082" cy="3065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00D7C48-BD2A-42A4-85BF-B90F7C913E13}"/>
                  </a:ext>
                </a:extLst>
              </p:cNvPr>
              <p:cNvSpPr txBox="1"/>
              <p:nvPr/>
            </p:nvSpPr>
            <p:spPr>
              <a:xfrm>
                <a:off x="3733060" y="1384916"/>
                <a:ext cx="1527341" cy="854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17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𝑖𝑠𝑖𝑛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17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17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𝑖𝑠𝑖𝑛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17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00D7C48-BD2A-42A4-85BF-B90F7C913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060" y="1384916"/>
                <a:ext cx="1527341" cy="8543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9D02E85-0485-483C-9136-A3E40AB3DCF2}"/>
                  </a:ext>
                </a:extLst>
              </p:cNvPr>
              <p:cNvSpPr txBox="1"/>
              <p:nvPr/>
            </p:nvSpPr>
            <p:spPr>
              <a:xfrm>
                <a:off x="3468209" y="2425083"/>
                <a:ext cx="1930978" cy="854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17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𝑖𝑠𝑖𝑛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17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17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𝑖𝑠𝑖𝑛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17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9D02E85-0485-483C-9136-A3E40AB3D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209" y="2425083"/>
                <a:ext cx="1930978" cy="8543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円弧 7">
            <a:extLst>
              <a:ext uri="{FF2B5EF4-FFF2-40B4-BE49-F238E27FC236}">
                <a16:creationId xmlns:a16="http://schemas.microsoft.com/office/drawing/2014/main" id="{8D682D9D-4E81-4546-9F81-01691339512E}"/>
              </a:ext>
            </a:extLst>
          </p:cNvPr>
          <p:cNvSpPr/>
          <p:nvPr/>
        </p:nvSpPr>
        <p:spPr>
          <a:xfrm>
            <a:off x="5382826" y="1803648"/>
            <a:ext cx="405415" cy="992818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440EB67-C9BB-4068-A77C-F8F9C8443894}"/>
                  </a:ext>
                </a:extLst>
              </p:cNvPr>
              <p:cNvSpPr txBox="1"/>
              <p:nvPr/>
            </p:nvSpPr>
            <p:spPr>
              <a:xfrm>
                <a:off x="5726096" y="1839160"/>
                <a:ext cx="30983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Rewrite denominator using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(Always watch out for this!)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440EB67-C9BB-4068-A77C-F8F9C8443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096" y="1839160"/>
                <a:ext cx="3098307" cy="769441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EE33F30-905C-45F4-A8DD-A6EC05A7DE7B}"/>
                  </a:ext>
                </a:extLst>
              </p:cNvPr>
              <p:cNvSpPr txBox="1"/>
              <p:nvPr/>
            </p:nvSpPr>
            <p:spPr>
              <a:xfrm>
                <a:off x="3576221" y="3536271"/>
                <a:ext cx="1703993" cy="599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den>
                              </m:f>
                            </m:e>
                          </m:d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den>
                              </m:f>
                            </m:e>
                          </m:d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EE33F30-905C-45F4-A8DD-A6EC05A7D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221" y="3536271"/>
                <a:ext cx="1703993" cy="5997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弧 10">
            <a:extLst>
              <a:ext uri="{FF2B5EF4-FFF2-40B4-BE49-F238E27FC236}">
                <a16:creationId xmlns:a16="http://schemas.microsoft.com/office/drawing/2014/main" id="{00851CEA-C41F-4B2F-9E87-735EB58F4082}"/>
              </a:ext>
            </a:extLst>
          </p:cNvPr>
          <p:cNvSpPr/>
          <p:nvPr/>
        </p:nvSpPr>
        <p:spPr>
          <a:xfrm>
            <a:off x="5410938" y="2870448"/>
            <a:ext cx="405415" cy="992818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52D1C13-64C7-47EF-86E9-5C497EAFBF4C}"/>
              </a:ext>
            </a:extLst>
          </p:cNvPr>
          <p:cNvSpPr txBox="1"/>
          <p:nvPr/>
        </p:nvSpPr>
        <p:spPr>
          <a:xfrm>
            <a:off x="5832629" y="2877848"/>
            <a:ext cx="30983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Apply De </a:t>
            </a:r>
            <a:r>
              <a:rPr lang="en-US" sz="11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Moivre’s</a:t>
            </a:r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 theorem</a:t>
            </a:r>
          </a:p>
          <a:p>
            <a:pPr algn="ctr"/>
            <a:endParaRPr lang="en-US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Since there is no ‘r’ term, essentially you just multiply the angles by the power and then remove it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67D79C8C-9E85-4B53-AF6B-DFBAADB7EED3}"/>
              </a:ext>
            </a:extLst>
          </p:cNvPr>
          <p:cNvSpPr/>
          <p:nvPr/>
        </p:nvSpPr>
        <p:spPr>
          <a:xfrm>
            <a:off x="6344574" y="3857349"/>
            <a:ext cx="411334" cy="723529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EEECC1C-B615-469E-B8EE-2872FF279668}"/>
                  </a:ext>
                </a:extLst>
              </p:cNvPr>
              <p:cNvSpPr txBox="1"/>
              <p:nvPr/>
            </p:nvSpPr>
            <p:spPr>
              <a:xfrm>
                <a:off x="6676008" y="3907659"/>
                <a:ext cx="2556768" cy="508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</a:t>
                </a:r>
              </a:p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1100" i="1">
                        <a:solidFill>
                          <a:srgbClr val="FF0000"/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GB" sz="1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1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1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GB" sz="1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𝑐𝑜𝑠</m:t>
                        </m:r>
                        <m:d>
                          <m:dPr>
                            <m:ctrlP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𝑖𝑠𝑖𝑛</m:t>
                        </m:r>
                        <m:d>
                          <m:dPr>
                            <m:ctrlPr>
                              <a:rPr lang="en-US" sz="1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GB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EEECC1C-B615-469E-B8EE-2872FF279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008" y="3907659"/>
                <a:ext cx="2556768" cy="5081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89DD8DD-9A9B-4A10-AD07-B0A43FBC2DD3}"/>
                  </a:ext>
                </a:extLst>
              </p:cNvPr>
              <p:cNvSpPr txBox="1"/>
              <p:nvPr/>
            </p:nvSpPr>
            <p:spPr>
              <a:xfrm>
                <a:off x="3558466" y="4344140"/>
                <a:ext cx="2918812" cy="437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89DD8DD-9A9B-4A10-AD07-B0A43FBC2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466" y="4344140"/>
                <a:ext cx="2918812" cy="437492"/>
              </a:xfrm>
              <a:prstGeom prst="rect">
                <a:avLst/>
              </a:prstGeom>
              <a:blipFill>
                <a:blip r:embed="rId10"/>
                <a:stretch>
                  <a:fillRect l="-209" b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F14C8EB-4546-4737-A390-531EE0E3D5D5}"/>
                  </a:ext>
                </a:extLst>
              </p:cNvPr>
              <p:cNvSpPr txBox="1"/>
              <p:nvPr/>
            </p:nvSpPr>
            <p:spPr>
              <a:xfrm>
                <a:off x="3551068" y="5011445"/>
                <a:ext cx="1649362" cy="380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51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51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F14C8EB-4546-4737-A390-531EE0E3D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068" y="5011445"/>
                <a:ext cx="1649362" cy="380361"/>
              </a:xfrm>
              <a:prstGeom prst="rect">
                <a:avLst/>
              </a:prstGeom>
              <a:blipFill>
                <a:blip r:embed="rId11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D520A23-214F-4919-967F-4AB799B56619}"/>
                  </a:ext>
                </a:extLst>
              </p:cNvPr>
              <p:cNvSpPr txBox="1"/>
              <p:nvPr/>
            </p:nvSpPr>
            <p:spPr>
              <a:xfrm>
                <a:off x="3551068" y="5624004"/>
                <a:ext cx="135569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D520A23-214F-4919-967F-4AB799B56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068" y="5624004"/>
                <a:ext cx="1355692" cy="169277"/>
              </a:xfrm>
              <a:prstGeom prst="rect">
                <a:avLst/>
              </a:prstGeom>
              <a:blipFill>
                <a:blip r:embed="rId12"/>
                <a:stretch>
                  <a:fillRect l="-901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円弧 19">
            <a:extLst>
              <a:ext uri="{FF2B5EF4-FFF2-40B4-BE49-F238E27FC236}">
                <a16:creationId xmlns:a16="http://schemas.microsoft.com/office/drawing/2014/main" id="{D746DE96-389E-4859-BBB3-E46807634F62}"/>
              </a:ext>
            </a:extLst>
          </p:cNvPr>
          <p:cNvSpPr/>
          <p:nvPr/>
        </p:nvSpPr>
        <p:spPr>
          <a:xfrm>
            <a:off x="6328298" y="4604553"/>
            <a:ext cx="312200" cy="651028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円弧 20">
            <a:extLst>
              <a:ext uri="{FF2B5EF4-FFF2-40B4-BE49-F238E27FC236}">
                <a16:creationId xmlns:a16="http://schemas.microsoft.com/office/drawing/2014/main" id="{CD3C2956-346E-48F8-A92F-1F0AEF3D674B}"/>
              </a:ext>
            </a:extLst>
          </p:cNvPr>
          <p:cNvSpPr/>
          <p:nvPr/>
        </p:nvSpPr>
        <p:spPr>
          <a:xfrm>
            <a:off x="5078026" y="5262980"/>
            <a:ext cx="275209" cy="454239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8AD9EAB-8580-4BDB-9F14-E1B83B0ED847}"/>
              </a:ext>
            </a:extLst>
          </p:cNvPr>
          <p:cNvSpPr txBox="1"/>
          <p:nvPr/>
        </p:nvSpPr>
        <p:spPr>
          <a:xfrm>
            <a:off x="6542843" y="4786548"/>
            <a:ext cx="87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4923E8E-C473-429B-B404-8A81FB9DA5D5}"/>
              </a:ext>
            </a:extLst>
          </p:cNvPr>
          <p:cNvSpPr txBox="1"/>
          <p:nvPr/>
        </p:nvSpPr>
        <p:spPr>
          <a:xfrm>
            <a:off x="5246703" y="5354718"/>
            <a:ext cx="87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1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9912E00-2D6E-4970-BD98-BB5D78744D1D}"/>
                  </a:ext>
                </a:extLst>
              </p:cNvPr>
              <p:cNvSpPr txBox="1"/>
              <p:nvPr/>
            </p:nvSpPr>
            <p:spPr>
              <a:xfrm>
                <a:off x="3551067" y="5987989"/>
                <a:ext cx="776431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9912E00-2D6E-4970-BD98-BB5D78744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067" y="5987989"/>
                <a:ext cx="776431" cy="169277"/>
              </a:xfrm>
              <a:prstGeom prst="rect">
                <a:avLst/>
              </a:prstGeom>
              <a:blipFill>
                <a:blip r:embed="rId13"/>
                <a:stretch>
                  <a:fillRect l="-2362" r="-7087" b="-3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1436E5D-141E-484B-95B2-C0054F38BB43}"/>
                  </a:ext>
                </a:extLst>
              </p:cNvPr>
              <p:cNvSpPr txBox="1"/>
              <p:nvPr/>
            </p:nvSpPr>
            <p:spPr>
              <a:xfrm>
                <a:off x="3551068" y="6387484"/>
                <a:ext cx="361381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1436E5D-141E-484B-95B2-C0054F38B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068" y="6387484"/>
                <a:ext cx="361381" cy="169277"/>
              </a:xfrm>
              <a:prstGeom prst="rect">
                <a:avLst/>
              </a:prstGeom>
              <a:blipFill>
                <a:blip r:embed="rId14"/>
                <a:stretch>
                  <a:fillRect l="-5085" r="-10169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70074319-50E1-4A46-AD36-0E4B83E825C7}"/>
              </a:ext>
            </a:extLst>
          </p:cNvPr>
          <p:cNvSpPr/>
          <p:nvPr/>
        </p:nvSpPr>
        <p:spPr>
          <a:xfrm>
            <a:off x="4795421" y="5708344"/>
            <a:ext cx="264852" cy="399494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E4DCE6CE-997F-4CE4-AC9B-F5798377BC5D}"/>
              </a:ext>
            </a:extLst>
          </p:cNvPr>
          <p:cNvSpPr/>
          <p:nvPr/>
        </p:nvSpPr>
        <p:spPr>
          <a:xfrm>
            <a:off x="4255362" y="6073808"/>
            <a:ext cx="264852" cy="399494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640BA72-0F89-4EC5-B915-71E8A0E81E3A}"/>
              </a:ext>
            </a:extLst>
          </p:cNvPr>
          <p:cNvSpPr txBox="1"/>
          <p:nvPr/>
        </p:nvSpPr>
        <p:spPr>
          <a:xfrm>
            <a:off x="4944863" y="5798602"/>
            <a:ext cx="87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5EC5B77-61BE-4B69-A803-C2F28DB12A29}"/>
              </a:ext>
            </a:extLst>
          </p:cNvPr>
          <p:cNvSpPr txBox="1"/>
          <p:nvPr/>
        </p:nvSpPr>
        <p:spPr>
          <a:xfrm>
            <a:off x="4438836" y="6215852"/>
            <a:ext cx="870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1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54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1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0715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0920" y="1600200"/>
                <a:ext cx="3027286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De </a:t>
                </a:r>
                <a:r>
                  <a:rPr lang="en-GB" sz="1400" b="1" dirty="0" err="1">
                    <a:latin typeface="Comic Sans MS" pitchFamily="66" charset="0"/>
                  </a:rPr>
                  <a:t>Moivre’s</a:t>
                </a:r>
                <a:r>
                  <a:rPr lang="en-GB" sz="1400" b="1" dirty="0">
                    <a:latin typeface="Comic Sans MS" pitchFamily="66" charset="0"/>
                  </a:rPr>
                  <a:t> Theorem in problem solving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De </a:t>
                </a:r>
                <a:r>
                  <a:rPr lang="en-GB" sz="1400" dirty="0" err="1">
                    <a:latin typeface="Comic Sans MS" pitchFamily="66" charset="0"/>
                  </a:rPr>
                  <a:t>Moivre’s</a:t>
                </a:r>
                <a:r>
                  <a:rPr lang="en-GB" sz="1400" dirty="0">
                    <a:latin typeface="Comic Sans MS" pitchFamily="66" charset="0"/>
                  </a:rPr>
                  <a:t> theorem is based on the modulus-argument form, so you will need this first…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920" y="1600200"/>
                <a:ext cx="3027286" cy="5105400"/>
              </a:xfrm>
              <a:blipFill>
                <a:blip r:embed="rId3"/>
                <a:stretch>
                  <a:fillRect t="-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23968" y="6519446"/>
            <a:ext cx="40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F4166435-EDAA-427F-A659-71F8E12FAD11}"/>
                  </a:ext>
                </a:extLst>
              </p:cNvPr>
              <p:cNvSpPr txBox="1"/>
              <p:nvPr/>
            </p:nvSpPr>
            <p:spPr>
              <a:xfrm>
                <a:off x="0" y="0"/>
                <a:ext cx="3857082" cy="3065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𝑖𝑠𝑖𝑛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F4166435-EDAA-427F-A659-71F8E12FA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857082" cy="3065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56">
            <a:extLst>
              <a:ext uri="{FF2B5EF4-FFF2-40B4-BE49-F238E27FC236}">
                <a16:creationId xmlns:a16="http://schemas.microsoft.com/office/drawing/2014/main" id="{AD429844-7C01-4294-8289-B59E16CBA67F}"/>
              </a:ext>
            </a:extLst>
          </p:cNvPr>
          <p:cNvCxnSpPr/>
          <p:nvPr/>
        </p:nvCxnSpPr>
        <p:spPr>
          <a:xfrm flipV="1">
            <a:off x="6384032" y="1540024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68">
            <a:extLst>
              <a:ext uri="{FF2B5EF4-FFF2-40B4-BE49-F238E27FC236}">
                <a16:creationId xmlns:a16="http://schemas.microsoft.com/office/drawing/2014/main" id="{4481CE21-774F-472E-B094-E16C6E3A513F}"/>
              </a:ext>
            </a:extLst>
          </p:cNvPr>
          <p:cNvCxnSpPr/>
          <p:nvPr/>
        </p:nvCxnSpPr>
        <p:spPr>
          <a:xfrm rot="5400000" flipH="1" flipV="1">
            <a:off x="6384032" y="1540024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73">
            <a:extLst>
              <a:ext uri="{FF2B5EF4-FFF2-40B4-BE49-F238E27FC236}">
                <a16:creationId xmlns:a16="http://schemas.microsoft.com/office/drawing/2014/main" id="{256AF318-7E8C-4D88-A78C-9268716113B5}"/>
              </a:ext>
            </a:extLst>
          </p:cNvPr>
          <p:cNvSpPr txBox="1"/>
          <p:nvPr/>
        </p:nvSpPr>
        <p:spPr>
          <a:xfrm>
            <a:off x="7908032" y="2911624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Re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5" name="TextBox 74">
            <a:extLst>
              <a:ext uri="{FF2B5EF4-FFF2-40B4-BE49-F238E27FC236}">
                <a16:creationId xmlns:a16="http://schemas.microsoft.com/office/drawing/2014/main" id="{C982CBAD-7407-4F4E-8B7C-B0A8D12B7C25}"/>
              </a:ext>
            </a:extLst>
          </p:cNvPr>
          <p:cNvSpPr txBox="1"/>
          <p:nvPr/>
        </p:nvSpPr>
        <p:spPr>
          <a:xfrm>
            <a:off x="6219800" y="1208584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omic Sans MS" pitchFamily="66" charset="0"/>
              </a:rPr>
              <a:t>Im</a:t>
            </a:r>
            <a:endParaRPr lang="en-GB" sz="1400" dirty="0">
              <a:latin typeface="Comic Sans MS" pitchFamily="66" charset="0"/>
            </a:endParaRPr>
          </a:p>
        </p:txBody>
      </p:sp>
      <p:grpSp>
        <p:nvGrpSpPr>
          <p:cNvPr id="26" name="Group 5">
            <a:extLst>
              <a:ext uri="{FF2B5EF4-FFF2-40B4-BE49-F238E27FC236}">
                <a16:creationId xmlns:a16="http://schemas.microsoft.com/office/drawing/2014/main" id="{19530FBE-19D6-4BCA-A699-0EEEB3AAF928}"/>
              </a:ext>
            </a:extLst>
          </p:cNvPr>
          <p:cNvGrpSpPr/>
          <p:nvPr/>
        </p:nvGrpSpPr>
        <p:grpSpPr>
          <a:xfrm>
            <a:off x="6876165" y="2092733"/>
            <a:ext cx="144016" cy="144016"/>
            <a:chOff x="7236296" y="5373216"/>
            <a:chExt cx="144016" cy="144016"/>
          </a:xfrm>
        </p:grpSpPr>
        <p:cxnSp>
          <p:nvCxnSpPr>
            <p:cNvPr id="27" name="Straight Connector 4">
              <a:extLst>
                <a:ext uri="{FF2B5EF4-FFF2-40B4-BE49-F238E27FC236}">
                  <a16:creationId xmlns:a16="http://schemas.microsoft.com/office/drawing/2014/main" id="{0979C0C1-04CF-466D-B97F-1BA13592DAF4}"/>
                </a:ext>
              </a:extLst>
            </p:cNvPr>
            <p:cNvCxnSpPr/>
            <p:nvPr/>
          </p:nvCxnSpPr>
          <p:spPr>
            <a:xfrm>
              <a:off x="7236296" y="537321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95">
              <a:extLst>
                <a:ext uri="{FF2B5EF4-FFF2-40B4-BE49-F238E27FC236}">
                  <a16:creationId xmlns:a16="http://schemas.microsoft.com/office/drawing/2014/main" id="{4CB5DB92-657D-4ECE-AA35-607C8728D3DB}"/>
                </a:ext>
              </a:extLst>
            </p:cNvPr>
            <p:cNvCxnSpPr/>
            <p:nvPr/>
          </p:nvCxnSpPr>
          <p:spPr>
            <a:xfrm flipH="1">
              <a:off x="7236296" y="537321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8">
            <a:extLst>
              <a:ext uri="{FF2B5EF4-FFF2-40B4-BE49-F238E27FC236}">
                <a16:creationId xmlns:a16="http://schemas.microsoft.com/office/drawing/2014/main" id="{E61F3DA3-C943-419F-A4BB-03427BBAD5C7}"/>
              </a:ext>
            </a:extLst>
          </p:cNvPr>
          <p:cNvCxnSpPr>
            <a:cxnSpLocks/>
          </p:cNvCxnSpPr>
          <p:nvPr/>
        </p:nvCxnSpPr>
        <p:spPr>
          <a:xfrm flipH="1">
            <a:off x="6374423" y="2148396"/>
            <a:ext cx="585670" cy="9113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96">
            <a:extLst>
              <a:ext uri="{FF2B5EF4-FFF2-40B4-BE49-F238E27FC236}">
                <a16:creationId xmlns:a16="http://schemas.microsoft.com/office/drawing/2014/main" id="{5252B159-EF5A-4821-BBC4-AECF3543B27B}"/>
              </a:ext>
            </a:extLst>
          </p:cNvPr>
          <p:cNvCxnSpPr>
            <a:cxnSpLocks/>
          </p:cNvCxnSpPr>
          <p:nvPr/>
        </p:nvCxnSpPr>
        <p:spPr>
          <a:xfrm>
            <a:off x="6374423" y="3050932"/>
            <a:ext cx="5945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97">
            <a:extLst>
              <a:ext uri="{FF2B5EF4-FFF2-40B4-BE49-F238E27FC236}">
                <a16:creationId xmlns:a16="http://schemas.microsoft.com/office/drawing/2014/main" id="{757F83F9-4DDA-409B-8682-1504088AAFBA}"/>
              </a:ext>
            </a:extLst>
          </p:cNvPr>
          <p:cNvCxnSpPr>
            <a:cxnSpLocks/>
          </p:cNvCxnSpPr>
          <p:nvPr/>
        </p:nvCxnSpPr>
        <p:spPr>
          <a:xfrm>
            <a:off x="6957305" y="2190001"/>
            <a:ext cx="0" cy="8816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8">
                <a:extLst>
                  <a:ext uri="{FF2B5EF4-FFF2-40B4-BE49-F238E27FC236}">
                    <a16:creationId xmlns:a16="http://schemas.microsoft.com/office/drawing/2014/main" id="{3FD03BEB-E951-4887-814A-46EE7C36EB49}"/>
                  </a:ext>
                </a:extLst>
              </p:cNvPr>
              <p:cNvSpPr txBox="1"/>
              <p:nvPr/>
            </p:nvSpPr>
            <p:spPr>
              <a:xfrm>
                <a:off x="6953653" y="2498984"/>
                <a:ext cx="317158" cy="240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98">
                <a:extLst>
                  <a:ext uri="{FF2B5EF4-FFF2-40B4-BE49-F238E27FC236}">
                    <a16:creationId xmlns:a16="http://schemas.microsoft.com/office/drawing/2014/main" id="{3FD03BEB-E951-4887-814A-46EE7C36E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653" y="2498984"/>
                <a:ext cx="317158" cy="240835"/>
              </a:xfrm>
              <a:prstGeom prst="rect">
                <a:avLst/>
              </a:prstGeom>
              <a:blipFill>
                <a:blip r:embed="rId5"/>
                <a:stretch>
                  <a:fillRect r="-3846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99">
                <a:extLst>
                  <a:ext uri="{FF2B5EF4-FFF2-40B4-BE49-F238E27FC236}">
                    <a16:creationId xmlns:a16="http://schemas.microsoft.com/office/drawing/2014/main" id="{97119EC2-D976-4C69-B0F5-4E2E75561356}"/>
                  </a:ext>
                </a:extLst>
              </p:cNvPr>
              <p:cNvSpPr txBox="1"/>
              <p:nvPr/>
            </p:nvSpPr>
            <p:spPr>
              <a:xfrm>
                <a:off x="6572006" y="3072179"/>
                <a:ext cx="22420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99">
                <a:extLst>
                  <a:ext uri="{FF2B5EF4-FFF2-40B4-BE49-F238E27FC236}">
                    <a16:creationId xmlns:a16="http://schemas.microsoft.com/office/drawing/2014/main" id="{97119EC2-D976-4C69-B0F5-4E2E75561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006" y="3072179"/>
                <a:ext cx="224204" cy="215444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12">
            <a:extLst>
              <a:ext uri="{FF2B5EF4-FFF2-40B4-BE49-F238E27FC236}">
                <a16:creationId xmlns:a16="http://schemas.microsoft.com/office/drawing/2014/main" id="{131EFD19-D1AF-45B1-90A7-7F671EB6F70E}"/>
              </a:ext>
            </a:extLst>
          </p:cNvPr>
          <p:cNvSpPr/>
          <p:nvPr/>
        </p:nvSpPr>
        <p:spPr>
          <a:xfrm>
            <a:off x="5671039" y="2681654"/>
            <a:ext cx="914400" cy="914400"/>
          </a:xfrm>
          <a:prstGeom prst="arc">
            <a:avLst>
              <a:gd name="adj1" fmla="val 19536192"/>
              <a:gd name="adj2" fmla="val 2102335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100">
                <a:extLst>
                  <a:ext uri="{FF2B5EF4-FFF2-40B4-BE49-F238E27FC236}">
                    <a16:creationId xmlns:a16="http://schemas.microsoft.com/office/drawing/2014/main" id="{7B23DBE9-E92F-413D-A48E-F2F1DCCD17F9}"/>
                  </a:ext>
                </a:extLst>
              </p:cNvPr>
              <p:cNvSpPr txBox="1"/>
              <p:nvPr/>
            </p:nvSpPr>
            <p:spPr>
              <a:xfrm>
                <a:off x="6514854" y="2809008"/>
                <a:ext cx="2588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100">
                <a:extLst>
                  <a:ext uri="{FF2B5EF4-FFF2-40B4-BE49-F238E27FC236}">
                    <a16:creationId xmlns:a16="http://schemas.microsoft.com/office/drawing/2014/main" id="{7B23DBE9-E92F-413D-A48E-F2F1DCCD1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54" y="2809008"/>
                <a:ext cx="258807" cy="215444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ADE9EE9-70C1-49E0-BEE5-0E36D29D302B}"/>
                  </a:ext>
                </a:extLst>
              </p:cNvPr>
              <p:cNvSpPr txBox="1"/>
              <p:nvPr/>
            </p:nvSpPr>
            <p:spPr>
              <a:xfrm>
                <a:off x="4523173" y="4740676"/>
                <a:ext cx="1723036" cy="501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ADE9EE9-70C1-49E0-BEE5-0E36D29D3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173" y="4740676"/>
                <a:ext cx="1723036" cy="5010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994DA6C-6653-4AC1-9CE9-A98DAAFE2C15}"/>
                  </a:ext>
                </a:extLst>
              </p:cNvPr>
              <p:cNvSpPr txBox="1"/>
              <p:nvPr/>
            </p:nvSpPr>
            <p:spPr>
              <a:xfrm>
                <a:off x="4523174" y="5326602"/>
                <a:ext cx="5304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994DA6C-6653-4AC1-9CE9-A98DAAFE2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174" y="5326602"/>
                <a:ext cx="530466" cy="246221"/>
              </a:xfrm>
              <a:prstGeom prst="rect">
                <a:avLst/>
              </a:prstGeom>
              <a:blipFill>
                <a:blip r:embed="rId9"/>
                <a:stretch>
                  <a:fillRect l="-5747" r="-689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666FEC2-0C9E-43F9-812D-EA2CD2B52D24}"/>
                  </a:ext>
                </a:extLst>
              </p:cNvPr>
              <p:cNvSpPr txBox="1"/>
              <p:nvPr/>
            </p:nvSpPr>
            <p:spPr>
              <a:xfrm>
                <a:off x="6761825" y="4733277"/>
                <a:ext cx="1514325" cy="582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666FEC2-0C9E-43F9-812D-EA2CD2B52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825" y="4733277"/>
                <a:ext cx="1514325" cy="582147"/>
              </a:xfrm>
              <a:prstGeom prst="rect">
                <a:avLst/>
              </a:prstGeom>
              <a:blipFill>
                <a:blip r:embed="rId10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580C3C6-F259-40EA-9A84-A19D26354213}"/>
                  </a:ext>
                </a:extLst>
              </p:cNvPr>
              <p:cNvSpPr txBox="1"/>
              <p:nvPr/>
            </p:nvSpPr>
            <p:spPr>
              <a:xfrm>
                <a:off x="6754427" y="5347315"/>
                <a:ext cx="562077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580C3C6-F259-40EA-9A84-A19D26354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427" y="5347315"/>
                <a:ext cx="562077" cy="420051"/>
              </a:xfrm>
              <a:prstGeom prst="rect">
                <a:avLst/>
              </a:prstGeom>
              <a:blipFill>
                <a:blip r:embed="rId11"/>
                <a:stretch>
                  <a:fillRect l="-8696" r="-6522" b="-15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763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24" grpId="0"/>
      <p:bldP spid="25" grpId="0"/>
      <p:bldP spid="33" grpId="0"/>
      <p:bldP spid="34" grpId="0"/>
      <p:bldP spid="35" grpId="0" animBg="1"/>
      <p:bldP spid="36" grpId="0"/>
      <p:bldP spid="39" grpId="0"/>
      <p:bldP spid="41" grpId="0"/>
      <p:bldP spid="42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0715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0920" y="1600200"/>
                <a:ext cx="3027286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De </a:t>
                </a:r>
                <a:r>
                  <a:rPr lang="en-GB" sz="1400" b="1" dirty="0" err="1">
                    <a:latin typeface="Comic Sans MS" pitchFamily="66" charset="0"/>
                  </a:rPr>
                  <a:t>Moivre’s</a:t>
                </a:r>
                <a:r>
                  <a:rPr lang="en-GB" sz="1400" b="1" dirty="0">
                    <a:latin typeface="Comic Sans MS" pitchFamily="66" charset="0"/>
                  </a:rPr>
                  <a:t> Theorem in problem solving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De </a:t>
                </a:r>
                <a:r>
                  <a:rPr lang="en-GB" sz="1400" dirty="0" err="1">
                    <a:latin typeface="Comic Sans MS" pitchFamily="66" charset="0"/>
                  </a:rPr>
                  <a:t>Moivre’s</a:t>
                </a:r>
                <a:r>
                  <a:rPr lang="en-GB" sz="1400" dirty="0">
                    <a:latin typeface="Comic Sans MS" pitchFamily="66" charset="0"/>
                  </a:rPr>
                  <a:t> theorem is based on the modulus-argument form, so you will need this first…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920" y="1600200"/>
                <a:ext cx="3027286" cy="5105400"/>
              </a:xfrm>
              <a:blipFill>
                <a:blip r:embed="rId3"/>
                <a:stretch>
                  <a:fillRect t="-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23968" y="6519446"/>
            <a:ext cx="40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F4166435-EDAA-427F-A659-71F8E12FAD11}"/>
                  </a:ext>
                </a:extLst>
              </p:cNvPr>
              <p:cNvSpPr txBox="1"/>
              <p:nvPr/>
            </p:nvSpPr>
            <p:spPr>
              <a:xfrm>
                <a:off x="0" y="0"/>
                <a:ext cx="3857082" cy="3065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𝑖𝑠𝑖𝑛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F4166435-EDAA-427F-A659-71F8E12FA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857082" cy="3065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994DA6C-6653-4AC1-9CE9-A98DAAFE2C15}"/>
                  </a:ext>
                </a:extLst>
              </p:cNvPr>
              <p:cNvSpPr txBox="1"/>
              <p:nvPr/>
            </p:nvSpPr>
            <p:spPr>
              <a:xfrm>
                <a:off x="945473" y="4163628"/>
                <a:ext cx="5304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994DA6C-6653-4AC1-9CE9-A98DAAFE2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73" y="4163628"/>
                <a:ext cx="530466" cy="246221"/>
              </a:xfrm>
              <a:prstGeom prst="rect">
                <a:avLst/>
              </a:prstGeom>
              <a:blipFill>
                <a:blip r:embed="rId5"/>
                <a:stretch>
                  <a:fillRect l="-4598" r="-804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580C3C6-F259-40EA-9A84-A19D26354213}"/>
                  </a:ext>
                </a:extLst>
              </p:cNvPr>
              <p:cNvSpPr txBox="1"/>
              <p:nvPr/>
            </p:nvSpPr>
            <p:spPr>
              <a:xfrm>
                <a:off x="1836199" y="4095564"/>
                <a:ext cx="562077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580C3C6-F259-40EA-9A84-A19D26354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199" y="4095564"/>
                <a:ext cx="562077" cy="420051"/>
              </a:xfrm>
              <a:prstGeom prst="rect">
                <a:avLst/>
              </a:prstGeom>
              <a:blipFill>
                <a:blip r:embed="rId6"/>
                <a:stretch>
                  <a:fillRect l="-8696" r="-6522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F50E6B3-B365-4BCD-B95E-846CAFD8CA3D}"/>
                  </a:ext>
                </a:extLst>
              </p:cNvPr>
              <p:cNvSpPr txBox="1"/>
              <p:nvPr/>
            </p:nvSpPr>
            <p:spPr>
              <a:xfrm>
                <a:off x="3715305" y="1642369"/>
                <a:ext cx="817531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F50E6B3-B365-4BCD-B95E-846CAFD8C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305" y="1642369"/>
                <a:ext cx="817531" cy="240835"/>
              </a:xfrm>
              <a:prstGeom prst="rect">
                <a:avLst/>
              </a:prstGeom>
              <a:blipFill>
                <a:blip r:embed="rId7"/>
                <a:stretch>
                  <a:fillRect l="-4444" r="-148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E513B21-6C00-4D26-811A-8172A6F3F714}"/>
                  </a:ext>
                </a:extLst>
              </p:cNvPr>
              <p:cNvSpPr txBox="1"/>
              <p:nvPr/>
            </p:nvSpPr>
            <p:spPr>
              <a:xfrm>
                <a:off x="3423821" y="2123242"/>
                <a:ext cx="3206775" cy="618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𝑖𝑠𝑖𝑛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E513B21-6C00-4D26-811A-8172A6F3F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821" y="2123242"/>
                <a:ext cx="3206775" cy="618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FEB46EA-9C9E-48B3-8BFB-CBB24B766051}"/>
                  </a:ext>
                </a:extLst>
              </p:cNvPr>
              <p:cNvSpPr txBox="1"/>
              <p:nvPr/>
            </p:nvSpPr>
            <p:spPr>
              <a:xfrm>
                <a:off x="4329343" y="2913354"/>
                <a:ext cx="225779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FEB46EA-9C9E-48B3-8BFB-CBB24B766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343" y="2913354"/>
                <a:ext cx="2257798" cy="484043"/>
              </a:xfrm>
              <a:prstGeom prst="rect">
                <a:avLst/>
              </a:prstGeom>
              <a:blipFill>
                <a:blip r:embed="rId9"/>
                <a:stretch>
                  <a:fillRect l="-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278E523-5274-4098-978C-F8F572B6A515}"/>
                  </a:ext>
                </a:extLst>
              </p:cNvPr>
              <p:cNvSpPr txBox="1"/>
              <p:nvPr/>
            </p:nvSpPr>
            <p:spPr>
              <a:xfrm>
                <a:off x="4320466" y="3605812"/>
                <a:ext cx="2373791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=128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278E523-5274-4098-978C-F8F572B6A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66" y="3605812"/>
                <a:ext cx="2373791" cy="484043"/>
              </a:xfrm>
              <a:prstGeom prst="rect">
                <a:avLst/>
              </a:prstGeom>
              <a:blipFill>
                <a:blip r:embed="rId10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6517C4E-1FC9-4916-B633-5BCC910C81A7}"/>
                  </a:ext>
                </a:extLst>
              </p:cNvPr>
              <p:cNvSpPr txBox="1"/>
              <p:nvPr/>
            </p:nvSpPr>
            <p:spPr>
              <a:xfrm>
                <a:off x="4313068" y="4290872"/>
                <a:ext cx="217219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=128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6517C4E-1FC9-4916-B633-5BCC910C8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068" y="4290872"/>
                <a:ext cx="2172197" cy="484043"/>
              </a:xfrm>
              <a:prstGeom prst="rect">
                <a:avLst/>
              </a:prstGeom>
              <a:blipFill>
                <a:blip r:embed="rId11"/>
                <a:stretch>
                  <a:fillRect l="-5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8ABD258-B769-43CC-9F02-B1F4314632BD}"/>
                  </a:ext>
                </a:extLst>
              </p:cNvPr>
              <p:cNvSpPr txBox="1"/>
              <p:nvPr/>
            </p:nvSpPr>
            <p:spPr>
              <a:xfrm>
                <a:off x="4321945" y="4903431"/>
                <a:ext cx="1626343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=128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8ABD258-B769-43CC-9F02-B1F431463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945" y="4903431"/>
                <a:ext cx="1626343" cy="69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43BA4E77-AE6E-49E4-B74A-0937ADFEF632}"/>
                  </a:ext>
                </a:extLst>
              </p:cNvPr>
              <p:cNvSpPr txBox="1"/>
              <p:nvPr/>
            </p:nvSpPr>
            <p:spPr>
              <a:xfrm>
                <a:off x="4348578" y="5826709"/>
                <a:ext cx="1115690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43BA4E77-AE6E-49E4-B74A-0937ADFEF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578" y="5826709"/>
                <a:ext cx="1115690" cy="240835"/>
              </a:xfrm>
              <a:prstGeom prst="rect">
                <a:avLst/>
              </a:prstGeom>
              <a:blipFill>
                <a:blip r:embed="rId13"/>
                <a:stretch>
                  <a:fillRect l="-1093" r="-2732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円弧 45">
            <a:extLst>
              <a:ext uri="{FF2B5EF4-FFF2-40B4-BE49-F238E27FC236}">
                <a16:creationId xmlns:a16="http://schemas.microsoft.com/office/drawing/2014/main" id="{FB36B74E-65E9-44C0-91BD-1AAD799FC21D}"/>
              </a:ext>
            </a:extLst>
          </p:cNvPr>
          <p:cNvSpPr/>
          <p:nvPr/>
        </p:nvSpPr>
        <p:spPr>
          <a:xfrm>
            <a:off x="6594629" y="1754821"/>
            <a:ext cx="312200" cy="651028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CF13BDD-E86E-4205-9C4D-01347A422804}"/>
              </a:ext>
            </a:extLst>
          </p:cNvPr>
          <p:cNvSpPr txBox="1"/>
          <p:nvPr/>
        </p:nvSpPr>
        <p:spPr>
          <a:xfrm>
            <a:off x="6897950" y="1848039"/>
            <a:ext cx="159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Raise to the power 7 as in the question</a:t>
            </a:r>
            <a:endParaRPr lang="en-GB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A1A5D8CC-95C0-477D-935E-151D78BB6725}"/>
                  </a:ext>
                </a:extLst>
              </p:cNvPr>
              <p:cNvSpPr txBox="1"/>
              <p:nvPr/>
            </p:nvSpPr>
            <p:spPr>
              <a:xfrm>
                <a:off x="4542269" y="1535836"/>
                <a:ext cx="178888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A1A5D8CC-95C0-477D-935E-151D78BB6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269" y="1535836"/>
                <a:ext cx="1788887" cy="484043"/>
              </a:xfrm>
              <a:prstGeom prst="rect">
                <a:avLst/>
              </a:prstGeom>
              <a:blipFill>
                <a:blip r:embed="rId14"/>
                <a:stretch>
                  <a:fillRect l="-17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77A7FEB4-EFFC-4122-8501-339AD4897E26}"/>
                  </a:ext>
                </a:extLst>
              </p:cNvPr>
              <p:cNvSpPr txBox="1"/>
              <p:nvPr/>
            </p:nvSpPr>
            <p:spPr>
              <a:xfrm>
                <a:off x="7039992" y="852256"/>
                <a:ext cx="18465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Using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found</a:t>
                </a: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77A7FEB4-EFFC-4122-8501-339AD4897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92" y="852256"/>
                <a:ext cx="1846556" cy="523220"/>
              </a:xfrm>
              <a:prstGeom prst="rect">
                <a:avLst/>
              </a:prstGeom>
              <a:blipFill>
                <a:blip r:embed="rId15"/>
                <a:stretch>
                  <a:fillRect t="-2326" r="-1650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D450F0C5-B4A8-4263-90FB-C26CC99447AC}"/>
              </a:ext>
            </a:extLst>
          </p:cNvPr>
          <p:cNvCxnSpPr>
            <a:cxnSpLocks/>
          </p:cNvCxnSpPr>
          <p:nvPr/>
        </p:nvCxnSpPr>
        <p:spPr>
          <a:xfrm flipH="1">
            <a:off x="6436311" y="1217720"/>
            <a:ext cx="685060" cy="415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弧 50">
            <a:extLst>
              <a:ext uri="{FF2B5EF4-FFF2-40B4-BE49-F238E27FC236}">
                <a16:creationId xmlns:a16="http://schemas.microsoft.com/office/drawing/2014/main" id="{F9963D4B-CC0C-4401-91EF-6DEA74F17EAC}"/>
              </a:ext>
            </a:extLst>
          </p:cNvPr>
          <p:cNvSpPr/>
          <p:nvPr/>
        </p:nvSpPr>
        <p:spPr>
          <a:xfrm>
            <a:off x="6587230" y="2466514"/>
            <a:ext cx="312200" cy="651028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円弧 51">
            <a:extLst>
              <a:ext uri="{FF2B5EF4-FFF2-40B4-BE49-F238E27FC236}">
                <a16:creationId xmlns:a16="http://schemas.microsoft.com/office/drawing/2014/main" id="{E9BFE864-B2D1-4878-8DA1-3DF24A99F094}"/>
              </a:ext>
            </a:extLst>
          </p:cNvPr>
          <p:cNvSpPr/>
          <p:nvPr/>
        </p:nvSpPr>
        <p:spPr>
          <a:xfrm>
            <a:off x="6606464" y="3195962"/>
            <a:ext cx="312200" cy="651028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円弧 52">
            <a:extLst>
              <a:ext uri="{FF2B5EF4-FFF2-40B4-BE49-F238E27FC236}">
                <a16:creationId xmlns:a16="http://schemas.microsoft.com/office/drawing/2014/main" id="{B71354AD-5C84-4437-86ED-E0A5989C410C}"/>
              </a:ext>
            </a:extLst>
          </p:cNvPr>
          <p:cNvSpPr/>
          <p:nvPr/>
        </p:nvSpPr>
        <p:spPr>
          <a:xfrm>
            <a:off x="6510288" y="3881022"/>
            <a:ext cx="312200" cy="651028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円弧 53">
            <a:extLst>
              <a:ext uri="{FF2B5EF4-FFF2-40B4-BE49-F238E27FC236}">
                <a16:creationId xmlns:a16="http://schemas.microsoft.com/office/drawing/2014/main" id="{36168F9D-7427-4D06-A3A1-27EB8AD1B543}"/>
              </a:ext>
            </a:extLst>
          </p:cNvPr>
          <p:cNvSpPr/>
          <p:nvPr/>
        </p:nvSpPr>
        <p:spPr>
          <a:xfrm>
            <a:off x="6360848" y="4619349"/>
            <a:ext cx="312200" cy="651028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円弧 54">
            <a:extLst>
              <a:ext uri="{FF2B5EF4-FFF2-40B4-BE49-F238E27FC236}">
                <a16:creationId xmlns:a16="http://schemas.microsoft.com/office/drawing/2014/main" id="{FE8E4204-02F0-4057-8850-2DCFD808E192}"/>
              </a:ext>
            </a:extLst>
          </p:cNvPr>
          <p:cNvSpPr/>
          <p:nvPr/>
        </p:nvSpPr>
        <p:spPr>
          <a:xfrm>
            <a:off x="5882933" y="5322165"/>
            <a:ext cx="312200" cy="651028"/>
          </a:xfrm>
          <a:prstGeom prst="arc">
            <a:avLst>
              <a:gd name="adj1" fmla="val 16200000"/>
              <a:gd name="adj2" fmla="val 5590787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223D983-CB2E-4E5E-9D3C-4009BF77CA8D}"/>
              </a:ext>
            </a:extLst>
          </p:cNvPr>
          <p:cNvSpPr txBox="1"/>
          <p:nvPr/>
        </p:nvSpPr>
        <p:spPr>
          <a:xfrm>
            <a:off x="6871317" y="2549375"/>
            <a:ext cx="159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Apply De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Moivre’s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Theorem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F612C5C-AE61-472C-BCBB-A97DD64814BD}"/>
              </a:ext>
            </a:extLst>
          </p:cNvPr>
          <p:cNvSpPr txBox="1"/>
          <p:nvPr/>
        </p:nvSpPr>
        <p:spPr>
          <a:xfrm>
            <a:off x="6915705" y="3241834"/>
            <a:ext cx="1305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 the power of 2</a:t>
            </a:r>
            <a:endParaRPr lang="en-GB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FC9827C7-D72D-4723-96BA-5DDECE643E2E}"/>
                  </a:ext>
                </a:extLst>
              </p:cNvPr>
              <p:cNvSpPr txBox="1"/>
              <p:nvPr/>
            </p:nvSpPr>
            <p:spPr>
              <a:xfrm>
                <a:off x="6773663" y="3889904"/>
                <a:ext cx="23703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</a:rPr>
                  <a:t>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from the argument (this is a very useful step to look out for!)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FC9827C7-D72D-4723-96BA-5DDECE643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663" y="3889904"/>
                <a:ext cx="2370337" cy="646331"/>
              </a:xfrm>
              <a:prstGeom prst="rect">
                <a:avLst/>
              </a:prstGeom>
              <a:blipFill>
                <a:blip r:embed="rId16"/>
                <a:stretch>
                  <a:fillRect t="-943" r="-1799"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7F3FC4A-48D5-44D1-816D-3A5A8CB78DD1}"/>
              </a:ext>
            </a:extLst>
          </p:cNvPr>
          <p:cNvSpPr txBox="1"/>
          <p:nvPr/>
        </p:nvSpPr>
        <p:spPr>
          <a:xfrm>
            <a:off x="6604988" y="4680017"/>
            <a:ext cx="170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 the parts inside the bracket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37B5741-44B8-4BB4-B8A2-478D274AD31A}"/>
              </a:ext>
            </a:extLst>
          </p:cNvPr>
          <p:cNvSpPr txBox="1"/>
          <p:nvPr/>
        </p:nvSpPr>
        <p:spPr>
          <a:xfrm>
            <a:off x="6223248" y="5505640"/>
            <a:ext cx="781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7" grpId="0"/>
      <p:bldP spid="38" grpId="0"/>
      <p:bldP spid="40" grpId="0"/>
      <p:bldP spid="44" grpId="0"/>
      <p:bldP spid="45" grpId="0"/>
      <p:bldP spid="46" grpId="0" animBg="1"/>
      <p:bldP spid="47" grpId="0"/>
      <p:bldP spid="48" grpId="0"/>
      <p:bldP spid="49" grpId="0"/>
      <p:bldP spid="49" grpId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1D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69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apply De </a:t>
            </a:r>
            <a:r>
              <a:rPr lang="en-GB" sz="1400" b="1" dirty="0" err="1">
                <a:latin typeface="Comic Sans MS" panose="030F0702030302020204" pitchFamily="66" charset="0"/>
              </a:rPr>
              <a:t>Moivre’s</a:t>
            </a:r>
            <a:r>
              <a:rPr lang="en-GB" sz="1400" b="1" dirty="0">
                <a:latin typeface="Comic Sans MS" panose="030F0702030302020204" pitchFamily="66" charset="0"/>
              </a:rPr>
              <a:t> theorem to trigonometric identities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This involves changing expressions involving a function of </a:t>
            </a:r>
            <a:r>
              <a:rPr lang="el-GR" sz="1400" dirty="0">
                <a:latin typeface="Comic Sans MS" panose="030F0702030302020204" pitchFamily="66" charset="0"/>
              </a:rPr>
              <a:t>θ</a:t>
            </a:r>
            <a:r>
              <a:rPr lang="en-US" sz="1400" dirty="0">
                <a:latin typeface="Comic Sans MS" panose="030F0702030302020204" pitchFamily="66" charset="0"/>
              </a:rPr>
              <a:t> into one without.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For example changing a cos6</a:t>
            </a:r>
            <a:r>
              <a:rPr lang="el-GR" sz="1400" dirty="0">
                <a:latin typeface="Comic Sans MS" panose="030F0702030302020204" pitchFamily="66" charset="0"/>
                <a:sym typeface="Wingdings" pitchFamily="2" charset="2"/>
              </a:rPr>
              <a:t>θ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into powers of </a:t>
            </a:r>
            <a:r>
              <a:rPr lang="en-US" sz="1400" dirty="0" err="1">
                <a:latin typeface="Comic Sans MS" panose="030F0702030302020204" pitchFamily="66" charset="0"/>
                <a:sym typeface="Wingdings" pitchFamily="2" charset="2"/>
              </a:rPr>
              <a:t>cos</a:t>
            </a:r>
            <a:r>
              <a:rPr lang="el-GR" sz="1400" dirty="0">
                <a:latin typeface="Comic Sans MS" panose="030F0702030302020204" pitchFamily="66" charset="0"/>
                <a:sym typeface="Wingdings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You will need to use the binomial expansion from the regular </a:t>
            </a:r>
            <a:r>
              <a:rPr lang="en-US" sz="1400" dirty="0" err="1">
                <a:latin typeface="Comic Sans MS" panose="030F0702030302020204" pitchFamily="66" charset="0"/>
                <a:sym typeface="Wingdings" pitchFamily="2" charset="2"/>
              </a:rPr>
              <a:t>Maths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course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4980" y="655022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1D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38800" y="1447800"/>
                <a:ext cx="8867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447800"/>
                <a:ext cx="886717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3800" y="1905000"/>
                <a:ext cx="47156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b="0" i="1" baseline="40000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GB" sz="14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 ………… +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905000"/>
                <a:ext cx="471565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733801" y="2743200"/>
            <a:ext cx="5181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Remember </a:t>
            </a:r>
            <a:r>
              <a:rPr lang="en-GB" sz="1400" baseline="40000" dirty="0" err="1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GB" sz="1400" baseline="-25000" dirty="0" err="1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is a function you can find on your calculator</a:t>
            </a:r>
          </a:p>
          <a:p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first term has the full power of n</a:t>
            </a:r>
          </a:p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As you move across you slowly swap the powers over to the second term until it has the full power of n</a:t>
            </a:r>
          </a:p>
          <a:p>
            <a:endParaRPr lang="en-GB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For example: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419600" y="2209800"/>
            <a:ext cx="1524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334000" y="2209800"/>
            <a:ext cx="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24600" y="2209800"/>
            <a:ext cx="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38800" y="4419600"/>
                <a:ext cx="874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19600"/>
                <a:ext cx="874855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91000" y="4953000"/>
                <a:ext cx="4112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953000"/>
                <a:ext cx="41126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95800" y="4953000"/>
                <a:ext cx="10075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</m:t>
                      </m:r>
                      <m:r>
                        <a:rPr lang="en-GB" sz="1400" b="0" i="1" baseline="4000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953000"/>
                <a:ext cx="100751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10200" y="4953000"/>
                <a:ext cx="1096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</m:t>
                      </m:r>
                      <m:r>
                        <a:rPr lang="en-GB" sz="1400" b="0" i="1" baseline="4000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953000"/>
                <a:ext cx="109619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00800" y="4953000"/>
                <a:ext cx="10134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</m:t>
                      </m:r>
                      <m:r>
                        <a:rPr lang="en-GB" sz="1400" b="0" i="1" baseline="4000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953000"/>
                <a:ext cx="101341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15200" y="4953000"/>
                <a:ext cx="6242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4953000"/>
                <a:ext cx="6242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95800" y="5486400"/>
                <a:ext cx="4112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486400"/>
                <a:ext cx="411266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00600" y="5486400"/>
                <a:ext cx="8656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4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486400"/>
                <a:ext cx="86568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62600" y="5486400"/>
                <a:ext cx="9501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6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486400"/>
                <a:ext cx="95019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400800" y="5486400"/>
                <a:ext cx="8674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4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486400"/>
                <a:ext cx="867417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162800" y="5486400"/>
                <a:ext cx="6242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5486400"/>
                <a:ext cx="62421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7696200" y="4572000"/>
            <a:ext cx="381000" cy="5334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8001000" y="4495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Follow the pattern above</a:t>
            </a:r>
          </a:p>
        </p:txBody>
      </p:sp>
      <p:sp>
        <p:nvSpPr>
          <p:cNvPr id="29" name="Arc 28"/>
          <p:cNvSpPr/>
          <p:nvPr/>
        </p:nvSpPr>
        <p:spPr>
          <a:xfrm>
            <a:off x="7696200" y="5105400"/>
            <a:ext cx="381000" cy="5334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8001000" y="5029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You can work out the </a:t>
            </a:r>
            <a:r>
              <a:rPr lang="en-US" sz="1200" baseline="40000" dirty="0" err="1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sz="1200" baseline="-25000" dirty="0" err="1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parts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0" y="0"/>
                <a:ext cx="56120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𝑏</m:t>
                      </m:r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 ………… +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612049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>
            <a:extLst>
              <a:ext uri="{FF2B5EF4-FFF2-40B4-BE49-F238E27FC236}">
                <a16:creationId xmlns:a16="http://schemas.microsoft.com/office/drawing/2014/main" id="{38F90B52-78C5-4026-8F52-945BE5D6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</p:spTree>
    <p:extLst>
      <p:ext uri="{BB962C8B-B14F-4D97-AF65-F5344CB8AC3E}">
        <p14:creationId xmlns:p14="http://schemas.microsoft.com/office/powerpoint/2010/main" val="426665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876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apply De </a:t>
            </a:r>
            <a:r>
              <a:rPr lang="en-GB" sz="1400" b="1" dirty="0" err="1">
                <a:latin typeface="Comic Sans MS" panose="030F0702030302020204" pitchFamily="66" charset="0"/>
              </a:rPr>
              <a:t>Moivre’s</a:t>
            </a:r>
            <a:r>
              <a:rPr lang="en-GB" sz="1400" b="1" dirty="0">
                <a:latin typeface="Comic Sans MS" panose="030F0702030302020204" pitchFamily="66" charset="0"/>
              </a:rPr>
              <a:t> theorem to trigonometric identities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Express cos3</a:t>
            </a:r>
            <a:r>
              <a:rPr lang="el-GR" sz="1400" dirty="0">
                <a:latin typeface="Comic Sans MS" panose="030F0702030302020204" pitchFamily="66" charset="0"/>
              </a:rPr>
              <a:t>θ</a:t>
            </a:r>
            <a:r>
              <a:rPr lang="en-GB" sz="1400" dirty="0">
                <a:latin typeface="Comic Sans MS" panose="030F0702030302020204" pitchFamily="66" charset="0"/>
              </a:rPr>
              <a:t> using powers of </a:t>
            </a:r>
            <a:r>
              <a:rPr lang="en-GB" sz="1400" dirty="0" err="1">
                <a:latin typeface="Comic Sans MS" panose="030F0702030302020204" pitchFamily="66" charset="0"/>
              </a:rPr>
              <a:t>cos</a:t>
            </a:r>
            <a:r>
              <a:rPr lang="el-GR" sz="1400" dirty="0">
                <a:latin typeface="Comic Sans MS" panose="030F0702030302020204" pitchFamily="66" charset="0"/>
              </a:rPr>
              <a:t>θ</a:t>
            </a:r>
            <a:r>
              <a:rPr lang="en-GB" sz="1400" dirty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This type of question involves making a comparison between two processes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One which will give you a ‘cos3</a:t>
            </a:r>
            <a:r>
              <a:rPr lang="el-GR" sz="1400" dirty="0">
                <a:latin typeface="Comic Sans MS" panose="030F0702030302020204" pitchFamily="66" charset="0"/>
                <a:sym typeface="Wingdings" pitchFamily="2" charset="2"/>
              </a:rPr>
              <a:t>θ</a:t>
            </a: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’ term – you will use De </a:t>
            </a:r>
            <a:r>
              <a:rPr lang="en-GB" sz="1400" dirty="0" err="1">
                <a:latin typeface="Comic Sans MS" panose="030F0702030302020204" pitchFamily="66" charset="0"/>
                <a:sym typeface="Wingdings" pitchFamily="2" charset="2"/>
              </a:rPr>
              <a:t>Moivre’s</a:t>
            </a: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 Theorem for this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One which will give you an expression in terms of </a:t>
            </a:r>
            <a:r>
              <a:rPr lang="en-GB" sz="1400" dirty="0" err="1">
                <a:latin typeface="Comic Sans MS" panose="030F0702030302020204" pitchFamily="66" charset="0"/>
                <a:sym typeface="Wingdings" pitchFamily="2" charset="2"/>
              </a:rPr>
              <a:t>cos</a:t>
            </a:r>
            <a:r>
              <a:rPr lang="el-GR" sz="1400" dirty="0">
                <a:latin typeface="Comic Sans MS" panose="030F0702030302020204" pitchFamily="66" charset="0"/>
                <a:sym typeface="Wingdings" pitchFamily="2" charset="2"/>
              </a:rPr>
              <a:t>θ</a:t>
            </a: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 – you will use the binomial expansion for this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You have to think logically and decide where to start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86400" y="1447800"/>
                <a:ext cx="14444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447800"/>
                <a:ext cx="1444498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6172200" y="1905000"/>
            <a:ext cx="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57600" y="2667000"/>
            <a:ext cx="5181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If we apply De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Moivre’s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theorem to this, we will end up with a ‘cos3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’ term</a:t>
            </a:r>
          </a:p>
          <a:p>
            <a:pPr marL="285750" indent="-285750" algn="ctr">
              <a:buFont typeface="Wingdings"/>
              <a:buChar char="à"/>
            </a:pP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If we apply the binomial expansion to it, we will end up with some terms with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in</a:t>
            </a:r>
          </a:p>
          <a:p>
            <a:pPr marL="285750" indent="-285750" algn="ctr">
              <a:buFont typeface="Wingdings"/>
              <a:buChar char="à"/>
            </a:pPr>
            <a:endParaRPr lang="en-GB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 this expression is a good starting point!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59B21CA-2356-4EA2-B0B8-2064AED18D8E}"/>
              </a:ext>
            </a:extLst>
          </p:cNvPr>
          <p:cNvSpPr txBox="1"/>
          <p:nvPr/>
        </p:nvSpPr>
        <p:spPr>
          <a:xfrm>
            <a:off x="8724980" y="655022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1D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0078F52-4D01-45F0-9C6C-4AB4CA79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30">
                <a:extLst>
                  <a:ext uri="{FF2B5EF4-FFF2-40B4-BE49-F238E27FC236}">
                    <a16:creationId xmlns:a16="http://schemas.microsoft.com/office/drawing/2014/main" id="{216BD69C-45FE-4CFB-88CC-268B853CBD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56120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𝑏</m:t>
                      </m:r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 ………… +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30">
                <a:extLst>
                  <a:ext uri="{FF2B5EF4-FFF2-40B4-BE49-F238E27FC236}">
                    <a16:creationId xmlns:a16="http://schemas.microsoft.com/office/drawing/2014/main" id="{216BD69C-45FE-4CFB-88CC-268B853CB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61204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4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876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apply De </a:t>
            </a:r>
            <a:r>
              <a:rPr lang="en-GB" sz="1400" b="1" dirty="0" err="1">
                <a:latin typeface="Comic Sans MS" panose="030F0702030302020204" pitchFamily="66" charset="0"/>
              </a:rPr>
              <a:t>Moivre’s</a:t>
            </a:r>
            <a:r>
              <a:rPr lang="en-GB" sz="1400" b="1" dirty="0">
                <a:latin typeface="Comic Sans MS" panose="030F0702030302020204" pitchFamily="66" charset="0"/>
              </a:rPr>
              <a:t> theorem to trigonometric identities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Express cos3</a:t>
            </a:r>
            <a:r>
              <a:rPr lang="el-GR" sz="1400" dirty="0">
                <a:latin typeface="Comic Sans MS" panose="030F0702030302020204" pitchFamily="66" charset="0"/>
              </a:rPr>
              <a:t>θ</a:t>
            </a:r>
            <a:r>
              <a:rPr lang="en-GB" sz="1400" dirty="0">
                <a:latin typeface="Comic Sans MS" panose="030F0702030302020204" pitchFamily="66" charset="0"/>
              </a:rPr>
              <a:t> using powers of </a:t>
            </a:r>
            <a:r>
              <a:rPr lang="en-GB" sz="1400" dirty="0" err="1">
                <a:latin typeface="Comic Sans MS" panose="030F0702030302020204" pitchFamily="66" charset="0"/>
              </a:rPr>
              <a:t>cos</a:t>
            </a:r>
            <a:r>
              <a:rPr lang="el-GR" sz="1400" dirty="0">
                <a:latin typeface="Comic Sans MS" panose="030F0702030302020204" pitchFamily="66" charset="0"/>
              </a:rPr>
              <a:t>θ</a:t>
            </a:r>
            <a:r>
              <a:rPr lang="en-GB" sz="1400" dirty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This type of question involves making a comparison between two processes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One which will give you a ‘cos3</a:t>
            </a:r>
            <a:r>
              <a:rPr lang="el-GR" sz="1400" dirty="0">
                <a:latin typeface="Comic Sans MS" panose="030F0702030302020204" pitchFamily="66" charset="0"/>
                <a:sym typeface="Wingdings" pitchFamily="2" charset="2"/>
              </a:rPr>
              <a:t>θ</a:t>
            </a: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’ term – you will use De </a:t>
            </a:r>
            <a:r>
              <a:rPr lang="en-GB" sz="1400" dirty="0" err="1">
                <a:latin typeface="Comic Sans MS" panose="030F0702030302020204" pitchFamily="66" charset="0"/>
                <a:sym typeface="Wingdings" pitchFamily="2" charset="2"/>
              </a:rPr>
              <a:t>Moivre’s</a:t>
            </a: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 Theorem for this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One which will give you an expression in terms of </a:t>
            </a:r>
            <a:r>
              <a:rPr lang="en-GB" sz="1400" dirty="0" err="1">
                <a:latin typeface="Comic Sans MS" panose="030F0702030302020204" pitchFamily="66" charset="0"/>
                <a:sym typeface="Wingdings" pitchFamily="2" charset="2"/>
              </a:rPr>
              <a:t>cos</a:t>
            </a:r>
            <a:r>
              <a:rPr lang="el-GR" sz="1400" dirty="0">
                <a:latin typeface="Comic Sans MS" panose="030F0702030302020204" pitchFamily="66" charset="0"/>
                <a:sym typeface="Wingdings" pitchFamily="2" charset="2"/>
              </a:rPr>
              <a:t>θ</a:t>
            </a: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 – you will use the binomial expansion for this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You have to think logically and decide where to start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86400" y="1447800"/>
                <a:ext cx="14444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447800"/>
                <a:ext cx="1444498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581400" y="1905000"/>
            <a:ext cx="2117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Apply De </a:t>
            </a:r>
            <a:r>
              <a:rPr lang="en-GB" sz="1200" u="sng" dirty="0" err="1">
                <a:latin typeface="Comic Sans MS" pitchFamily="66" charset="0"/>
              </a:rPr>
              <a:t>Moivre’s</a:t>
            </a:r>
            <a:r>
              <a:rPr lang="en-GB" sz="1200" u="sng" dirty="0">
                <a:latin typeface="Comic Sans MS" pitchFamily="66" charset="0"/>
              </a:rPr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57600" y="2286000"/>
                <a:ext cx="14444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286000"/>
                <a:ext cx="144449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57600" y="2667000"/>
                <a:ext cx="15960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</a:rPr>
                        <m:t>3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667000"/>
                <a:ext cx="159601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181600" y="2438400"/>
            <a:ext cx="381000" cy="3810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486400" y="25146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Follow the rules you know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400" y="3200400"/>
            <a:ext cx="2247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Apply the Binomial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57600" y="3505200"/>
                <a:ext cx="14444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505200"/>
                <a:ext cx="144449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05200" y="3962400"/>
                <a:ext cx="10102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962400"/>
                <a:ext cx="101021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43400" y="3962400"/>
                <a:ext cx="1835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baseline="40000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962400"/>
                <a:ext cx="183511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43600" y="3962400"/>
                <a:ext cx="17992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baseline="40000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962400"/>
                <a:ext cx="179921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43800" y="3962400"/>
                <a:ext cx="10356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962400"/>
                <a:ext cx="103566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05200" y="4419600"/>
                <a:ext cx="8696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419600"/>
                <a:ext cx="86966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67200" y="4419600"/>
                <a:ext cx="14385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  3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𝑖𝑐𝑜𝑠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419600"/>
                <a:ext cx="143853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62600" y="4419600"/>
                <a:ext cx="14903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  3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419600"/>
                <a:ext cx="149034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34200" y="4419600"/>
                <a:ext cx="10218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419600"/>
                <a:ext cx="1021818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05200" y="4876800"/>
                <a:ext cx="8696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876800"/>
                <a:ext cx="86966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67200" y="4876800"/>
                <a:ext cx="14385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  3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𝑖𝑐𝑜𝑠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876800"/>
                <a:ext cx="143853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62600" y="4876800"/>
                <a:ext cx="13422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  3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876800"/>
                <a:ext cx="134222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81800" y="4876800"/>
                <a:ext cx="9355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  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876800"/>
                <a:ext cx="935513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8305800" y="3733800"/>
            <a:ext cx="381000" cy="3810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534400" y="3733800"/>
            <a:ext cx="726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Write out</a:t>
            </a:r>
          </a:p>
        </p:txBody>
      </p:sp>
      <p:sp>
        <p:nvSpPr>
          <p:cNvPr id="35" name="Arc 34"/>
          <p:cNvSpPr/>
          <p:nvPr/>
        </p:nvSpPr>
        <p:spPr>
          <a:xfrm>
            <a:off x="8305800" y="4191000"/>
            <a:ext cx="381000" cy="3810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8575964" y="4191000"/>
            <a:ext cx="568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‘Tidy up’</a:t>
            </a:r>
          </a:p>
        </p:txBody>
      </p:sp>
      <p:sp>
        <p:nvSpPr>
          <p:cNvPr id="37" name="Arc 36"/>
          <p:cNvSpPr/>
          <p:nvPr/>
        </p:nvSpPr>
        <p:spPr>
          <a:xfrm>
            <a:off x="7696200" y="4648200"/>
            <a:ext cx="381000" cy="3810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001000" y="46482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Replace i</a:t>
            </a:r>
            <a:r>
              <a:rPr lang="en-US" sz="11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 parts with 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29000" y="5257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two expressions we have made must be equal</a:t>
            </a:r>
          </a:p>
          <a:p>
            <a:pPr marL="171450" indent="-171450" algn="ctr">
              <a:buFont typeface="Wingdings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Therefore the real parts in each and the imaginary parts in each must be the same</a:t>
            </a:r>
          </a:p>
          <a:p>
            <a:pPr marL="171450" indent="-171450" algn="ctr">
              <a:buFont typeface="Wingdings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Equate the real parts</a:t>
            </a:r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4467101"/>
            <a:ext cx="512618" cy="223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638800" y="4940134"/>
            <a:ext cx="370114" cy="19000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239989" y="4441371"/>
            <a:ext cx="205840" cy="23552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6846124" y="4928260"/>
            <a:ext cx="338448" cy="2256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3926773" y="2669968"/>
            <a:ext cx="550223" cy="27511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794166" y="4904509"/>
            <a:ext cx="516578" cy="27115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632862" y="4892633"/>
            <a:ext cx="1183574" cy="2691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4536373" y="4904510"/>
            <a:ext cx="1019299" cy="26719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591792" y="2669968"/>
            <a:ext cx="609600" cy="275113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873833" y="4892634"/>
            <a:ext cx="785751" cy="273132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76800" y="6096000"/>
                <a:ext cx="25051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𝑐𝑜𝑠</m:t>
                      </m:r>
                      <m:r>
                        <a:rPr lang="en-GB" sz="1400" i="1" smtClean="0">
                          <a:latin typeface="Cambria Math"/>
                        </a:rPr>
                        <m:t>3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6096000"/>
                <a:ext cx="2505173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3">
            <a:extLst>
              <a:ext uri="{FF2B5EF4-FFF2-40B4-BE49-F238E27FC236}">
                <a16:creationId xmlns:a16="http://schemas.microsoft.com/office/drawing/2014/main" id="{8413AD7C-9C5E-450F-AC4D-18E95246F38E}"/>
              </a:ext>
            </a:extLst>
          </p:cNvPr>
          <p:cNvSpPr txBox="1"/>
          <p:nvPr/>
        </p:nvSpPr>
        <p:spPr>
          <a:xfrm>
            <a:off x="8724980" y="655022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1D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803D62A0-BFEB-4CDD-AD05-0F5252BD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30">
                <a:extLst>
                  <a:ext uri="{FF2B5EF4-FFF2-40B4-BE49-F238E27FC236}">
                    <a16:creationId xmlns:a16="http://schemas.microsoft.com/office/drawing/2014/main" id="{ACCE874E-8D35-423C-A88E-BA6104B02B7F}"/>
                  </a:ext>
                </a:extLst>
              </p:cNvPr>
              <p:cNvSpPr txBox="1"/>
              <p:nvPr/>
            </p:nvSpPr>
            <p:spPr>
              <a:xfrm>
                <a:off x="0" y="0"/>
                <a:ext cx="56120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𝑏</m:t>
                      </m:r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 ………… +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30">
                <a:extLst>
                  <a:ext uri="{FF2B5EF4-FFF2-40B4-BE49-F238E27FC236}">
                    <a16:creationId xmlns:a16="http://schemas.microsoft.com/office/drawing/2014/main" id="{ACCE874E-8D35-423C-A88E-BA6104B02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612049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67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9" grpId="0" animBg="1"/>
      <p:bldP spid="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876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apply De </a:t>
            </a:r>
            <a:r>
              <a:rPr lang="en-GB" sz="1400" b="1" dirty="0" err="1">
                <a:latin typeface="Comic Sans MS" panose="030F0702030302020204" pitchFamily="66" charset="0"/>
              </a:rPr>
              <a:t>Moivre’s</a:t>
            </a:r>
            <a:r>
              <a:rPr lang="en-GB" sz="1400" b="1" dirty="0">
                <a:latin typeface="Comic Sans MS" panose="030F0702030302020204" pitchFamily="66" charset="0"/>
              </a:rPr>
              <a:t> theorem to trigonometric identities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Express cos3</a:t>
            </a:r>
            <a:r>
              <a:rPr lang="el-GR" sz="1400" dirty="0">
                <a:latin typeface="Comic Sans MS" panose="030F0702030302020204" pitchFamily="66" charset="0"/>
              </a:rPr>
              <a:t>θ</a:t>
            </a:r>
            <a:r>
              <a:rPr lang="en-GB" sz="1400" dirty="0">
                <a:latin typeface="Comic Sans MS" panose="030F0702030302020204" pitchFamily="66" charset="0"/>
              </a:rPr>
              <a:t> using powers of </a:t>
            </a:r>
            <a:r>
              <a:rPr lang="en-GB" sz="1400" dirty="0" err="1">
                <a:latin typeface="Comic Sans MS" panose="030F0702030302020204" pitchFamily="66" charset="0"/>
              </a:rPr>
              <a:t>cos</a:t>
            </a:r>
            <a:r>
              <a:rPr lang="el-GR" sz="1400" dirty="0">
                <a:latin typeface="Comic Sans MS" panose="030F0702030302020204" pitchFamily="66" charset="0"/>
              </a:rPr>
              <a:t>θ</a:t>
            </a:r>
            <a:r>
              <a:rPr lang="en-GB" sz="1400" dirty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This type of question involves making a comparison between two processes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One which will give you a ‘cos3</a:t>
            </a:r>
            <a:r>
              <a:rPr lang="el-GR" sz="1400" dirty="0">
                <a:latin typeface="Comic Sans MS" panose="030F0702030302020204" pitchFamily="66" charset="0"/>
                <a:sym typeface="Wingdings" pitchFamily="2" charset="2"/>
              </a:rPr>
              <a:t>θ</a:t>
            </a: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’ term – you will use De </a:t>
            </a:r>
            <a:r>
              <a:rPr lang="en-GB" sz="1400" dirty="0" err="1">
                <a:latin typeface="Comic Sans MS" panose="030F0702030302020204" pitchFamily="66" charset="0"/>
                <a:sym typeface="Wingdings" pitchFamily="2" charset="2"/>
              </a:rPr>
              <a:t>Moivre’s</a:t>
            </a: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 Theorem for this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One which will give you an expression in terms of </a:t>
            </a:r>
            <a:r>
              <a:rPr lang="en-GB" sz="1400" dirty="0" err="1">
                <a:latin typeface="Comic Sans MS" panose="030F0702030302020204" pitchFamily="66" charset="0"/>
                <a:sym typeface="Wingdings" pitchFamily="2" charset="2"/>
              </a:rPr>
              <a:t>cos</a:t>
            </a:r>
            <a:r>
              <a:rPr lang="el-GR" sz="1400" dirty="0">
                <a:latin typeface="Comic Sans MS" panose="030F0702030302020204" pitchFamily="66" charset="0"/>
                <a:sym typeface="Wingdings" pitchFamily="2" charset="2"/>
              </a:rPr>
              <a:t>θ</a:t>
            </a: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 – you will use the binomial expansion for this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You have to think logically and decide where to start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10000" y="1600200"/>
                <a:ext cx="25051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𝑐𝑜𝑠</m:t>
                      </m:r>
                      <m:r>
                        <a:rPr lang="en-GB" sz="1400" i="1" smtClean="0">
                          <a:latin typeface="Cambria Math"/>
                        </a:rPr>
                        <m:t>3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600200"/>
                <a:ext cx="2505173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810000" y="2133600"/>
                <a:ext cx="2994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𝑐𝑜𝑠</m:t>
                      </m:r>
                      <m:r>
                        <a:rPr lang="en-GB" sz="1400" i="1" smtClean="0">
                          <a:latin typeface="Cambria Math"/>
                        </a:rPr>
                        <m:t>3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133600"/>
                <a:ext cx="299421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10000" y="2667000"/>
                <a:ext cx="2845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𝑐𝑜𝑠</m:t>
                      </m:r>
                      <m:r>
                        <a:rPr lang="en-GB" sz="1400" i="1" smtClean="0">
                          <a:latin typeface="Cambria Math"/>
                        </a:rPr>
                        <m:t>3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+3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667000"/>
                <a:ext cx="284520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10000" y="3200400"/>
                <a:ext cx="21704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𝑐𝑜𝑠</m:t>
                      </m:r>
                      <m:r>
                        <a:rPr lang="en-GB" sz="1400" i="1" smtClean="0">
                          <a:latin typeface="Cambria Math"/>
                        </a:rPr>
                        <m:t>3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200400"/>
                <a:ext cx="217040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6553200" y="1752600"/>
            <a:ext cx="381000" cy="5334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858000" y="1752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sin</a:t>
            </a:r>
            <a:r>
              <a:rPr lang="en-US" sz="12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with an expression in cos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Arc 54"/>
          <p:cNvSpPr/>
          <p:nvPr/>
        </p:nvSpPr>
        <p:spPr>
          <a:xfrm>
            <a:off x="6553200" y="2286000"/>
            <a:ext cx="381000" cy="5334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6400800" y="2819400"/>
            <a:ext cx="381000" cy="5334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934200" y="23622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Expand the bracket</a:t>
            </a:r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81800" y="2971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48200" y="3962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We have successfully expressed cos3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as posers of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86AB0BFE-4F02-41F6-8198-39A2CB5FE696}"/>
              </a:ext>
            </a:extLst>
          </p:cNvPr>
          <p:cNvSpPr txBox="1"/>
          <p:nvPr/>
        </p:nvSpPr>
        <p:spPr>
          <a:xfrm>
            <a:off x="8724980" y="655022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1D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998811C-FEFC-472A-A31C-425D276E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0">
                <a:extLst>
                  <a:ext uri="{FF2B5EF4-FFF2-40B4-BE49-F238E27FC236}">
                    <a16:creationId xmlns:a16="http://schemas.microsoft.com/office/drawing/2014/main" id="{3225705A-A578-4960-B7FC-4C460F0FDBC4}"/>
                  </a:ext>
                </a:extLst>
              </p:cNvPr>
              <p:cNvSpPr txBox="1"/>
              <p:nvPr/>
            </p:nvSpPr>
            <p:spPr>
              <a:xfrm>
                <a:off x="0" y="0"/>
                <a:ext cx="56120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𝑏</m:t>
                      </m:r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 ………… +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30">
                <a:extLst>
                  <a:ext uri="{FF2B5EF4-FFF2-40B4-BE49-F238E27FC236}">
                    <a16:creationId xmlns:a16="http://schemas.microsoft.com/office/drawing/2014/main" id="{3225705A-A578-4960-B7FC-4C460F0FD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61204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95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2" grpId="0"/>
      <p:bldP spid="53" grpId="0" animBg="1"/>
      <p:bldP spid="54" grpId="0"/>
      <p:bldP spid="55" grpId="0" animBg="1"/>
      <p:bldP spid="56" grpId="0" animBg="1"/>
      <p:bldP spid="57" grpId="0"/>
      <p:bldP spid="58" grpId="0"/>
      <p:bldP spid="5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2766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apply De </a:t>
                </a:r>
                <a:r>
                  <a:rPr lang="en-GB" sz="1400" b="1" dirty="0" err="1">
                    <a:latin typeface="Comic Sans MS" panose="030F0702030302020204" pitchFamily="66" charset="0"/>
                  </a:rPr>
                  <a:t>Moivre’s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theorem to trigonometric identities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Use De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Moivre’s</a:t>
                </a:r>
                <a:r>
                  <a:rPr lang="en-US" sz="1400" dirty="0">
                    <a:latin typeface="Comic Sans MS" panose="030F0702030302020204" pitchFamily="66" charset="0"/>
                  </a:rPr>
                  <a:t> theorem to show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−48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+18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276600" cy="4876800"/>
              </a:xfrm>
              <a:blipFill>
                <a:blip r:embed="rId2"/>
                <a:stretch>
                  <a:fillRect t="-750" r="-2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99595" y="1927633"/>
                <a:ext cx="4964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u="sng" dirty="0">
                    <a:latin typeface="Comic Sans MS" pitchFamily="66" charset="0"/>
                  </a:rPr>
                  <a:t>Apply De </a:t>
                </a:r>
                <a:r>
                  <a:rPr lang="en-GB" sz="1200" u="sng" dirty="0" err="1">
                    <a:latin typeface="Comic Sans MS" pitchFamily="66" charset="0"/>
                  </a:rPr>
                  <a:t>Moivre’s</a:t>
                </a:r>
                <a:r>
                  <a:rPr lang="en-GB" sz="1200" u="sng" dirty="0">
                    <a:latin typeface="Comic Sans MS" pitchFamily="66" charset="0"/>
                  </a:rPr>
                  <a:t> theorem (use a power 6 to get the </a:t>
                </a:r>
                <a14:m>
                  <m:oMath xmlns:m="http://schemas.openxmlformats.org/officeDocument/2006/math">
                    <m:r>
                      <a:rPr lang="en-GB" sz="1200" b="0" i="1" u="sng">
                        <a:latin typeface="Cambria Math"/>
                      </a:rPr>
                      <m:t>𝑐𝑜𝑠</m:t>
                    </m:r>
                    <m:r>
                      <a:rPr lang="en-US" sz="1200" b="0" i="1" u="sng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200" b="0" i="1" u="sng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GB" sz="1200" u="sng" dirty="0">
                    <a:latin typeface="Comic Sans MS" pitchFamily="66" charset="0"/>
                  </a:rPr>
                  <a:t> term)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595" y="1927633"/>
                <a:ext cx="4964501" cy="276999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57866" y="2245881"/>
                <a:ext cx="12633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866" y="2245881"/>
                <a:ext cx="1263359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23395" y="2528270"/>
                <a:ext cx="13915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2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200" i="1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GB" sz="12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395" y="2528270"/>
                <a:ext cx="1391599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4873870" y="2352392"/>
            <a:ext cx="381000" cy="3810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178670" y="2428592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Follow the rules you know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9596" y="3449370"/>
            <a:ext cx="2247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Apply the Binomial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75796" y="3879676"/>
                <a:ext cx="12633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796" y="3879676"/>
                <a:ext cx="1263359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6454" y="4247229"/>
                <a:ext cx="891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4" y="4247229"/>
                <a:ext cx="891846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92254" y="4247229"/>
                <a:ext cx="1597039" cy="279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baseline="40000" smtClean="0"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5</m:t>
                          </m:r>
                        </m:sup>
                      </m:sSup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𝑖𝑠𝑖𝑛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54" y="4247229"/>
                <a:ext cx="1597039" cy="2791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68337" y="4247229"/>
                <a:ext cx="16391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baseline="40000" smtClean="0"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i="1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en-GB" sz="1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𝑖𝑠𝑖𝑛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337" y="4247229"/>
                <a:ext cx="1639103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8530184" y="3982770"/>
            <a:ext cx="381000" cy="3810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444787" y="3525570"/>
            <a:ext cx="726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Write out</a:t>
            </a:r>
          </a:p>
        </p:txBody>
      </p:sp>
      <p:sp>
        <p:nvSpPr>
          <p:cNvPr id="35" name="Arc 34"/>
          <p:cNvSpPr/>
          <p:nvPr/>
        </p:nvSpPr>
        <p:spPr>
          <a:xfrm>
            <a:off x="8450745" y="4439970"/>
            <a:ext cx="381000" cy="3810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8718866" y="4375530"/>
            <a:ext cx="568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‘Tidy up’</a:t>
            </a:r>
          </a:p>
        </p:txBody>
      </p:sp>
      <p:sp>
        <p:nvSpPr>
          <p:cNvPr id="37" name="Arc 36"/>
          <p:cNvSpPr/>
          <p:nvPr/>
        </p:nvSpPr>
        <p:spPr>
          <a:xfrm flipH="1">
            <a:off x="1149790" y="4897172"/>
            <a:ext cx="417214" cy="3810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-144854" y="4761369"/>
            <a:ext cx="14485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Replace i</a:t>
            </a:r>
            <a:r>
              <a:rPr lang="en-US" sz="11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 parts with -1, i</a:t>
            </a:r>
            <a:r>
              <a:rPr lang="en-US" sz="1100" baseline="30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 parts with –</a:t>
            </a:r>
            <a:r>
              <a:rPr lang="en-US" sz="1100" dirty="0" err="1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Comic Sans MS" pitchFamily="66" charset="0"/>
              </a:rPr>
              <a:t>etc</a:t>
            </a:r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7529" y="5462480"/>
            <a:ext cx="7824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two expressions we have made must be equal</a:t>
            </a:r>
          </a:p>
          <a:p>
            <a:pPr marL="171450" indent="-171450" algn="ctr">
              <a:buFont typeface="Wingdings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Therefore the real parts in each and the imaginary parts in each must be the same</a:t>
            </a:r>
          </a:p>
          <a:p>
            <a:pPr marL="171450" indent="-171450" algn="ctr">
              <a:buFont typeface="Wingdings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Equate the real parts</a:t>
            </a:r>
          </a:p>
          <a:p>
            <a:pPr marL="171450" indent="-171450" algn="ctr">
              <a:buFont typeface="Wingdings"/>
              <a:buChar char="à"/>
            </a:pPr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47745" y="2568609"/>
            <a:ext cx="492827" cy="228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238069" y="6155825"/>
                <a:ext cx="47789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i="1">
                          <a:latin typeface="Cambria Math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1400" i="1">
                          <a:latin typeface="Cambria Math"/>
                        </a:rPr>
                        <m:t>+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i="1">
                          <a:latin typeface="Cambria Math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069" y="6155825"/>
                <a:ext cx="477893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3">
            <a:extLst>
              <a:ext uri="{FF2B5EF4-FFF2-40B4-BE49-F238E27FC236}">
                <a16:creationId xmlns:a16="http://schemas.microsoft.com/office/drawing/2014/main" id="{8413AD7C-9C5E-450F-AC4D-18E95246F38E}"/>
              </a:ext>
            </a:extLst>
          </p:cNvPr>
          <p:cNvSpPr txBox="1"/>
          <p:nvPr/>
        </p:nvSpPr>
        <p:spPr>
          <a:xfrm>
            <a:off x="8724980" y="655022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1D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803D62A0-BFEB-4CDD-AD05-0F5252BD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30">
                <a:extLst>
                  <a:ext uri="{FF2B5EF4-FFF2-40B4-BE49-F238E27FC236}">
                    <a16:creationId xmlns:a16="http://schemas.microsoft.com/office/drawing/2014/main" id="{ACCE874E-8D35-423C-A88E-BA6104B02B7F}"/>
                  </a:ext>
                </a:extLst>
              </p:cNvPr>
              <p:cNvSpPr txBox="1"/>
              <p:nvPr/>
            </p:nvSpPr>
            <p:spPr>
              <a:xfrm>
                <a:off x="0" y="0"/>
                <a:ext cx="56120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𝑏</m:t>
                      </m:r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 ………… +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30">
                <a:extLst>
                  <a:ext uri="{FF2B5EF4-FFF2-40B4-BE49-F238E27FC236}">
                    <a16:creationId xmlns:a16="http://schemas.microsoft.com/office/drawing/2014/main" id="{ACCE874E-8D35-423C-A88E-BA6104B02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61204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19">
                <a:extLst>
                  <a:ext uri="{FF2B5EF4-FFF2-40B4-BE49-F238E27FC236}">
                    <a16:creationId xmlns:a16="http://schemas.microsoft.com/office/drawing/2014/main" id="{278A8498-0231-451A-827C-CC92681F7BA6}"/>
                  </a:ext>
                </a:extLst>
              </p:cNvPr>
              <p:cNvSpPr txBox="1"/>
              <p:nvPr/>
            </p:nvSpPr>
            <p:spPr>
              <a:xfrm>
                <a:off x="3675795" y="4247229"/>
                <a:ext cx="16391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baseline="40000" smtClean="0"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i="1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en-GB" sz="1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𝑖𝑠𝑖𝑛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19">
                <a:extLst>
                  <a:ext uri="{FF2B5EF4-FFF2-40B4-BE49-F238E27FC236}">
                    <a16:creationId xmlns:a16="http://schemas.microsoft.com/office/drawing/2014/main" id="{278A8498-0231-451A-827C-CC92681F7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795" y="4247229"/>
                <a:ext cx="1639103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19">
                <a:extLst>
                  <a:ext uri="{FF2B5EF4-FFF2-40B4-BE49-F238E27FC236}">
                    <a16:creationId xmlns:a16="http://schemas.microsoft.com/office/drawing/2014/main" id="{EF1B1586-978F-4E10-868A-0FB533845A57}"/>
                  </a:ext>
                </a:extLst>
              </p:cNvPr>
              <p:cNvSpPr txBox="1"/>
              <p:nvPr/>
            </p:nvSpPr>
            <p:spPr>
              <a:xfrm>
                <a:off x="5119112" y="4247230"/>
                <a:ext cx="16391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baseline="40000" smtClean="0"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i="1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en-GB" sz="1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𝑖𝑠𝑖𝑛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19">
                <a:extLst>
                  <a:ext uri="{FF2B5EF4-FFF2-40B4-BE49-F238E27FC236}">
                    <a16:creationId xmlns:a16="http://schemas.microsoft.com/office/drawing/2014/main" id="{EF1B1586-978F-4E10-868A-0FB533845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112" y="4247230"/>
                <a:ext cx="1639103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19">
                <a:extLst>
                  <a:ext uri="{FF2B5EF4-FFF2-40B4-BE49-F238E27FC236}">
                    <a16:creationId xmlns:a16="http://schemas.microsoft.com/office/drawing/2014/main" id="{169CB25F-37F0-4AA7-8418-C1BA5CCB40D7}"/>
                  </a:ext>
                </a:extLst>
              </p:cNvPr>
              <p:cNvSpPr txBox="1"/>
              <p:nvPr/>
            </p:nvSpPr>
            <p:spPr>
              <a:xfrm>
                <a:off x="6562429" y="4247230"/>
                <a:ext cx="1566967" cy="279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baseline="40000" smtClean="0"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𝑖𝑠𝑖𝑛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19">
                <a:extLst>
                  <a:ext uri="{FF2B5EF4-FFF2-40B4-BE49-F238E27FC236}">
                    <a16:creationId xmlns:a16="http://schemas.microsoft.com/office/drawing/2014/main" id="{169CB25F-37F0-4AA7-8418-C1BA5CCB4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429" y="4247230"/>
                <a:ext cx="1566967" cy="2791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9">
                <a:extLst>
                  <a:ext uri="{FF2B5EF4-FFF2-40B4-BE49-F238E27FC236}">
                    <a16:creationId xmlns:a16="http://schemas.microsoft.com/office/drawing/2014/main" id="{1497FBB4-97EA-4FF0-B523-E58315D2E3E7}"/>
                  </a:ext>
                </a:extLst>
              </p:cNvPr>
              <p:cNvSpPr txBox="1"/>
              <p:nvPr/>
            </p:nvSpPr>
            <p:spPr>
              <a:xfrm>
                <a:off x="7907136" y="4238266"/>
                <a:ext cx="8811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𝑖𝑠𝑖𝑛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19">
                <a:extLst>
                  <a:ext uri="{FF2B5EF4-FFF2-40B4-BE49-F238E27FC236}">
                    <a16:creationId xmlns:a16="http://schemas.microsoft.com/office/drawing/2014/main" id="{1497FBB4-97EA-4FF0-B523-E58315D2E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136" y="4238266"/>
                <a:ext cx="881139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17">
                <a:extLst>
                  <a:ext uri="{FF2B5EF4-FFF2-40B4-BE49-F238E27FC236}">
                    <a16:creationId xmlns:a16="http://schemas.microsoft.com/office/drawing/2014/main" id="{53E4E1C5-8D63-4036-B45E-A1A6C9634C7A}"/>
                  </a:ext>
                </a:extLst>
              </p:cNvPr>
              <p:cNvSpPr txBox="1"/>
              <p:nvPr/>
            </p:nvSpPr>
            <p:spPr>
              <a:xfrm>
                <a:off x="1318521" y="4716500"/>
                <a:ext cx="7713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17">
                <a:extLst>
                  <a:ext uri="{FF2B5EF4-FFF2-40B4-BE49-F238E27FC236}">
                    <a16:creationId xmlns:a16="http://schemas.microsoft.com/office/drawing/2014/main" id="{53E4E1C5-8D63-4036-B45E-A1A6C9634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521" y="4716500"/>
                <a:ext cx="771365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18">
                <a:extLst>
                  <a:ext uri="{FF2B5EF4-FFF2-40B4-BE49-F238E27FC236}">
                    <a16:creationId xmlns:a16="http://schemas.microsoft.com/office/drawing/2014/main" id="{8AF5E79A-5982-4062-A9EA-2FC384685198}"/>
                  </a:ext>
                </a:extLst>
              </p:cNvPr>
              <p:cNvSpPr txBox="1"/>
              <p:nvPr/>
            </p:nvSpPr>
            <p:spPr>
              <a:xfrm>
                <a:off x="1931893" y="4716500"/>
                <a:ext cx="1193532" cy="279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18">
                <a:extLst>
                  <a:ext uri="{FF2B5EF4-FFF2-40B4-BE49-F238E27FC236}">
                    <a16:creationId xmlns:a16="http://schemas.microsoft.com/office/drawing/2014/main" id="{8AF5E79A-5982-4062-A9EA-2FC384685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93" y="4716500"/>
                <a:ext cx="1193532" cy="2791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18">
                <a:extLst>
                  <a:ext uri="{FF2B5EF4-FFF2-40B4-BE49-F238E27FC236}">
                    <a16:creationId xmlns:a16="http://schemas.microsoft.com/office/drawing/2014/main" id="{537A684C-7328-4DA1-A02C-019E95602808}"/>
                  </a:ext>
                </a:extLst>
              </p:cNvPr>
              <p:cNvSpPr txBox="1"/>
              <p:nvPr/>
            </p:nvSpPr>
            <p:spPr>
              <a:xfrm>
                <a:off x="2963988" y="4716500"/>
                <a:ext cx="14332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4" name="TextBox 18">
                <a:extLst>
                  <a:ext uri="{FF2B5EF4-FFF2-40B4-BE49-F238E27FC236}">
                    <a16:creationId xmlns:a16="http://schemas.microsoft.com/office/drawing/2014/main" id="{537A684C-7328-4DA1-A02C-019E95602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988" y="4716500"/>
                <a:ext cx="1433276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18">
                <a:extLst>
                  <a:ext uri="{FF2B5EF4-FFF2-40B4-BE49-F238E27FC236}">
                    <a16:creationId xmlns:a16="http://schemas.microsoft.com/office/drawing/2014/main" id="{906064C5-B2ED-4505-8159-E70B148A6039}"/>
                  </a:ext>
                </a:extLst>
              </p:cNvPr>
              <p:cNvSpPr txBox="1"/>
              <p:nvPr/>
            </p:nvSpPr>
            <p:spPr>
              <a:xfrm>
                <a:off x="4204312" y="4707446"/>
                <a:ext cx="14332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5" name="TextBox 18">
                <a:extLst>
                  <a:ext uri="{FF2B5EF4-FFF2-40B4-BE49-F238E27FC236}">
                    <a16:creationId xmlns:a16="http://schemas.microsoft.com/office/drawing/2014/main" id="{906064C5-B2ED-4505-8159-E70B148A6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12" y="4707446"/>
                <a:ext cx="1433276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18">
                <a:extLst>
                  <a:ext uri="{FF2B5EF4-FFF2-40B4-BE49-F238E27FC236}">
                    <a16:creationId xmlns:a16="http://schemas.microsoft.com/office/drawing/2014/main" id="{F93F6C69-6A53-438E-8DAD-11BA9295B3F7}"/>
                  </a:ext>
                </a:extLst>
              </p:cNvPr>
              <p:cNvSpPr txBox="1"/>
              <p:nvPr/>
            </p:nvSpPr>
            <p:spPr>
              <a:xfrm>
                <a:off x="5462743" y="4698393"/>
                <a:ext cx="14332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6" name="TextBox 18">
                <a:extLst>
                  <a:ext uri="{FF2B5EF4-FFF2-40B4-BE49-F238E27FC236}">
                    <a16:creationId xmlns:a16="http://schemas.microsoft.com/office/drawing/2014/main" id="{F93F6C69-6A53-438E-8DAD-11BA9295B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743" y="4698393"/>
                <a:ext cx="1433277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18">
                <a:extLst>
                  <a:ext uri="{FF2B5EF4-FFF2-40B4-BE49-F238E27FC236}">
                    <a16:creationId xmlns:a16="http://schemas.microsoft.com/office/drawing/2014/main" id="{98A01C1A-6979-4401-B5E6-E6EF0A623588}"/>
                  </a:ext>
                </a:extLst>
              </p:cNvPr>
              <p:cNvSpPr txBox="1"/>
              <p:nvPr/>
            </p:nvSpPr>
            <p:spPr>
              <a:xfrm>
                <a:off x="6703068" y="4689339"/>
                <a:ext cx="1268937" cy="279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7" name="TextBox 18">
                <a:extLst>
                  <a:ext uri="{FF2B5EF4-FFF2-40B4-BE49-F238E27FC236}">
                    <a16:creationId xmlns:a16="http://schemas.microsoft.com/office/drawing/2014/main" id="{98A01C1A-6979-4401-B5E6-E6EF0A623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068" y="4689339"/>
                <a:ext cx="1268937" cy="27911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18">
                <a:extLst>
                  <a:ext uri="{FF2B5EF4-FFF2-40B4-BE49-F238E27FC236}">
                    <a16:creationId xmlns:a16="http://schemas.microsoft.com/office/drawing/2014/main" id="{C8FE8611-4388-4D0E-BECD-8BE29CAD648F}"/>
                  </a:ext>
                </a:extLst>
              </p:cNvPr>
              <p:cNvSpPr txBox="1"/>
              <p:nvPr/>
            </p:nvSpPr>
            <p:spPr>
              <a:xfrm>
                <a:off x="7771377" y="4680285"/>
                <a:ext cx="8745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8" name="TextBox 18">
                <a:extLst>
                  <a:ext uri="{FF2B5EF4-FFF2-40B4-BE49-F238E27FC236}">
                    <a16:creationId xmlns:a16="http://schemas.microsoft.com/office/drawing/2014/main" id="{C8FE8611-4388-4D0E-BECD-8BE29CAD6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377" y="4680285"/>
                <a:ext cx="874598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17">
                <a:extLst>
                  <a:ext uri="{FF2B5EF4-FFF2-40B4-BE49-F238E27FC236}">
                    <a16:creationId xmlns:a16="http://schemas.microsoft.com/office/drawing/2014/main" id="{B54687F5-BC06-4DB1-A1BC-10E33E3A235E}"/>
                  </a:ext>
                </a:extLst>
              </p:cNvPr>
              <p:cNvSpPr txBox="1"/>
              <p:nvPr/>
            </p:nvSpPr>
            <p:spPr>
              <a:xfrm>
                <a:off x="1307959" y="5149557"/>
                <a:ext cx="7713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9" name="TextBox 17">
                <a:extLst>
                  <a:ext uri="{FF2B5EF4-FFF2-40B4-BE49-F238E27FC236}">
                    <a16:creationId xmlns:a16="http://schemas.microsoft.com/office/drawing/2014/main" id="{B54687F5-BC06-4DB1-A1BC-10E33E3A2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59" y="5149557"/>
                <a:ext cx="771365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8">
                <a:extLst>
                  <a:ext uri="{FF2B5EF4-FFF2-40B4-BE49-F238E27FC236}">
                    <a16:creationId xmlns:a16="http://schemas.microsoft.com/office/drawing/2014/main" id="{7993E1F7-D5A0-4DBC-8BE3-CC7EFF4DCE11}"/>
                  </a:ext>
                </a:extLst>
              </p:cNvPr>
              <p:cNvSpPr txBox="1"/>
              <p:nvPr/>
            </p:nvSpPr>
            <p:spPr>
              <a:xfrm>
                <a:off x="1921331" y="5149557"/>
                <a:ext cx="1193532" cy="279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0" name="TextBox 18">
                <a:extLst>
                  <a:ext uri="{FF2B5EF4-FFF2-40B4-BE49-F238E27FC236}">
                    <a16:creationId xmlns:a16="http://schemas.microsoft.com/office/drawing/2014/main" id="{7993E1F7-D5A0-4DBC-8BE3-CC7EFF4DC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331" y="5149557"/>
                <a:ext cx="1193532" cy="27911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18">
                <a:extLst>
                  <a:ext uri="{FF2B5EF4-FFF2-40B4-BE49-F238E27FC236}">
                    <a16:creationId xmlns:a16="http://schemas.microsoft.com/office/drawing/2014/main" id="{4947FDA0-5E6C-4FD2-AFAC-996865350C82}"/>
                  </a:ext>
                </a:extLst>
              </p:cNvPr>
              <p:cNvSpPr txBox="1"/>
              <p:nvPr/>
            </p:nvSpPr>
            <p:spPr>
              <a:xfrm>
                <a:off x="2953426" y="5149557"/>
                <a:ext cx="13051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1" name="TextBox 18">
                <a:extLst>
                  <a:ext uri="{FF2B5EF4-FFF2-40B4-BE49-F238E27FC236}">
                    <a16:creationId xmlns:a16="http://schemas.microsoft.com/office/drawing/2014/main" id="{4947FDA0-5E6C-4FD2-AFAC-996865350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426" y="5149557"/>
                <a:ext cx="1305165" cy="27699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18">
                <a:extLst>
                  <a:ext uri="{FF2B5EF4-FFF2-40B4-BE49-F238E27FC236}">
                    <a16:creationId xmlns:a16="http://schemas.microsoft.com/office/drawing/2014/main" id="{F4E3321C-E828-47C3-9EBB-A311DBE68E2C}"/>
                  </a:ext>
                </a:extLst>
              </p:cNvPr>
              <p:cNvSpPr txBox="1"/>
              <p:nvPr/>
            </p:nvSpPr>
            <p:spPr>
              <a:xfrm>
                <a:off x="4067001" y="5140503"/>
                <a:ext cx="13581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i="1" smtClean="0"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TextBox 18">
                <a:extLst>
                  <a:ext uri="{FF2B5EF4-FFF2-40B4-BE49-F238E27FC236}">
                    <a16:creationId xmlns:a16="http://schemas.microsoft.com/office/drawing/2014/main" id="{F4E3321C-E828-47C3-9EBB-A311DBE68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001" y="5140503"/>
                <a:ext cx="1358129" cy="2769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18">
                <a:extLst>
                  <a:ext uri="{FF2B5EF4-FFF2-40B4-BE49-F238E27FC236}">
                    <a16:creationId xmlns:a16="http://schemas.microsoft.com/office/drawing/2014/main" id="{EC056307-7C50-4C02-B6D5-64F4FF1ED74D}"/>
                  </a:ext>
                </a:extLst>
              </p:cNvPr>
              <p:cNvSpPr txBox="1"/>
              <p:nvPr/>
            </p:nvSpPr>
            <p:spPr>
              <a:xfrm>
                <a:off x="5216790" y="5131450"/>
                <a:ext cx="13051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TextBox 18">
                <a:extLst>
                  <a:ext uri="{FF2B5EF4-FFF2-40B4-BE49-F238E27FC236}">
                    <a16:creationId xmlns:a16="http://schemas.microsoft.com/office/drawing/2014/main" id="{EC056307-7C50-4C02-B6D5-64F4FF1ED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790" y="5131450"/>
                <a:ext cx="1305165" cy="27699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18">
                <a:extLst>
                  <a:ext uri="{FF2B5EF4-FFF2-40B4-BE49-F238E27FC236}">
                    <a16:creationId xmlns:a16="http://schemas.microsoft.com/office/drawing/2014/main" id="{70B15A29-F8FB-405B-B5F4-F2D0032E1B42}"/>
                  </a:ext>
                </a:extLst>
              </p:cNvPr>
              <p:cNvSpPr txBox="1"/>
              <p:nvPr/>
            </p:nvSpPr>
            <p:spPr>
              <a:xfrm>
                <a:off x="6339420" y="5122396"/>
                <a:ext cx="1188915" cy="279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𝑖𝑐𝑜𝑠</m:t>
                      </m:r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TextBox 18">
                <a:extLst>
                  <a:ext uri="{FF2B5EF4-FFF2-40B4-BE49-F238E27FC236}">
                    <a16:creationId xmlns:a16="http://schemas.microsoft.com/office/drawing/2014/main" id="{70B15A29-F8FB-405B-B5F4-F2D0032E1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420" y="5122396"/>
                <a:ext cx="1188915" cy="27911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8">
                <a:extLst>
                  <a:ext uri="{FF2B5EF4-FFF2-40B4-BE49-F238E27FC236}">
                    <a16:creationId xmlns:a16="http://schemas.microsoft.com/office/drawing/2014/main" id="{F7FDBD24-F904-447E-863D-8A29F1A2FE0D}"/>
                  </a:ext>
                </a:extLst>
              </p:cNvPr>
              <p:cNvSpPr txBox="1"/>
              <p:nvPr/>
            </p:nvSpPr>
            <p:spPr>
              <a:xfrm>
                <a:off x="7353408" y="5113342"/>
                <a:ext cx="7464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i="1" smtClean="0">
                          <a:latin typeface="Cambria Math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5" name="TextBox 18">
                <a:extLst>
                  <a:ext uri="{FF2B5EF4-FFF2-40B4-BE49-F238E27FC236}">
                    <a16:creationId xmlns:a16="http://schemas.microsoft.com/office/drawing/2014/main" id="{F7FDBD24-F904-447E-863D-8A29F1A2F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408" y="5113342"/>
                <a:ext cx="746486" cy="27699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42">
            <a:extLst>
              <a:ext uri="{FF2B5EF4-FFF2-40B4-BE49-F238E27FC236}">
                <a16:creationId xmlns:a16="http://schemas.microsoft.com/office/drawing/2014/main" id="{BD6C8E1B-C71C-4D10-B7DD-25116773FF6C}"/>
              </a:ext>
            </a:extLst>
          </p:cNvPr>
          <p:cNvSpPr/>
          <p:nvPr/>
        </p:nvSpPr>
        <p:spPr>
          <a:xfrm>
            <a:off x="3737182" y="2516864"/>
            <a:ext cx="1097368" cy="30617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42">
            <a:extLst>
              <a:ext uri="{FF2B5EF4-FFF2-40B4-BE49-F238E27FC236}">
                <a16:creationId xmlns:a16="http://schemas.microsoft.com/office/drawing/2014/main" id="{C30B7E4E-07DB-411B-A6DA-A0EB5478C604}"/>
              </a:ext>
            </a:extLst>
          </p:cNvPr>
          <p:cNvSpPr/>
          <p:nvPr/>
        </p:nvSpPr>
        <p:spPr>
          <a:xfrm>
            <a:off x="1390825" y="5131806"/>
            <a:ext cx="6684866" cy="30617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42">
            <a:extLst>
              <a:ext uri="{FF2B5EF4-FFF2-40B4-BE49-F238E27FC236}">
                <a16:creationId xmlns:a16="http://schemas.microsoft.com/office/drawing/2014/main" id="{C6379EB3-2141-42C2-8280-29A2EA86D6D9}"/>
              </a:ext>
            </a:extLst>
          </p:cNvPr>
          <p:cNvSpPr/>
          <p:nvPr/>
        </p:nvSpPr>
        <p:spPr>
          <a:xfrm>
            <a:off x="7420434" y="5163936"/>
            <a:ext cx="600936" cy="228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42">
            <a:extLst>
              <a:ext uri="{FF2B5EF4-FFF2-40B4-BE49-F238E27FC236}">
                <a16:creationId xmlns:a16="http://schemas.microsoft.com/office/drawing/2014/main" id="{AAFFF4F7-23C9-45CC-986D-DC0377E101CD}"/>
              </a:ext>
            </a:extLst>
          </p:cNvPr>
          <p:cNvSpPr/>
          <p:nvPr/>
        </p:nvSpPr>
        <p:spPr>
          <a:xfrm>
            <a:off x="3037048" y="5171481"/>
            <a:ext cx="1154706" cy="228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42">
            <a:extLst>
              <a:ext uri="{FF2B5EF4-FFF2-40B4-BE49-F238E27FC236}">
                <a16:creationId xmlns:a16="http://schemas.microsoft.com/office/drawing/2014/main" id="{A26BD4C7-ACE0-4153-B133-8DBBC3B85842}"/>
              </a:ext>
            </a:extLst>
          </p:cNvPr>
          <p:cNvSpPr/>
          <p:nvPr/>
        </p:nvSpPr>
        <p:spPr>
          <a:xfrm>
            <a:off x="1532663" y="5169972"/>
            <a:ext cx="492827" cy="228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42">
            <a:extLst>
              <a:ext uri="{FF2B5EF4-FFF2-40B4-BE49-F238E27FC236}">
                <a16:creationId xmlns:a16="http://schemas.microsoft.com/office/drawing/2014/main" id="{20E3A596-FFFB-49EA-AC2F-2780345E87F0}"/>
              </a:ext>
            </a:extLst>
          </p:cNvPr>
          <p:cNvSpPr/>
          <p:nvPr/>
        </p:nvSpPr>
        <p:spPr>
          <a:xfrm>
            <a:off x="5326066" y="5169972"/>
            <a:ext cx="1154706" cy="228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89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43" grpId="0" animBg="1"/>
      <p:bldP spid="50" grpId="0"/>
      <p:bldP spid="53" grpId="0"/>
      <p:bldP spid="54" grpId="0"/>
      <p:bldP spid="55" grpId="0"/>
      <p:bldP spid="56" grpId="0"/>
      <p:bldP spid="57" grpId="0"/>
      <p:bldP spid="58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  <p:bldP spid="79" grpId="0" animBg="1"/>
      <p:bldP spid="80" grpId="0" animBg="1"/>
      <p:bldP spid="81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/>
          <p:cNvSpPr txBox="1"/>
          <p:nvPr/>
        </p:nvSpPr>
        <p:spPr>
          <a:xfrm>
            <a:off x="5715000" y="3124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248400" y="2895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A reminder of the modulus-argument form…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Express the numbers following numbers in the modulus argument form: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2895600"/>
                <a:ext cx="1363514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895600"/>
                <a:ext cx="1363514" cy="367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295400" y="3352800"/>
                <a:ext cx="13873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=−3−3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352800"/>
                <a:ext cx="1387367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 flipV="1">
            <a:off x="56388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9436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248400" y="16002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5532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8580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1628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74676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0292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3340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V="1">
            <a:off x="6248400" y="2819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V="1">
            <a:off x="6248400" y="2514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V="1">
            <a:off x="6248400" y="2209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V="1">
            <a:off x="6248400" y="1905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6248400" y="16002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V="1">
            <a:off x="6248400" y="1295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V="1">
            <a:off x="6248400" y="990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V="1">
            <a:off x="6248400" y="685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V="1">
            <a:off x="6248400" y="381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72400" y="2971800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Re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84168" y="1268760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omic Sans MS" pitchFamily="66" charset="0"/>
              </a:rPr>
              <a:t>Im</a:t>
            </a:r>
            <a:endParaRPr lang="en-GB" sz="1400" dirty="0">
              <a:latin typeface="Comic Sans MS" pitchFamily="66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484917" y="2559132"/>
            <a:ext cx="152400" cy="152400"/>
            <a:chOff x="5791200" y="5334000"/>
            <a:chExt cx="152400" cy="152400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5259780" y="3970316"/>
            <a:ext cx="152400" cy="152400"/>
            <a:chOff x="5791200" y="5334000"/>
            <a:chExt cx="152400" cy="1524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/>
          <p:cNvCxnSpPr/>
          <p:nvPr/>
        </p:nvCxnSpPr>
        <p:spPr>
          <a:xfrm flipV="1">
            <a:off x="5320145" y="3118263"/>
            <a:ext cx="938151" cy="9500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6246421" y="2605646"/>
            <a:ext cx="318654" cy="53636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334000" y="3124200"/>
            <a:ext cx="9144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334000" y="3124200"/>
            <a:ext cx="0" cy="9144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48400" y="3124200"/>
            <a:ext cx="3048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6553200" y="2590800"/>
            <a:ext cx="0" cy="457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Arc 115"/>
          <p:cNvSpPr/>
          <p:nvPr/>
        </p:nvSpPr>
        <p:spPr>
          <a:xfrm>
            <a:off x="5486400" y="2819400"/>
            <a:ext cx="914400" cy="914400"/>
          </a:xfrm>
          <a:prstGeom prst="arc">
            <a:avLst>
              <a:gd name="adj1" fmla="val 19507598"/>
              <a:gd name="adj2" fmla="val 20515468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Arc 116"/>
          <p:cNvSpPr/>
          <p:nvPr/>
        </p:nvSpPr>
        <p:spPr>
          <a:xfrm>
            <a:off x="5943600" y="2743200"/>
            <a:ext cx="914400" cy="914400"/>
          </a:xfrm>
          <a:prstGeom prst="arc">
            <a:avLst>
              <a:gd name="adj1" fmla="val 9291940"/>
              <a:gd name="adj2" fmla="val 11432033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Box 117"/>
          <p:cNvSpPr txBox="1"/>
          <p:nvPr/>
        </p:nvSpPr>
        <p:spPr>
          <a:xfrm>
            <a:off x="5562600" y="2819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029200" y="3429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248400" y="3124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477000" y="2743200"/>
            <a:ext cx="402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/>
              </a:rPr>
              <a:t>√3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553200" y="2209800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029200" y="4038600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572000" y="4724400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Modulus for z</a:t>
            </a:r>
            <a:r>
              <a:rPr lang="en-GB" sz="1400" baseline="-25000" dirty="0">
                <a:latin typeface="Comic Sans MS" pitchFamily="66" charset="0"/>
              </a:rPr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477000" y="4724400"/>
            <a:ext cx="1535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Argument for z</a:t>
            </a:r>
            <a:r>
              <a:rPr lang="en-GB" sz="1400" baseline="-25000" dirty="0">
                <a:latin typeface="Comic Sans MS" pitchFamily="66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4572000" y="5029200"/>
                <a:ext cx="1056122" cy="530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29200"/>
                <a:ext cx="1056122" cy="5307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4876800" y="5715000"/>
                <a:ext cx="5086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715000"/>
                <a:ext cx="50866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6629400" y="5029200"/>
                <a:ext cx="1172116" cy="60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029200"/>
                <a:ext cx="1172116" cy="6016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934200" y="5638800"/>
                <a:ext cx="518924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638800"/>
                <a:ext cx="518924" cy="459806"/>
              </a:xfrm>
              <a:prstGeom prst="rect">
                <a:avLst/>
              </a:prstGeom>
              <a:blipFill rotWithShape="1"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5334000" y="6096000"/>
                <a:ext cx="1897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096000"/>
                <a:ext cx="1897764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5334000" y="6398194"/>
                <a:ext cx="2057400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398194"/>
                <a:ext cx="2057400" cy="459806"/>
              </a:xfrm>
              <a:prstGeom prst="rect">
                <a:avLst/>
              </a:prstGeom>
              <a:blipFill rotWithShape="1"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990600" y="3886200"/>
                <a:ext cx="2057400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86200"/>
                <a:ext cx="2057400" cy="45980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5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6" grpId="0"/>
      <p:bldP spid="63" grpId="0"/>
      <p:bldP spid="82" grpId="0"/>
      <p:bldP spid="83" grpId="0"/>
      <p:bldP spid="116" grpId="0" animBg="1"/>
      <p:bldP spid="117" grpId="0" animBg="1"/>
      <p:bldP spid="118" grpId="0"/>
      <p:bldP spid="119" grpId="0"/>
      <p:bldP spid="120" grpId="0"/>
      <p:bldP spid="121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2766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apply De </a:t>
                </a:r>
                <a:r>
                  <a:rPr lang="en-GB" sz="1400" b="1" dirty="0" err="1">
                    <a:latin typeface="Comic Sans MS" panose="030F0702030302020204" pitchFamily="66" charset="0"/>
                  </a:rPr>
                  <a:t>Moivre’s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theorem to trigonometric identities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Use De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Moivre’s</a:t>
                </a:r>
                <a:r>
                  <a:rPr lang="en-US" sz="1400" dirty="0">
                    <a:latin typeface="Comic Sans MS" panose="030F0702030302020204" pitchFamily="66" charset="0"/>
                  </a:rPr>
                  <a:t> theorem to show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−48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+18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2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276600" cy="4876800"/>
              </a:xfrm>
              <a:blipFill>
                <a:blip r:embed="rId2"/>
                <a:stretch>
                  <a:fillRect t="-750" r="-2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42669" y="4010332"/>
                <a:ext cx="41150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2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i="1">
                          <a:latin typeface="Cambria Math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1200" i="1">
                          <a:latin typeface="Cambria Math"/>
                        </a:rPr>
                        <m:t>+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i="1">
                          <a:latin typeface="Cambria Math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69" y="4010332"/>
                <a:ext cx="4115037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3">
            <a:extLst>
              <a:ext uri="{FF2B5EF4-FFF2-40B4-BE49-F238E27FC236}">
                <a16:creationId xmlns:a16="http://schemas.microsoft.com/office/drawing/2014/main" id="{8413AD7C-9C5E-450F-AC4D-18E95246F38E}"/>
              </a:ext>
            </a:extLst>
          </p:cNvPr>
          <p:cNvSpPr txBox="1"/>
          <p:nvPr/>
        </p:nvSpPr>
        <p:spPr>
          <a:xfrm>
            <a:off x="8724980" y="655022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1D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803D62A0-BFEB-4CDD-AD05-0F5252BD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30">
                <a:extLst>
                  <a:ext uri="{FF2B5EF4-FFF2-40B4-BE49-F238E27FC236}">
                    <a16:creationId xmlns:a16="http://schemas.microsoft.com/office/drawing/2014/main" id="{ACCE874E-8D35-423C-A88E-BA6104B02B7F}"/>
                  </a:ext>
                </a:extLst>
              </p:cNvPr>
              <p:cNvSpPr txBox="1"/>
              <p:nvPr/>
            </p:nvSpPr>
            <p:spPr>
              <a:xfrm>
                <a:off x="0" y="0"/>
                <a:ext cx="56120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𝑏</m:t>
                      </m:r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 baseline="4000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  <m:r>
                            <a:rPr lang="en-GB" sz="1400" i="1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 ………… +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30">
                <a:extLst>
                  <a:ext uri="{FF2B5EF4-FFF2-40B4-BE49-F238E27FC236}">
                    <a16:creationId xmlns:a16="http://schemas.microsoft.com/office/drawing/2014/main" id="{ACCE874E-8D35-423C-A88E-BA6104B02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61204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9">
                <a:extLst>
                  <a:ext uri="{FF2B5EF4-FFF2-40B4-BE49-F238E27FC236}">
                    <a16:creationId xmlns:a16="http://schemas.microsoft.com/office/drawing/2014/main" id="{A760660D-187C-4F07-8B97-79B196931261}"/>
                  </a:ext>
                </a:extLst>
              </p:cNvPr>
              <p:cNvSpPr txBox="1"/>
              <p:nvPr/>
            </p:nvSpPr>
            <p:spPr>
              <a:xfrm>
                <a:off x="669246" y="4458566"/>
                <a:ext cx="50633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i="1">
                          <a:latin typeface="Cambria Math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sz="1200" i="1">
                          <a:latin typeface="Cambria Math"/>
                        </a:rPr>
                        <m:t>+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9" name="TextBox 49">
                <a:extLst>
                  <a:ext uri="{FF2B5EF4-FFF2-40B4-BE49-F238E27FC236}">
                    <a16:creationId xmlns:a16="http://schemas.microsoft.com/office/drawing/2014/main" id="{A760660D-187C-4F07-8B97-79B196931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46" y="4458566"/>
                <a:ext cx="5063374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9">
                <a:extLst>
                  <a:ext uri="{FF2B5EF4-FFF2-40B4-BE49-F238E27FC236}">
                    <a16:creationId xmlns:a16="http://schemas.microsoft.com/office/drawing/2014/main" id="{06A62689-CC56-49A3-94FF-0E11CFDF8896}"/>
                  </a:ext>
                </a:extLst>
              </p:cNvPr>
              <p:cNvSpPr txBox="1"/>
              <p:nvPr/>
            </p:nvSpPr>
            <p:spPr>
              <a:xfrm>
                <a:off x="651493" y="4901476"/>
                <a:ext cx="67949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i="1">
                          <a:latin typeface="Cambria Math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1200" i="1">
                          <a:latin typeface="Cambria Math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1−2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1−3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9" name="TextBox 49">
                <a:extLst>
                  <a:ext uri="{FF2B5EF4-FFF2-40B4-BE49-F238E27FC236}">
                    <a16:creationId xmlns:a16="http://schemas.microsoft.com/office/drawing/2014/main" id="{06A62689-CC56-49A3-94FF-0E11CFDF8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93" y="4901476"/>
                <a:ext cx="6794937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0F85C88-86AE-4AB9-880F-507CDAA95AD4}"/>
                  </a:ext>
                </a:extLst>
              </p:cNvPr>
              <p:cNvSpPr txBox="1"/>
              <p:nvPr/>
            </p:nvSpPr>
            <p:spPr>
              <a:xfrm>
                <a:off x="285666" y="3503690"/>
                <a:ext cx="8348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in the previous example, we will need to use the relationship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get all the terms in cosine</a:t>
                </a:r>
              </a:p>
              <a:p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0F85C88-86AE-4AB9-880F-507CDAA9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66" y="3503690"/>
                <a:ext cx="8348376" cy="461665"/>
              </a:xfrm>
              <a:prstGeom prst="rect">
                <a:avLst/>
              </a:prstGeom>
              <a:blipFill>
                <a:blip r:embed="rId7"/>
                <a:stretch>
                  <a:fillRect l="-73" t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49">
                <a:extLst>
                  <a:ext uri="{FF2B5EF4-FFF2-40B4-BE49-F238E27FC236}">
                    <a16:creationId xmlns:a16="http://schemas.microsoft.com/office/drawing/2014/main" id="{921FF7A0-F111-416E-89DA-F21C899723D3}"/>
                  </a:ext>
                </a:extLst>
              </p:cNvPr>
              <p:cNvSpPr txBox="1"/>
              <p:nvPr/>
            </p:nvSpPr>
            <p:spPr>
              <a:xfrm>
                <a:off x="649984" y="5316427"/>
                <a:ext cx="67094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i="1">
                          <a:latin typeface="Cambria Math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1200" i="1">
                          <a:latin typeface="Cambria Math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−1+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TextBox 49">
                <a:extLst>
                  <a:ext uri="{FF2B5EF4-FFF2-40B4-BE49-F238E27FC236}">
                    <a16:creationId xmlns:a16="http://schemas.microsoft.com/office/drawing/2014/main" id="{921FF7A0-F111-416E-89DA-F21C8997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84" y="5316427"/>
                <a:ext cx="670940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49">
                <a:extLst>
                  <a:ext uri="{FF2B5EF4-FFF2-40B4-BE49-F238E27FC236}">
                    <a16:creationId xmlns:a16="http://schemas.microsoft.com/office/drawing/2014/main" id="{965C5EAA-D3AE-41FB-8B8A-29CD459CFF5F}"/>
                  </a:ext>
                </a:extLst>
              </p:cNvPr>
              <p:cNvSpPr txBox="1"/>
              <p:nvPr/>
            </p:nvSpPr>
            <p:spPr>
              <a:xfrm>
                <a:off x="677145" y="5723832"/>
                <a:ext cx="27038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48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1" name="TextBox 49">
                <a:extLst>
                  <a:ext uri="{FF2B5EF4-FFF2-40B4-BE49-F238E27FC236}">
                    <a16:creationId xmlns:a16="http://schemas.microsoft.com/office/drawing/2014/main" id="{965C5EAA-D3AE-41FB-8B8A-29CD459CF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45" y="5723832"/>
                <a:ext cx="270388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32">
            <a:extLst>
              <a:ext uri="{FF2B5EF4-FFF2-40B4-BE49-F238E27FC236}">
                <a16:creationId xmlns:a16="http://schemas.microsoft.com/office/drawing/2014/main" id="{E86F30A1-ECE5-4017-AB6B-835902AC9466}"/>
              </a:ext>
            </a:extLst>
          </p:cNvPr>
          <p:cNvSpPr/>
          <p:nvPr/>
        </p:nvSpPr>
        <p:spPr>
          <a:xfrm>
            <a:off x="5481120" y="4204581"/>
            <a:ext cx="381000" cy="3810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33">
                <a:extLst>
                  <a:ext uri="{FF2B5EF4-FFF2-40B4-BE49-F238E27FC236}">
                    <a16:creationId xmlns:a16="http://schemas.microsoft.com/office/drawing/2014/main" id="{395A85FC-049F-4C45-A68F-EDE63C2CADDE}"/>
                  </a:ext>
                </a:extLst>
              </p:cNvPr>
              <p:cNvSpPr txBox="1"/>
              <p:nvPr/>
            </p:nvSpPr>
            <p:spPr>
              <a:xfrm>
                <a:off x="5839487" y="4168366"/>
                <a:ext cx="1865013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itchFamily="66" charset="0"/>
                  </a:rPr>
                  <a:t> terms with </a:t>
                </a:r>
                <a14:m>
                  <m:oMath xmlns:m="http://schemas.openxmlformats.org/officeDocument/2006/math">
                    <m:r>
                      <a:rPr lang="en-US" sz="1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1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itchFamily="66" charset="0"/>
                  </a:rPr>
                  <a:t> terms</a:t>
                </a:r>
              </a:p>
            </p:txBody>
          </p:sp>
        </mc:Choice>
        <mc:Fallback xmlns="">
          <p:sp>
            <p:nvSpPr>
              <p:cNvPr id="63" name="TextBox 33">
                <a:extLst>
                  <a:ext uri="{FF2B5EF4-FFF2-40B4-BE49-F238E27FC236}">
                    <a16:creationId xmlns:a16="http://schemas.microsoft.com/office/drawing/2014/main" id="{395A85FC-049F-4C45-A68F-EDE63C2CA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487" y="4168366"/>
                <a:ext cx="1865013" cy="446276"/>
              </a:xfrm>
              <a:prstGeom prst="rect">
                <a:avLst/>
              </a:prstGeom>
              <a:blipFill>
                <a:blip r:embed="rId10"/>
                <a:stretch>
                  <a:fillRect r="-654" b="-5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32">
            <a:extLst>
              <a:ext uri="{FF2B5EF4-FFF2-40B4-BE49-F238E27FC236}">
                <a16:creationId xmlns:a16="http://schemas.microsoft.com/office/drawing/2014/main" id="{909628C1-E537-4734-8D66-86615DEDD9D9}"/>
              </a:ext>
            </a:extLst>
          </p:cNvPr>
          <p:cNvSpPr/>
          <p:nvPr/>
        </p:nvSpPr>
        <p:spPr>
          <a:xfrm>
            <a:off x="7156011" y="4657254"/>
            <a:ext cx="381000" cy="3810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Arc 32">
            <a:extLst>
              <a:ext uri="{FF2B5EF4-FFF2-40B4-BE49-F238E27FC236}">
                <a16:creationId xmlns:a16="http://schemas.microsoft.com/office/drawing/2014/main" id="{8DE9AADF-9D06-4D9E-9252-6C0A4794C475}"/>
              </a:ext>
            </a:extLst>
          </p:cNvPr>
          <p:cNvSpPr/>
          <p:nvPr/>
        </p:nvSpPr>
        <p:spPr>
          <a:xfrm>
            <a:off x="7165064" y="5064660"/>
            <a:ext cx="381000" cy="3810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Arc 32">
            <a:extLst>
              <a:ext uri="{FF2B5EF4-FFF2-40B4-BE49-F238E27FC236}">
                <a16:creationId xmlns:a16="http://schemas.microsoft.com/office/drawing/2014/main" id="{B390B2FC-C9CF-40E2-B5B1-7FC6BE690A0D}"/>
              </a:ext>
            </a:extLst>
          </p:cNvPr>
          <p:cNvSpPr/>
          <p:nvPr/>
        </p:nvSpPr>
        <p:spPr>
          <a:xfrm>
            <a:off x="7092637" y="5453959"/>
            <a:ext cx="381000" cy="3810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">
            <a:extLst>
              <a:ext uri="{FF2B5EF4-FFF2-40B4-BE49-F238E27FC236}">
                <a16:creationId xmlns:a16="http://schemas.microsoft.com/office/drawing/2014/main" id="{232FF53F-34E1-47BC-B6E0-870E05F3A975}"/>
              </a:ext>
            </a:extLst>
          </p:cNvPr>
          <p:cNvSpPr/>
          <p:nvPr/>
        </p:nvSpPr>
        <p:spPr>
          <a:xfrm>
            <a:off x="2089841" y="4041588"/>
            <a:ext cx="436076" cy="223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">
            <a:extLst>
              <a:ext uri="{FF2B5EF4-FFF2-40B4-BE49-F238E27FC236}">
                <a16:creationId xmlns:a16="http://schemas.microsoft.com/office/drawing/2014/main" id="{D28DA3F4-32BB-4998-AD0C-F4B702AEEDAF}"/>
              </a:ext>
            </a:extLst>
          </p:cNvPr>
          <p:cNvSpPr/>
          <p:nvPr/>
        </p:nvSpPr>
        <p:spPr>
          <a:xfrm>
            <a:off x="2142653" y="4483699"/>
            <a:ext cx="745402" cy="223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">
            <a:extLst>
              <a:ext uri="{FF2B5EF4-FFF2-40B4-BE49-F238E27FC236}">
                <a16:creationId xmlns:a16="http://schemas.microsoft.com/office/drawing/2014/main" id="{B80B0AB9-6A7B-4C00-9D2C-1FC33CA66AE5}"/>
              </a:ext>
            </a:extLst>
          </p:cNvPr>
          <p:cNvSpPr/>
          <p:nvPr/>
        </p:nvSpPr>
        <p:spPr>
          <a:xfrm>
            <a:off x="3238122" y="4031026"/>
            <a:ext cx="436076" cy="223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">
            <a:extLst>
              <a:ext uri="{FF2B5EF4-FFF2-40B4-BE49-F238E27FC236}">
                <a16:creationId xmlns:a16="http://schemas.microsoft.com/office/drawing/2014/main" id="{C68E3FE9-0908-41E7-8E66-818BD6A58088}"/>
              </a:ext>
            </a:extLst>
          </p:cNvPr>
          <p:cNvSpPr/>
          <p:nvPr/>
        </p:nvSpPr>
        <p:spPr>
          <a:xfrm>
            <a:off x="3671178" y="4482190"/>
            <a:ext cx="873661" cy="223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">
            <a:extLst>
              <a:ext uri="{FF2B5EF4-FFF2-40B4-BE49-F238E27FC236}">
                <a16:creationId xmlns:a16="http://schemas.microsoft.com/office/drawing/2014/main" id="{C3C5D444-0B3F-41E3-A6B0-C5C3DBBA3C8F}"/>
              </a:ext>
            </a:extLst>
          </p:cNvPr>
          <p:cNvSpPr/>
          <p:nvPr/>
        </p:nvSpPr>
        <p:spPr>
          <a:xfrm>
            <a:off x="4737978" y="4480681"/>
            <a:ext cx="873661" cy="223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">
            <a:extLst>
              <a:ext uri="{FF2B5EF4-FFF2-40B4-BE49-F238E27FC236}">
                <a16:creationId xmlns:a16="http://schemas.microsoft.com/office/drawing/2014/main" id="{E0E406D9-7718-4DDE-AAFC-B2AC2173E9BD}"/>
              </a:ext>
            </a:extLst>
          </p:cNvPr>
          <p:cNvSpPr/>
          <p:nvPr/>
        </p:nvSpPr>
        <p:spPr>
          <a:xfrm>
            <a:off x="3843195" y="4038571"/>
            <a:ext cx="436076" cy="223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33">
            <a:extLst>
              <a:ext uri="{FF2B5EF4-FFF2-40B4-BE49-F238E27FC236}">
                <a16:creationId xmlns:a16="http://schemas.microsoft.com/office/drawing/2014/main" id="{AAC33EC1-743E-41C0-8ED2-D299CE436F9E}"/>
              </a:ext>
            </a:extLst>
          </p:cNvPr>
          <p:cNvSpPr txBox="1"/>
          <p:nvPr/>
        </p:nvSpPr>
        <p:spPr>
          <a:xfrm>
            <a:off x="7541538" y="4593880"/>
            <a:ext cx="1276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Expand powered brackets</a:t>
            </a:r>
          </a:p>
        </p:txBody>
      </p:sp>
      <p:sp>
        <p:nvSpPr>
          <p:cNvPr id="92" name="Rectangle 8">
            <a:extLst>
              <a:ext uri="{FF2B5EF4-FFF2-40B4-BE49-F238E27FC236}">
                <a16:creationId xmlns:a16="http://schemas.microsoft.com/office/drawing/2014/main" id="{676C7DF5-C899-42B3-A5DC-9F8D96AE428D}"/>
              </a:ext>
            </a:extLst>
          </p:cNvPr>
          <p:cNvSpPr/>
          <p:nvPr/>
        </p:nvSpPr>
        <p:spPr>
          <a:xfrm>
            <a:off x="3604786" y="4904685"/>
            <a:ext cx="1410834" cy="223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8">
            <a:extLst>
              <a:ext uri="{FF2B5EF4-FFF2-40B4-BE49-F238E27FC236}">
                <a16:creationId xmlns:a16="http://schemas.microsoft.com/office/drawing/2014/main" id="{84C93D5E-E046-4714-A027-C13183232E08}"/>
              </a:ext>
            </a:extLst>
          </p:cNvPr>
          <p:cNvSpPr/>
          <p:nvPr/>
        </p:nvSpPr>
        <p:spPr>
          <a:xfrm>
            <a:off x="5223848" y="4921282"/>
            <a:ext cx="2091352" cy="223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8">
            <a:extLst>
              <a:ext uri="{FF2B5EF4-FFF2-40B4-BE49-F238E27FC236}">
                <a16:creationId xmlns:a16="http://schemas.microsoft.com/office/drawing/2014/main" id="{C95F005A-0B58-42F9-8FF2-7B7540E2DE27}"/>
              </a:ext>
            </a:extLst>
          </p:cNvPr>
          <p:cNvSpPr/>
          <p:nvPr/>
        </p:nvSpPr>
        <p:spPr>
          <a:xfrm>
            <a:off x="905346" y="5346796"/>
            <a:ext cx="452674" cy="223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33">
            <a:extLst>
              <a:ext uri="{FF2B5EF4-FFF2-40B4-BE49-F238E27FC236}">
                <a16:creationId xmlns:a16="http://schemas.microsoft.com/office/drawing/2014/main" id="{B312705E-F68D-4D86-961E-B10F8EE3E4AA}"/>
              </a:ext>
            </a:extLst>
          </p:cNvPr>
          <p:cNvSpPr txBox="1"/>
          <p:nvPr/>
        </p:nvSpPr>
        <p:spPr>
          <a:xfrm>
            <a:off x="7469111" y="5109927"/>
            <a:ext cx="1276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Expand again</a:t>
            </a:r>
          </a:p>
        </p:txBody>
      </p:sp>
      <p:sp>
        <p:nvSpPr>
          <p:cNvPr id="96" name="TextBox 33">
            <a:extLst>
              <a:ext uri="{FF2B5EF4-FFF2-40B4-BE49-F238E27FC236}">
                <a16:creationId xmlns:a16="http://schemas.microsoft.com/office/drawing/2014/main" id="{8FC47A2E-0A00-45FA-8A39-B5F943B4A0BF}"/>
              </a:ext>
            </a:extLst>
          </p:cNvPr>
          <p:cNvSpPr txBox="1"/>
          <p:nvPr/>
        </p:nvSpPr>
        <p:spPr>
          <a:xfrm>
            <a:off x="7478165" y="5526387"/>
            <a:ext cx="1276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Group like terms</a:t>
            </a:r>
          </a:p>
        </p:txBody>
      </p:sp>
      <p:sp>
        <p:nvSpPr>
          <p:cNvPr id="97" name="Rectangle 8">
            <a:extLst>
              <a:ext uri="{FF2B5EF4-FFF2-40B4-BE49-F238E27FC236}">
                <a16:creationId xmlns:a16="http://schemas.microsoft.com/office/drawing/2014/main" id="{813C0AE9-057B-4E1B-835D-3D20433DAE72}"/>
              </a:ext>
            </a:extLst>
          </p:cNvPr>
          <p:cNvSpPr/>
          <p:nvPr/>
        </p:nvSpPr>
        <p:spPr>
          <a:xfrm>
            <a:off x="1356510" y="5345287"/>
            <a:ext cx="780107" cy="223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8">
            <a:extLst>
              <a:ext uri="{FF2B5EF4-FFF2-40B4-BE49-F238E27FC236}">
                <a16:creationId xmlns:a16="http://schemas.microsoft.com/office/drawing/2014/main" id="{80CB8EFC-0A18-4D90-90D6-6CD47B4BE699}"/>
              </a:ext>
            </a:extLst>
          </p:cNvPr>
          <p:cNvSpPr/>
          <p:nvPr/>
        </p:nvSpPr>
        <p:spPr>
          <a:xfrm>
            <a:off x="2142653" y="5343778"/>
            <a:ext cx="780107" cy="223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8">
            <a:extLst>
              <a:ext uri="{FF2B5EF4-FFF2-40B4-BE49-F238E27FC236}">
                <a16:creationId xmlns:a16="http://schemas.microsoft.com/office/drawing/2014/main" id="{A52E497C-1FC8-4C09-AF39-3B9963D5536B}"/>
              </a:ext>
            </a:extLst>
          </p:cNvPr>
          <p:cNvSpPr/>
          <p:nvPr/>
        </p:nvSpPr>
        <p:spPr>
          <a:xfrm>
            <a:off x="2874474" y="5342269"/>
            <a:ext cx="780107" cy="223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8">
            <a:extLst>
              <a:ext uri="{FF2B5EF4-FFF2-40B4-BE49-F238E27FC236}">
                <a16:creationId xmlns:a16="http://schemas.microsoft.com/office/drawing/2014/main" id="{DA1493DF-5D8A-46D0-9C40-75675107E6CC}"/>
              </a:ext>
            </a:extLst>
          </p:cNvPr>
          <p:cNvSpPr/>
          <p:nvPr/>
        </p:nvSpPr>
        <p:spPr>
          <a:xfrm>
            <a:off x="3597242" y="5340760"/>
            <a:ext cx="780107" cy="223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8">
            <a:extLst>
              <a:ext uri="{FF2B5EF4-FFF2-40B4-BE49-F238E27FC236}">
                <a16:creationId xmlns:a16="http://schemas.microsoft.com/office/drawing/2014/main" id="{8E40C689-0C67-486E-AEC1-E1B298E6B98D}"/>
              </a:ext>
            </a:extLst>
          </p:cNvPr>
          <p:cNvSpPr/>
          <p:nvPr/>
        </p:nvSpPr>
        <p:spPr>
          <a:xfrm>
            <a:off x="4356225" y="5339251"/>
            <a:ext cx="780107" cy="223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8">
            <a:extLst>
              <a:ext uri="{FF2B5EF4-FFF2-40B4-BE49-F238E27FC236}">
                <a16:creationId xmlns:a16="http://schemas.microsoft.com/office/drawing/2014/main" id="{A707EE8F-254B-48E7-BB9B-F8D9DE1B29CF}"/>
              </a:ext>
            </a:extLst>
          </p:cNvPr>
          <p:cNvSpPr/>
          <p:nvPr/>
        </p:nvSpPr>
        <p:spPr>
          <a:xfrm>
            <a:off x="5350599" y="5337743"/>
            <a:ext cx="651850" cy="223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8">
            <a:extLst>
              <a:ext uri="{FF2B5EF4-FFF2-40B4-BE49-F238E27FC236}">
                <a16:creationId xmlns:a16="http://schemas.microsoft.com/office/drawing/2014/main" id="{F855F8D8-73BA-4AB2-B2B9-142A8C71A193}"/>
              </a:ext>
            </a:extLst>
          </p:cNvPr>
          <p:cNvSpPr/>
          <p:nvPr/>
        </p:nvSpPr>
        <p:spPr>
          <a:xfrm>
            <a:off x="6009993" y="5345288"/>
            <a:ext cx="651850" cy="223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8">
            <a:extLst>
              <a:ext uri="{FF2B5EF4-FFF2-40B4-BE49-F238E27FC236}">
                <a16:creationId xmlns:a16="http://schemas.microsoft.com/office/drawing/2014/main" id="{5E902650-67F4-4625-898D-0F3581F13730}"/>
              </a:ext>
            </a:extLst>
          </p:cNvPr>
          <p:cNvSpPr/>
          <p:nvPr/>
        </p:nvSpPr>
        <p:spPr>
          <a:xfrm>
            <a:off x="6651280" y="5343779"/>
            <a:ext cx="651850" cy="223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7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9" grpId="0"/>
      <p:bldP spid="59" grpId="0"/>
      <p:bldP spid="2" grpId="0"/>
      <p:bldP spid="60" grpId="0"/>
      <p:bldP spid="61" grpId="0"/>
      <p:bldP spid="62" grpId="0" animBg="1"/>
      <p:bldP spid="63" grpId="0"/>
      <p:bldP spid="78" grpId="0" animBg="1"/>
      <p:bldP spid="83" grpId="0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8" grpId="2" animBg="1"/>
      <p:bldP spid="88" grpId="3" animBg="1"/>
      <p:bldP spid="89" grpId="0" animBg="1"/>
      <p:bldP spid="89" grpId="1" animBg="1"/>
      <p:bldP spid="89" grpId="2" animBg="1"/>
      <p:bldP spid="89" grpId="3" animBg="1"/>
      <p:bldP spid="90" grpId="0" animBg="1"/>
      <p:bldP spid="90" grpId="1" animBg="1"/>
      <p:bldP spid="91" grpId="0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/>
      <p:bldP spid="9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38600" y="152400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Let: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82153" y="1510352"/>
                <a:ext cx="15367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153" y="1510352"/>
                <a:ext cx="1536767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5800" y="1981200"/>
                <a:ext cx="1907702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981200"/>
                <a:ext cx="1907702" cy="4956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419600" y="2667000"/>
                <a:ext cx="2209800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/>
                        </a:rPr>
                        <m:t>cos</m:t>
                      </m:r>
                      <m:r>
                        <a:rPr lang="en-US" sz="1400" i="1">
                          <a:latin typeface="Cambria Math"/>
                        </a:rPr>
                        <m:t>⁡(−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)+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667000"/>
                <a:ext cx="2209800" cy="4956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419600" y="3352800"/>
                <a:ext cx="1676400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352800"/>
                <a:ext cx="1676400" cy="4956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50943" y="4607256"/>
                <a:ext cx="812723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943" y="4607256"/>
                <a:ext cx="812723" cy="495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95800" y="4724400"/>
                <a:ext cx="13965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724400"/>
                <a:ext cx="139653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715000" y="4724400"/>
                <a:ext cx="15712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724400"/>
                <a:ext cx="157126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50943" y="5216856"/>
                <a:ext cx="812723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943" y="5216856"/>
                <a:ext cx="812723" cy="495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50391" y="5341960"/>
                <a:ext cx="6932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391" y="5341960"/>
                <a:ext cx="69326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0" y="0"/>
                <a:ext cx="1331134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i="1">
                          <a:latin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31134" cy="4956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248400" y="1676400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6705600" y="1676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as ‘1 over’ 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or with a power of -1</a:t>
            </a:r>
          </a:p>
        </p:txBody>
      </p:sp>
      <p:sp>
        <p:nvSpPr>
          <p:cNvPr id="61" name="Arc 60"/>
          <p:cNvSpPr/>
          <p:nvPr/>
        </p:nvSpPr>
        <p:spPr>
          <a:xfrm>
            <a:off x="6400800" y="2286000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6705600" y="2362200"/>
            <a:ext cx="154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De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Moivre’s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theorem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29400" y="3048000"/>
            <a:ext cx="200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(-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) =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and sin(-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) = -sin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1" name="Arc 100"/>
          <p:cNvSpPr/>
          <p:nvPr/>
        </p:nvSpPr>
        <p:spPr>
          <a:xfrm>
            <a:off x="6324600" y="2971800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/>
          <p:cNvSpPr txBox="1"/>
          <p:nvPr/>
        </p:nvSpPr>
        <p:spPr>
          <a:xfrm>
            <a:off x="4343400" y="41148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can add our two results together: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00748" y="1524000"/>
            <a:ext cx="1442852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4510643" y="3362695"/>
            <a:ext cx="1486395" cy="49678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Arc 104"/>
          <p:cNvSpPr/>
          <p:nvPr/>
        </p:nvSpPr>
        <p:spPr>
          <a:xfrm>
            <a:off x="7058891" y="4881748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TextBox 105"/>
          <p:cNvSpPr txBox="1"/>
          <p:nvPr/>
        </p:nvSpPr>
        <p:spPr>
          <a:xfrm>
            <a:off x="7387442" y="5017325"/>
            <a:ext cx="102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025F4EA5-5AD5-433A-B404-FB29B91FE6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2766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apply De </a:t>
                </a:r>
                <a:r>
                  <a:rPr lang="en-GB" sz="1400" b="1" dirty="0" err="1">
                    <a:latin typeface="Comic Sans MS" panose="030F0702030302020204" pitchFamily="66" charset="0"/>
                  </a:rPr>
                  <a:t>Moivre’s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theorem to trigonometric identities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examples we just saw were changing linear terms into ‘power’ terms (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eg</a:t>
                </a:r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+..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)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also need to be able to work in the opposite direction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ie</a:t>
                </a:r>
                <a:r>
                  <a:rPr lang="en-US" sz="1400" dirty="0">
                    <a:latin typeface="Comic Sans MS" panose="030F0702030302020204" pitchFamily="66" charset="0"/>
                  </a:rPr>
                  <a:t>) changing a powered term into linear terms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err="1">
                    <a:latin typeface="Comic Sans MS" panose="030F0702030302020204" pitchFamily="66" charset="0"/>
                  </a:rPr>
                  <a:t>Eg</a:t>
                </a:r>
                <a:r>
                  <a:rPr lang="en-US" sz="1400" dirty="0">
                    <a:latin typeface="Comic Sans MS" panose="030F0702030302020204" pitchFamily="66" charset="0"/>
                  </a:rPr>
                  <a:t>) Changing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i="1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1400" i="1" baseline="30000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𝑠𝑖𝑛𝑎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𝑠𝑖𝑛𝑏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where a and b are integers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 To do this we need to know some other patterns first!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2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025F4EA5-5AD5-433A-B404-FB29B91FE6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276600" cy="4876800"/>
              </a:xfrm>
              <a:blipFill>
                <a:blip r:embed="rId11"/>
                <a:stretch>
                  <a:fillRect t="-750" r="-2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">
            <a:extLst>
              <a:ext uri="{FF2B5EF4-FFF2-40B4-BE49-F238E27FC236}">
                <a16:creationId xmlns:a16="http://schemas.microsoft.com/office/drawing/2014/main" id="{F6D11E3E-64DB-45E5-A95B-EAFC3A4FB014}"/>
              </a:ext>
            </a:extLst>
          </p:cNvPr>
          <p:cNvSpPr txBox="1"/>
          <p:nvPr/>
        </p:nvSpPr>
        <p:spPr>
          <a:xfrm>
            <a:off x="8724980" y="655022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1D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2DDF028-0413-49AD-95EF-E91754DB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</p:spTree>
    <p:extLst>
      <p:ext uri="{BB962C8B-B14F-4D97-AF65-F5344CB8AC3E}">
        <p14:creationId xmlns:p14="http://schemas.microsoft.com/office/powerpoint/2010/main" val="226377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/>
      <p:bldP spid="61" grpId="0" animBg="1"/>
      <p:bldP spid="94" grpId="0"/>
      <p:bldP spid="100" grpId="0"/>
      <p:bldP spid="101" grpId="0" animBg="1"/>
      <p:bldP spid="102" grpId="0"/>
      <p:bldP spid="11" grpId="0" animBg="1"/>
      <p:bldP spid="11" grpId="1" animBg="1"/>
      <p:bldP spid="103" grpId="0" animBg="1"/>
      <p:bldP spid="103" grpId="1" animBg="1"/>
      <p:bldP spid="105" grpId="0" animBg="1"/>
      <p:bldP spid="10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38600" y="152400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Let: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82153" y="1510352"/>
                <a:ext cx="15367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153" y="1510352"/>
                <a:ext cx="1536767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5800" y="1981200"/>
                <a:ext cx="1907702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981200"/>
                <a:ext cx="1907702" cy="4956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419600" y="2667000"/>
                <a:ext cx="2209800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/>
                        </a:rPr>
                        <m:t>cos</m:t>
                      </m:r>
                      <m:r>
                        <a:rPr lang="en-US" sz="1400" i="1">
                          <a:latin typeface="Cambria Math"/>
                        </a:rPr>
                        <m:t>⁡(−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)+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667000"/>
                <a:ext cx="2209800" cy="4956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419600" y="3352800"/>
                <a:ext cx="1676400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352800"/>
                <a:ext cx="1676400" cy="4956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50943" y="4607256"/>
                <a:ext cx="812723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943" y="4607256"/>
                <a:ext cx="812723" cy="495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95800" y="4724400"/>
                <a:ext cx="13965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724400"/>
                <a:ext cx="139653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715000" y="4724400"/>
                <a:ext cx="15712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724400"/>
                <a:ext cx="157126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50943" y="5216856"/>
                <a:ext cx="812723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943" y="5216856"/>
                <a:ext cx="812723" cy="495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50391" y="5341960"/>
                <a:ext cx="7285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𝑖𝑠𝑖𝑛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391" y="5341960"/>
                <a:ext cx="72853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248400" y="1676400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6705600" y="1676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as ‘1 over’ 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or with a power of -1</a:t>
            </a:r>
          </a:p>
        </p:txBody>
      </p:sp>
      <p:sp>
        <p:nvSpPr>
          <p:cNvPr id="61" name="Arc 60"/>
          <p:cNvSpPr/>
          <p:nvPr/>
        </p:nvSpPr>
        <p:spPr>
          <a:xfrm>
            <a:off x="6400800" y="2286000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6705600" y="2362200"/>
            <a:ext cx="154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De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Moivre’s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theorem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29400" y="3048000"/>
            <a:ext cx="200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(-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) =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and sin(-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) = -sin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1" name="Arc 100"/>
          <p:cNvSpPr/>
          <p:nvPr/>
        </p:nvSpPr>
        <p:spPr>
          <a:xfrm>
            <a:off x="6324600" y="2971800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/>
          <p:cNvSpPr txBox="1"/>
          <p:nvPr/>
        </p:nvSpPr>
        <p:spPr>
          <a:xfrm>
            <a:off x="4343400" y="41148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could also subtract our two results: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00748" y="1524000"/>
            <a:ext cx="1442852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4510643" y="3362695"/>
            <a:ext cx="1486395" cy="49678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Arc 104"/>
          <p:cNvSpPr/>
          <p:nvPr/>
        </p:nvSpPr>
        <p:spPr>
          <a:xfrm>
            <a:off x="7058891" y="4881748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TextBox 105"/>
          <p:cNvSpPr txBox="1"/>
          <p:nvPr/>
        </p:nvSpPr>
        <p:spPr>
          <a:xfrm>
            <a:off x="7387442" y="5017325"/>
            <a:ext cx="102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493450"/>
                <a:ext cx="1366400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𝑖𝑠𝑖𝑛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3450"/>
                <a:ext cx="1366400" cy="4956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80F09D98-5BD9-4D52-82D8-B841B1A42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2766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apply De </a:t>
                </a:r>
                <a:r>
                  <a:rPr lang="en-GB" sz="1400" b="1" dirty="0" err="1">
                    <a:latin typeface="Comic Sans MS" panose="030F0702030302020204" pitchFamily="66" charset="0"/>
                  </a:rPr>
                  <a:t>Moivre’s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theorem to trigonometric identities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examples we just saw were changing linear terms into ‘power’ terms (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eg</a:t>
                </a:r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+..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)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also need to be able to work in the opposite direction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ie</a:t>
                </a:r>
                <a:r>
                  <a:rPr lang="en-US" sz="1400" dirty="0">
                    <a:latin typeface="Comic Sans MS" panose="030F0702030302020204" pitchFamily="66" charset="0"/>
                  </a:rPr>
                  <a:t>) changing a powered term into linear terms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err="1">
                    <a:latin typeface="Comic Sans MS" panose="030F0702030302020204" pitchFamily="66" charset="0"/>
                  </a:rPr>
                  <a:t>Eg</a:t>
                </a:r>
                <a:r>
                  <a:rPr lang="en-US" sz="1400" dirty="0">
                    <a:latin typeface="Comic Sans MS" panose="030F0702030302020204" pitchFamily="66" charset="0"/>
                  </a:rPr>
                  <a:t>) Changing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i="1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1400" i="1" baseline="30000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𝑠𝑖𝑛𝑎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𝑠𝑖𝑛𝑏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where a and b are integers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 To do this we need to know some other patterns first!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2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80F09D98-5BD9-4D52-82D8-B841B1A42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276600" cy="4876800"/>
              </a:xfrm>
              <a:blipFill>
                <a:blip r:embed="rId11"/>
                <a:stretch>
                  <a:fillRect t="-750" r="-2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">
            <a:extLst>
              <a:ext uri="{FF2B5EF4-FFF2-40B4-BE49-F238E27FC236}">
                <a16:creationId xmlns:a16="http://schemas.microsoft.com/office/drawing/2014/main" id="{BAB92975-986A-4C4B-A284-1355A3BE3E3D}"/>
              </a:ext>
            </a:extLst>
          </p:cNvPr>
          <p:cNvSpPr txBox="1"/>
          <p:nvPr/>
        </p:nvSpPr>
        <p:spPr>
          <a:xfrm>
            <a:off x="8724980" y="655022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1D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8AAB106-4894-4123-AE19-584BE229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57">
                <a:extLst>
                  <a:ext uri="{FF2B5EF4-FFF2-40B4-BE49-F238E27FC236}">
                    <a16:creationId xmlns:a16="http://schemas.microsoft.com/office/drawing/2014/main" id="{BFB3D096-D49B-4C0A-B8B0-01B698907F4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331134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i="1">
                          <a:latin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57">
                <a:extLst>
                  <a:ext uri="{FF2B5EF4-FFF2-40B4-BE49-F238E27FC236}">
                    <a16:creationId xmlns:a16="http://schemas.microsoft.com/office/drawing/2014/main" id="{BFB3D096-D49B-4C0A-B8B0-01B698907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31134" cy="4956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97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102" grpId="0"/>
      <p:bldP spid="11" grpId="0" animBg="1"/>
      <p:bldP spid="11" grpId="1" animBg="1"/>
      <p:bldP spid="103" grpId="0" animBg="1"/>
      <p:bldP spid="103" grpId="1" animBg="1"/>
      <p:bldP spid="105" grpId="0" animBg="1"/>
      <p:bldP spid="106" grpId="0"/>
      <p:bldP spid="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866" y="6019060"/>
            <a:ext cx="3415352" cy="528961"/>
          </a:xfrm>
        </p:spPr>
        <p:txBody>
          <a:bodyPr>
            <a:normAutofit/>
          </a:bodyPr>
          <a:lstStyle/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You can also apply the rules we just saw to powers of z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152400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Let: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82153" y="1510352"/>
                <a:ext cx="18422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𝑐𝑜𝑠𝑛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𝑖𝑠𝑖𝑛𝑛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153" y="1510352"/>
                <a:ext cx="184229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5799" y="1981200"/>
                <a:ext cx="2178133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𝑖𝑠𝑖𝑛𝑛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99" y="1981200"/>
                <a:ext cx="2178133" cy="4956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478976" y="2667000"/>
                <a:ext cx="2373086" cy="50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/>
                        </a:rPr>
                        <m:t>cos</m:t>
                      </m:r>
                      <m:r>
                        <a:rPr lang="en-US" sz="1400" i="1">
                          <a:latin typeface="Cambria Math"/>
                        </a:rPr>
                        <m:t>⁡(−</m:t>
                      </m:r>
                      <m:r>
                        <a:rPr lang="en-US" sz="1400" b="0" i="1" smtClean="0">
                          <a:latin typeface="Cambria Math"/>
                        </a:rPr>
                        <m:t>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)+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sz="1400" i="1">
                          <a:latin typeface="Cambria Math"/>
                        </a:rPr>
                        <m:t>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976" y="2667000"/>
                <a:ext cx="2373086" cy="5087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419598" y="3388425"/>
                <a:ext cx="1957451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598" y="3388425"/>
                <a:ext cx="1957451" cy="4956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696564" y="4583506"/>
                <a:ext cx="103669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564" y="4583506"/>
                <a:ext cx="1036694" cy="495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43301" y="4712524"/>
                <a:ext cx="16017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𝑖𝑠𝑖𝑛𝑛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301" y="4712524"/>
                <a:ext cx="160172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976256" y="4712524"/>
                <a:ext cx="17764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256" y="4712524"/>
                <a:ext cx="177644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62267" y="5353836"/>
                <a:ext cx="795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𝑐𝑜𝑠𝑛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267" y="5353836"/>
                <a:ext cx="79585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438405" y="1676400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6895605" y="1676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as ‘1 over’ 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or with a power of -1</a:t>
            </a:r>
          </a:p>
        </p:txBody>
      </p:sp>
      <p:sp>
        <p:nvSpPr>
          <p:cNvPr id="61" name="Arc 60"/>
          <p:cNvSpPr/>
          <p:nvPr/>
        </p:nvSpPr>
        <p:spPr>
          <a:xfrm>
            <a:off x="6590805" y="2286000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6966857" y="2362200"/>
            <a:ext cx="154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De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Moivre’s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theorem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914407" y="3059876"/>
            <a:ext cx="200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(-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) =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and sin(-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) = -sin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1" name="Arc 100"/>
          <p:cNvSpPr/>
          <p:nvPr/>
        </p:nvSpPr>
        <p:spPr>
          <a:xfrm>
            <a:off x="6609607" y="2983676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/>
          <p:cNvSpPr txBox="1"/>
          <p:nvPr/>
        </p:nvSpPr>
        <p:spPr>
          <a:xfrm>
            <a:off x="4343400" y="41148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could add our two results together: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00748" y="1524000"/>
            <a:ext cx="1757548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4451265" y="3410197"/>
            <a:ext cx="1890158" cy="49678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Arc 104"/>
          <p:cNvSpPr/>
          <p:nvPr/>
        </p:nvSpPr>
        <p:spPr>
          <a:xfrm>
            <a:off x="7545779" y="4881748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TextBox 105"/>
          <p:cNvSpPr txBox="1"/>
          <p:nvPr/>
        </p:nvSpPr>
        <p:spPr>
          <a:xfrm>
            <a:off x="7874330" y="5017325"/>
            <a:ext cx="102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94585" y="5234671"/>
                <a:ext cx="103669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85" y="5234671"/>
                <a:ext cx="1036694" cy="495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19324" y="0"/>
                <a:ext cx="1624676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𝑐𝑜𝑠𝑛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324" y="0"/>
                <a:ext cx="1624676" cy="4956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6089DB64-2B22-455D-A3D2-3F8BAC797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600200"/>
                <a:ext cx="32766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apply De </a:t>
                </a:r>
                <a:r>
                  <a:rPr lang="en-GB" sz="1400" b="1" dirty="0" err="1">
                    <a:latin typeface="Comic Sans MS" panose="030F0702030302020204" pitchFamily="66" charset="0"/>
                  </a:rPr>
                  <a:t>Moivre’s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theorem to trigonometric identities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examples we just saw were changing linear terms into ‘power’ terms (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eg</a:t>
                </a:r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+..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)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also need to be able to work in the opposite direction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ie</a:t>
                </a:r>
                <a:r>
                  <a:rPr lang="en-US" sz="1400" dirty="0">
                    <a:latin typeface="Comic Sans MS" panose="030F0702030302020204" pitchFamily="66" charset="0"/>
                  </a:rPr>
                  <a:t>) changing a powered term into linear terms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400" dirty="0" err="1">
                    <a:latin typeface="Comic Sans MS" panose="030F0702030302020204" pitchFamily="66" charset="0"/>
                  </a:rPr>
                  <a:t>Eg</a:t>
                </a:r>
                <a:r>
                  <a:rPr lang="en-US" sz="1400" dirty="0">
                    <a:latin typeface="Comic Sans MS" panose="030F0702030302020204" pitchFamily="66" charset="0"/>
                  </a:rPr>
                  <a:t>) Changing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i="1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1400" i="1" baseline="30000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𝑠𝑖𝑛𝑎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𝑠𝑖𝑛𝑏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where a and b are integers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 To do this we need to know some other patterns first!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GB" sz="12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6089DB64-2B22-455D-A3D2-3F8BAC797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00200"/>
                <a:ext cx="3276600" cy="4876800"/>
              </a:xfrm>
              <a:prstGeom prst="rect">
                <a:avLst/>
              </a:prstGeom>
              <a:blipFill>
                <a:blip r:embed="rId11"/>
                <a:stretch>
                  <a:fillRect t="-750" r="-2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">
            <a:extLst>
              <a:ext uri="{FF2B5EF4-FFF2-40B4-BE49-F238E27FC236}">
                <a16:creationId xmlns:a16="http://schemas.microsoft.com/office/drawing/2014/main" id="{477E8EF6-0F15-4290-902A-CE8A70BF9AC2}"/>
              </a:ext>
            </a:extLst>
          </p:cNvPr>
          <p:cNvSpPr txBox="1"/>
          <p:nvPr/>
        </p:nvSpPr>
        <p:spPr>
          <a:xfrm>
            <a:off x="8724980" y="655022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1D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189A78E-5957-48CE-B733-FCF76CFF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7">
                <a:extLst>
                  <a:ext uri="{FF2B5EF4-FFF2-40B4-BE49-F238E27FC236}">
                    <a16:creationId xmlns:a16="http://schemas.microsoft.com/office/drawing/2014/main" id="{FD91985C-D0DE-4D2C-8E18-DE2D933FD6CD}"/>
                  </a:ext>
                </a:extLst>
              </p:cNvPr>
              <p:cNvSpPr txBox="1"/>
              <p:nvPr/>
            </p:nvSpPr>
            <p:spPr>
              <a:xfrm>
                <a:off x="0" y="493450"/>
                <a:ext cx="1366400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𝑖𝑠𝑖𝑛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27">
                <a:extLst>
                  <a:ext uri="{FF2B5EF4-FFF2-40B4-BE49-F238E27FC236}">
                    <a16:creationId xmlns:a16="http://schemas.microsoft.com/office/drawing/2014/main" id="{FD91985C-D0DE-4D2C-8E18-DE2D933FD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3450"/>
                <a:ext cx="1366400" cy="4956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57">
                <a:extLst>
                  <a:ext uri="{FF2B5EF4-FFF2-40B4-BE49-F238E27FC236}">
                    <a16:creationId xmlns:a16="http://schemas.microsoft.com/office/drawing/2014/main" id="{71C0240A-5D33-49ED-A160-C147BE45DCE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331134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i="1">
                          <a:latin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57">
                <a:extLst>
                  <a:ext uri="{FF2B5EF4-FFF2-40B4-BE49-F238E27FC236}">
                    <a16:creationId xmlns:a16="http://schemas.microsoft.com/office/drawing/2014/main" id="{71C0240A-5D33-49ED-A160-C147BE45D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31134" cy="49564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4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9" grpId="0" animBg="1"/>
      <p:bldP spid="60" grpId="0"/>
      <p:bldP spid="61" grpId="0" animBg="1"/>
      <p:bldP spid="94" grpId="0"/>
      <p:bldP spid="100" grpId="0"/>
      <p:bldP spid="101" grpId="0" animBg="1"/>
      <p:bldP spid="102" grpId="0"/>
      <p:bldP spid="11" grpId="0" animBg="1"/>
      <p:bldP spid="11" grpId="1" animBg="1"/>
      <p:bldP spid="103" grpId="0" animBg="1"/>
      <p:bldP spid="103" grpId="1" animBg="1"/>
      <p:bldP spid="105" grpId="0" animBg="1"/>
      <p:bldP spid="106" grpId="0"/>
      <p:bldP spid="29" grpId="0"/>
      <p:bldP spid="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38600" y="152400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Let: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82153" y="1510352"/>
                <a:ext cx="18422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𝑐𝑜𝑠𝑛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𝑖𝑠𝑖𝑛𝑛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153" y="1510352"/>
                <a:ext cx="184229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5799" y="1981200"/>
                <a:ext cx="2178133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𝑖𝑠𝑖𝑛𝑛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99" y="1981200"/>
                <a:ext cx="2178133" cy="4956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478976" y="2667000"/>
                <a:ext cx="2373086" cy="50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/>
                        </a:rPr>
                        <m:t>cos</m:t>
                      </m:r>
                      <m:r>
                        <a:rPr lang="en-US" sz="1400" i="1">
                          <a:latin typeface="Cambria Math"/>
                        </a:rPr>
                        <m:t>⁡(−</m:t>
                      </m:r>
                      <m:r>
                        <a:rPr lang="en-US" sz="1400" b="0" i="1" smtClean="0">
                          <a:latin typeface="Cambria Math"/>
                        </a:rPr>
                        <m:t>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)+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sz="1400" i="1">
                          <a:latin typeface="Cambria Math"/>
                        </a:rPr>
                        <m:t>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976" y="2667000"/>
                <a:ext cx="2373086" cy="5087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419598" y="3388425"/>
                <a:ext cx="1957451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598" y="3388425"/>
                <a:ext cx="1957451" cy="4956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696564" y="4583506"/>
                <a:ext cx="1003673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564" y="4583506"/>
                <a:ext cx="1003673" cy="495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43301" y="4712524"/>
                <a:ext cx="16017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𝑖𝑠𝑖𝑛𝑛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301" y="4712524"/>
                <a:ext cx="160172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976256" y="4712524"/>
                <a:ext cx="17764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 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256" y="4712524"/>
                <a:ext cx="177644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62267" y="5353836"/>
                <a:ext cx="8311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𝑖𝑠𝑖𝑛𝑛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267" y="5353836"/>
                <a:ext cx="83112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438405" y="1676400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6895605" y="1676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as ‘1 over’ 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or with a power of -1</a:t>
            </a:r>
          </a:p>
        </p:txBody>
      </p:sp>
      <p:sp>
        <p:nvSpPr>
          <p:cNvPr id="61" name="Arc 60"/>
          <p:cNvSpPr/>
          <p:nvPr/>
        </p:nvSpPr>
        <p:spPr>
          <a:xfrm>
            <a:off x="6590805" y="2286000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6966857" y="2362200"/>
            <a:ext cx="154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De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Moivre’s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theorem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914407" y="3059876"/>
            <a:ext cx="200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(-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) =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and sin(-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) = -sin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1" name="Arc 100"/>
          <p:cNvSpPr/>
          <p:nvPr/>
        </p:nvSpPr>
        <p:spPr>
          <a:xfrm>
            <a:off x="6609607" y="2983676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/>
          <p:cNvSpPr txBox="1"/>
          <p:nvPr/>
        </p:nvSpPr>
        <p:spPr>
          <a:xfrm>
            <a:off x="4343400" y="41148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could also subtract our two results: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00748" y="1524000"/>
            <a:ext cx="1757548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4451265" y="3410197"/>
            <a:ext cx="1890158" cy="49678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Arc 104"/>
          <p:cNvSpPr/>
          <p:nvPr/>
        </p:nvSpPr>
        <p:spPr>
          <a:xfrm>
            <a:off x="7545779" y="4881748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TextBox 105"/>
          <p:cNvSpPr txBox="1"/>
          <p:nvPr/>
        </p:nvSpPr>
        <p:spPr>
          <a:xfrm>
            <a:off x="7874330" y="5017325"/>
            <a:ext cx="102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94585" y="5234671"/>
                <a:ext cx="103669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85" y="5234671"/>
                <a:ext cx="1036694" cy="4956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84058" y="493741"/>
                <a:ext cx="1659942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𝑖𝑠𝑖𝑛𝑛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058" y="493741"/>
                <a:ext cx="1659942" cy="4956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5536E48-6F28-42FF-9072-78B1C8646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866" y="6019060"/>
            <a:ext cx="3415352" cy="528961"/>
          </a:xfrm>
        </p:spPr>
        <p:txBody>
          <a:bodyPr>
            <a:normAutofit/>
          </a:bodyPr>
          <a:lstStyle/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You can also apply the rules we just saw to powers of z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B5F97231-95A3-4F95-96FA-C1DF57DA38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600200"/>
                <a:ext cx="32766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apply De </a:t>
                </a:r>
                <a:r>
                  <a:rPr lang="en-GB" sz="1400" b="1" dirty="0" err="1">
                    <a:latin typeface="Comic Sans MS" panose="030F0702030302020204" pitchFamily="66" charset="0"/>
                  </a:rPr>
                  <a:t>Moivre’s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theorem to trigonometric identities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examples we just saw were changing linear terms into ‘power’ terms (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eg</a:t>
                </a:r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+..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)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also need to be able to work in the opposite direction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ie</a:t>
                </a:r>
                <a:r>
                  <a:rPr lang="en-US" sz="1400" dirty="0">
                    <a:latin typeface="Comic Sans MS" panose="030F0702030302020204" pitchFamily="66" charset="0"/>
                  </a:rPr>
                  <a:t>) changing a powered term into linear terms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400" dirty="0" err="1">
                    <a:latin typeface="Comic Sans MS" panose="030F0702030302020204" pitchFamily="66" charset="0"/>
                  </a:rPr>
                  <a:t>Eg</a:t>
                </a:r>
                <a:r>
                  <a:rPr lang="en-US" sz="1400" dirty="0">
                    <a:latin typeface="Comic Sans MS" panose="030F0702030302020204" pitchFamily="66" charset="0"/>
                  </a:rPr>
                  <a:t>) Changing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i="1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1400" i="1" baseline="30000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𝑠𝑖𝑛𝑎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𝑠𝑖𝑛𝑏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where a and b are integers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 To do this we need to know some other patterns first!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GB" sz="12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B5F97231-95A3-4F95-96FA-C1DF57DA3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00200"/>
                <a:ext cx="3276600" cy="4876800"/>
              </a:xfrm>
              <a:prstGeom prst="rect">
                <a:avLst/>
              </a:prstGeom>
              <a:blipFill>
                <a:blip r:embed="rId12"/>
                <a:stretch>
                  <a:fillRect t="-750" r="-2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">
            <a:extLst>
              <a:ext uri="{FF2B5EF4-FFF2-40B4-BE49-F238E27FC236}">
                <a16:creationId xmlns:a16="http://schemas.microsoft.com/office/drawing/2014/main" id="{860BDDF6-388F-4EAD-8A76-0905B8FF16C4}"/>
              </a:ext>
            </a:extLst>
          </p:cNvPr>
          <p:cNvSpPr txBox="1"/>
          <p:nvPr/>
        </p:nvSpPr>
        <p:spPr>
          <a:xfrm>
            <a:off x="8724980" y="655022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1D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CA18A9B0-3820-453E-A87D-428972E7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9">
                <a:extLst>
                  <a:ext uri="{FF2B5EF4-FFF2-40B4-BE49-F238E27FC236}">
                    <a16:creationId xmlns:a16="http://schemas.microsoft.com/office/drawing/2014/main" id="{5B18FF36-59D9-4943-B9AB-9D2C7E173DA7}"/>
                  </a:ext>
                </a:extLst>
              </p:cNvPr>
              <p:cNvSpPr txBox="1"/>
              <p:nvPr/>
            </p:nvSpPr>
            <p:spPr>
              <a:xfrm>
                <a:off x="7519324" y="0"/>
                <a:ext cx="1624676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𝑐𝑜𝑠𝑛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29">
                <a:extLst>
                  <a:ext uri="{FF2B5EF4-FFF2-40B4-BE49-F238E27FC236}">
                    <a16:creationId xmlns:a16="http://schemas.microsoft.com/office/drawing/2014/main" id="{5B18FF36-59D9-4943-B9AB-9D2C7E173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324" y="0"/>
                <a:ext cx="1624676" cy="49564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7">
                <a:extLst>
                  <a:ext uri="{FF2B5EF4-FFF2-40B4-BE49-F238E27FC236}">
                    <a16:creationId xmlns:a16="http://schemas.microsoft.com/office/drawing/2014/main" id="{455659D3-46F5-45F5-9CF0-115646480514}"/>
                  </a:ext>
                </a:extLst>
              </p:cNvPr>
              <p:cNvSpPr txBox="1"/>
              <p:nvPr/>
            </p:nvSpPr>
            <p:spPr>
              <a:xfrm>
                <a:off x="0" y="493450"/>
                <a:ext cx="1366400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𝑖𝑠𝑖𝑛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27">
                <a:extLst>
                  <a:ext uri="{FF2B5EF4-FFF2-40B4-BE49-F238E27FC236}">
                    <a16:creationId xmlns:a16="http://schemas.microsoft.com/office/drawing/2014/main" id="{455659D3-46F5-45F5-9CF0-115646480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3450"/>
                <a:ext cx="1366400" cy="4956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57">
                <a:extLst>
                  <a:ext uri="{FF2B5EF4-FFF2-40B4-BE49-F238E27FC236}">
                    <a16:creationId xmlns:a16="http://schemas.microsoft.com/office/drawing/2014/main" id="{7A23539B-8B4F-420C-85A2-79533A772E1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331134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i="1">
                          <a:latin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57">
                <a:extLst>
                  <a:ext uri="{FF2B5EF4-FFF2-40B4-BE49-F238E27FC236}">
                    <a16:creationId xmlns:a16="http://schemas.microsoft.com/office/drawing/2014/main" id="{7A23539B-8B4F-420C-85A2-79533A772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31134" cy="49564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69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7" grpId="0"/>
      <p:bldP spid="102" grpId="0"/>
      <p:bldP spid="11" grpId="0" animBg="1"/>
      <p:bldP spid="11" grpId="1" animBg="1"/>
      <p:bldP spid="103" grpId="0" animBg="1"/>
      <p:bldP spid="103" grpId="1" animBg="1"/>
      <p:bldP spid="105" grpId="0" animBg="1"/>
      <p:bldP spid="106" grpId="0"/>
      <p:bldP spid="29" grpId="0"/>
      <p:bldP spid="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415352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apply De </a:t>
                </a:r>
                <a:r>
                  <a:rPr lang="en-GB" sz="1400" b="1" dirty="0" err="1">
                    <a:latin typeface="Comic Sans MS" panose="030F0702030302020204" pitchFamily="66" charset="0"/>
                  </a:rPr>
                  <a:t>Moivre’s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theorem to trigonometric identities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Let’s now see how we can use these ‘patterns’  in solving problems: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Express cos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5</a:t>
                </a:r>
                <a:r>
                  <a:rPr lang="el-GR" sz="1400" dirty="0">
                    <a:latin typeface="Comic Sans MS" panose="030F0702030302020204" pitchFamily="66" charset="0"/>
                  </a:rPr>
                  <a:t>θ</a:t>
                </a:r>
                <a:r>
                  <a:rPr lang="en-US" sz="1400" dirty="0">
                    <a:latin typeface="Comic Sans MS" panose="030F0702030302020204" pitchFamily="66" charset="0"/>
                  </a:rPr>
                  <a:t> in the form </a:t>
                </a:r>
              </a:p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a</a:t>
                </a:r>
                <a:r>
                  <a:rPr lang="en-US" sz="1400" dirty="0">
                    <a:latin typeface="Comic Sans MS" panose="030F0702030302020204" pitchFamily="66" charset="0"/>
                  </a:rPr>
                  <a:t>cos5</a:t>
                </a:r>
                <a:r>
                  <a:rPr lang="el-GR" sz="1400" dirty="0">
                    <a:latin typeface="Comic Sans MS" panose="030F0702030302020204" pitchFamily="66" charset="0"/>
                  </a:rPr>
                  <a:t>θ</a:t>
                </a:r>
                <a:r>
                  <a:rPr lang="en-US" sz="1400" dirty="0">
                    <a:latin typeface="Comic Sans MS" panose="030F0702030302020204" pitchFamily="66" charset="0"/>
                  </a:rPr>
                  <a:t> + 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b</a:t>
                </a:r>
                <a:r>
                  <a:rPr lang="en-US" sz="1400" dirty="0">
                    <a:latin typeface="Comic Sans MS" panose="030F0702030302020204" pitchFamily="66" charset="0"/>
                  </a:rPr>
                  <a:t>cos3</a:t>
                </a:r>
                <a:r>
                  <a:rPr lang="el-GR" sz="1400" dirty="0">
                    <a:latin typeface="Comic Sans MS" panose="030F0702030302020204" pitchFamily="66" charset="0"/>
                  </a:rPr>
                  <a:t>θ</a:t>
                </a:r>
                <a:r>
                  <a:rPr lang="en-US" sz="1400" dirty="0">
                    <a:latin typeface="Comic Sans MS" panose="030F0702030302020204" pitchFamily="66" charset="0"/>
                  </a:rPr>
                  <a:t> + </a:t>
                </a:r>
                <a:r>
                  <a:rPr lang="en-US" sz="1400" b="1" dirty="0" err="1">
                    <a:latin typeface="Comic Sans MS" panose="030F0702030302020204" pitchFamily="66" charset="0"/>
                  </a:rPr>
                  <a:t>c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cos</a:t>
                </a:r>
                <a:r>
                  <a:rPr lang="el-GR" sz="1400" dirty="0">
                    <a:latin typeface="Comic Sans MS" panose="030F0702030302020204" pitchFamily="66" charset="0"/>
                  </a:rPr>
                  <a:t>θ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Where 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a</a:t>
                </a:r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b</a:t>
                </a:r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c</a:t>
                </a:r>
                <a:r>
                  <a:rPr lang="en-US" sz="1400" dirty="0">
                    <a:latin typeface="Comic Sans MS" panose="030F0702030302020204" pitchFamily="66" charset="0"/>
                  </a:rPr>
                  <a:t> are constants to be found.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will need to use the identities above to create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𝑐𝑜𝑠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</m:t>
                        </m:r>
                      </m:sup>
                    </m:sSup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term, as well as terms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415352" cy="4876800"/>
              </a:xfrm>
              <a:blipFill>
                <a:blip r:embed="rId2"/>
                <a:stretch>
                  <a:fillRect t="-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83106" y="2214283"/>
                <a:ext cx="916918" cy="621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106" y="2214283"/>
                <a:ext cx="916918" cy="6219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59306" y="1833283"/>
            <a:ext cx="2008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Creating a cos</a:t>
            </a:r>
            <a:r>
              <a:rPr lang="en-GB" sz="1400" u="sng" baseline="30000" dirty="0">
                <a:latin typeface="Comic Sans MS" panose="030F0702030302020204" pitchFamily="66" charset="0"/>
              </a:rPr>
              <a:t>5</a:t>
            </a:r>
            <a:r>
              <a:rPr lang="el-GR" sz="1400" u="sng" dirty="0">
                <a:latin typeface="Comic Sans MS" panose="030F0702030302020204" pitchFamily="66" charset="0"/>
              </a:rPr>
              <a:t>θ</a:t>
            </a:r>
            <a:r>
              <a:rPr lang="en-GB" sz="1400" u="sng" dirty="0">
                <a:latin typeface="Comic Sans MS" panose="030F0702030302020204" pitchFamily="66" charset="0"/>
              </a:rPr>
              <a:t>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45106" y="2366683"/>
                <a:ext cx="1109599" cy="31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06" y="2366683"/>
                <a:ext cx="1109599" cy="310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35706" y="2366683"/>
                <a:ext cx="1068434" cy="31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32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706" y="2366683"/>
                <a:ext cx="1068434" cy="3101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859306" y="2953871"/>
            <a:ext cx="5035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Creating the other cos terms – use the Binomial expansion!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83106" y="3258671"/>
                <a:ext cx="813749" cy="546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106" y="3258671"/>
                <a:ext cx="813749" cy="5464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83106" y="3944471"/>
                <a:ext cx="531491" cy="279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106" y="3944471"/>
                <a:ext cx="531491" cy="2791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52231" y="3832645"/>
                <a:ext cx="894539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 5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231" y="3832645"/>
                <a:ext cx="894539" cy="5073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61781" y="3797019"/>
                <a:ext cx="1088503" cy="560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 10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81" y="3797019"/>
                <a:ext cx="1088503" cy="5601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98002" y="3790091"/>
                <a:ext cx="1088503" cy="560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 10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002" y="3790091"/>
                <a:ext cx="1088503" cy="5601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52036" y="3782174"/>
                <a:ext cx="889666" cy="543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 5</m:t>
                      </m:r>
                      <m:r>
                        <a:rPr lang="en-GB" sz="1200" b="0" i="1" smtClean="0">
                          <a:latin typeface="Cambria Math"/>
                        </a:rPr>
                        <m:t>𝑧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036" y="3782174"/>
                <a:ext cx="889666" cy="5430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68514" y="3784154"/>
                <a:ext cx="728341" cy="546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514" y="3784154"/>
                <a:ext cx="728341" cy="5464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83106" y="4554071"/>
                <a:ext cx="531491" cy="279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106" y="4554071"/>
                <a:ext cx="531491" cy="2791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64106" y="4554071"/>
                <a:ext cx="6410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+  5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106" y="4554071"/>
                <a:ext cx="641009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21306" y="4554071"/>
                <a:ext cx="6152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+ </m:t>
                      </m:r>
                      <m:r>
                        <a:rPr lang="en-GB" sz="1200" i="1" smtClean="0">
                          <a:latin typeface="Cambria Math"/>
                        </a:rPr>
                        <m:t>1</m:t>
                      </m:r>
                      <m:r>
                        <a:rPr lang="en-GB" sz="1200" b="0" i="1" smtClean="0">
                          <a:latin typeface="Cambria Math"/>
                        </a:rPr>
                        <m:t>0</m:t>
                      </m:r>
                      <m:r>
                        <a:rPr lang="en-GB" sz="12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306" y="4554071"/>
                <a:ext cx="615297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78506" y="4437297"/>
                <a:ext cx="826124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+ </m:t>
                      </m:r>
                      <m:r>
                        <a:rPr lang="en-GB" sz="1200" i="1" smtClean="0">
                          <a:latin typeface="Cambria Math"/>
                        </a:rPr>
                        <m:t>1</m:t>
                      </m:r>
                      <m:r>
                        <a:rPr lang="en-GB" sz="1200" b="0" i="1" smtClean="0">
                          <a:latin typeface="Cambria Math"/>
                        </a:rPr>
                        <m:t>0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506" y="4437297"/>
                <a:ext cx="826124" cy="5073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22742" y="4435318"/>
                <a:ext cx="809581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+ </m:t>
                      </m:r>
                      <m:r>
                        <a:rPr lang="en-GB" sz="1200" i="1" smtClean="0">
                          <a:latin typeface="Cambria Math"/>
                        </a:rPr>
                        <m:t>5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42" y="4435318"/>
                <a:ext cx="809581" cy="507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63021" y="4430369"/>
                <a:ext cx="724622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+ 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021" y="4430369"/>
                <a:ext cx="724622" cy="50731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81127" y="5133982"/>
                <a:ext cx="1082091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127" y="5133982"/>
                <a:ext cx="1082091" cy="50731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69797" y="5132004"/>
                <a:ext cx="1149930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+ 5</m:t>
                      </m:r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97" y="5132004"/>
                <a:ext cx="1149930" cy="50731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629719" y="5130024"/>
                <a:ext cx="1086259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+ 10</m:t>
                      </m:r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 smtClean="0">
                              <a:latin typeface="Cambria Math"/>
                            </a:rPr>
                            <m:t>𝑧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19" y="5130024"/>
                <a:ext cx="1086259" cy="507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91024" y="5820771"/>
                <a:ext cx="861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2</m:t>
                      </m:r>
                      <m:r>
                        <a:rPr lang="en-GB" sz="1200" b="0" i="1" smtClean="0">
                          <a:latin typeface="Cambria Math"/>
                        </a:rPr>
                        <m:t>𝑐𝑜𝑠</m:t>
                      </m:r>
                      <m:r>
                        <a:rPr lang="en-GB" sz="1200" b="0" i="1" smtClean="0">
                          <a:latin typeface="Cambria Math"/>
                        </a:rPr>
                        <m:t>5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024" y="5820771"/>
                <a:ext cx="861903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01563" y="5818792"/>
                <a:ext cx="10996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+  5(2</m:t>
                      </m:r>
                      <m:r>
                        <a:rPr lang="en-GB" sz="1200" b="0" i="1" smtClean="0">
                          <a:latin typeface="Cambria Math"/>
                        </a:rPr>
                        <m:t>𝑐𝑜𝑠</m:t>
                      </m:r>
                      <m:r>
                        <a:rPr lang="en-GB" sz="1200" b="0" i="1" smtClean="0">
                          <a:latin typeface="Cambria Math"/>
                        </a:rPr>
                        <m:t>3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563" y="5818792"/>
                <a:ext cx="1099660" cy="276999"/>
              </a:xfrm>
              <a:prstGeom prst="rect">
                <a:avLst/>
              </a:prstGeom>
              <a:blipFill>
                <a:blip r:embed="rId2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425858" y="5816812"/>
                <a:ext cx="10996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+  10(2</m:t>
                      </m:r>
                      <m:r>
                        <a:rPr lang="en-GB" sz="1200" b="0" i="1" smtClean="0">
                          <a:latin typeface="Cambria Math"/>
                        </a:rPr>
                        <m:t>𝑐𝑜𝑠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858" y="5816812"/>
                <a:ext cx="1099660" cy="276999"/>
              </a:xfrm>
              <a:prstGeom prst="rect">
                <a:avLst/>
              </a:prstGeom>
              <a:blipFill>
                <a:blip r:embed="rId2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00919" y="6281929"/>
                <a:ext cx="861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2</m:t>
                      </m:r>
                      <m:r>
                        <a:rPr lang="en-GB" sz="1200" b="0" i="1" smtClean="0">
                          <a:latin typeface="Cambria Math"/>
                        </a:rPr>
                        <m:t>𝑐𝑜𝑠</m:t>
                      </m:r>
                      <m:r>
                        <a:rPr lang="en-GB" sz="1200" b="0" i="1" smtClean="0">
                          <a:latin typeface="Cambria Math"/>
                        </a:rPr>
                        <m:t>5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919" y="6281929"/>
                <a:ext cx="861903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87708" y="6279949"/>
                <a:ext cx="9377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+ 10</m:t>
                      </m:r>
                      <m:r>
                        <a:rPr lang="en-GB" sz="1200" b="0" i="1" smtClean="0">
                          <a:latin typeface="Cambria Math"/>
                        </a:rPr>
                        <m:t>𝑐𝑜𝑠</m:t>
                      </m:r>
                      <m:r>
                        <a:rPr lang="en-GB" sz="1200" b="0" i="1" smtClean="0">
                          <a:latin typeface="Cambria Math"/>
                        </a:rPr>
                        <m:t>3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708" y="6279949"/>
                <a:ext cx="937757" cy="27699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257625" y="6277969"/>
                <a:ext cx="8527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+ 20</m:t>
                      </m:r>
                      <m:r>
                        <a:rPr lang="en-GB" sz="1200" b="0" i="1" smtClean="0">
                          <a:latin typeface="Cambria Math"/>
                        </a:rPr>
                        <m:t>𝑐𝑜𝑠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625" y="6277969"/>
                <a:ext cx="852798" cy="27699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7745506" y="3487271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7999836" y="3487271"/>
            <a:ext cx="96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the B.E.</a:t>
            </a:r>
          </a:p>
        </p:txBody>
      </p:sp>
      <p:sp>
        <p:nvSpPr>
          <p:cNvPr id="42" name="Arc 41"/>
          <p:cNvSpPr/>
          <p:nvPr/>
        </p:nvSpPr>
        <p:spPr>
          <a:xfrm>
            <a:off x="7669306" y="4096871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6907306" y="4782671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6526306" y="5392271"/>
            <a:ext cx="381000" cy="5334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297706" y="5925671"/>
            <a:ext cx="381000" cy="4572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7978065" y="4020671"/>
            <a:ext cx="964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Cancel some z terms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5616388" y="2184540"/>
            <a:ext cx="1066800" cy="2493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02506" y="1851212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Using the Identity above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12106" y="4706471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Group up terms with the same power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31106" y="539227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using an identity above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02506" y="600187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72072" y="5143878"/>
            <a:ext cx="688769" cy="47501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043870" y="5141898"/>
            <a:ext cx="688769" cy="47501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075045" y="5128043"/>
            <a:ext cx="538348" cy="47501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032488" y="5816813"/>
            <a:ext cx="562099" cy="25334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909282" y="5832648"/>
            <a:ext cx="587829" cy="25927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904830" y="5820771"/>
            <a:ext cx="518557" cy="257299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3998841" y="4536257"/>
            <a:ext cx="251361" cy="26323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6633184" y="4427399"/>
            <a:ext cx="372093" cy="47897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5948375" y="4449170"/>
            <a:ext cx="510638" cy="47897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5334815" y="4447191"/>
            <a:ext cx="469075" cy="47897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4822198" y="4552091"/>
            <a:ext cx="389906" cy="25928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4404580" y="4526363"/>
            <a:ext cx="320635" cy="2731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30">
                <a:extLst>
                  <a:ext uri="{FF2B5EF4-FFF2-40B4-BE49-F238E27FC236}">
                    <a16:creationId xmlns:a16="http://schemas.microsoft.com/office/drawing/2014/main" id="{B697C8A8-530D-4942-87B2-7030CAFE1577}"/>
                  </a:ext>
                </a:extLst>
              </p:cNvPr>
              <p:cNvSpPr txBox="1"/>
              <p:nvPr/>
            </p:nvSpPr>
            <p:spPr>
              <a:xfrm>
                <a:off x="7484058" y="493741"/>
                <a:ext cx="1659942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𝑖𝑠𝑖𝑛𝑛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30">
                <a:extLst>
                  <a:ext uri="{FF2B5EF4-FFF2-40B4-BE49-F238E27FC236}">
                    <a16:creationId xmlns:a16="http://schemas.microsoft.com/office/drawing/2014/main" id="{B697C8A8-530D-4942-87B2-7030CAFE1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058" y="493741"/>
                <a:ext cx="1659942" cy="49564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29">
                <a:extLst>
                  <a:ext uri="{FF2B5EF4-FFF2-40B4-BE49-F238E27FC236}">
                    <a16:creationId xmlns:a16="http://schemas.microsoft.com/office/drawing/2014/main" id="{B30D326D-D190-41A5-A39A-BA9A06F603EB}"/>
                  </a:ext>
                </a:extLst>
              </p:cNvPr>
              <p:cNvSpPr txBox="1"/>
              <p:nvPr/>
            </p:nvSpPr>
            <p:spPr>
              <a:xfrm>
                <a:off x="7519324" y="0"/>
                <a:ext cx="1624676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𝑐𝑜𝑠𝑛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29">
                <a:extLst>
                  <a:ext uri="{FF2B5EF4-FFF2-40B4-BE49-F238E27FC236}">
                    <a16:creationId xmlns:a16="http://schemas.microsoft.com/office/drawing/2014/main" id="{B30D326D-D190-41A5-A39A-BA9A06F60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324" y="0"/>
                <a:ext cx="1624676" cy="49564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27">
                <a:extLst>
                  <a:ext uri="{FF2B5EF4-FFF2-40B4-BE49-F238E27FC236}">
                    <a16:creationId xmlns:a16="http://schemas.microsoft.com/office/drawing/2014/main" id="{DAC47C5F-98F5-4465-ADF7-436A7E49682F}"/>
                  </a:ext>
                </a:extLst>
              </p:cNvPr>
              <p:cNvSpPr txBox="1"/>
              <p:nvPr/>
            </p:nvSpPr>
            <p:spPr>
              <a:xfrm>
                <a:off x="0" y="493450"/>
                <a:ext cx="1366400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𝑖𝑠𝑖𝑛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27">
                <a:extLst>
                  <a:ext uri="{FF2B5EF4-FFF2-40B4-BE49-F238E27FC236}">
                    <a16:creationId xmlns:a16="http://schemas.microsoft.com/office/drawing/2014/main" id="{DAC47C5F-98F5-4465-ADF7-436A7E496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3450"/>
                <a:ext cx="1366400" cy="49564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57">
                <a:extLst>
                  <a:ext uri="{FF2B5EF4-FFF2-40B4-BE49-F238E27FC236}">
                    <a16:creationId xmlns:a16="http://schemas.microsoft.com/office/drawing/2014/main" id="{C4F71C81-2AEC-4561-8A3A-C0407DA266A2}"/>
                  </a:ext>
                </a:extLst>
              </p:cNvPr>
              <p:cNvSpPr txBox="1"/>
              <p:nvPr/>
            </p:nvSpPr>
            <p:spPr>
              <a:xfrm>
                <a:off x="0" y="0"/>
                <a:ext cx="1331134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i="1">
                          <a:latin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57">
                <a:extLst>
                  <a:ext uri="{FF2B5EF4-FFF2-40B4-BE49-F238E27FC236}">
                    <a16:creationId xmlns:a16="http://schemas.microsoft.com/office/drawing/2014/main" id="{C4F71C81-2AEC-4561-8A3A-C0407DA2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31134" cy="49564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3">
            <a:extLst>
              <a:ext uri="{FF2B5EF4-FFF2-40B4-BE49-F238E27FC236}">
                <a16:creationId xmlns:a16="http://schemas.microsoft.com/office/drawing/2014/main" id="{14E05953-9384-45A8-B472-117F056936B2}"/>
              </a:ext>
            </a:extLst>
          </p:cNvPr>
          <p:cNvSpPr txBox="1"/>
          <p:nvPr/>
        </p:nvSpPr>
        <p:spPr>
          <a:xfrm>
            <a:off x="8724980" y="655022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1D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5546F2D0-7910-42EF-A97B-A4D81CF3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1">
                <a:extLst>
                  <a:ext uri="{FF2B5EF4-FFF2-40B4-BE49-F238E27FC236}">
                    <a16:creationId xmlns:a16="http://schemas.microsoft.com/office/drawing/2014/main" id="{07870FAB-FADD-4C9B-983F-BBE4949F1B61}"/>
                  </a:ext>
                </a:extLst>
              </p:cNvPr>
              <p:cNvSpPr txBox="1"/>
              <p:nvPr/>
            </p:nvSpPr>
            <p:spPr>
              <a:xfrm>
                <a:off x="3881717" y="1299883"/>
                <a:ext cx="1818896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Let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𝑖𝑠𝑖𝑛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11">
                <a:extLst>
                  <a:ext uri="{FF2B5EF4-FFF2-40B4-BE49-F238E27FC236}">
                    <a16:creationId xmlns:a16="http://schemas.microsoft.com/office/drawing/2014/main" id="{07870FAB-FADD-4C9B-983F-BBE4949F1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717" y="1299883"/>
                <a:ext cx="1818896" cy="307777"/>
              </a:xfrm>
              <a:prstGeom prst="rect">
                <a:avLst/>
              </a:prstGeom>
              <a:blipFill>
                <a:blip r:embed="rId30"/>
                <a:stretch>
                  <a:fillRect l="-667" t="-3774"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8">
            <a:extLst>
              <a:ext uri="{FF2B5EF4-FFF2-40B4-BE49-F238E27FC236}">
                <a16:creationId xmlns:a16="http://schemas.microsoft.com/office/drawing/2014/main" id="{48EC430A-774A-401B-88EB-124006FCAEBE}"/>
              </a:ext>
            </a:extLst>
          </p:cNvPr>
          <p:cNvCxnSpPr>
            <a:cxnSpLocks/>
          </p:cNvCxnSpPr>
          <p:nvPr/>
        </p:nvCxnSpPr>
        <p:spPr>
          <a:xfrm>
            <a:off x="6463553" y="152400"/>
            <a:ext cx="878541" cy="98612"/>
          </a:xfrm>
          <a:prstGeom prst="straightConnector1">
            <a:avLst/>
          </a:prstGeom>
          <a:ln w="666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8">
            <a:extLst>
              <a:ext uri="{FF2B5EF4-FFF2-40B4-BE49-F238E27FC236}">
                <a16:creationId xmlns:a16="http://schemas.microsoft.com/office/drawing/2014/main" id="{C2D9C222-5027-4445-AFF3-113C8F0D609A}"/>
              </a:ext>
            </a:extLst>
          </p:cNvPr>
          <p:cNvCxnSpPr>
            <a:cxnSpLocks/>
          </p:cNvCxnSpPr>
          <p:nvPr/>
        </p:nvCxnSpPr>
        <p:spPr>
          <a:xfrm flipH="1">
            <a:off x="1470212" y="179294"/>
            <a:ext cx="878541" cy="107577"/>
          </a:xfrm>
          <a:prstGeom prst="straightConnector1">
            <a:avLst/>
          </a:prstGeom>
          <a:ln w="666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7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11" grpId="0" animBg="1"/>
      <p:bldP spid="1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7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62400" y="1828800"/>
                <a:ext cx="916918" cy="621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828800"/>
                <a:ext cx="916918" cy="6219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38600" y="1447800"/>
            <a:ext cx="2380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Using the two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76849" y="1993076"/>
                <a:ext cx="1068434" cy="31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32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849" y="1993076"/>
                <a:ext cx="1068434" cy="310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972297" y="2515590"/>
                <a:ext cx="916918" cy="621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297" y="2515590"/>
                <a:ext cx="916918" cy="621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762995" y="2667990"/>
                <a:ext cx="26813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</a:rPr>
                        <m:t>5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</a:rPr>
                        <m:t>10</m:t>
                      </m:r>
                      <m:r>
                        <a:rPr lang="en-GB" sz="1400" i="1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</a:rPr>
                        <m:t>3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i="1">
                          <a:latin typeface="Cambria Math"/>
                        </a:rPr>
                        <m:t>+ 20</m:t>
                      </m:r>
                      <m:r>
                        <a:rPr lang="en-GB" sz="1400" i="1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995" y="2667990"/>
                <a:ext cx="268131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62400" y="3657600"/>
                <a:ext cx="3390352" cy="31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GB" sz="1400" i="1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</a:rPr>
                        <m:t>5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+10</m:t>
                      </m:r>
                      <m:r>
                        <a:rPr lang="en-GB" sz="1400" i="1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</a:rPr>
                        <m:t>3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i="1">
                          <a:latin typeface="Cambria Math"/>
                        </a:rPr>
                        <m:t>+ 20</m:t>
                      </m:r>
                      <m:r>
                        <a:rPr lang="en-GB" sz="1400" i="1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657600"/>
                <a:ext cx="3390352" cy="3101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114800" y="4114800"/>
                <a:ext cx="3352800" cy="515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16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</a:rPr>
                        <m:t>5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16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</a:rPr>
                        <m:t>3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i="1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114800"/>
                <a:ext cx="3352800" cy="5156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239000" y="1828800"/>
            <a:ext cx="1808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These two expressions must be equal to each other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67600" y="3886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both sides by 32</a:t>
            </a:r>
          </a:p>
        </p:txBody>
      </p:sp>
      <p:sp>
        <p:nvSpPr>
          <p:cNvPr id="71" name="Arc 70"/>
          <p:cNvSpPr/>
          <p:nvPr/>
        </p:nvSpPr>
        <p:spPr>
          <a:xfrm>
            <a:off x="7162800" y="3810000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4724400" y="4953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we have written cos</a:t>
            </a:r>
            <a:r>
              <a:rPr lang="en-GB" sz="1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using cos5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, cos3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and cos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30">
                <a:extLst>
                  <a:ext uri="{FF2B5EF4-FFF2-40B4-BE49-F238E27FC236}">
                    <a16:creationId xmlns:a16="http://schemas.microsoft.com/office/drawing/2014/main" id="{7B1724B3-8445-4991-9701-4A6C768E784C}"/>
                  </a:ext>
                </a:extLst>
              </p:cNvPr>
              <p:cNvSpPr txBox="1"/>
              <p:nvPr/>
            </p:nvSpPr>
            <p:spPr>
              <a:xfrm>
                <a:off x="7484058" y="493741"/>
                <a:ext cx="1659942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𝑖𝑠𝑖𝑛𝑛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30">
                <a:extLst>
                  <a:ext uri="{FF2B5EF4-FFF2-40B4-BE49-F238E27FC236}">
                    <a16:creationId xmlns:a16="http://schemas.microsoft.com/office/drawing/2014/main" id="{7B1724B3-8445-4991-9701-4A6C768E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058" y="493741"/>
                <a:ext cx="1659942" cy="4956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9">
                <a:extLst>
                  <a:ext uri="{FF2B5EF4-FFF2-40B4-BE49-F238E27FC236}">
                    <a16:creationId xmlns:a16="http://schemas.microsoft.com/office/drawing/2014/main" id="{8308F509-A6D6-44C5-BBB0-334CE825F268}"/>
                  </a:ext>
                </a:extLst>
              </p:cNvPr>
              <p:cNvSpPr txBox="1"/>
              <p:nvPr/>
            </p:nvSpPr>
            <p:spPr>
              <a:xfrm>
                <a:off x="7519324" y="0"/>
                <a:ext cx="1624676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𝑐𝑜𝑠𝑛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9">
                <a:extLst>
                  <a:ext uri="{FF2B5EF4-FFF2-40B4-BE49-F238E27FC236}">
                    <a16:creationId xmlns:a16="http://schemas.microsoft.com/office/drawing/2014/main" id="{8308F509-A6D6-44C5-BBB0-334CE825F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324" y="0"/>
                <a:ext cx="1624676" cy="4956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7">
                <a:extLst>
                  <a:ext uri="{FF2B5EF4-FFF2-40B4-BE49-F238E27FC236}">
                    <a16:creationId xmlns:a16="http://schemas.microsoft.com/office/drawing/2014/main" id="{7D3A8AB8-918D-4F00-860C-E1A2B7EF6A7F}"/>
                  </a:ext>
                </a:extLst>
              </p:cNvPr>
              <p:cNvSpPr txBox="1"/>
              <p:nvPr/>
            </p:nvSpPr>
            <p:spPr>
              <a:xfrm>
                <a:off x="0" y="493450"/>
                <a:ext cx="1366400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𝑖𝑠𝑖𝑛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7">
                <a:extLst>
                  <a:ext uri="{FF2B5EF4-FFF2-40B4-BE49-F238E27FC236}">
                    <a16:creationId xmlns:a16="http://schemas.microsoft.com/office/drawing/2014/main" id="{7D3A8AB8-918D-4F00-860C-E1A2B7EF6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3450"/>
                <a:ext cx="1366400" cy="4956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7">
                <a:extLst>
                  <a:ext uri="{FF2B5EF4-FFF2-40B4-BE49-F238E27FC236}">
                    <a16:creationId xmlns:a16="http://schemas.microsoft.com/office/drawing/2014/main" id="{F814A4A5-CAC3-4497-93F0-705BA7AB7057}"/>
                  </a:ext>
                </a:extLst>
              </p:cNvPr>
              <p:cNvSpPr txBox="1"/>
              <p:nvPr/>
            </p:nvSpPr>
            <p:spPr>
              <a:xfrm>
                <a:off x="0" y="0"/>
                <a:ext cx="1331134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i="1">
                          <a:latin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57">
                <a:extLst>
                  <a:ext uri="{FF2B5EF4-FFF2-40B4-BE49-F238E27FC236}">
                    <a16:creationId xmlns:a16="http://schemas.microsoft.com/office/drawing/2014/main" id="{F814A4A5-CAC3-4497-93F0-705BA7AB7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31134" cy="4956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3">
            <a:extLst>
              <a:ext uri="{FF2B5EF4-FFF2-40B4-BE49-F238E27FC236}">
                <a16:creationId xmlns:a16="http://schemas.microsoft.com/office/drawing/2014/main" id="{A0EEF107-8DEA-4B30-AB83-B3A43691D879}"/>
              </a:ext>
            </a:extLst>
          </p:cNvPr>
          <p:cNvSpPr txBox="1"/>
          <p:nvPr/>
        </p:nvSpPr>
        <p:spPr>
          <a:xfrm>
            <a:off x="8724980" y="655022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1D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DD73951-97BF-42A4-8B68-669875F7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A97AF6C2-BA16-468B-BA1F-993A37FA3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415352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apply De </a:t>
                </a:r>
                <a:r>
                  <a:rPr lang="en-GB" sz="1400" b="1" dirty="0" err="1">
                    <a:latin typeface="Comic Sans MS" panose="030F0702030302020204" pitchFamily="66" charset="0"/>
                  </a:rPr>
                  <a:t>Moivre’s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theorem to trigonometric identities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Let’s now see how we can use these ‘patterns’  in solving problems: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Express cos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5</a:t>
                </a:r>
                <a:r>
                  <a:rPr lang="el-GR" sz="1400" dirty="0">
                    <a:latin typeface="Comic Sans MS" panose="030F0702030302020204" pitchFamily="66" charset="0"/>
                  </a:rPr>
                  <a:t>θ</a:t>
                </a:r>
                <a:r>
                  <a:rPr lang="en-US" sz="1400" dirty="0">
                    <a:latin typeface="Comic Sans MS" panose="030F0702030302020204" pitchFamily="66" charset="0"/>
                  </a:rPr>
                  <a:t> in the form </a:t>
                </a:r>
              </a:p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a</a:t>
                </a:r>
                <a:r>
                  <a:rPr lang="en-US" sz="1400" dirty="0">
                    <a:latin typeface="Comic Sans MS" panose="030F0702030302020204" pitchFamily="66" charset="0"/>
                  </a:rPr>
                  <a:t>cos5</a:t>
                </a:r>
                <a:r>
                  <a:rPr lang="el-GR" sz="1400" dirty="0">
                    <a:latin typeface="Comic Sans MS" panose="030F0702030302020204" pitchFamily="66" charset="0"/>
                  </a:rPr>
                  <a:t>θ</a:t>
                </a:r>
                <a:r>
                  <a:rPr lang="en-US" sz="1400" dirty="0">
                    <a:latin typeface="Comic Sans MS" panose="030F0702030302020204" pitchFamily="66" charset="0"/>
                  </a:rPr>
                  <a:t> + 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b</a:t>
                </a:r>
                <a:r>
                  <a:rPr lang="en-US" sz="1400" dirty="0">
                    <a:latin typeface="Comic Sans MS" panose="030F0702030302020204" pitchFamily="66" charset="0"/>
                  </a:rPr>
                  <a:t>cos3</a:t>
                </a:r>
                <a:r>
                  <a:rPr lang="el-GR" sz="1400" dirty="0">
                    <a:latin typeface="Comic Sans MS" panose="030F0702030302020204" pitchFamily="66" charset="0"/>
                  </a:rPr>
                  <a:t>θ</a:t>
                </a:r>
                <a:r>
                  <a:rPr lang="en-US" sz="1400" dirty="0">
                    <a:latin typeface="Comic Sans MS" panose="030F0702030302020204" pitchFamily="66" charset="0"/>
                  </a:rPr>
                  <a:t> + </a:t>
                </a:r>
                <a:r>
                  <a:rPr lang="en-US" sz="1400" b="1" dirty="0" err="1">
                    <a:latin typeface="Comic Sans MS" panose="030F0702030302020204" pitchFamily="66" charset="0"/>
                  </a:rPr>
                  <a:t>c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cos</a:t>
                </a:r>
                <a:r>
                  <a:rPr lang="el-GR" sz="1400" dirty="0">
                    <a:latin typeface="Comic Sans MS" panose="030F0702030302020204" pitchFamily="66" charset="0"/>
                  </a:rPr>
                  <a:t>θ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Where 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a</a:t>
                </a:r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b</a:t>
                </a:r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c</a:t>
                </a:r>
                <a:r>
                  <a:rPr lang="en-US" sz="1400" dirty="0">
                    <a:latin typeface="Comic Sans MS" panose="030F0702030302020204" pitchFamily="66" charset="0"/>
                  </a:rPr>
                  <a:t> are constants to be found.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will need to use the identities above to create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𝑐𝑜𝑠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</m:t>
                        </m:r>
                      </m:sup>
                    </m:sSup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term, as well as terms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A97AF6C2-BA16-468B-BA1F-993A37FA3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415352" cy="4876800"/>
              </a:xfrm>
              <a:blipFill>
                <a:blip r:embed="rId12"/>
                <a:stretch>
                  <a:fillRect t="-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2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64" grpId="0"/>
      <p:bldP spid="65" grpId="0"/>
      <p:bldP spid="66" grpId="0"/>
      <p:bldP spid="67" grpId="0"/>
      <p:bldP spid="8" grpId="0"/>
      <p:bldP spid="70" grpId="0"/>
      <p:bldP spid="71" grpId="0" animBg="1"/>
      <p:bldP spid="7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15352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apply De </a:t>
            </a:r>
            <a:r>
              <a:rPr lang="en-GB" sz="1400" b="1" dirty="0" err="1">
                <a:latin typeface="Comic Sans MS" panose="030F0702030302020204" pitchFamily="66" charset="0"/>
              </a:rPr>
              <a:t>Moivre’s</a:t>
            </a:r>
            <a:r>
              <a:rPr lang="en-GB" sz="1400" b="1" dirty="0">
                <a:latin typeface="Comic Sans MS" panose="030F0702030302020204" pitchFamily="66" charset="0"/>
              </a:rPr>
              <a:t> theorem to trigonometric identities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Express sin</a:t>
            </a:r>
            <a:r>
              <a:rPr lang="en-US" sz="1400" baseline="30000" dirty="0">
                <a:latin typeface="Comic Sans MS" panose="030F0702030302020204" pitchFamily="66" charset="0"/>
              </a:rPr>
              <a:t>4</a:t>
            </a:r>
            <a:r>
              <a:rPr lang="el-GR" sz="1400" dirty="0">
                <a:latin typeface="Comic Sans MS" panose="030F0702030302020204" pitchFamily="66" charset="0"/>
              </a:rPr>
              <a:t>θ</a:t>
            </a:r>
            <a:r>
              <a:rPr lang="en-US" sz="1400" dirty="0">
                <a:latin typeface="Comic Sans MS" panose="030F0702030302020204" pitchFamily="66" charset="0"/>
              </a:rPr>
              <a:t> in the form: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Where d, e and f are constants to be found.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b) Hence, find the exact value of the following integral: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 Start exactly as with the previous question, by finding an expression with sin</a:t>
            </a:r>
            <a:r>
              <a:rPr lang="en-US" sz="1400" baseline="30000" dirty="0">
                <a:latin typeface="Comic Sans MS" panose="030F0702030302020204" pitchFamily="66" charset="0"/>
                <a:sym typeface="Wingdings" pitchFamily="2" charset="2"/>
              </a:rPr>
              <a:t>4</a:t>
            </a:r>
            <a:r>
              <a:rPr lang="el-GR" sz="1400" dirty="0">
                <a:latin typeface="Comic Sans MS" panose="030F0702030302020204" pitchFamily="66" charset="0"/>
                <a:sym typeface="Wingdings" pitchFamily="2" charset="2"/>
              </a:rPr>
              <a:t>θ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and one with cos4</a:t>
            </a:r>
            <a:r>
              <a:rPr lang="el-GR" sz="1400" dirty="0">
                <a:latin typeface="Comic Sans MS" panose="030F0702030302020204" pitchFamily="66" charset="0"/>
                <a:sym typeface="Wingdings" pitchFamily="2" charset="2"/>
              </a:rPr>
              <a:t>θ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, cos2</a:t>
            </a:r>
            <a:r>
              <a:rPr lang="el-GR" sz="1400" dirty="0">
                <a:latin typeface="Comic Sans MS" panose="030F0702030302020204" pitchFamily="66" charset="0"/>
                <a:sym typeface="Wingdings" pitchFamily="2" charset="2"/>
              </a:rPr>
              <a:t>θ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and a number (notice that we are expressing sine as cosine)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3460" y="2696048"/>
                <a:ext cx="21275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𝑑𝑐𝑜𝑠</m:t>
                      </m:r>
                      <m:r>
                        <a:rPr lang="en-US" sz="1600" b="0" i="1" smtClean="0">
                          <a:latin typeface="Cambria Math"/>
                        </a:rPr>
                        <m:t>4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𝑒𝑐𝑜𝑠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60" y="2696048"/>
                <a:ext cx="2127569" cy="338554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76597" y="4430077"/>
                <a:ext cx="1360629" cy="711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16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597" y="4430077"/>
                <a:ext cx="1360629" cy="711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62400" y="1828800"/>
                <a:ext cx="916918" cy="621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828800"/>
                <a:ext cx="916918" cy="621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038600" y="1447800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Creating a sin</a:t>
            </a:r>
            <a:r>
              <a:rPr lang="en-GB" sz="1400" u="sng" baseline="30000" dirty="0">
                <a:latin typeface="Comic Sans MS" panose="030F0702030302020204" pitchFamily="66" charset="0"/>
              </a:rPr>
              <a:t>4</a:t>
            </a:r>
            <a:r>
              <a:rPr lang="el-GR" sz="1400" u="sng" dirty="0">
                <a:latin typeface="Comic Sans MS" panose="030F0702030302020204" pitchFamily="66" charset="0"/>
              </a:rPr>
              <a:t>θ</a:t>
            </a:r>
            <a:r>
              <a:rPr lang="en-GB" sz="1400" u="sng" dirty="0">
                <a:latin typeface="Comic Sans MS" panose="030F0702030302020204" pitchFamily="66" charset="0"/>
              </a:rPr>
              <a:t>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24400" y="1981200"/>
                <a:ext cx="11448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981200"/>
                <a:ext cx="114486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15000" y="1981200"/>
                <a:ext cx="11903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16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981200"/>
                <a:ext cx="119032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038600" y="2667000"/>
            <a:ext cx="4557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Creating the </a:t>
            </a:r>
            <a:r>
              <a:rPr lang="en-GB" sz="1400" u="sng" dirty="0" err="1">
                <a:latin typeface="Comic Sans MS" panose="030F0702030302020204" pitchFamily="66" charset="0"/>
              </a:rPr>
              <a:t>cos</a:t>
            </a:r>
            <a:r>
              <a:rPr lang="en-GB" sz="1400" u="sng" dirty="0">
                <a:latin typeface="Comic Sans MS" panose="030F0702030302020204" pitchFamily="66" charset="0"/>
              </a:rPr>
              <a:t> terms – use the Binomial expansion!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62400" y="2971800"/>
                <a:ext cx="813749" cy="546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71800"/>
                <a:ext cx="813749" cy="5464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2400" y="3657600"/>
                <a:ext cx="531491" cy="279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657600"/>
                <a:ext cx="531491" cy="2791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31525" y="3545774"/>
                <a:ext cx="1035605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525" y="3545774"/>
                <a:ext cx="1035605" cy="5073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71704" y="3500253"/>
                <a:ext cx="1144608" cy="543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b="0" i="1" smtClean="0">
                          <a:latin typeface="Cambria Math"/>
                        </a:rPr>
                        <m:t>6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704" y="3500253"/>
                <a:ext cx="1144608" cy="543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14803" y="3493325"/>
                <a:ext cx="1030730" cy="543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</m:t>
                      </m:r>
                      <m:r>
                        <a:rPr lang="en-US" sz="1200" b="0" i="1" smtClean="0">
                          <a:latin typeface="Cambria Math"/>
                        </a:rPr>
                        <m:t> 4</m:t>
                      </m:r>
                      <m:r>
                        <a:rPr lang="en-US" sz="1200" b="0" i="1" smtClean="0">
                          <a:latin typeface="Cambria Math"/>
                        </a:rPr>
                        <m:t>𝑧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803" y="3493325"/>
                <a:ext cx="1030730" cy="543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62400" y="4267200"/>
                <a:ext cx="531491" cy="279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267200"/>
                <a:ext cx="531491" cy="2791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43400" y="4267200"/>
                <a:ext cx="6410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</a:rPr>
                        <m:t>−</m:t>
                      </m:r>
                      <m:r>
                        <a:rPr lang="en-US" sz="1200" b="0" i="1" smtClean="0">
                          <a:latin typeface="Cambria Math"/>
                        </a:rPr>
                        <m:t>  4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267200"/>
                <a:ext cx="641009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01540" y="4269179"/>
                <a:ext cx="4876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+ </m:t>
                      </m:r>
                      <m:r>
                        <a:rPr lang="en-US" sz="1200" b="0" i="1" smtClean="0">
                          <a:latin typeface="Cambria Math"/>
                        </a:rPr>
                        <m:t> </m:t>
                      </m:r>
                      <m:r>
                        <a:rPr lang="en-US" sz="120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540" y="4269179"/>
                <a:ext cx="487633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49677" y="4150322"/>
                <a:ext cx="8769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4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677" y="4150322"/>
                <a:ext cx="876907" cy="5073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7651669" y="3200400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7905999" y="3200400"/>
            <a:ext cx="96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the B.E.</a:t>
            </a:r>
          </a:p>
        </p:txBody>
      </p:sp>
      <p:sp>
        <p:nvSpPr>
          <p:cNvPr id="52" name="Arc 51"/>
          <p:cNvSpPr/>
          <p:nvPr/>
        </p:nvSpPr>
        <p:spPr>
          <a:xfrm>
            <a:off x="7516092" y="3857501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6516586" y="4424548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7741723" y="3900054"/>
            <a:ext cx="1319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Cancel some z terms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5715000" y="1600200"/>
            <a:ext cx="10668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781800" y="1286435"/>
            <a:ext cx="2362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Using an Identity above (needs to be a subtraction to get the term in sine)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899563" y="4458367"/>
            <a:ext cx="22444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Group up terms with the same power (use positive values in the brackets so we get </a:t>
            </a:r>
            <a:r>
              <a:rPr lang="en-US" sz="105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 terms)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764977" y="1969325"/>
                <a:ext cx="10422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16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977" y="1969325"/>
                <a:ext cx="1042208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944097" y="3491346"/>
                <a:ext cx="835742" cy="543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097" y="3491346"/>
                <a:ext cx="835742" cy="54303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983967" y="4148343"/>
                <a:ext cx="758285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 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67" y="4148343"/>
                <a:ext cx="758285" cy="50731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60420" y="4847111"/>
                <a:ext cx="1082091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420" y="4847111"/>
                <a:ext cx="1082091" cy="50731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849089" y="4857007"/>
                <a:ext cx="1149930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− 4</m:t>
                      </m:r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89" y="4857007"/>
                <a:ext cx="1149930" cy="50731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809011" y="4973780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011" y="4973780"/>
                <a:ext cx="45397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70317" y="5581402"/>
                <a:ext cx="861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/>
                        </a:rPr>
                        <m:t>2</m:t>
                      </m:r>
                      <m:r>
                        <a:rPr lang="en-US" sz="1200" b="0" i="1" smtClean="0">
                          <a:latin typeface="Cambria Math"/>
                        </a:rPr>
                        <m:t>𝑐𝑜𝑠</m:t>
                      </m:r>
                      <m:r>
                        <a:rPr lang="en-US" sz="1200" b="0" i="1" smtClean="0">
                          <a:latin typeface="Cambria Math"/>
                        </a:rPr>
                        <m:t>4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317" y="5581402"/>
                <a:ext cx="861903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45231" y="5579422"/>
                <a:ext cx="10659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− 4(2</m:t>
                      </m:r>
                      <m:r>
                        <a:rPr lang="en-US" sz="1200" b="0" i="1" smtClean="0">
                          <a:latin typeface="Cambria Math"/>
                        </a:rPr>
                        <m:t>𝑐𝑜𝑠</m:t>
                      </m:r>
                      <m:r>
                        <a:rPr lang="en-US" sz="1200" b="0" i="1" smtClean="0">
                          <a:latin typeface="Cambria Math"/>
                        </a:rPr>
                        <m:t>2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231" y="5579422"/>
                <a:ext cx="1065997" cy="276999"/>
              </a:xfrm>
              <a:prstGeom prst="rect">
                <a:avLst/>
              </a:prstGeom>
              <a:blipFill>
                <a:blip r:embed="rId2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22026" y="5577442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026" y="5577442"/>
                <a:ext cx="45397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6098971" y="5099462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436427" y="5133109"/>
            <a:ext cx="170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Replace using an identity above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968338" y="6030685"/>
                <a:ext cx="861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/>
                        </a:rPr>
                        <m:t>2</m:t>
                      </m:r>
                      <m:r>
                        <a:rPr lang="en-US" sz="1200" b="0" i="1" smtClean="0">
                          <a:latin typeface="Cambria Math"/>
                        </a:rPr>
                        <m:t>𝑐𝑜𝑠</m:t>
                      </m:r>
                      <m:r>
                        <a:rPr lang="en-US" sz="1200" b="0" i="1" smtClean="0">
                          <a:latin typeface="Cambria Math"/>
                        </a:rPr>
                        <m:t>4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338" y="6030685"/>
                <a:ext cx="861903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57612" y="6039338"/>
                <a:ext cx="8527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− 8</m:t>
                      </m:r>
                      <m:r>
                        <a:rPr lang="en-US" sz="1200" b="0" i="1" smtClean="0">
                          <a:latin typeface="Cambria Math"/>
                        </a:rPr>
                        <m:t>𝑐𝑜𝑠</m:t>
                      </m:r>
                      <m:r>
                        <a:rPr lang="en-US" sz="1200" b="0" i="1" smtClean="0">
                          <a:latin typeface="Cambria Math"/>
                        </a:rPr>
                        <m:t>2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612" y="6039338"/>
                <a:ext cx="852798" cy="27699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348130" y="6038603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130" y="6038603"/>
                <a:ext cx="453970" cy="27699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5800109" y="5726875"/>
            <a:ext cx="363185" cy="460169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101938" y="5808023"/>
            <a:ext cx="104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126677" y="4233554"/>
            <a:ext cx="338446" cy="29094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032666" y="4124696"/>
            <a:ext cx="605640" cy="530431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5322125" y="4134592"/>
            <a:ext cx="722415" cy="530431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4453248" y="4227616"/>
            <a:ext cx="451262" cy="32063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4273138" y="4855028"/>
            <a:ext cx="619496" cy="48886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5268686" y="4864925"/>
            <a:ext cx="571993" cy="47699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4223659" y="5565569"/>
            <a:ext cx="562098" cy="28896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4993575" y="5563589"/>
            <a:ext cx="562098" cy="28896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30">
                <a:extLst>
                  <a:ext uri="{FF2B5EF4-FFF2-40B4-BE49-F238E27FC236}">
                    <a16:creationId xmlns:a16="http://schemas.microsoft.com/office/drawing/2014/main" id="{0C7D10AA-2C9A-41EB-8E55-C4A3B8759DA9}"/>
                  </a:ext>
                </a:extLst>
              </p:cNvPr>
              <p:cNvSpPr txBox="1"/>
              <p:nvPr/>
            </p:nvSpPr>
            <p:spPr>
              <a:xfrm>
                <a:off x="7484058" y="493741"/>
                <a:ext cx="1659942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𝑖𝑠𝑖𝑛𝑛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30">
                <a:extLst>
                  <a:ext uri="{FF2B5EF4-FFF2-40B4-BE49-F238E27FC236}">
                    <a16:creationId xmlns:a16="http://schemas.microsoft.com/office/drawing/2014/main" id="{0C7D10AA-2C9A-41EB-8E55-C4A3B8759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058" y="493741"/>
                <a:ext cx="1659942" cy="49564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29">
                <a:extLst>
                  <a:ext uri="{FF2B5EF4-FFF2-40B4-BE49-F238E27FC236}">
                    <a16:creationId xmlns:a16="http://schemas.microsoft.com/office/drawing/2014/main" id="{DA982928-F28D-4122-9C70-87C82B6EECBC}"/>
                  </a:ext>
                </a:extLst>
              </p:cNvPr>
              <p:cNvSpPr txBox="1"/>
              <p:nvPr/>
            </p:nvSpPr>
            <p:spPr>
              <a:xfrm>
                <a:off x="7519324" y="0"/>
                <a:ext cx="1624676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𝑐𝑜𝑠𝑛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29">
                <a:extLst>
                  <a:ext uri="{FF2B5EF4-FFF2-40B4-BE49-F238E27FC236}">
                    <a16:creationId xmlns:a16="http://schemas.microsoft.com/office/drawing/2014/main" id="{DA982928-F28D-4122-9C70-87C82B6EE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324" y="0"/>
                <a:ext cx="1624676" cy="49564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27">
                <a:extLst>
                  <a:ext uri="{FF2B5EF4-FFF2-40B4-BE49-F238E27FC236}">
                    <a16:creationId xmlns:a16="http://schemas.microsoft.com/office/drawing/2014/main" id="{23CCE9C6-471F-4752-942B-16FE8669D86D}"/>
                  </a:ext>
                </a:extLst>
              </p:cNvPr>
              <p:cNvSpPr txBox="1"/>
              <p:nvPr/>
            </p:nvSpPr>
            <p:spPr>
              <a:xfrm>
                <a:off x="0" y="493450"/>
                <a:ext cx="1366400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𝑖𝑠𝑖𝑛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27">
                <a:extLst>
                  <a:ext uri="{FF2B5EF4-FFF2-40B4-BE49-F238E27FC236}">
                    <a16:creationId xmlns:a16="http://schemas.microsoft.com/office/drawing/2014/main" id="{23CCE9C6-471F-4752-942B-16FE8669D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3450"/>
                <a:ext cx="1366400" cy="49564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57">
                <a:extLst>
                  <a:ext uri="{FF2B5EF4-FFF2-40B4-BE49-F238E27FC236}">
                    <a16:creationId xmlns:a16="http://schemas.microsoft.com/office/drawing/2014/main" id="{9C85EF83-5F13-448E-B7A8-E81284D4429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331134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i="1">
                          <a:latin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57">
                <a:extLst>
                  <a:ext uri="{FF2B5EF4-FFF2-40B4-BE49-F238E27FC236}">
                    <a16:creationId xmlns:a16="http://schemas.microsoft.com/office/drawing/2014/main" id="{9C85EF83-5F13-448E-B7A8-E81284D44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31134" cy="49564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3">
            <a:extLst>
              <a:ext uri="{FF2B5EF4-FFF2-40B4-BE49-F238E27FC236}">
                <a16:creationId xmlns:a16="http://schemas.microsoft.com/office/drawing/2014/main" id="{AF2D649B-5F1D-4ECE-8228-7AF309C6E5DE}"/>
              </a:ext>
            </a:extLst>
          </p:cNvPr>
          <p:cNvSpPr txBox="1"/>
          <p:nvPr/>
        </p:nvSpPr>
        <p:spPr>
          <a:xfrm>
            <a:off x="8724980" y="655022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1D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F0DF5D8C-34E9-4774-AD9F-070CF31F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cxnSp>
        <p:nvCxnSpPr>
          <p:cNvPr id="81" name="Straight Arrow Connector 8">
            <a:extLst>
              <a:ext uri="{FF2B5EF4-FFF2-40B4-BE49-F238E27FC236}">
                <a16:creationId xmlns:a16="http://schemas.microsoft.com/office/drawing/2014/main" id="{88736BC2-FA2F-477E-AE58-F4FEE38FD6A2}"/>
              </a:ext>
            </a:extLst>
          </p:cNvPr>
          <p:cNvCxnSpPr>
            <a:cxnSpLocks/>
          </p:cNvCxnSpPr>
          <p:nvPr/>
        </p:nvCxnSpPr>
        <p:spPr>
          <a:xfrm>
            <a:off x="6463553" y="152400"/>
            <a:ext cx="878541" cy="98612"/>
          </a:xfrm>
          <a:prstGeom prst="straightConnector1">
            <a:avLst/>
          </a:prstGeom>
          <a:ln w="666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8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7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50" grpId="0" animBg="1"/>
      <p:bldP spid="51" grpId="0"/>
      <p:bldP spid="52" grpId="0" animBg="1"/>
      <p:bldP spid="60" grpId="0" animBg="1"/>
      <p:bldP spid="68" grpId="0"/>
      <p:bldP spid="70" grpId="0"/>
      <p:bldP spid="71" grpId="0"/>
      <p:bldP spid="74" grpId="0"/>
      <p:bldP spid="86" grpId="0"/>
      <p:bldP spid="87" grpId="0"/>
      <p:bldP spid="44" grpId="0"/>
      <p:bldP spid="45" grpId="0"/>
      <p:bldP spid="46" grpId="0"/>
      <p:bldP spid="47" grpId="0"/>
      <p:bldP spid="48" grpId="0"/>
      <p:bldP spid="49" grpId="0"/>
      <p:bldP spid="53" grpId="0" animBg="1"/>
      <p:bldP spid="54" grpId="0"/>
      <p:bldP spid="55" grpId="0"/>
      <p:bldP spid="56" grpId="0"/>
      <p:bldP spid="57" grpId="0"/>
      <p:bldP spid="59" grpId="0" animBg="1"/>
      <p:bldP spid="61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72" grpId="0" animBg="1"/>
      <p:bldP spid="72" grpId="1" animBg="1"/>
      <p:bldP spid="73" grpId="0" animBg="1"/>
      <p:bldP spid="73" grpId="1" animBg="1"/>
      <p:bldP spid="75" grpId="0" animBg="1"/>
      <p:bldP spid="7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62400" y="1828800"/>
                <a:ext cx="916918" cy="621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828800"/>
                <a:ext cx="916918" cy="6219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4038600" y="1447800"/>
            <a:ext cx="2380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Using the two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776849" y="1993076"/>
                <a:ext cx="10422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16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849" y="1993076"/>
                <a:ext cx="104220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972297" y="2515590"/>
                <a:ext cx="916918" cy="621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297" y="2515590"/>
                <a:ext cx="916918" cy="621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762995" y="2667990"/>
                <a:ext cx="2073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−8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995" y="2667990"/>
                <a:ext cx="207332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962400" y="3657600"/>
                <a:ext cx="27561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16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US" sz="1400" i="1">
                          <a:latin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</a:rPr>
                        <m:t>4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−8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+6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657600"/>
                <a:ext cx="275613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7239000" y="1828800"/>
            <a:ext cx="1808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These two expressions must be equal to each other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945086" y="386245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both sides by 16</a:t>
            </a:r>
          </a:p>
        </p:txBody>
      </p:sp>
      <p:sp>
        <p:nvSpPr>
          <p:cNvPr id="83" name="Arc 82"/>
          <p:cNvSpPr/>
          <p:nvPr/>
        </p:nvSpPr>
        <p:spPr>
          <a:xfrm>
            <a:off x="6616535" y="3821877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/>
          <p:cNvSpPr txBox="1"/>
          <p:nvPr/>
        </p:nvSpPr>
        <p:spPr>
          <a:xfrm>
            <a:off x="4712525" y="5071754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we have written sin</a:t>
            </a:r>
            <a:r>
              <a:rPr lang="en-GB" sz="1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using cos4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and cos2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126676" y="4190010"/>
                <a:ext cx="2682979" cy="515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US" sz="1400" i="1">
                          <a:latin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</a:rPr>
                        <m:t>4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76" y="4190010"/>
                <a:ext cx="2682979" cy="5156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30">
                <a:extLst>
                  <a:ext uri="{FF2B5EF4-FFF2-40B4-BE49-F238E27FC236}">
                    <a16:creationId xmlns:a16="http://schemas.microsoft.com/office/drawing/2014/main" id="{C4C059F3-4404-411F-9E2A-DFE2D8F5BF9C}"/>
                  </a:ext>
                </a:extLst>
              </p:cNvPr>
              <p:cNvSpPr txBox="1"/>
              <p:nvPr/>
            </p:nvSpPr>
            <p:spPr>
              <a:xfrm>
                <a:off x="7484058" y="493741"/>
                <a:ext cx="1659942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𝑖𝑠𝑖𝑛𝑛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30">
                <a:extLst>
                  <a:ext uri="{FF2B5EF4-FFF2-40B4-BE49-F238E27FC236}">
                    <a16:creationId xmlns:a16="http://schemas.microsoft.com/office/drawing/2014/main" id="{C4C059F3-4404-411F-9E2A-DFE2D8F5B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058" y="493741"/>
                <a:ext cx="1659942" cy="4956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9">
                <a:extLst>
                  <a:ext uri="{FF2B5EF4-FFF2-40B4-BE49-F238E27FC236}">
                    <a16:creationId xmlns:a16="http://schemas.microsoft.com/office/drawing/2014/main" id="{CB2B79CD-26EA-4F84-92BC-E1B5873AD7EE}"/>
                  </a:ext>
                </a:extLst>
              </p:cNvPr>
              <p:cNvSpPr txBox="1"/>
              <p:nvPr/>
            </p:nvSpPr>
            <p:spPr>
              <a:xfrm>
                <a:off x="7519324" y="0"/>
                <a:ext cx="1624676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𝑐𝑜𝑠𝑛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9">
                <a:extLst>
                  <a:ext uri="{FF2B5EF4-FFF2-40B4-BE49-F238E27FC236}">
                    <a16:creationId xmlns:a16="http://schemas.microsoft.com/office/drawing/2014/main" id="{CB2B79CD-26EA-4F84-92BC-E1B5873AD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324" y="0"/>
                <a:ext cx="1624676" cy="4956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7">
                <a:extLst>
                  <a:ext uri="{FF2B5EF4-FFF2-40B4-BE49-F238E27FC236}">
                    <a16:creationId xmlns:a16="http://schemas.microsoft.com/office/drawing/2014/main" id="{F837D22F-A4EB-4338-93C4-526E70C5FD31}"/>
                  </a:ext>
                </a:extLst>
              </p:cNvPr>
              <p:cNvSpPr txBox="1"/>
              <p:nvPr/>
            </p:nvSpPr>
            <p:spPr>
              <a:xfrm>
                <a:off x="0" y="493450"/>
                <a:ext cx="1366400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𝑖𝑠𝑖𝑛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7">
                <a:extLst>
                  <a:ext uri="{FF2B5EF4-FFF2-40B4-BE49-F238E27FC236}">
                    <a16:creationId xmlns:a16="http://schemas.microsoft.com/office/drawing/2014/main" id="{F837D22F-A4EB-4338-93C4-526E70C5F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3450"/>
                <a:ext cx="1366400" cy="4956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57">
                <a:extLst>
                  <a:ext uri="{FF2B5EF4-FFF2-40B4-BE49-F238E27FC236}">
                    <a16:creationId xmlns:a16="http://schemas.microsoft.com/office/drawing/2014/main" id="{26D45B5C-85E8-4FE5-A2FC-6B319DE48689}"/>
                  </a:ext>
                </a:extLst>
              </p:cNvPr>
              <p:cNvSpPr txBox="1"/>
              <p:nvPr/>
            </p:nvSpPr>
            <p:spPr>
              <a:xfrm>
                <a:off x="0" y="0"/>
                <a:ext cx="1331134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i="1">
                          <a:latin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57">
                <a:extLst>
                  <a:ext uri="{FF2B5EF4-FFF2-40B4-BE49-F238E27FC236}">
                    <a16:creationId xmlns:a16="http://schemas.microsoft.com/office/drawing/2014/main" id="{26D45B5C-85E8-4FE5-A2FC-6B319DE4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31134" cy="4956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3">
            <a:extLst>
              <a:ext uri="{FF2B5EF4-FFF2-40B4-BE49-F238E27FC236}">
                <a16:creationId xmlns:a16="http://schemas.microsoft.com/office/drawing/2014/main" id="{33645DC9-1DE8-443C-9C62-6820F4007551}"/>
              </a:ext>
            </a:extLst>
          </p:cNvPr>
          <p:cNvSpPr txBox="1"/>
          <p:nvPr/>
        </p:nvSpPr>
        <p:spPr>
          <a:xfrm>
            <a:off x="8724980" y="655022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1D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8ECA981-7B33-4C5C-837E-118D6A0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37286CF-50AE-4AE1-A4EF-2C28804BE197}"/>
              </a:ext>
            </a:extLst>
          </p:cNvPr>
          <p:cNvSpPr txBox="1">
            <a:spLocks/>
          </p:cNvSpPr>
          <p:nvPr/>
        </p:nvSpPr>
        <p:spPr>
          <a:xfrm>
            <a:off x="228600" y="1600200"/>
            <a:ext cx="3415352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>
                <a:latin typeface="Comic Sans MS" panose="030F0702030302020204" pitchFamily="66" charset="0"/>
              </a:rPr>
              <a:t>You can apply De Moivre’s theorem to trigonometric identities</a:t>
            </a:r>
            <a:endParaRPr lang="en-GB" sz="140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latin typeface="Comic Sans MS" panose="030F0702030302020204" pitchFamily="66" charset="0"/>
              </a:rPr>
              <a:t>a) Express sin</a:t>
            </a:r>
            <a:r>
              <a:rPr lang="en-US" sz="1400" baseline="30000">
                <a:latin typeface="Comic Sans MS" panose="030F0702030302020204" pitchFamily="66" charset="0"/>
              </a:rPr>
              <a:t>4</a:t>
            </a:r>
            <a:r>
              <a:rPr lang="el-GR" sz="1400">
                <a:latin typeface="Comic Sans MS" panose="030F0702030302020204" pitchFamily="66" charset="0"/>
              </a:rPr>
              <a:t>θ</a:t>
            </a:r>
            <a:r>
              <a:rPr lang="en-US" sz="1400">
                <a:latin typeface="Comic Sans MS" panose="030F0702030302020204" pitchFamily="66" charset="0"/>
              </a:rPr>
              <a:t> in the form: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latin typeface="Comic Sans MS" panose="030F0702030302020204" pitchFamily="66" charset="0"/>
              </a:rPr>
              <a:t>Where d, e and f are constants to be found.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latin typeface="Comic Sans MS" panose="030F0702030302020204" pitchFamily="66" charset="0"/>
              </a:rPr>
              <a:t>b) Hence, find the exact value of the following integral: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latin typeface="Comic Sans MS" panose="030F0702030302020204" pitchFamily="66" charset="0"/>
                <a:sym typeface="Wingdings" pitchFamily="2" charset="2"/>
              </a:rPr>
              <a:t> Start exactly as with the previous question, by finding an expression with sin</a:t>
            </a:r>
            <a:r>
              <a:rPr lang="en-US" sz="1400" baseline="30000">
                <a:latin typeface="Comic Sans MS" panose="030F0702030302020204" pitchFamily="66" charset="0"/>
                <a:sym typeface="Wingdings" pitchFamily="2" charset="2"/>
              </a:rPr>
              <a:t>4</a:t>
            </a:r>
            <a:r>
              <a:rPr lang="el-GR" sz="1400">
                <a:latin typeface="Comic Sans MS" panose="030F0702030302020204" pitchFamily="66" charset="0"/>
                <a:sym typeface="Wingdings" pitchFamily="2" charset="2"/>
              </a:rPr>
              <a:t>θ</a:t>
            </a:r>
            <a:r>
              <a:rPr lang="en-US" sz="1400">
                <a:latin typeface="Comic Sans MS" panose="030F0702030302020204" pitchFamily="66" charset="0"/>
                <a:sym typeface="Wingdings" pitchFamily="2" charset="2"/>
              </a:rPr>
              <a:t> and one with cos4</a:t>
            </a:r>
            <a:r>
              <a:rPr lang="el-GR" sz="1400">
                <a:latin typeface="Comic Sans MS" panose="030F0702030302020204" pitchFamily="66" charset="0"/>
                <a:sym typeface="Wingdings" pitchFamily="2" charset="2"/>
              </a:rPr>
              <a:t>θ</a:t>
            </a:r>
            <a:r>
              <a:rPr lang="en-US" sz="1400">
                <a:latin typeface="Comic Sans MS" panose="030F0702030302020204" pitchFamily="66" charset="0"/>
                <a:sym typeface="Wingdings" pitchFamily="2" charset="2"/>
              </a:rPr>
              <a:t>, cos2</a:t>
            </a:r>
            <a:r>
              <a:rPr lang="el-GR" sz="1400">
                <a:latin typeface="Comic Sans MS" panose="030F0702030302020204" pitchFamily="66" charset="0"/>
                <a:sym typeface="Wingdings" pitchFamily="2" charset="2"/>
              </a:rPr>
              <a:t>θ</a:t>
            </a:r>
            <a:r>
              <a:rPr lang="en-US" sz="1400">
                <a:latin typeface="Comic Sans MS" panose="030F0702030302020204" pitchFamily="66" charset="0"/>
                <a:sym typeface="Wingdings" pitchFamily="2" charset="2"/>
              </a:rPr>
              <a:t> and a number (notice that we are expressing sine as cosine)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5">
                <a:extLst>
                  <a:ext uri="{FF2B5EF4-FFF2-40B4-BE49-F238E27FC236}">
                    <a16:creationId xmlns:a16="http://schemas.microsoft.com/office/drawing/2014/main" id="{0C513489-F4C6-4A19-84D6-750F296369D6}"/>
                  </a:ext>
                </a:extLst>
              </p:cNvPr>
              <p:cNvSpPr txBox="1"/>
              <p:nvPr/>
            </p:nvSpPr>
            <p:spPr>
              <a:xfrm>
                <a:off x="813460" y="2696048"/>
                <a:ext cx="21275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𝑑𝑐𝑜𝑠</m:t>
                      </m:r>
                      <m:r>
                        <a:rPr lang="en-US" sz="1600" b="0" i="1" smtClean="0">
                          <a:latin typeface="Cambria Math"/>
                        </a:rPr>
                        <m:t>4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𝑒𝑐𝑜𝑠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5">
                <a:extLst>
                  <a:ext uri="{FF2B5EF4-FFF2-40B4-BE49-F238E27FC236}">
                    <a16:creationId xmlns:a16="http://schemas.microsoft.com/office/drawing/2014/main" id="{0C513489-F4C6-4A19-84D6-750F29636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60" y="2696048"/>
                <a:ext cx="2127569" cy="338554"/>
              </a:xfrm>
              <a:prstGeom prst="rect">
                <a:avLst/>
              </a:prstGeom>
              <a:blipFill>
                <a:blip r:embed="rId1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6">
                <a:extLst>
                  <a:ext uri="{FF2B5EF4-FFF2-40B4-BE49-F238E27FC236}">
                    <a16:creationId xmlns:a16="http://schemas.microsoft.com/office/drawing/2014/main" id="{22926B84-C564-4C26-B1B9-8FDAC819C6DD}"/>
                  </a:ext>
                </a:extLst>
              </p:cNvPr>
              <p:cNvSpPr txBox="1"/>
              <p:nvPr/>
            </p:nvSpPr>
            <p:spPr>
              <a:xfrm>
                <a:off x="1276597" y="4430077"/>
                <a:ext cx="1360629" cy="711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16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6">
                <a:extLst>
                  <a:ext uri="{FF2B5EF4-FFF2-40B4-BE49-F238E27FC236}">
                    <a16:creationId xmlns:a16="http://schemas.microsoft.com/office/drawing/2014/main" id="{22926B84-C564-4C26-B1B9-8FDAC819C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597" y="4430077"/>
                <a:ext cx="1360629" cy="7119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75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 animBg="1"/>
      <p:bldP spid="84" grpId="0"/>
      <p:bldP spid="9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661066" y="1434934"/>
                <a:ext cx="2682979" cy="515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US" sz="1400" i="1">
                          <a:latin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</a:rPr>
                        <m:t>4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066" y="1434934"/>
                <a:ext cx="2682979" cy="5156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57600" y="2133600"/>
                <a:ext cx="1213666" cy="634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14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133600"/>
                <a:ext cx="1213666" cy="6344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57600" y="3048000"/>
                <a:ext cx="2693686" cy="634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   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/>
                            </a:rPr>
                            <m:t>4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 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48000"/>
                <a:ext cx="2693686" cy="6344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81099" y="1447800"/>
                <a:ext cx="1462901" cy="576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𝑠𝑖𝑛</m:t>
                      </m:r>
                      <m:r>
                        <a:rPr lang="en-US" sz="1200" b="0" i="1" smtClean="0">
                          <a:latin typeface="Cambria Math"/>
                        </a:rPr>
                        <m:t>4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099" y="1447800"/>
                <a:ext cx="1462901" cy="576761"/>
              </a:xfrm>
              <a:prstGeom prst="rect">
                <a:avLst/>
              </a:prstGeom>
              <a:blipFill>
                <a:blip r:embed="rId5"/>
                <a:stretch>
                  <a:fillRect l="-37083" t="-125532" b="-176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3078" y="2057400"/>
                <a:ext cx="1462901" cy="576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𝑠𝑖𝑛</m:t>
                      </m:r>
                      <m:r>
                        <a:rPr lang="en-US" sz="1200" b="0" i="1" smtClean="0">
                          <a:latin typeface="Cambria Math"/>
                        </a:rPr>
                        <m:t>2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078" y="2057400"/>
                <a:ext cx="1462901" cy="576761"/>
              </a:xfrm>
              <a:prstGeom prst="rect">
                <a:avLst/>
              </a:prstGeom>
              <a:blipFill>
                <a:blip r:embed="rId6"/>
                <a:stretch>
                  <a:fillRect l="-37083" t="-125532" b="-176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81400" y="3886200"/>
                <a:ext cx="2785314" cy="598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                                             </m:t>
                                    </m:r>
                                  </m:e>
                                  <m:e/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886200"/>
                <a:ext cx="2785314" cy="5985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6200" y="3962400"/>
                <a:ext cx="901144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32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962400"/>
                <a:ext cx="901144" cy="497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3962400"/>
                <a:ext cx="1006429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962400"/>
                <a:ext cx="1006429" cy="495649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86400" y="3962400"/>
                <a:ext cx="664990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962400"/>
                <a:ext cx="664990" cy="4970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81400" y="4648200"/>
                <a:ext cx="2650726" cy="444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32</m:t>
                              </m:r>
                            </m:den>
                          </m:f>
                          <m:r>
                            <a:rPr lang="en-US" sz="1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1200" i="1">
                              <a:latin typeface="Cambria Math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648200"/>
                <a:ext cx="2650726" cy="4441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19800" y="4648200"/>
                <a:ext cx="2516393" cy="444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32</m:t>
                              </m:r>
                            </m:den>
                          </m:f>
                          <m:r>
                            <a:rPr lang="en-US" sz="1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1200" i="1">
                              <a:latin typeface="Cambria Math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648200"/>
                <a:ext cx="2516393" cy="4441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81400" y="5334000"/>
                <a:ext cx="668388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334000"/>
                <a:ext cx="668388" cy="4392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400800" y="2667000"/>
            <a:ext cx="1143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with an equivalent expression</a:t>
            </a:r>
          </a:p>
        </p:txBody>
      </p:sp>
      <p:sp>
        <p:nvSpPr>
          <p:cNvPr id="27" name="Arc 26"/>
          <p:cNvSpPr/>
          <p:nvPr/>
        </p:nvSpPr>
        <p:spPr>
          <a:xfrm>
            <a:off x="6096000" y="2514600"/>
            <a:ext cx="381000" cy="9144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848600" y="1066800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Cosine Integrals (in Pure Year 2)</a:t>
            </a:r>
          </a:p>
        </p:txBody>
      </p:sp>
      <p:sp>
        <p:nvSpPr>
          <p:cNvPr id="32" name="Arc 31"/>
          <p:cNvSpPr/>
          <p:nvPr/>
        </p:nvSpPr>
        <p:spPr>
          <a:xfrm>
            <a:off x="6248400" y="3429000"/>
            <a:ext cx="381000" cy="8382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553200" y="3581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each term with respect to 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, using knowledge from C4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>
            <a:off x="8229600" y="4267200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534400" y="4343400"/>
            <a:ext cx="68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>
            <a:off x="8229600" y="4876800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8511639" y="4953000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1600200"/>
            <a:ext cx="533400" cy="2286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962400" y="2362200"/>
            <a:ext cx="533400" cy="2286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114800" y="3124200"/>
            <a:ext cx="1828800" cy="6096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410200" y="1447800"/>
            <a:ext cx="1828800" cy="5334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30">
                <a:extLst>
                  <a:ext uri="{FF2B5EF4-FFF2-40B4-BE49-F238E27FC236}">
                    <a16:creationId xmlns:a16="http://schemas.microsoft.com/office/drawing/2014/main" id="{445AF806-D159-480F-84FA-0AF7EEF49823}"/>
                  </a:ext>
                </a:extLst>
              </p:cNvPr>
              <p:cNvSpPr txBox="1"/>
              <p:nvPr/>
            </p:nvSpPr>
            <p:spPr>
              <a:xfrm>
                <a:off x="7484058" y="493741"/>
                <a:ext cx="1659942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𝑖𝑠𝑖𝑛𝑛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30">
                <a:extLst>
                  <a:ext uri="{FF2B5EF4-FFF2-40B4-BE49-F238E27FC236}">
                    <a16:creationId xmlns:a16="http://schemas.microsoft.com/office/drawing/2014/main" id="{445AF806-D159-480F-84FA-0AF7EEF4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058" y="493741"/>
                <a:ext cx="1659942" cy="4956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29">
                <a:extLst>
                  <a:ext uri="{FF2B5EF4-FFF2-40B4-BE49-F238E27FC236}">
                    <a16:creationId xmlns:a16="http://schemas.microsoft.com/office/drawing/2014/main" id="{EBDD2375-4938-40AA-A660-9276EFE95B4D}"/>
                  </a:ext>
                </a:extLst>
              </p:cNvPr>
              <p:cNvSpPr txBox="1"/>
              <p:nvPr/>
            </p:nvSpPr>
            <p:spPr>
              <a:xfrm>
                <a:off x="7519324" y="0"/>
                <a:ext cx="1624676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𝑐𝑜𝑠𝑛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29">
                <a:extLst>
                  <a:ext uri="{FF2B5EF4-FFF2-40B4-BE49-F238E27FC236}">
                    <a16:creationId xmlns:a16="http://schemas.microsoft.com/office/drawing/2014/main" id="{EBDD2375-4938-40AA-A660-9276EFE95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324" y="0"/>
                <a:ext cx="1624676" cy="49564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27">
                <a:extLst>
                  <a:ext uri="{FF2B5EF4-FFF2-40B4-BE49-F238E27FC236}">
                    <a16:creationId xmlns:a16="http://schemas.microsoft.com/office/drawing/2014/main" id="{DA276A8E-828E-431C-A24F-9C053E0B4C50}"/>
                  </a:ext>
                </a:extLst>
              </p:cNvPr>
              <p:cNvSpPr txBox="1"/>
              <p:nvPr/>
            </p:nvSpPr>
            <p:spPr>
              <a:xfrm>
                <a:off x="0" y="493450"/>
                <a:ext cx="1366400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𝑖𝑠𝑖𝑛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27">
                <a:extLst>
                  <a:ext uri="{FF2B5EF4-FFF2-40B4-BE49-F238E27FC236}">
                    <a16:creationId xmlns:a16="http://schemas.microsoft.com/office/drawing/2014/main" id="{DA276A8E-828E-431C-A24F-9C053E0B4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3450"/>
                <a:ext cx="1366400" cy="49564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57">
                <a:extLst>
                  <a:ext uri="{FF2B5EF4-FFF2-40B4-BE49-F238E27FC236}">
                    <a16:creationId xmlns:a16="http://schemas.microsoft.com/office/drawing/2014/main" id="{9BFDACC3-899D-46D9-BA0A-B7B2A34FC73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331134" cy="495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i="1">
                          <a:latin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57">
                <a:extLst>
                  <a:ext uri="{FF2B5EF4-FFF2-40B4-BE49-F238E27FC236}">
                    <a16:creationId xmlns:a16="http://schemas.microsoft.com/office/drawing/2014/main" id="{9BFDACC3-899D-46D9-BA0A-B7B2A34FC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31134" cy="49564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3">
            <a:extLst>
              <a:ext uri="{FF2B5EF4-FFF2-40B4-BE49-F238E27FC236}">
                <a16:creationId xmlns:a16="http://schemas.microsoft.com/office/drawing/2014/main" id="{20F1E8D8-5E5B-494F-B9E3-D9550E92F111}"/>
              </a:ext>
            </a:extLst>
          </p:cNvPr>
          <p:cNvSpPr txBox="1"/>
          <p:nvPr/>
        </p:nvSpPr>
        <p:spPr>
          <a:xfrm>
            <a:off x="8724980" y="655022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1D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AB889D07-5E24-4E44-9D02-FC323981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259392F-A745-4D83-B5F4-5593A5EE96C9}"/>
              </a:ext>
            </a:extLst>
          </p:cNvPr>
          <p:cNvSpPr txBox="1">
            <a:spLocks/>
          </p:cNvSpPr>
          <p:nvPr/>
        </p:nvSpPr>
        <p:spPr>
          <a:xfrm>
            <a:off x="228600" y="1600200"/>
            <a:ext cx="3415352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>
                <a:latin typeface="Comic Sans MS" panose="030F0702030302020204" pitchFamily="66" charset="0"/>
              </a:rPr>
              <a:t>You can apply De Moivre’s theorem to trigonometric identities</a:t>
            </a:r>
            <a:endParaRPr lang="en-GB" sz="140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latin typeface="Comic Sans MS" panose="030F0702030302020204" pitchFamily="66" charset="0"/>
              </a:rPr>
              <a:t>a) Express sin</a:t>
            </a:r>
            <a:r>
              <a:rPr lang="en-US" sz="1400" baseline="30000">
                <a:latin typeface="Comic Sans MS" panose="030F0702030302020204" pitchFamily="66" charset="0"/>
              </a:rPr>
              <a:t>4</a:t>
            </a:r>
            <a:r>
              <a:rPr lang="el-GR" sz="1400">
                <a:latin typeface="Comic Sans MS" panose="030F0702030302020204" pitchFamily="66" charset="0"/>
              </a:rPr>
              <a:t>θ</a:t>
            </a:r>
            <a:r>
              <a:rPr lang="en-US" sz="1400">
                <a:latin typeface="Comic Sans MS" panose="030F0702030302020204" pitchFamily="66" charset="0"/>
              </a:rPr>
              <a:t> in the form: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latin typeface="Comic Sans MS" panose="030F0702030302020204" pitchFamily="66" charset="0"/>
              </a:rPr>
              <a:t>Where d, e and f are constants to be found.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latin typeface="Comic Sans MS" panose="030F0702030302020204" pitchFamily="66" charset="0"/>
              </a:rPr>
              <a:t>b) Hence, find the exact value of the following integral: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latin typeface="Comic Sans MS" panose="030F0702030302020204" pitchFamily="66" charset="0"/>
                <a:sym typeface="Wingdings" pitchFamily="2" charset="2"/>
              </a:rPr>
              <a:t> Start exactly as with the previous question, by finding an expression with sin</a:t>
            </a:r>
            <a:r>
              <a:rPr lang="en-US" sz="1400" baseline="30000">
                <a:latin typeface="Comic Sans MS" panose="030F0702030302020204" pitchFamily="66" charset="0"/>
                <a:sym typeface="Wingdings" pitchFamily="2" charset="2"/>
              </a:rPr>
              <a:t>4</a:t>
            </a:r>
            <a:r>
              <a:rPr lang="el-GR" sz="1400">
                <a:latin typeface="Comic Sans MS" panose="030F0702030302020204" pitchFamily="66" charset="0"/>
                <a:sym typeface="Wingdings" pitchFamily="2" charset="2"/>
              </a:rPr>
              <a:t>θ</a:t>
            </a:r>
            <a:r>
              <a:rPr lang="en-US" sz="1400">
                <a:latin typeface="Comic Sans MS" panose="030F0702030302020204" pitchFamily="66" charset="0"/>
                <a:sym typeface="Wingdings" pitchFamily="2" charset="2"/>
              </a:rPr>
              <a:t> and one with cos4</a:t>
            </a:r>
            <a:r>
              <a:rPr lang="el-GR" sz="1400">
                <a:latin typeface="Comic Sans MS" panose="030F0702030302020204" pitchFamily="66" charset="0"/>
                <a:sym typeface="Wingdings" pitchFamily="2" charset="2"/>
              </a:rPr>
              <a:t>θ</a:t>
            </a:r>
            <a:r>
              <a:rPr lang="en-US" sz="1400">
                <a:latin typeface="Comic Sans MS" panose="030F0702030302020204" pitchFamily="66" charset="0"/>
                <a:sym typeface="Wingdings" pitchFamily="2" charset="2"/>
              </a:rPr>
              <a:t>, cos2</a:t>
            </a:r>
            <a:r>
              <a:rPr lang="el-GR" sz="1400">
                <a:latin typeface="Comic Sans MS" panose="030F0702030302020204" pitchFamily="66" charset="0"/>
                <a:sym typeface="Wingdings" pitchFamily="2" charset="2"/>
              </a:rPr>
              <a:t>θ</a:t>
            </a:r>
            <a:r>
              <a:rPr lang="en-US" sz="1400">
                <a:latin typeface="Comic Sans MS" panose="030F0702030302020204" pitchFamily="66" charset="0"/>
                <a:sym typeface="Wingdings" pitchFamily="2" charset="2"/>
              </a:rPr>
              <a:t> and a number (notice that we are expressing sine as cosine)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5">
                <a:extLst>
                  <a:ext uri="{FF2B5EF4-FFF2-40B4-BE49-F238E27FC236}">
                    <a16:creationId xmlns:a16="http://schemas.microsoft.com/office/drawing/2014/main" id="{7D466DEB-72DC-4201-9813-3568191423C8}"/>
                  </a:ext>
                </a:extLst>
              </p:cNvPr>
              <p:cNvSpPr txBox="1"/>
              <p:nvPr/>
            </p:nvSpPr>
            <p:spPr>
              <a:xfrm>
                <a:off x="813460" y="2696048"/>
                <a:ext cx="21275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𝑑𝑐𝑜𝑠</m:t>
                      </m:r>
                      <m:r>
                        <a:rPr lang="en-US" sz="1600" b="0" i="1" smtClean="0">
                          <a:latin typeface="Cambria Math"/>
                        </a:rPr>
                        <m:t>4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𝑒𝑐𝑜𝑠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5">
                <a:extLst>
                  <a:ext uri="{FF2B5EF4-FFF2-40B4-BE49-F238E27FC236}">
                    <a16:creationId xmlns:a16="http://schemas.microsoft.com/office/drawing/2014/main" id="{7D466DEB-72DC-4201-9813-356819142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60" y="2696048"/>
                <a:ext cx="2127569" cy="338554"/>
              </a:xfrm>
              <a:prstGeom prst="rect">
                <a:avLst/>
              </a:prstGeom>
              <a:blipFill>
                <a:blip r:embed="rId1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6">
                <a:extLst>
                  <a:ext uri="{FF2B5EF4-FFF2-40B4-BE49-F238E27FC236}">
                    <a16:creationId xmlns:a16="http://schemas.microsoft.com/office/drawing/2014/main" id="{3B9D1FA8-9716-4EA2-B410-414F25DE44DF}"/>
                  </a:ext>
                </a:extLst>
              </p:cNvPr>
              <p:cNvSpPr txBox="1"/>
              <p:nvPr/>
            </p:nvSpPr>
            <p:spPr>
              <a:xfrm>
                <a:off x="1276597" y="4430077"/>
                <a:ext cx="1360629" cy="711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16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6">
                <a:extLst>
                  <a:ext uri="{FF2B5EF4-FFF2-40B4-BE49-F238E27FC236}">
                    <a16:creationId xmlns:a16="http://schemas.microsoft.com/office/drawing/2014/main" id="{3B9D1FA8-9716-4EA2-B410-414F25DE4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597" y="4430077"/>
                <a:ext cx="1360629" cy="71192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14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/>
      <p:bldP spid="17" grpId="0"/>
      <p:bldP spid="18" grpId="0"/>
      <p:bldP spid="9" grpId="0"/>
      <p:bldP spid="20" grpId="0"/>
      <p:bldP spid="21" grpId="0"/>
      <p:bldP spid="22" grpId="0"/>
      <p:bldP spid="24" grpId="0"/>
      <p:bldP spid="25" grpId="0"/>
      <p:bldP spid="26" grpId="0"/>
      <p:bldP spid="27" grpId="0" animBg="1"/>
      <p:bldP spid="29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10" grpId="0" animBg="1"/>
      <p:bldP spid="10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/>
          <p:cNvSpPr txBox="1"/>
          <p:nvPr/>
        </p:nvSpPr>
        <p:spPr>
          <a:xfrm>
            <a:off x="5715000" y="3124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248400" y="2895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A reminder of the modulus-argument form…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Express the numbers following numbers in the modulus argument form: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2895600"/>
                <a:ext cx="1363514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895600"/>
                <a:ext cx="1363514" cy="367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295400" y="3352800"/>
                <a:ext cx="13873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=−3−3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352800"/>
                <a:ext cx="1387367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 flipV="1">
            <a:off x="56388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9436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248400" y="16002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5532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8580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1628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74676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0292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3340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V="1">
            <a:off x="6248400" y="2819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V="1">
            <a:off x="6248400" y="2514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V="1">
            <a:off x="6248400" y="2209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V="1">
            <a:off x="6248400" y="1905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6248400" y="16002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V="1">
            <a:off x="6248400" y="1295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V="1">
            <a:off x="6248400" y="990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V="1">
            <a:off x="6248400" y="685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V="1">
            <a:off x="6248400" y="381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72400" y="2971800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Re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6484917" y="2559132"/>
            <a:ext cx="152400" cy="152400"/>
            <a:chOff x="5791200" y="5334000"/>
            <a:chExt cx="152400" cy="152400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5259780" y="3970316"/>
            <a:ext cx="152400" cy="152400"/>
            <a:chOff x="5791200" y="5334000"/>
            <a:chExt cx="152400" cy="1524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/>
          <p:cNvCxnSpPr/>
          <p:nvPr/>
        </p:nvCxnSpPr>
        <p:spPr>
          <a:xfrm flipV="1">
            <a:off x="5320145" y="3118263"/>
            <a:ext cx="938151" cy="9500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6246421" y="2605646"/>
            <a:ext cx="318654" cy="53636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334000" y="3124200"/>
            <a:ext cx="9144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334000" y="3124200"/>
            <a:ext cx="0" cy="9144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48400" y="3124200"/>
            <a:ext cx="3048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6553200" y="2590800"/>
            <a:ext cx="0" cy="457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Arc 115"/>
          <p:cNvSpPr/>
          <p:nvPr/>
        </p:nvSpPr>
        <p:spPr>
          <a:xfrm>
            <a:off x="5486400" y="2819400"/>
            <a:ext cx="914400" cy="914400"/>
          </a:xfrm>
          <a:prstGeom prst="arc">
            <a:avLst>
              <a:gd name="adj1" fmla="val 19507598"/>
              <a:gd name="adj2" fmla="val 20515468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Arc 116"/>
          <p:cNvSpPr/>
          <p:nvPr/>
        </p:nvSpPr>
        <p:spPr>
          <a:xfrm>
            <a:off x="5943600" y="2743200"/>
            <a:ext cx="914400" cy="914400"/>
          </a:xfrm>
          <a:prstGeom prst="arc">
            <a:avLst>
              <a:gd name="adj1" fmla="val 9291940"/>
              <a:gd name="adj2" fmla="val 11432033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Box 117"/>
          <p:cNvSpPr txBox="1"/>
          <p:nvPr/>
        </p:nvSpPr>
        <p:spPr>
          <a:xfrm>
            <a:off x="5562600" y="2819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029200" y="3429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248400" y="3124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477000" y="2743200"/>
            <a:ext cx="402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/>
              </a:rPr>
              <a:t>√3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553200" y="2209800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029200" y="4038600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572000" y="4648200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Modulus for z</a:t>
            </a:r>
            <a:r>
              <a:rPr lang="en-GB" sz="14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477000" y="4648200"/>
            <a:ext cx="155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Argument for z</a:t>
            </a:r>
            <a:r>
              <a:rPr lang="en-GB" sz="1400" baseline="-25000" dirty="0">
                <a:latin typeface="Comic Sans MS" pitchFamily="66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4724400" y="4953000"/>
                <a:ext cx="936795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953000"/>
                <a:ext cx="936795" cy="3592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4876800" y="5334000"/>
                <a:ext cx="725968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18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334000"/>
                <a:ext cx="725968" cy="3331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6629400" y="4953000"/>
                <a:ext cx="1054199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953000"/>
                <a:ext cx="1054199" cy="57637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705600" y="5562600"/>
                <a:ext cx="518924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562600"/>
                <a:ext cx="518924" cy="45980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5334000" y="6019800"/>
                <a:ext cx="1897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019800"/>
                <a:ext cx="1897764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5181600" y="6281624"/>
                <a:ext cx="3124200" cy="64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6281624"/>
                <a:ext cx="3124200" cy="64915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990600" y="3886200"/>
                <a:ext cx="2057400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86200"/>
                <a:ext cx="2057400" cy="45980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76800" y="5715000"/>
                <a:ext cx="725968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715000"/>
                <a:ext cx="725968" cy="33316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57200" y="4419600"/>
                <a:ext cx="3276600" cy="64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3276600" cy="64915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924800" y="5562600"/>
                <a:ext cx="782907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562600"/>
                <a:ext cx="782907" cy="49564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>
            <a:off x="7239000" y="5791200"/>
            <a:ext cx="68580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0" y="4953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Remember the angle you actually want!</a:t>
            </a:r>
          </a:p>
        </p:txBody>
      </p:sp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84168" y="1268760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omic Sans MS" pitchFamily="66" charset="0"/>
              </a:rPr>
              <a:t>Im</a:t>
            </a:r>
            <a:endParaRPr lang="en-GB" sz="1400" dirty="0"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35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60" grpId="0"/>
      <p:bldP spid="61" grpId="0"/>
      <p:bldP spid="62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1E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715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use the results for Geometric series with complex numbers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1564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25340548-147D-433A-8F6A-D581EF746E76}"/>
                  </a:ext>
                </a:extLst>
              </p:cNvPr>
              <p:cNvSpPr txBox="1"/>
              <p:nvPr/>
            </p:nvSpPr>
            <p:spPr>
              <a:xfrm>
                <a:off x="2179972" y="3197183"/>
                <a:ext cx="1558567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25340548-147D-433A-8F6A-D581EF746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972" y="3197183"/>
                <a:ext cx="1558567" cy="535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45">
                <a:extLst>
                  <a:ext uri="{FF2B5EF4-FFF2-40B4-BE49-F238E27FC236}">
                    <a16:creationId xmlns:a16="http://schemas.microsoft.com/office/drawing/2014/main" id="{DED3E226-4C75-484B-B206-8583728358BF}"/>
                  </a:ext>
                </a:extLst>
              </p:cNvPr>
              <p:cNvSpPr txBox="1"/>
              <p:nvPr/>
            </p:nvSpPr>
            <p:spPr>
              <a:xfrm>
                <a:off x="4893407" y="3201514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45">
                <a:extLst>
                  <a:ext uri="{FF2B5EF4-FFF2-40B4-BE49-F238E27FC236}">
                    <a16:creationId xmlns:a16="http://schemas.microsoft.com/office/drawing/2014/main" id="{DED3E226-4C75-484B-B206-858372835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407" y="3201514"/>
                <a:ext cx="1333698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516DD5E-2BEC-4E20-9D2B-D77AEBC1D1F4}"/>
                  </a:ext>
                </a:extLst>
              </p:cNvPr>
              <p:cNvSpPr txBox="1"/>
              <p:nvPr/>
            </p:nvSpPr>
            <p:spPr>
              <a:xfrm>
                <a:off x="3400147" y="2343704"/>
                <a:ext cx="1980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the first term</a:t>
                </a:r>
              </a:p>
              <a:p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the common ratio</a:t>
                </a:r>
              </a:p>
              <a:p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the number of terms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516DD5E-2BEC-4E20-9D2B-D77AEBC1D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147" y="2343704"/>
                <a:ext cx="1980029" cy="646331"/>
              </a:xfrm>
              <a:prstGeom prst="rect">
                <a:avLst/>
              </a:prstGeom>
              <a:blipFill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38EC18-5D78-44B1-936D-59025D96EB61}"/>
              </a:ext>
            </a:extLst>
          </p:cNvPr>
          <p:cNvSpPr txBox="1"/>
          <p:nvPr/>
        </p:nvSpPr>
        <p:spPr>
          <a:xfrm>
            <a:off x="559294" y="3266981"/>
            <a:ext cx="146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FF0000"/>
                </a:solidFill>
                <a:latin typeface="Comic Sans MS" panose="030F0702030302020204" pitchFamily="66" charset="0"/>
              </a:rPr>
              <a:t>Sum of a geometric series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608825C-9DAF-4F20-90A0-965A4C117A75}"/>
                  </a:ext>
                </a:extLst>
              </p:cNvPr>
              <p:cNvSpPr txBox="1"/>
              <p:nvPr/>
            </p:nvSpPr>
            <p:spPr>
              <a:xfrm>
                <a:off x="6320900" y="3124938"/>
                <a:ext cx="20418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 to infinity of a geometric series, valid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608825C-9DAF-4F20-90A0-965A4C117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900" y="3124938"/>
                <a:ext cx="2041863" cy="646331"/>
              </a:xfrm>
              <a:prstGeom prst="rect">
                <a:avLst/>
              </a:prstGeom>
              <a:blipFill>
                <a:blip r:embed="rId6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3485C2BF-587B-4B58-A3F3-3640F1939857}"/>
                  </a:ext>
                </a:extLst>
              </p:cNvPr>
              <p:cNvSpPr txBox="1"/>
              <p:nvPr/>
            </p:nvSpPr>
            <p:spPr>
              <a:xfrm>
                <a:off x="2492170" y="5728798"/>
                <a:ext cx="1307281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3485C2BF-587B-4B58-A3F3-3640F1939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170" y="5728798"/>
                <a:ext cx="1307281" cy="535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5">
                <a:extLst>
                  <a:ext uri="{FF2B5EF4-FFF2-40B4-BE49-F238E27FC236}">
                    <a16:creationId xmlns:a16="http://schemas.microsoft.com/office/drawing/2014/main" id="{48DF94C3-0A12-402E-AFD6-E9CEE66EC4EC}"/>
                  </a:ext>
                </a:extLst>
              </p:cNvPr>
              <p:cNvSpPr txBox="1"/>
              <p:nvPr/>
            </p:nvSpPr>
            <p:spPr>
              <a:xfrm>
                <a:off x="5214482" y="5759763"/>
                <a:ext cx="994951" cy="562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45">
                <a:extLst>
                  <a:ext uri="{FF2B5EF4-FFF2-40B4-BE49-F238E27FC236}">
                    <a16:creationId xmlns:a16="http://schemas.microsoft.com/office/drawing/2014/main" id="{48DF94C3-0A12-402E-AFD6-E9CEE66EC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82" y="5759763"/>
                <a:ext cx="994951" cy="562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188CBB5-4927-4B72-AAD4-86EDA4B32E9D}"/>
                  </a:ext>
                </a:extLst>
              </p:cNvPr>
              <p:cNvSpPr txBox="1"/>
              <p:nvPr/>
            </p:nvSpPr>
            <p:spPr>
              <a:xfrm>
                <a:off x="3568825" y="4145871"/>
                <a:ext cx="1464816" cy="33855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188CBB5-4927-4B72-AAD4-86EDA4B3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825" y="4145871"/>
                <a:ext cx="1464816" cy="338554"/>
              </a:xfrm>
              <a:prstGeom prst="rect">
                <a:avLst/>
              </a:prstGeom>
              <a:blipFill>
                <a:blip r:embed="rId9"/>
                <a:stretch>
                  <a:fillRect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7084465-9F2E-461A-A094-C57EEDBD2EC1}"/>
                  </a:ext>
                </a:extLst>
              </p:cNvPr>
              <p:cNvSpPr txBox="1"/>
              <p:nvPr/>
            </p:nvSpPr>
            <p:spPr>
              <a:xfrm>
                <a:off x="3463771" y="4680011"/>
                <a:ext cx="1980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the first term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the common ratio</a:t>
                </a:r>
              </a:p>
              <a:p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the number of terms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7084465-9F2E-461A-A094-C57EEDBD2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771" y="4680011"/>
                <a:ext cx="1980029" cy="646331"/>
              </a:xfrm>
              <a:prstGeom prst="rect">
                <a:avLst/>
              </a:prstGeom>
              <a:blipFill>
                <a:blip r:embed="rId10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CAADF2A-6AB1-42C4-A004-D7BF2DAFE0D0}"/>
              </a:ext>
            </a:extLst>
          </p:cNvPr>
          <p:cNvCxnSpPr/>
          <p:nvPr/>
        </p:nvCxnSpPr>
        <p:spPr>
          <a:xfrm>
            <a:off x="3240350" y="3959441"/>
            <a:ext cx="0" cy="16334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00A1263-B7B6-4482-A659-2CF1EBA9C38D}"/>
              </a:ext>
            </a:extLst>
          </p:cNvPr>
          <p:cNvCxnSpPr/>
          <p:nvPr/>
        </p:nvCxnSpPr>
        <p:spPr>
          <a:xfrm>
            <a:off x="5807476" y="3960920"/>
            <a:ext cx="0" cy="16334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FDF27E0-31F2-4D3C-8987-3A50A2AE6C40}"/>
              </a:ext>
            </a:extLst>
          </p:cNvPr>
          <p:cNvCxnSpPr>
            <a:cxnSpLocks/>
          </p:cNvCxnSpPr>
          <p:nvPr/>
        </p:nvCxnSpPr>
        <p:spPr>
          <a:xfrm>
            <a:off x="2348753" y="4697506"/>
            <a:ext cx="605598" cy="9016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3CCDC82-2BCD-4C2B-B40C-51DB7AC7BAAC}"/>
              </a:ext>
            </a:extLst>
          </p:cNvPr>
          <p:cNvSpPr txBox="1"/>
          <p:nvPr/>
        </p:nvSpPr>
        <p:spPr>
          <a:xfrm>
            <a:off x="520650" y="4333781"/>
            <a:ext cx="187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FF0000"/>
                </a:solidFill>
                <a:latin typeface="Comic Sans MS" panose="030F0702030302020204" pitchFamily="66" charset="0"/>
              </a:rPr>
              <a:t>The alternative form is also ok!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">
                <a:extLst>
                  <a:ext uri="{FF2B5EF4-FFF2-40B4-BE49-F238E27FC236}">
                    <a16:creationId xmlns:a16="http://schemas.microsoft.com/office/drawing/2014/main" id="{1AF5A9E1-E250-4CE9-97D9-ACCD798A91A9}"/>
                  </a:ext>
                </a:extLst>
              </p:cNvPr>
              <p:cNvSpPr txBox="1"/>
              <p:nvPr/>
            </p:nvSpPr>
            <p:spPr>
              <a:xfrm>
                <a:off x="1040497" y="4787765"/>
                <a:ext cx="831190" cy="416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5">
                <a:extLst>
                  <a:ext uri="{FF2B5EF4-FFF2-40B4-BE49-F238E27FC236}">
                    <a16:creationId xmlns:a16="http://schemas.microsoft.com/office/drawing/2014/main" id="{1AF5A9E1-E250-4CE9-97D9-ACCD798A9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97" y="4787765"/>
                <a:ext cx="831190" cy="416717"/>
              </a:xfrm>
              <a:prstGeom prst="rect">
                <a:avLst/>
              </a:prstGeom>
              <a:blipFill>
                <a:blip r:embed="rId11"/>
                <a:stretch>
                  <a:fillRect l="-2941" b="-11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221273E-9056-465E-A633-EC0C0CBB06F6}"/>
                  </a:ext>
                </a:extLst>
              </p:cNvPr>
              <p:cNvSpPr txBox="1"/>
              <p:nvPr/>
            </p:nvSpPr>
            <p:spPr>
              <a:xfrm>
                <a:off x="6276511" y="5708340"/>
                <a:ext cx="2503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 to infinity of a geometric series with complex numbers, valid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221273E-9056-465E-A633-EC0C0CBB0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511" y="5708340"/>
                <a:ext cx="2503505" cy="646331"/>
              </a:xfrm>
              <a:prstGeom prst="rect">
                <a:avLst/>
              </a:prstGeom>
              <a:blipFill>
                <a:blip r:embed="rId12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3F5A98-78BA-49E9-A3EE-7B6F2B7A5F74}"/>
              </a:ext>
            </a:extLst>
          </p:cNvPr>
          <p:cNvSpPr txBox="1"/>
          <p:nvPr/>
        </p:nvSpPr>
        <p:spPr>
          <a:xfrm>
            <a:off x="343706" y="5669086"/>
            <a:ext cx="1890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FF0000"/>
                </a:solidFill>
                <a:latin typeface="Comic Sans MS" panose="030F0702030302020204" pitchFamily="66" charset="0"/>
              </a:rPr>
              <a:t>Sum of a geometric series with complex numbers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0FF3730-551B-41B2-B2E2-1F7BA308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00" y="22129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40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4" grpId="0"/>
      <p:bldP spid="21" grpId="0"/>
      <p:bldP spid="21" grpId="1"/>
      <p:bldP spid="22" grpId="0"/>
      <p:bldP spid="22" grpId="1"/>
      <p:bldP spid="23" grpId="0"/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0" y="22129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use the results for Geometric series with complex numbers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Formally, it looks like this…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1564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49F559B-4FF9-486A-ADB4-2166022F9D38}"/>
                  </a:ext>
                </a:extLst>
              </p:cNvPr>
              <p:cNvSpPr txBox="1"/>
              <p:nvPr/>
            </p:nvSpPr>
            <p:spPr>
              <a:xfrm>
                <a:off x="753034" y="3659286"/>
                <a:ext cx="820929" cy="782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49F559B-4FF9-486A-ADB4-2166022F9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4" y="3659286"/>
                <a:ext cx="820929" cy="7829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780087A-E1C0-4F7A-9F3F-61D59E09A7F8}"/>
                  </a:ext>
                </a:extLst>
              </p:cNvPr>
              <p:cNvSpPr txBox="1"/>
              <p:nvPr/>
            </p:nvSpPr>
            <p:spPr>
              <a:xfrm>
                <a:off x="610473" y="3061142"/>
                <a:ext cx="1406586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780087A-E1C0-4F7A-9F3F-61D59E09A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73" y="3061142"/>
                <a:ext cx="1406586" cy="338554"/>
              </a:xfrm>
              <a:prstGeom prst="rect">
                <a:avLst/>
              </a:prstGeom>
              <a:blipFill>
                <a:blip r:embed="rId4"/>
                <a:stretch>
                  <a:fillRect t="-3571" b="-232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89289B0-F1ED-4067-8749-A6A6A399087B}"/>
                  </a:ext>
                </a:extLst>
              </p:cNvPr>
              <p:cNvSpPr txBox="1"/>
              <p:nvPr/>
            </p:nvSpPr>
            <p:spPr>
              <a:xfrm>
                <a:off x="1586752" y="3928228"/>
                <a:ext cx="28723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+..+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89289B0-F1ED-4067-8749-A6A6A3990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752" y="3928228"/>
                <a:ext cx="2872389" cy="276999"/>
              </a:xfrm>
              <a:prstGeom prst="rect">
                <a:avLst/>
              </a:prstGeom>
              <a:blipFill>
                <a:blip r:embed="rId5"/>
                <a:stretch>
                  <a:fillRect l="-212" t="-4348" r="-425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B3B0A59-EDEB-4415-8618-B914B3C78060}"/>
                  </a:ext>
                </a:extLst>
              </p:cNvPr>
              <p:cNvSpPr txBox="1"/>
              <p:nvPr/>
            </p:nvSpPr>
            <p:spPr>
              <a:xfrm>
                <a:off x="4455458" y="3784793"/>
                <a:ext cx="1307281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B3B0A59-EDEB-4415-8618-B914B3C78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458" y="3784793"/>
                <a:ext cx="1307281" cy="5357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41761A2-49A8-4EC1-9107-E31579FC983F}"/>
                  </a:ext>
                </a:extLst>
              </p:cNvPr>
              <p:cNvSpPr txBox="1"/>
              <p:nvPr/>
            </p:nvSpPr>
            <p:spPr>
              <a:xfrm>
                <a:off x="753034" y="5005678"/>
                <a:ext cx="804130" cy="755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41761A2-49A8-4EC1-9107-E31579FC9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4" y="5005678"/>
                <a:ext cx="804130" cy="7555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F6579F2-ADA4-40B2-8CEF-3F11BBD4FC3F}"/>
                  </a:ext>
                </a:extLst>
              </p:cNvPr>
              <p:cNvSpPr txBox="1"/>
              <p:nvPr/>
            </p:nvSpPr>
            <p:spPr>
              <a:xfrm>
                <a:off x="1586752" y="5247460"/>
                <a:ext cx="20195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+..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F6579F2-ADA4-40B2-8CEF-3F11BBD4F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752" y="5247460"/>
                <a:ext cx="2019592" cy="276999"/>
              </a:xfrm>
              <a:prstGeom prst="rect">
                <a:avLst/>
              </a:prstGeom>
              <a:blipFill>
                <a:blip r:embed="rId8"/>
                <a:stretch>
                  <a:fillRect l="-602" t="-44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4F086F9-896A-434C-8477-68F83B6CB245}"/>
                  </a:ext>
                </a:extLst>
              </p:cNvPr>
              <p:cNvSpPr txBox="1"/>
              <p:nvPr/>
            </p:nvSpPr>
            <p:spPr>
              <a:xfrm>
                <a:off x="3711387" y="5139884"/>
                <a:ext cx="810285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4F086F9-896A-434C-8477-68F83B6CB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387" y="5139884"/>
                <a:ext cx="810285" cy="4706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B883CDE-247E-46AE-A415-66D9384ABE7D}"/>
                  </a:ext>
                </a:extLst>
              </p:cNvPr>
              <p:cNvSpPr txBox="1"/>
              <p:nvPr/>
            </p:nvSpPr>
            <p:spPr>
              <a:xfrm>
                <a:off x="4643716" y="5247461"/>
                <a:ext cx="8313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B883CDE-247E-46AE-A415-66D9384AB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716" y="5247461"/>
                <a:ext cx="831317" cy="276999"/>
              </a:xfrm>
              <a:prstGeom prst="rect">
                <a:avLst/>
              </a:prstGeom>
              <a:blipFill>
                <a:blip r:embed="rId10"/>
                <a:stretch>
                  <a:fillRect r="-588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/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/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blipFill>
                <a:blip r:embed="rId12"/>
                <a:stretch>
                  <a:fillRect l="-13740" t="-113793" b="-17241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771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0" y="22129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use the results for Geometric series with complex numbers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will also need a variation on a result from the previous section (you should hopefully have encountered this in exercise 1D!)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1564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/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/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blipFill>
                <a:blip r:embed="rId4"/>
                <a:stretch>
                  <a:fillRect l="-13740" t="-113793" b="-17241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8">
                <a:extLst>
                  <a:ext uri="{FF2B5EF4-FFF2-40B4-BE49-F238E27FC236}">
                    <a16:creationId xmlns:a16="http://schemas.microsoft.com/office/drawing/2014/main" id="{59605372-CDC4-4C3D-957D-6B9ED0AEEDC8}"/>
                  </a:ext>
                </a:extLst>
              </p:cNvPr>
              <p:cNvSpPr txBox="1"/>
              <p:nvPr/>
            </p:nvSpPr>
            <p:spPr>
              <a:xfrm>
                <a:off x="82252" y="3595993"/>
                <a:ext cx="162467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28">
                <a:extLst>
                  <a:ext uri="{FF2B5EF4-FFF2-40B4-BE49-F238E27FC236}">
                    <a16:creationId xmlns:a16="http://schemas.microsoft.com/office/drawing/2014/main" id="{59605372-CDC4-4C3D-957D-6B9ED0AEE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2" y="3595993"/>
                <a:ext cx="1624676" cy="4956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31B0A4E3-E068-4A1C-902E-1B8A6B939E84}"/>
                  </a:ext>
                </a:extLst>
              </p:cNvPr>
              <p:cNvSpPr txBox="1"/>
              <p:nvPr/>
            </p:nvSpPr>
            <p:spPr>
              <a:xfrm>
                <a:off x="1775251" y="3605046"/>
                <a:ext cx="168078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𝑖𝑐𝑜𝑠𝑛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31B0A4E3-E068-4A1C-902E-1B8A6B939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251" y="3605046"/>
                <a:ext cx="1680781" cy="495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8">
                <a:extLst>
                  <a:ext uri="{FF2B5EF4-FFF2-40B4-BE49-F238E27FC236}">
                    <a16:creationId xmlns:a16="http://schemas.microsoft.com/office/drawing/2014/main" id="{17229785-9455-4552-8CF2-A2E10EF19A63}"/>
                  </a:ext>
                </a:extLst>
              </p:cNvPr>
              <p:cNvSpPr txBox="1"/>
              <p:nvPr/>
            </p:nvSpPr>
            <p:spPr>
              <a:xfrm>
                <a:off x="5105416" y="1367331"/>
                <a:ext cx="162467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28">
                <a:extLst>
                  <a:ext uri="{FF2B5EF4-FFF2-40B4-BE49-F238E27FC236}">
                    <a16:creationId xmlns:a16="http://schemas.microsoft.com/office/drawing/2014/main" id="{17229785-9455-4552-8CF2-A2E10EF19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16" y="1367331"/>
                <a:ext cx="1624676" cy="4956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8">
                <a:extLst>
                  <a:ext uri="{FF2B5EF4-FFF2-40B4-BE49-F238E27FC236}">
                    <a16:creationId xmlns:a16="http://schemas.microsoft.com/office/drawing/2014/main" id="{254BA29E-6D36-4D8A-818E-D54ED2CB1EE5}"/>
                  </a:ext>
                </a:extLst>
              </p:cNvPr>
              <p:cNvSpPr txBox="1"/>
              <p:nvPr/>
            </p:nvSpPr>
            <p:spPr>
              <a:xfrm>
                <a:off x="4506379" y="1972403"/>
                <a:ext cx="2225481" cy="531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28">
                <a:extLst>
                  <a:ext uri="{FF2B5EF4-FFF2-40B4-BE49-F238E27FC236}">
                    <a16:creationId xmlns:a16="http://schemas.microsoft.com/office/drawing/2014/main" id="{254BA29E-6D36-4D8A-818E-D54ED2CB1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379" y="1972403"/>
                <a:ext cx="2225481" cy="531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8">
                <a:extLst>
                  <a:ext uri="{FF2B5EF4-FFF2-40B4-BE49-F238E27FC236}">
                    <a16:creationId xmlns:a16="http://schemas.microsoft.com/office/drawing/2014/main" id="{BD9F0538-CBAD-49AD-A32E-A4E354C3CDFC}"/>
                  </a:ext>
                </a:extLst>
              </p:cNvPr>
              <p:cNvSpPr txBox="1"/>
              <p:nvPr/>
            </p:nvSpPr>
            <p:spPr>
              <a:xfrm>
                <a:off x="4723662" y="2651412"/>
                <a:ext cx="1990353" cy="317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28">
                <a:extLst>
                  <a:ext uri="{FF2B5EF4-FFF2-40B4-BE49-F238E27FC236}">
                    <a16:creationId xmlns:a16="http://schemas.microsoft.com/office/drawing/2014/main" id="{BD9F0538-CBAD-49AD-A32E-A4E354C3C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662" y="2651412"/>
                <a:ext cx="1990353" cy="3172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8">
                <a:extLst>
                  <a:ext uri="{FF2B5EF4-FFF2-40B4-BE49-F238E27FC236}">
                    <a16:creationId xmlns:a16="http://schemas.microsoft.com/office/drawing/2014/main" id="{72F36569-A65E-4768-AE56-2073B7A49F3C}"/>
                  </a:ext>
                </a:extLst>
              </p:cNvPr>
              <p:cNvSpPr txBox="1"/>
              <p:nvPr/>
            </p:nvSpPr>
            <p:spPr>
              <a:xfrm>
                <a:off x="4388684" y="3149352"/>
                <a:ext cx="2247346" cy="514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28">
                <a:extLst>
                  <a:ext uri="{FF2B5EF4-FFF2-40B4-BE49-F238E27FC236}">
                    <a16:creationId xmlns:a16="http://schemas.microsoft.com/office/drawing/2014/main" id="{72F36569-A65E-4768-AE56-2073B7A49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684" y="3149352"/>
                <a:ext cx="2247346" cy="514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81">
                <a:extLst>
                  <a:ext uri="{FF2B5EF4-FFF2-40B4-BE49-F238E27FC236}">
                    <a16:creationId xmlns:a16="http://schemas.microsoft.com/office/drawing/2014/main" id="{D40EFA0D-5528-4A04-9B5C-653DAD7356F0}"/>
                  </a:ext>
                </a:extLst>
              </p:cNvPr>
              <p:cNvSpPr txBox="1"/>
              <p:nvPr/>
            </p:nvSpPr>
            <p:spPr>
              <a:xfrm>
                <a:off x="6881711" y="1635298"/>
                <a:ext cx="1954470" cy="532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the exponential form,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81">
                <a:extLst>
                  <a:ext uri="{FF2B5EF4-FFF2-40B4-BE49-F238E27FC236}">
                    <a16:creationId xmlns:a16="http://schemas.microsoft.com/office/drawing/2014/main" id="{D40EFA0D-5528-4A04-9B5C-653DAD735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711" y="1635298"/>
                <a:ext cx="1954470" cy="532646"/>
              </a:xfrm>
              <a:prstGeom prst="rect">
                <a:avLst/>
              </a:prstGeom>
              <a:blipFill>
                <a:blip r:embed="rId11"/>
                <a:stretch>
                  <a:fillRect t="-1136" r="-312" b="-102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82">
            <a:extLst>
              <a:ext uri="{FF2B5EF4-FFF2-40B4-BE49-F238E27FC236}">
                <a16:creationId xmlns:a16="http://schemas.microsoft.com/office/drawing/2014/main" id="{D170BA46-EDB3-462F-998F-E96D30C96D4A}"/>
              </a:ext>
            </a:extLst>
          </p:cNvPr>
          <p:cNvSpPr/>
          <p:nvPr/>
        </p:nvSpPr>
        <p:spPr>
          <a:xfrm>
            <a:off x="6598428" y="1630937"/>
            <a:ext cx="318419" cy="596215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82">
            <a:extLst>
              <a:ext uri="{FF2B5EF4-FFF2-40B4-BE49-F238E27FC236}">
                <a16:creationId xmlns:a16="http://schemas.microsoft.com/office/drawing/2014/main" id="{ED605044-F7FA-41E2-9C85-D10D9B9BA8C8}"/>
              </a:ext>
            </a:extLst>
          </p:cNvPr>
          <p:cNvSpPr/>
          <p:nvPr/>
        </p:nvSpPr>
        <p:spPr>
          <a:xfrm>
            <a:off x="6580321" y="2228466"/>
            <a:ext cx="318419" cy="596215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82">
            <a:extLst>
              <a:ext uri="{FF2B5EF4-FFF2-40B4-BE49-F238E27FC236}">
                <a16:creationId xmlns:a16="http://schemas.microsoft.com/office/drawing/2014/main" id="{65DF7A86-A54E-4720-A6B1-DD37BBBCE63A}"/>
              </a:ext>
            </a:extLst>
          </p:cNvPr>
          <p:cNvSpPr/>
          <p:nvPr/>
        </p:nvSpPr>
        <p:spPr>
          <a:xfrm>
            <a:off x="6553161" y="2816941"/>
            <a:ext cx="318419" cy="596215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81">
            <a:extLst>
              <a:ext uri="{FF2B5EF4-FFF2-40B4-BE49-F238E27FC236}">
                <a16:creationId xmlns:a16="http://schemas.microsoft.com/office/drawing/2014/main" id="{084BCB82-05E2-405F-B0CC-BC5CBAE0EEB5}"/>
              </a:ext>
            </a:extLst>
          </p:cNvPr>
          <p:cNvSpPr txBox="1"/>
          <p:nvPr/>
        </p:nvSpPr>
        <p:spPr>
          <a:xfrm>
            <a:off x="6863603" y="2341469"/>
            <a:ext cx="994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81">
            <a:extLst>
              <a:ext uri="{FF2B5EF4-FFF2-40B4-BE49-F238E27FC236}">
                <a16:creationId xmlns:a16="http://schemas.microsoft.com/office/drawing/2014/main" id="{EBA7CBCA-45DE-48F7-B9CC-E3815F566A4D}"/>
              </a:ext>
            </a:extLst>
          </p:cNvPr>
          <p:cNvSpPr txBox="1"/>
          <p:nvPr/>
        </p:nvSpPr>
        <p:spPr>
          <a:xfrm>
            <a:off x="6863603" y="2966158"/>
            <a:ext cx="121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8">
                <a:extLst>
                  <a:ext uri="{FF2B5EF4-FFF2-40B4-BE49-F238E27FC236}">
                    <a16:creationId xmlns:a16="http://schemas.microsoft.com/office/drawing/2014/main" id="{F71C51A0-3C27-40F4-8933-7F25F97490E3}"/>
                  </a:ext>
                </a:extLst>
              </p:cNvPr>
              <p:cNvSpPr txBox="1"/>
              <p:nvPr/>
            </p:nvSpPr>
            <p:spPr>
              <a:xfrm>
                <a:off x="5042042" y="3992836"/>
                <a:ext cx="165994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28">
                <a:extLst>
                  <a:ext uri="{FF2B5EF4-FFF2-40B4-BE49-F238E27FC236}">
                    <a16:creationId xmlns:a16="http://schemas.microsoft.com/office/drawing/2014/main" id="{F71C51A0-3C27-40F4-8933-7F25F9749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042" y="3992836"/>
                <a:ext cx="1659942" cy="4956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8">
                <a:extLst>
                  <a:ext uri="{FF2B5EF4-FFF2-40B4-BE49-F238E27FC236}">
                    <a16:creationId xmlns:a16="http://schemas.microsoft.com/office/drawing/2014/main" id="{B96D8FBA-BD89-4792-9D92-EDE2E2790860}"/>
                  </a:ext>
                </a:extLst>
              </p:cNvPr>
              <p:cNvSpPr txBox="1"/>
              <p:nvPr/>
            </p:nvSpPr>
            <p:spPr>
              <a:xfrm>
                <a:off x="4443005" y="4597908"/>
                <a:ext cx="2260747" cy="531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𝑖𝑠𝑖𝑛𝑛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28">
                <a:extLst>
                  <a:ext uri="{FF2B5EF4-FFF2-40B4-BE49-F238E27FC236}">
                    <a16:creationId xmlns:a16="http://schemas.microsoft.com/office/drawing/2014/main" id="{B96D8FBA-BD89-4792-9D92-EDE2E2790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005" y="4597908"/>
                <a:ext cx="2260747" cy="5316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8">
                <a:extLst>
                  <a:ext uri="{FF2B5EF4-FFF2-40B4-BE49-F238E27FC236}">
                    <a16:creationId xmlns:a16="http://schemas.microsoft.com/office/drawing/2014/main" id="{A3D660A5-3FE6-4134-B89C-203685D490F2}"/>
                  </a:ext>
                </a:extLst>
              </p:cNvPr>
              <p:cNvSpPr txBox="1"/>
              <p:nvPr/>
            </p:nvSpPr>
            <p:spPr>
              <a:xfrm>
                <a:off x="4660288" y="5276917"/>
                <a:ext cx="2025619" cy="317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𝑖𝑠𝑖𝑛𝑛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28">
                <a:extLst>
                  <a:ext uri="{FF2B5EF4-FFF2-40B4-BE49-F238E27FC236}">
                    <a16:creationId xmlns:a16="http://schemas.microsoft.com/office/drawing/2014/main" id="{A3D660A5-3FE6-4134-B89C-203685D49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288" y="5276917"/>
                <a:ext cx="2025619" cy="3172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8">
                <a:extLst>
                  <a:ext uri="{FF2B5EF4-FFF2-40B4-BE49-F238E27FC236}">
                    <a16:creationId xmlns:a16="http://schemas.microsoft.com/office/drawing/2014/main" id="{0FEC5D50-009D-415D-8BE0-7F9CD9C30B06}"/>
                  </a:ext>
                </a:extLst>
              </p:cNvPr>
              <p:cNvSpPr txBox="1"/>
              <p:nvPr/>
            </p:nvSpPr>
            <p:spPr>
              <a:xfrm>
                <a:off x="4307204" y="5774857"/>
                <a:ext cx="2222596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28">
                <a:extLst>
                  <a:ext uri="{FF2B5EF4-FFF2-40B4-BE49-F238E27FC236}">
                    <a16:creationId xmlns:a16="http://schemas.microsoft.com/office/drawing/2014/main" id="{0FEC5D50-009D-415D-8BE0-7F9CD9C30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204" y="5774857"/>
                <a:ext cx="2222596" cy="497059"/>
              </a:xfrm>
              <a:prstGeom prst="rect">
                <a:avLst/>
              </a:prstGeom>
              <a:blipFill>
                <a:blip r:embed="rId1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81">
                <a:extLst>
                  <a:ext uri="{FF2B5EF4-FFF2-40B4-BE49-F238E27FC236}">
                    <a16:creationId xmlns:a16="http://schemas.microsoft.com/office/drawing/2014/main" id="{7ED7A635-3AD6-4B5E-BC09-8DA080D6F39E}"/>
                  </a:ext>
                </a:extLst>
              </p:cNvPr>
              <p:cNvSpPr txBox="1"/>
              <p:nvPr/>
            </p:nvSpPr>
            <p:spPr>
              <a:xfrm>
                <a:off x="6818337" y="4260803"/>
                <a:ext cx="1954470" cy="532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the exponential form,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81">
                <a:extLst>
                  <a:ext uri="{FF2B5EF4-FFF2-40B4-BE49-F238E27FC236}">
                    <a16:creationId xmlns:a16="http://schemas.microsoft.com/office/drawing/2014/main" id="{7ED7A635-3AD6-4B5E-BC09-8DA080D6F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337" y="4260803"/>
                <a:ext cx="1954470" cy="532646"/>
              </a:xfrm>
              <a:prstGeom prst="rect">
                <a:avLst/>
              </a:prstGeom>
              <a:blipFill>
                <a:blip r:embed="rId16"/>
                <a:stretch>
                  <a:fillRect t="-2299" r="-623" b="-10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82">
            <a:extLst>
              <a:ext uri="{FF2B5EF4-FFF2-40B4-BE49-F238E27FC236}">
                <a16:creationId xmlns:a16="http://schemas.microsoft.com/office/drawing/2014/main" id="{8263C5A5-DE0B-4713-842C-2D1A011DCAAD}"/>
              </a:ext>
            </a:extLst>
          </p:cNvPr>
          <p:cNvSpPr/>
          <p:nvPr/>
        </p:nvSpPr>
        <p:spPr>
          <a:xfrm>
            <a:off x="6535054" y="4256442"/>
            <a:ext cx="318419" cy="596215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82">
            <a:extLst>
              <a:ext uri="{FF2B5EF4-FFF2-40B4-BE49-F238E27FC236}">
                <a16:creationId xmlns:a16="http://schemas.microsoft.com/office/drawing/2014/main" id="{C070EA5B-E0D9-4D55-A884-1037C2633636}"/>
              </a:ext>
            </a:extLst>
          </p:cNvPr>
          <p:cNvSpPr/>
          <p:nvPr/>
        </p:nvSpPr>
        <p:spPr>
          <a:xfrm>
            <a:off x="6516947" y="4853971"/>
            <a:ext cx="318419" cy="596215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82">
            <a:extLst>
              <a:ext uri="{FF2B5EF4-FFF2-40B4-BE49-F238E27FC236}">
                <a16:creationId xmlns:a16="http://schemas.microsoft.com/office/drawing/2014/main" id="{F892DB72-9DFA-4A01-BA59-904B23784A7E}"/>
              </a:ext>
            </a:extLst>
          </p:cNvPr>
          <p:cNvSpPr/>
          <p:nvPr/>
        </p:nvSpPr>
        <p:spPr>
          <a:xfrm>
            <a:off x="6489787" y="5442446"/>
            <a:ext cx="318419" cy="596215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81">
            <a:extLst>
              <a:ext uri="{FF2B5EF4-FFF2-40B4-BE49-F238E27FC236}">
                <a16:creationId xmlns:a16="http://schemas.microsoft.com/office/drawing/2014/main" id="{2E51D0BF-8D21-40A3-81A1-0F725E8601E1}"/>
              </a:ext>
            </a:extLst>
          </p:cNvPr>
          <p:cNvSpPr txBox="1"/>
          <p:nvPr/>
        </p:nvSpPr>
        <p:spPr>
          <a:xfrm>
            <a:off x="6800229" y="4966974"/>
            <a:ext cx="994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Box 81">
            <a:extLst>
              <a:ext uri="{FF2B5EF4-FFF2-40B4-BE49-F238E27FC236}">
                <a16:creationId xmlns:a16="http://schemas.microsoft.com/office/drawing/2014/main" id="{C7E45AE2-C5D2-458E-BBD2-920D3253D16C}"/>
              </a:ext>
            </a:extLst>
          </p:cNvPr>
          <p:cNvSpPr txBox="1"/>
          <p:nvPr/>
        </p:nvSpPr>
        <p:spPr>
          <a:xfrm>
            <a:off x="6800229" y="5591663"/>
            <a:ext cx="121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2i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81">
            <a:extLst>
              <a:ext uri="{FF2B5EF4-FFF2-40B4-BE49-F238E27FC236}">
                <a16:creationId xmlns:a16="http://schemas.microsoft.com/office/drawing/2014/main" id="{E0ADCEC4-96EF-4877-9165-49A001293477}"/>
              </a:ext>
            </a:extLst>
          </p:cNvPr>
          <p:cNvSpPr txBox="1"/>
          <p:nvPr/>
        </p:nvSpPr>
        <p:spPr>
          <a:xfrm>
            <a:off x="453751" y="4686316"/>
            <a:ext cx="2986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need to learn to spot situations where you can create this pattern in order to use it!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66D83D53-6028-4770-B6BF-DAD6ADFF50C4}"/>
                  </a:ext>
                </a:extLst>
              </p:cNvPr>
              <p:cNvSpPr txBox="1"/>
              <p:nvPr/>
            </p:nvSpPr>
            <p:spPr>
              <a:xfrm>
                <a:off x="0" y="513285"/>
                <a:ext cx="1895775" cy="4380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66D83D53-6028-4770-B6BF-DAD6ADFF5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3285"/>
                <a:ext cx="1895775" cy="4380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8">
                <a:extLst>
                  <a:ext uri="{FF2B5EF4-FFF2-40B4-BE49-F238E27FC236}">
                    <a16:creationId xmlns:a16="http://schemas.microsoft.com/office/drawing/2014/main" id="{26C161FB-A2CA-4A4D-B83F-6A42B449E462}"/>
                  </a:ext>
                </a:extLst>
              </p:cNvPr>
              <p:cNvSpPr txBox="1"/>
              <p:nvPr/>
            </p:nvSpPr>
            <p:spPr>
              <a:xfrm>
                <a:off x="0" y="947851"/>
                <a:ext cx="1932709" cy="4391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28">
                <a:extLst>
                  <a:ext uri="{FF2B5EF4-FFF2-40B4-BE49-F238E27FC236}">
                    <a16:creationId xmlns:a16="http://schemas.microsoft.com/office/drawing/2014/main" id="{26C161FB-A2CA-4A4D-B83F-6A42B449E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47851"/>
                <a:ext cx="1932709" cy="4391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358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 animBg="1"/>
      <p:bldP spid="4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0" y="22129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results for Geometric series with complex numbers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a positive integer, show that: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 You will need to use the exponential form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</m:oMath>
                </a14:m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 in order to then use the patterns we just saw…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  <a:blipFill>
                <a:blip r:embed="rId3"/>
                <a:stretch>
                  <a:fillRect l="-545" t="-717" r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21564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/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/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blipFill>
                <a:blip r:embed="rId5"/>
                <a:stretch>
                  <a:fillRect l="-13740" t="-113793" b="-17241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66D83D53-6028-4770-B6BF-DAD6ADFF50C4}"/>
                  </a:ext>
                </a:extLst>
              </p:cNvPr>
              <p:cNvSpPr txBox="1"/>
              <p:nvPr/>
            </p:nvSpPr>
            <p:spPr>
              <a:xfrm>
                <a:off x="0" y="513285"/>
                <a:ext cx="1895775" cy="4380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66D83D53-6028-4770-B6BF-DAD6ADFF5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3285"/>
                <a:ext cx="1895775" cy="438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8">
                <a:extLst>
                  <a:ext uri="{FF2B5EF4-FFF2-40B4-BE49-F238E27FC236}">
                    <a16:creationId xmlns:a16="http://schemas.microsoft.com/office/drawing/2014/main" id="{26C161FB-A2CA-4A4D-B83F-6A42B449E462}"/>
                  </a:ext>
                </a:extLst>
              </p:cNvPr>
              <p:cNvSpPr txBox="1"/>
              <p:nvPr/>
            </p:nvSpPr>
            <p:spPr>
              <a:xfrm>
                <a:off x="0" y="947851"/>
                <a:ext cx="1932709" cy="4391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28">
                <a:extLst>
                  <a:ext uri="{FF2B5EF4-FFF2-40B4-BE49-F238E27FC236}">
                    <a16:creationId xmlns:a16="http://schemas.microsoft.com/office/drawing/2014/main" id="{26C161FB-A2CA-4A4D-B83F-6A42B449E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47851"/>
                <a:ext cx="1932709" cy="4391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0505B14-2700-4D83-9102-F541BFCCA00A}"/>
                  </a:ext>
                </a:extLst>
              </p:cNvPr>
              <p:cNvSpPr txBox="1"/>
              <p:nvPr/>
            </p:nvSpPr>
            <p:spPr>
              <a:xfrm>
                <a:off x="238125" y="3462337"/>
                <a:ext cx="3283848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+..+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𝑖𝑐𝑜𝑡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0505B14-2700-4D83-9102-F541BFCCA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3462337"/>
                <a:ext cx="3283848" cy="420051"/>
              </a:xfrm>
              <a:prstGeom prst="rect">
                <a:avLst/>
              </a:prstGeom>
              <a:blipFill>
                <a:blip r:embed="rId8"/>
                <a:stretch>
                  <a:fillRect l="-92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990B90A-AE84-4A23-875C-CEBF37BFDDFF}"/>
                  </a:ext>
                </a:extLst>
              </p:cNvPr>
              <p:cNvSpPr txBox="1"/>
              <p:nvPr/>
            </p:nvSpPr>
            <p:spPr>
              <a:xfrm>
                <a:off x="4600575" y="1528762"/>
                <a:ext cx="831190" cy="416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990B90A-AE84-4A23-875C-CEBF37BFD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575" y="1528762"/>
                <a:ext cx="831190" cy="416717"/>
              </a:xfrm>
              <a:prstGeom prst="rect">
                <a:avLst/>
              </a:prstGeom>
              <a:blipFill>
                <a:blip r:embed="rId9"/>
                <a:stretch>
                  <a:fillRect l="-2941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1A9FCED6-0AB2-4E61-B670-B2C9DE10D4BA}"/>
                  </a:ext>
                </a:extLst>
              </p:cNvPr>
              <p:cNvSpPr txBox="1"/>
              <p:nvPr/>
            </p:nvSpPr>
            <p:spPr>
              <a:xfrm>
                <a:off x="4410075" y="2128837"/>
                <a:ext cx="1037143" cy="675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1A9FCED6-0AB2-4E61-B670-B2C9DE10D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075" y="2128837"/>
                <a:ext cx="1037143" cy="6758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37721A7-0C92-4B52-B0E5-46682BBDF8F0}"/>
                  </a:ext>
                </a:extLst>
              </p:cNvPr>
              <p:cNvSpPr txBox="1"/>
              <p:nvPr/>
            </p:nvSpPr>
            <p:spPr>
              <a:xfrm>
                <a:off x="847725" y="5132577"/>
                <a:ext cx="2162175" cy="478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37721A7-0C92-4B52-B0E5-46682BBDF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5132577"/>
                <a:ext cx="2162175" cy="4789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1D875A7-BB40-471F-8AB2-25A898BDBFEC}"/>
                  </a:ext>
                </a:extLst>
              </p:cNvPr>
              <p:cNvSpPr txBox="1"/>
              <p:nvPr/>
            </p:nvSpPr>
            <p:spPr>
              <a:xfrm>
                <a:off x="2305050" y="5561202"/>
                <a:ext cx="676275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1D875A7-BB40-471F-8AB2-25A898BD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50" y="5561202"/>
                <a:ext cx="676275" cy="4135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04EE6B0-F8D1-4939-A4A8-C8693FDEC3FC}"/>
                  </a:ext>
                </a:extLst>
              </p:cNvPr>
              <p:cNvSpPr txBox="1"/>
              <p:nvPr/>
            </p:nvSpPr>
            <p:spPr>
              <a:xfrm>
                <a:off x="238125" y="5991225"/>
                <a:ext cx="33443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(don’t confuse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symbols with the letter ‘n’!)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04EE6B0-F8D1-4939-A4A8-C8693FDEC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5991225"/>
                <a:ext cx="3344313" cy="276999"/>
              </a:xfrm>
              <a:prstGeom prst="rect">
                <a:avLst/>
              </a:prstGeom>
              <a:blipFill>
                <a:blip r:embed="rId13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1">
                <a:extLst>
                  <a:ext uri="{FF2B5EF4-FFF2-40B4-BE49-F238E27FC236}">
                    <a16:creationId xmlns:a16="http://schemas.microsoft.com/office/drawing/2014/main" id="{B94AEFF7-19F1-4990-A444-45B5895879EC}"/>
                  </a:ext>
                </a:extLst>
              </p:cNvPr>
              <p:cNvSpPr txBox="1"/>
              <p:nvPr/>
            </p:nvSpPr>
            <p:spPr>
              <a:xfrm>
                <a:off x="5781675" y="1797223"/>
                <a:ext cx="2797331" cy="61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this question,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81">
                <a:extLst>
                  <a:ext uri="{FF2B5EF4-FFF2-40B4-BE49-F238E27FC236}">
                    <a16:creationId xmlns:a16="http://schemas.microsoft.com/office/drawing/2014/main" id="{B94AEFF7-19F1-4990-A444-45B589587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675" y="1797223"/>
                <a:ext cx="2797331" cy="615105"/>
              </a:xfrm>
              <a:prstGeom prst="rect">
                <a:avLst/>
              </a:prstGeom>
              <a:blipFill>
                <a:blip r:embed="rId14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82">
            <a:extLst>
              <a:ext uri="{FF2B5EF4-FFF2-40B4-BE49-F238E27FC236}">
                <a16:creationId xmlns:a16="http://schemas.microsoft.com/office/drawing/2014/main" id="{62D5861B-7824-410B-9A30-39C92AA3C1E5}"/>
              </a:ext>
            </a:extLst>
          </p:cNvPr>
          <p:cNvSpPr/>
          <p:nvPr/>
        </p:nvSpPr>
        <p:spPr>
          <a:xfrm>
            <a:off x="5464953" y="1764287"/>
            <a:ext cx="345297" cy="731263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B1A7EF8-31C4-4431-AC82-454DE41A551A}"/>
              </a:ext>
            </a:extLst>
          </p:cNvPr>
          <p:cNvSpPr/>
          <p:nvPr/>
        </p:nvSpPr>
        <p:spPr>
          <a:xfrm>
            <a:off x="4962524" y="2114551"/>
            <a:ext cx="485775" cy="3429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A5D20031-392A-4DB1-8E68-45E1AC59A629}"/>
              </a:ext>
            </a:extLst>
          </p:cNvPr>
          <p:cNvSpPr/>
          <p:nvPr/>
        </p:nvSpPr>
        <p:spPr>
          <a:xfrm>
            <a:off x="5038725" y="2533650"/>
            <a:ext cx="323850" cy="2952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E0AEC33-3146-45BE-9443-D18E4205D468}"/>
              </a:ext>
            </a:extLst>
          </p:cNvPr>
          <p:cNvSpPr/>
          <p:nvPr/>
        </p:nvSpPr>
        <p:spPr>
          <a:xfrm>
            <a:off x="5057775" y="1790701"/>
            <a:ext cx="238125" cy="2095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86FC48BB-F45A-4FE7-A3D1-45F17CCABBC8}"/>
              </a:ext>
            </a:extLst>
          </p:cNvPr>
          <p:cNvSpPr/>
          <p:nvPr/>
        </p:nvSpPr>
        <p:spPr>
          <a:xfrm>
            <a:off x="5095875" y="1514475"/>
            <a:ext cx="247650" cy="2286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82">
            <a:extLst>
              <a:ext uri="{FF2B5EF4-FFF2-40B4-BE49-F238E27FC236}">
                <a16:creationId xmlns:a16="http://schemas.microsoft.com/office/drawing/2014/main" id="{9997BA3C-5216-4036-8120-F7222B907D00}"/>
              </a:ext>
            </a:extLst>
          </p:cNvPr>
          <p:cNvSpPr/>
          <p:nvPr/>
        </p:nvSpPr>
        <p:spPr>
          <a:xfrm>
            <a:off x="5445903" y="2554862"/>
            <a:ext cx="345297" cy="731263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E6CEEAF5-5FF9-4C8C-87F2-CCC4258DC79C}"/>
                  </a:ext>
                </a:extLst>
              </p:cNvPr>
              <p:cNvSpPr txBox="1"/>
              <p:nvPr/>
            </p:nvSpPr>
            <p:spPr>
              <a:xfrm>
                <a:off x="4400550" y="3062287"/>
                <a:ext cx="781176" cy="552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E6CEEAF5-5FF9-4C8C-87F2-CCC4258DC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50" y="3062287"/>
                <a:ext cx="781176" cy="5520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A007377-4F61-47B8-8444-F481B6830B75}"/>
                  </a:ext>
                </a:extLst>
              </p:cNvPr>
              <p:cNvSpPr txBox="1"/>
              <p:nvPr/>
            </p:nvSpPr>
            <p:spPr>
              <a:xfrm>
                <a:off x="4848225" y="4424362"/>
                <a:ext cx="1717521" cy="257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A007377-4F61-47B8-8444-F481B6830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225" y="4424362"/>
                <a:ext cx="1717521" cy="257058"/>
              </a:xfrm>
              <a:prstGeom prst="rect">
                <a:avLst/>
              </a:prstGeom>
              <a:blipFill>
                <a:blip r:embed="rId16"/>
                <a:stretch>
                  <a:fillRect l="-1064" t="-2381" r="-1773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8AC03E54-DBA0-4CCC-AABA-5796EE99EBA8}"/>
                  </a:ext>
                </a:extLst>
              </p:cNvPr>
              <p:cNvSpPr txBox="1"/>
              <p:nvPr/>
            </p:nvSpPr>
            <p:spPr>
              <a:xfrm>
                <a:off x="4838700" y="4833937"/>
                <a:ext cx="1730795" cy="254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8AC03E54-DBA0-4CCC-AABA-5796EE99E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4833937"/>
                <a:ext cx="1730795" cy="254237"/>
              </a:xfrm>
              <a:prstGeom prst="rect">
                <a:avLst/>
              </a:prstGeom>
              <a:blipFill>
                <a:blip r:embed="rId17"/>
                <a:stretch>
                  <a:fillRect l="-1408" t="-2381" r="-1408"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367483CD-8F25-4856-BDCF-3616FD8A9ACB}"/>
                  </a:ext>
                </a:extLst>
              </p:cNvPr>
              <p:cNvSpPr txBox="1"/>
              <p:nvPr/>
            </p:nvSpPr>
            <p:spPr>
              <a:xfrm>
                <a:off x="4829175" y="5272087"/>
                <a:ext cx="1460785" cy="254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367483CD-8F25-4856-BDCF-3616FD8A9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175" y="5272087"/>
                <a:ext cx="1460785" cy="254237"/>
              </a:xfrm>
              <a:prstGeom prst="rect">
                <a:avLst/>
              </a:prstGeom>
              <a:blipFill>
                <a:blip r:embed="rId18"/>
                <a:stretch>
                  <a:fillRect l="-1250" t="-2381" r="-4583" b="-30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0D0542C7-391B-496D-AF87-79D73F279F38}"/>
                  </a:ext>
                </a:extLst>
              </p:cNvPr>
              <p:cNvSpPr txBox="1"/>
              <p:nvPr/>
            </p:nvSpPr>
            <p:spPr>
              <a:xfrm>
                <a:off x="4838700" y="5710237"/>
                <a:ext cx="859723" cy="254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0D0542C7-391B-496D-AF87-79D73F279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5710237"/>
                <a:ext cx="859723" cy="254237"/>
              </a:xfrm>
              <a:prstGeom prst="rect">
                <a:avLst/>
              </a:prstGeom>
              <a:blipFill>
                <a:blip r:embed="rId19"/>
                <a:stretch>
                  <a:fillRect l="-3546" t="-2439" r="-4255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13012BAD-9384-4097-B177-3552F671B8FC}"/>
                  </a:ext>
                </a:extLst>
              </p:cNvPr>
              <p:cNvSpPr txBox="1"/>
              <p:nvPr/>
            </p:nvSpPr>
            <p:spPr>
              <a:xfrm>
                <a:off x="4476750" y="6157912"/>
                <a:ext cx="1064715" cy="254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13012BAD-9384-4097-B177-3552F671B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6157912"/>
                <a:ext cx="1064715" cy="254237"/>
              </a:xfrm>
              <a:prstGeom prst="rect">
                <a:avLst/>
              </a:prstGeom>
              <a:blipFill>
                <a:blip r:embed="rId20"/>
                <a:stretch>
                  <a:fillRect l="-1714" t="-2381" r="-3429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CBE8B3A-633A-478C-AC99-003BCAE68598}"/>
              </a:ext>
            </a:extLst>
          </p:cNvPr>
          <p:cNvCxnSpPr/>
          <p:nvPr/>
        </p:nvCxnSpPr>
        <p:spPr>
          <a:xfrm>
            <a:off x="4162425" y="3876675"/>
            <a:ext cx="4733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rc 82">
            <a:extLst>
              <a:ext uri="{FF2B5EF4-FFF2-40B4-BE49-F238E27FC236}">
                <a16:creationId xmlns:a16="http://schemas.microsoft.com/office/drawing/2014/main" id="{5902758D-1559-47BF-AA44-494F70D95923}"/>
              </a:ext>
            </a:extLst>
          </p:cNvPr>
          <p:cNvSpPr/>
          <p:nvPr/>
        </p:nvSpPr>
        <p:spPr>
          <a:xfrm>
            <a:off x="6484128" y="4562475"/>
            <a:ext cx="307197" cy="4191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Arc 82">
            <a:extLst>
              <a:ext uri="{FF2B5EF4-FFF2-40B4-BE49-F238E27FC236}">
                <a16:creationId xmlns:a16="http://schemas.microsoft.com/office/drawing/2014/main" id="{64A4ECB4-379E-4AFE-8901-841F8E8E91F7}"/>
              </a:ext>
            </a:extLst>
          </p:cNvPr>
          <p:cNvSpPr/>
          <p:nvPr/>
        </p:nvSpPr>
        <p:spPr>
          <a:xfrm>
            <a:off x="6446028" y="5029200"/>
            <a:ext cx="307197" cy="4191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rc 82">
            <a:extLst>
              <a:ext uri="{FF2B5EF4-FFF2-40B4-BE49-F238E27FC236}">
                <a16:creationId xmlns:a16="http://schemas.microsoft.com/office/drawing/2014/main" id="{8E9FE458-D17B-4B29-8F7E-9C1FA7C6E42B}"/>
              </a:ext>
            </a:extLst>
          </p:cNvPr>
          <p:cNvSpPr/>
          <p:nvPr/>
        </p:nvSpPr>
        <p:spPr>
          <a:xfrm>
            <a:off x="6150753" y="5419725"/>
            <a:ext cx="307197" cy="4191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82">
            <a:extLst>
              <a:ext uri="{FF2B5EF4-FFF2-40B4-BE49-F238E27FC236}">
                <a16:creationId xmlns:a16="http://schemas.microsoft.com/office/drawing/2014/main" id="{888087E8-A800-445D-AB6F-F0808FFAD638}"/>
              </a:ext>
            </a:extLst>
          </p:cNvPr>
          <p:cNvSpPr/>
          <p:nvPr/>
        </p:nvSpPr>
        <p:spPr>
          <a:xfrm>
            <a:off x="5579253" y="5867400"/>
            <a:ext cx="307197" cy="4191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81">
            <a:extLst>
              <a:ext uri="{FF2B5EF4-FFF2-40B4-BE49-F238E27FC236}">
                <a16:creationId xmlns:a16="http://schemas.microsoft.com/office/drawing/2014/main" id="{A20F9642-B2C7-4C2F-BFCF-2568E9F15B61}"/>
              </a:ext>
            </a:extLst>
          </p:cNvPr>
          <p:cNvSpPr txBox="1"/>
          <p:nvPr/>
        </p:nvSpPr>
        <p:spPr>
          <a:xfrm>
            <a:off x="5753100" y="2806873"/>
            <a:ext cx="2797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simplify the numerator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TextBox 81">
            <a:extLst>
              <a:ext uri="{FF2B5EF4-FFF2-40B4-BE49-F238E27FC236}">
                <a16:creationId xmlns:a16="http://schemas.microsoft.com/office/drawing/2014/main" id="{0A3A85E8-3996-4FF0-8409-925126D1C736}"/>
              </a:ext>
            </a:extLst>
          </p:cNvPr>
          <p:cNvSpPr txBox="1"/>
          <p:nvPr/>
        </p:nvSpPr>
        <p:spPr>
          <a:xfrm>
            <a:off x="5298919" y="4016548"/>
            <a:ext cx="2797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Start with Euler’s relation…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81">
                <a:extLst>
                  <a:ext uri="{FF2B5EF4-FFF2-40B4-BE49-F238E27FC236}">
                    <a16:creationId xmlns:a16="http://schemas.microsoft.com/office/drawing/2014/main" id="{76F8BEB8-F1DA-40F9-AE75-2DFFCF694841}"/>
                  </a:ext>
                </a:extLst>
              </p:cNvPr>
              <p:cNvSpPr txBox="1"/>
              <p:nvPr/>
            </p:nvSpPr>
            <p:spPr>
              <a:xfrm>
                <a:off x="6737194" y="4607098"/>
                <a:ext cx="10447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81">
                <a:extLst>
                  <a:ext uri="{FF2B5EF4-FFF2-40B4-BE49-F238E27FC236}">
                    <a16:creationId xmlns:a16="http://schemas.microsoft.com/office/drawing/2014/main" id="{76F8BEB8-F1DA-40F9-AE75-2DFFCF694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194" y="4607098"/>
                <a:ext cx="1044731" cy="307777"/>
              </a:xfrm>
              <a:prstGeom prst="rect">
                <a:avLst/>
              </a:prstGeom>
              <a:blipFill>
                <a:blip r:embed="rId2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81">
            <a:extLst>
              <a:ext uri="{FF2B5EF4-FFF2-40B4-BE49-F238E27FC236}">
                <a16:creationId xmlns:a16="http://schemas.microsoft.com/office/drawing/2014/main" id="{4B8E385F-B726-481C-9C7C-B47A921DBE63}"/>
              </a:ext>
            </a:extLst>
          </p:cNvPr>
          <p:cNvSpPr txBox="1"/>
          <p:nvPr/>
        </p:nvSpPr>
        <p:spPr>
          <a:xfrm>
            <a:off x="6781801" y="5035723"/>
            <a:ext cx="217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terms on RHS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TextBox 81">
            <a:extLst>
              <a:ext uri="{FF2B5EF4-FFF2-40B4-BE49-F238E27FC236}">
                <a16:creationId xmlns:a16="http://schemas.microsoft.com/office/drawing/2014/main" id="{0D6359F8-BA45-4B17-8543-95E3155071FB}"/>
              </a:ext>
            </a:extLst>
          </p:cNvPr>
          <p:cNvSpPr txBox="1"/>
          <p:nvPr/>
        </p:nvSpPr>
        <p:spPr>
          <a:xfrm>
            <a:off x="6477001" y="5492923"/>
            <a:ext cx="876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TextBox 81">
            <a:extLst>
              <a:ext uri="{FF2B5EF4-FFF2-40B4-BE49-F238E27FC236}">
                <a16:creationId xmlns:a16="http://schemas.microsoft.com/office/drawing/2014/main" id="{B0943C87-59EA-4C35-85B3-5300A55CD289}"/>
              </a:ext>
            </a:extLst>
          </p:cNvPr>
          <p:cNvSpPr txBox="1"/>
          <p:nvPr/>
        </p:nvSpPr>
        <p:spPr>
          <a:xfrm>
            <a:off x="523875" y="6464473"/>
            <a:ext cx="8029575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This is known as ‘Euler’s identity’, and is one of the most famous relationships in all of </a:t>
            </a:r>
            <a:r>
              <a:rPr lang="en-US" sz="1400" dirty="0" err="1">
                <a:latin typeface="Comic Sans MS" panose="030F0702030302020204" pitchFamily="66" charset="0"/>
              </a:rPr>
              <a:t>Maths</a:t>
            </a:r>
            <a:r>
              <a:rPr lang="en-US" sz="1400" dirty="0">
                <a:latin typeface="Comic Sans MS" panose="030F0702030302020204" pitchFamily="66" charset="0"/>
              </a:rPr>
              <a:t>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3" name="TextBox 81">
            <a:extLst>
              <a:ext uri="{FF2B5EF4-FFF2-40B4-BE49-F238E27FC236}">
                <a16:creationId xmlns:a16="http://schemas.microsoft.com/office/drawing/2014/main" id="{375A2B97-A4D7-453E-87E1-EBA54A10310C}"/>
              </a:ext>
            </a:extLst>
          </p:cNvPr>
          <p:cNvSpPr txBox="1"/>
          <p:nvPr/>
        </p:nvSpPr>
        <p:spPr>
          <a:xfrm>
            <a:off x="5753101" y="5931073"/>
            <a:ext cx="876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5B6E4CF-9D23-473C-AFF0-9EC7DCE78EEE}"/>
                  </a:ext>
                </a:extLst>
              </p:cNvPr>
              <p:cNvSpPr txBox="1"/>
              <p:nvPr/>
            </p:nvSpPr>
            <p:spPr>
              <a:xfrm>
                <a:off x="1219200" y="4776787"/>
                <a:ext cx="1717521" cy="257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5B6E4CF-9D23-473C-AFF0-9EC7DCE78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76787"/>
                <a:ext cx="1717521" cy="257058"/>
              </a:xfrm>
              <a:prstGeom prst="rect">
                <a:avLst/>
              </a:prstGeom>
              <a:blipFill>
                <a:blip r:embed="rId22"/>
                <a:stretch>
                  <a:fillRect l="-1064" t="-2381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E74C64D-8797-4A2D-8B96-5FCBB733D063}"/>
                  </a:ext>
                </a:extLst>
              </p:cNvPr>
              <p:cNvSpPr txBox="1"/>
              <p:nvPr/>
            </p:nvSpPr>
            <p:spPr>
              <a:xfrm>
                <a:off x="8284277" y="519112"/>
                <a:ext cx="859723" cy="25423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E74C64D-8797-4A2D-8B96-5FCBB733D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277" y="519112"/>
                <a:ext cx="859723" cy="254237"/>
              </a:xfrm>
              <a:prstGeom prst="rect">
                <a:avLst/>
              </a:prstGeom>
              <a:blipFill>
                <a:blip r:embed="rId23"/>
                <a:stretch>
                  <a:fillRect l="-2069" r="-2759" b="-21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90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9" grpId="0"/>
      <p:bldP spid="50" grpId="0"/>
      <p:bldP spid="51" grpId="0"/>
      <p:bldP spid="8" grpId="0"/>
      <p:bldP spid="52" grpId="0"/>
      <p:bldP spid="53" grpId="0" animBg="1"/>
      <p:bldP spid="9" grpId="0" animBg="1"/>
      <p:bldP spid="9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8" grpId="0"/>
      <p:bldP spid="10" grpId="0"/>
      <p:bldP spid="59" grpId="0"/>
      <p:bldP spid="60" grpId="0"/>
      <p:bldP spid="61" grpId="0"/>
      <p:bldP spid="62" grpId="0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/>
      <p:bldP spid="71" grpId="0"/>
      <p:bldP spid="72" grpId="0" animBg="1"/>
      <p:bldP spid="73" grpId="0"/>
      <p:bldP spid="74" grpId="0"/>
      <p:bldP spid="7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0" y="22129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results for Geometric series with complex numbers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a positive integer, show that: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 You will need to use the exponential form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</m:oMath>
                </a14:m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 in order to then use the patterns we just saw…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  <a:blipFill>
                <a:blip r:embed="rId3"/>
                <a:stretch>
                  <a:fillRect l="-545" t="-717" r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21564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/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/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blipFill>
                <a:blip r:embed="rId5"/>
                <a:stretch>
                  <a:fillRect l="-13740" t="-113793" b="-17241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66D83D53-6028-4770-B6BF-DAD6ADFF50C4}"/>
                  </a:ext>
                </a:extLst>
              </p:cNvPr>
              <p:cNvSpPr txBox="1"/>
              <p:nvPr/>
            </p:nvSpPr>
            <p:spPr>
              <a:xfrm>
                <a:off x="0" y="513285"/>
                <a:ext cx="1895775" cy="4380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66D83D53-6028-4770-B6BF-DAD6ADFF5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3285"/>
                <a:ext cx="1895775" cy="438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8">
                <a:extLst>
                  <a:ext uri="{FF2B5EF4-FFF2-40B4-BE49-F238E27FC236}">
                    <a16:creationId xmlns:a16="http://schemas.microsoft.com/office/drawing/2014/main" id="{26C161FB-A2CA-4A4D-B83F-6A42B449E462}"/>
                  </a:ext>
                </a:extLst>
              </p:cNvPr>
              <p:cNvSpPr txBox="1"/>
              <p:nvPr/>
            </p:nvSpPr>
            <p:spPr>
              <a:xfrm>
                <a:off x="0" y="947851"/>
                <a:ext cx="1932709" cy="4391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28">
                <a:extLst>
                  <a:ext uri="{FF2B5EF4-FFF2-40B4-BE49-F238E27FC236}">
                    <a16:creationId xmlns:a16="http://schemas.microsoft.com/office/drawing/2014/main" id="{26C161FB-A2CA-4A4D-B83F-6A42B449E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47851"/>
                <a:ext cx="1932709" cy="4391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0505B14-2700-4D83-9102-F541BFCCA00A}"/>
                  </a:ext>
                </a:extLst>
              </p:cNvPr>
              <p:cNvSpPr txBox="1"/>
              <p:nvPr/>
            </p:nvSpPr>
            <p:spPr>
              <a:xfrm>
                <a:off x="238125" y="3462337"/>
                <a:ext cx="3283848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+..+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𝑖𝑐𝑜𝑡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0505B14-2700-4D83-9102-F541BFCCA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3462337"/>
                <a:ext cx="3283848" cy="420051"/>
              </a:xfrm>
              <a:prstGeom prst="rect">
                <a:avLst/>
              </a:prstGeom>
              <a:blipFill>
                <a:blip r:embed="rId8"/>
                <a:stretch>
                  <a:fillRect l="-92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990B90A-AE84-4A23-875C-CEBF37BFDDFF}"/>
                  </a:ext>
                </a:extLst>
              </p:cNvPr>
              <p:cNvSpPr txBox="1"/>
              <p:nvPr/>
            </p:nvSpPr>
            <p:spPr>
              <a:xfrm>
                <a:off x="4600575" y="1528762"/>
                <a:ext cx="831190" cy="416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990B90A-AE84-4A23-875C-CEBF37BFD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575" y="1528762"/>
                <a:ext cx="831190" cy="416717"/>
              </a:xfrm>
              <a:prstGeom prst="rect">
                <a:avLst/>
              </a:prstGeom>
              <a:blipFill>
                <a:blip r:embed="rId9"/>
                <a:stretch>
                  <a:fillRect l="-2941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1A9FCED6-0AB2-4E61-B670-B2C9DE10D4BA}"/>
                  </a:ext>
                </a:extLst>
              </p:cNvPr>
              <p:cNvSpPr txBox="1"/>
              <p:nvPr/>
            </p:nvSpPr>
            <p:spPr>
              <a:xfrm>
                <a:off x="4410075" y="2128837"/>
                <a:ext cx="1037143" cy="675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1A9FCED6-0AB2-4E61-B670-B2C9DE10D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075" y="2128837"/>
                <a:ext cx="1037143" cy="6758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37721A7-0C92-4B52-B0E5-46682BBDF8F0}"/>
                  </a:ext>
                </a:extLst>
              </p:cNvPr>
              <p:cNvSpPr txBox="1"/>
              <p:nvPr/>
            </p:nvSpPr>
            <p:spPr>
              <a:xfrm>
                <a:off x="847725" y="5132577"/>
                <a:ext cx="2162175" cy="478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37721A7-0C92-4B52-B0E5-46682BBDF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5132577"/>
                <a:ext cx="2162175" cy="4789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1D875A7-BB40-471F-8AB2-25A898BDBFEC}"/>
                  </a:ext>
                </a:extLst>
              </p:cNvPr>
              <p:cNvSpPr txBox="1"/>
              <p:nvPr/>
            </p:nvSpPr>
            <p:spPr>
              <a:xfrm>
                <a:off x="2305050" y="5561202"/>
                <a:ext cx="676275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1D875A7-BB40-471F-8AB2-25A898BD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50" y="5561202"/>
                <a:ext cx="676275" cy="4135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04EE6B0-F8D1-4939-A4A8-C8693FDEC3FC}"/>
                  </a:ext>
                </a:extLst>
              </p:cNvPr>
              <p:cNvSpPr txBox="1"/>
              <p:nvPr/>
            </p:nvSpPr>
            <p:spPr>
              <a:xfrm>
                <a:off x="238125" y="5991225"/>
                <a:ext cx="33443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(don’t confuse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symbols with the letter ‘n’!)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04EE6B0-F8D1-4939-A4A8-C8693FDEC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5991225"/>
                <a:ext cx="3344313" cy="276999"/>
              </a:xfrm>
              <a:prstGeom prst="rect">
                <a:avLst/>
              </a:prstGeom>
              <a:blipFill>
                <a:blip r:embed="rId13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1">
                <a:extLst>
                  <a:ext uri="{FF2B5EF4-FFF2-40B4-BE49-F238E27FC236}">
                    <a16:creationId xmlns:a16="http://schemas.microsoft.com/office/drawing/2014/main" id="{B94AEFF7-19F1-4990-A444-45B5895879EC}"/>
                  </a:ext>
                </a:extLst>
              </p:cNvPr>
              <p:cNvSpPr txBox="1"/>
              <p:nvPr/>
            </p:nvSpPr>
            <p:spPr>
              <a:xfrm>
                <a:off x="5781675" y="1797223"/>
                <a:ext cx="2797331" cy="61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this question,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81">
                <a:extLst>
                  <a:ext uri="{FF2B5EF4-FFF2-40B4-BE49-F238E27FC236}">
                    <a16:creationId xmlns:a16="http://schemas.microsoft.com/office/drawing/2014/main" id="{B94AEFF7-19F1-4990-A444-45B589587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675" y="1797223"/>
                <a:ext cx="2797331" cy="615105"/>
              </a:xfrm>
              <a:prstGeom prst="rect">
                <a:avLst/>
              </a:prstGeom>
              <a:blipFill>
                <a:blip r:embed="rId14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82">
            <a:extLst>
              <a:ext uri="{FF2B5EF4-FFF2-40B4-BE49-F238E27FC236}">
                <a16:creationId xmlns:a16="http://schemas.microsoft.com/office/drawing/2014/main" id="{62D5861B-7824-410B-9A30-39C92AA3C1E5}"/>
              </a:ext>
            </a:extLst>
          </p:cNvPr>
          <p:cNvSpPr/>
          <p:nvPr/>
        </p:nvSpPr>
        <p:spPr>
          <a:xfrm>
            <a:off x="5464953" y="1764287"/>
            <a:ext cx="345297" cy="731263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B1A7EF8-31C4-4431-AC82-454DE41A551A}"/>
              </a:ext>
            </a:extLst>
          </p:cNvPr>
          <p:cNvSpPr/>
          <p:nvPr/>
        </p:nvSpPr>
        <p:spPr>
          <a:xfrm>
            <a:off x="4962524" y="2114551"/>
            <a:ext cx="485775" cy="3429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A5D20031-392A-4DB1-8E68-45E1AC59A629}"/>
              </a:ext>
            </a:extLst>
          </p:cNvPr>
          <p:cNvSpPr/>
          <p:nvPr/>
        </p:nvSpPr>
        <p:spPr>
          <a:xfrm>
            <a:off x="5038725" y="2533650"/>
            <a:ext cx="323850" cy="2952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E0AEC33-3146-45BE-9443-D18E4205D468}"/>
              </a:ext>
            </a:extLst>
          </p:cNvPr>
          <p:cNvSpPr/>
          <p:nvPr/>
        </p:nvSpPr>
        <p:spPr>
          <a:xfrm>
            <a:off x="5057775" y="1790701"/>
            <a:ext cx="238125" cy="2095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86FC48BB-F45A-4FE7-A3D1-45F17CCABBC8}"/>
              </a:ext>
            </a:extLst>
          </p:cNvPr>
          <p:cNvSpPr/>
          <p:nvPr/>
        </p:nvSpPr>
        <p:spPr>
          <a:xfrm>
            <a:off x="5095875" y="1514475"/>
            <a:ext cx="247650" cy="2286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82">
            <a:extLst>
              <a:ext uri="{FF2B5EF4-FFF2-40B4-BE49-F238E27FC236}">
                <a16:creationId xmlns:a16="http://schemas.microsoft.com/office/drawing/2014/main" id="{9997BA3C-5216-4036-8120-F7222B907D00}"/>
              </a:ext>
            </a:extLst>
          </p:cNvPr>
          <p:cNvSpPr/>
          <p:nvPr/>
        </p:nvSpPr>
        <p:spPr>
          <a:xfrm>
            <a:off x="5445903" y="2554862"/>
            <a:ext cx="345297" cy="731263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E6CEEAF5-5FF9-4C8C-87F2-CCC4258DC79C}"/>
                  </a:ext>
                </a:extLst>
              </p:cNvPr>
              <p:cNvSpPr txBox="1"/>
              <p:nvPr/>
            </p:nvSpPr>
            <p:spPr>
              <a:xfrm>
                <a:off x="4400550" y="3062287"/>
                <a:ext cx="781176" cy="552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E6CEEAF5-5FF9-4C8C-87F2-CCC4258DC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50" y="3062287"/>
                <a:ext cx="781176" cy="5520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81">
            <a:extLst>
              <a:ext uri="{FF2B5EF4-FFF2-40B4-BE49-F238E27FC236}">
                <a16:creationId xmlns:a16="http://schemas.microsoft.com/office/drawing/2014/main" id="{A20F9642-B2C7-4C2F-BFCF-2568E9F15B61}"/>
              </a:ext>
            </a:extLst>
          </p:cNvPr>
          <p:cNvSpPr txBox="1"/>
          <p:nvPr/>
        </p:nvSpPr>
        <p:spPr>
          <a:xfrm>
            <a:off x="5753100" y="2806873"/>
            <a:ext cx="2797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simplify the numerator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5B6E4CF-9D23-473C-AFF0-9EC7DCE78EEE}"/>
                  </a:ext>
                </a:extLst>
              </p:cNvPr>
              <p:cNvSpPr txBox="1"/>
              <p:nvPr/>
            </p:nvSpPr>
            <p:spPr>
              <a:xfrm>
                <a:off x="1219200" y="4776787"/>
                <a:ext cx="1717521" cy="257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5B6E4CF-9D23-473C-AFF0-9EC7DCE78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76787"/>
                <a:ext cx="1717521" cy="257058"/>
              </a:xfrm>
              <a:prstGeom prst="rect">
                <a:avLst/>
              </a:prstGeom>
              <a:blipFill>
                <a:blip r:embed="rId16"/>
                <a:stretch>
                  <a:fillRect l="-1064" t="-2381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E74C64D-8797-4A2D-8B96-5FCBB733D063}"/>
                  </a:ext>
                </a:extLst>
              </p:cNvPr>
              <p:cNvSpPr txBox="1"/>
              <p:nvPr/>
            </p:nvSpPr>
            <p:spPr>
              <a:xfrm>
                <a:off x="8284277" y="519112"/>
                <a:ext cx="859723" cy="25423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E74C64D-8797-4A2D-8B96-5FCBB733D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277" y="519112"/>
                <a:ext cx="859723" cy="254237"/>
              </a:xfrm>
              <a:prstGeom prst="rect">
                <a:avLst/>
              </a:prstGeom>
              <a:blipFill>
                <a:blip r:embed="rId17"/>
                <a:stretch>
                  <a:fillRect l="-2069" r="-2759" b="-21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6CF8BCD-707B-4CE4-8D82-BD99E75C5B0D}"/>
                  </a:ext>
                </a:extLst>
              </p:cNvPr>
              <p:cNvSpPr txBox="1"/>
              <p:nvPr/>
            </p:nvSpPr>
            <p:spPr>
              <a:xfrm>
                <a:off x="4400550" y="3871912"/>
                <a:ext cx="781175" cy="516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6CF8BCD-707B-4CE4-8D82-BD99E75C5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50" y="3871912"/>
                <a:ext cx="781175" cy="516936"/>
              </a:xfrm>
              <a:prstGeom prst="rect">
                <a:avLst/>
              </a:prstGeom>
              <a:blipFill>
                <a:blip r:embed="rId18"/>
                <a:stretch>
                  <a:fillRect l="-2344" b="-10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82">
            <a:extLst>
              <a:ext uri="{FF2B5EF4-FFF2-40B4-BE49-F238E27FC236}">
                <a16:creationId xmlns:a16="http://schemas.microsoft.com/office/drawing/2014/main" id="{35D3C800-36AF-47C0-BA57-34E34AFE8163}"/>
              </a:ext>
            </a:extLst>
          </p:cNvPr>
          <p:cNvSpPr/>
          <p:nvPr/>
        </p:nvSpPr>
        <p:spPr>
          <a:xfrm>
            <a:off x="5369703" y="3335912"/>
            <a:ext cx="345297" cy="731263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81">
            <a:extLst>
              <a:ext uri="{FF2B5EF4-FFF2-40B4-BE49-F238E27FC236}">
                <a16:creationId xmlns:a16="http://schemas.microsoft.com/office/drawing/2014/main" id="{EF4D942B-13EA-47D2-ABA9-61E317B9D094}"/>
              </a:ext>
            </a:extLst>
          </p:cNvPr>
          <p:cNvSpPr txBox="1"/>
          <p:nvPr/>
        </p:nvSpPr>
        <p:spPr>
          <a:xfrm>
            <a:off x="5638800" y="3435523"/>
            <a:ext cx="230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numerator will therefore be equal to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Arc 82">
            <a:extLst>
              <a:ext uri="{FF2B5EF4-FFF2-40B4-BE49-F238E27FC236}">
                <a16:creationId xmlns:a16="http://schemas.microsoft.com/office/drawing/2014/main" id="{84CE7CC3-4C20-4CC2-B69E-82FC5169ACEF}"/>
              </a:ext>
            </a:extLst>
          </p:cNvPr>
          <p:cNvSpPr/>
          <p:nvPr/>
        </p:nvSpPr>
        <p:spPr>
          <a:xfrm>
            <a:off x="5369703" y="4078862"/>
            <a:ext cx="354822" cy="81698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81">
            <a:extLst>
              <a:ext uri="{FF2B5EF4-FFF2-40B4-BE49-F238E27FC236}">
                <a16:creationId xmlns:a16="http://schemas.microsoft.com/office/drawing/2014/main" id="{3659ACC2-9122-4041-9DE4-6CF0C026BF64}"/>
              </a:ext>
            </a:extLst>
          </p:cNvPr>
          <p:cNvSpPr txBox="1"/>
          <p:nvPr/>
        </p:nvSpPr>
        <p:spPr>
          <a:xfrm>
            <a:off x="5734050" y="3959398"/>
            <a:ext cx="3209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need to manipulate the fraction to create one of the patterns above. The denominator has a subtraction, so we are aiming for that one…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6" name="Straight Arrow Connector 8">
            <a:extLst>
              <a:ext uri="{FF2B5EF4-FFF2-40B4-BE49-F238E27FC236}">
                <a16:creationId xmlns:a16="http://schemas.microsoft.com/office/drawing/2014/main" id="{C0A891A8-7B23-4606-A414-DF2D2369D940}"/>
              </a:ext>
            </a:extLst>
          </p:cNvPr>
          <p:cNvCxnSpPr>
            <a:cxnSpLocks/>
          </p:cNvCxnSpPr>
          <p:nvPr/>
        </p:nvCxnSpPr>
        <p:spPr>
          <a:xfrm flipH="1" flipV="1">
            <a:off x="2046194" y="1241612"/>
            <a:ext cx="782731" cy="196663"/>
          </a:xfrm>
          <a:prstGeom prst="straightConnector1">
            <a:avLst/>
          </a:prstGeom>
          <a:ln w="666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81">
                <a:extLst>
                  <a:ext uri="{FF2B5EF4-FFF2-40B4-BE49-F238E27FC236}">
                    <a16:creationId xmlns:a16="http://schemas.microsoft.com/office/drawing/2014/main" id="{9BC3AFCF-2300-4DE5-A9DD-27A1CBD5293E}"/>
                  </a:ext>
                </a:extLst>
              </p:cNvPr>
              <p:cNvSpPr txBox="1"/>
              <p:nvPr/>
            </p:nvSpPr>
            <p:spPr>
              <a:xfrm>
                <a:off x="5648325" y="4673773"/>
                <a:ext cx="3209925" cy="36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Multiply all terms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7" name="TextBox 81">
                <a:extLst>
                  <a:ext uri="{FF2B5EF4-FFF2-40B4-BE49-F238E27FC236}">
                    <a16:creationId xmlns:a16="http://schemas.microsoft.com/office/drawing/2014/main" id="{9BC3AFCF-2300-4DE5-A9DD-27A1CBD52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325" y="4673773"/>
                <a:ext cx="3209925" cy="360996"/>
              </a:xfrm>
              <a:prstGeom prst="rect">
                <a:avLst/>
              </a:prstGeom>
              <a:blipFill>
                <a:blip r:embed="rId19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55CE0BC4-1E03-41C8-86CE-24DF908791C5}"/>
                  </a:ext>
                </a:extLst>
              </p:cNvPr>
              <p:cNvSpPr txBox="1"/>
              <p:nvPr/>
            </p:nvSpPr>
            <p:spPr>
              <a:xfrm>
                <a:off x="4419600" y="4538662"/>
                <a:ext cx="1045799" cy="650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55CE0BC4-1E03-41C8-86CE-24DF90879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538662"/>
                <a:ext cx="1045799" cy="65088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82">
            <a:extLst>
              <a:ext uri="{FF2B5EF4-FFF2-40B4-BE49-F238E27FC236}">
                <a16:creationId xmlns:a16="http://schemas.microsoft.com/office/drawing/2014/main" id="{F6B88D99-991D-4FE8-B7CD-8BF98DA232F3}"/>
              </a:ext>
            </a:extLst>
          </p:cNvPr>
          <p:cNvSpPr/>
          <p:nvPr/>
        </p:nvSpPr>
        <p:spPr>
          <a:xfrm>
            <a:off x="5398278" y="4917062"/>
            <a:ext cx="354822" cy="81698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81">
            <a:extLst>
              <a:ext uri="{FF2B5EF4-FFF2-40B4-BE49-F238E27FC236}">
                <a16:creationId xmlns:a16="http://schemas.microsoft.com/office/drawing/2014/main" id="{80422314-BF7B-43B3-A73A-6BC2AE88422F}"/>
              </a:ext>
            </a:extLst>
          </p:cNvPr>
          <p:cNvSpPr txBox="1"/>
          <p:nvPr/>
        </p:nvSpPr>
        <p:spPr>
          <a:xfrm>
            <a:off x="5695950" y="5102398"/>
            <a:ext cx="331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multiply all terms by -1 (the terms on the denominator have had their positions switched)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55A0B910-15FD-470F-8EC5-72304E25C78B}"/>
                  </a:ext>
                </a:extLst>
              </p:cNvPr>
              <p:cNvSpPr txBox="1"/>
              <p:nvPr/>
            </p:nvSpPr>
            <p:spPr>
              <a:xfrm>
                <a:off x="4400550" y="5386387"/>
                <a:ext cx="1045799" cy="650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55A0B910-15FD-470F-8EC5-72304E25C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50" y="5386387"/>
                <a:ext cx="1045799" cy="65088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D1C1ABB-AFD7-44B8-BC09-C0849EEF00F9}"/>
              </a:ext>
            </a:extLst>
          </p:cNvPr>
          <p:cNvSpPr/>
          <p:nvPr/>
        </p:nvSpPr>
        <p:spPr>
          <a:xfrm>
            <a:off x="4562475" y="5734050"/>
            <a:ext cx="885825" cy="3429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FA679CF0-278C-4822-AF68-7BCE711F536D}"/>
              </a:ext>
            </a:extLst>
          </p:cNvPr>
          <p:cNvSpPr/>
          <p:nvPr/>
        </p:nvSpPr>
        <p:spPr>
          <a:xfrm>
            <a:off x="295275" y="1028700"/>
            <a:ext cx="952500" cy="2762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32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4" grpId="0"/>
      <p:bldP spid="45" grpId="0" animBg="1"/>
      <p:bldP spid="46" grpId="0"/>
      <p:bldP spid="77" grpId="0"/>
      <p:bldP spid="78" grpId="0"/>
      <p:bldP spid="79" grpId="0" animBg="1"/>
      <p:bldP spid="80" grpId="0"/>
      <p:bldP spid="81" grpId="0"/>
      <p:bldP spid="11" grpId="0" animBg="1"/>
      <p:bldP spid="8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0" y="22129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results for Geometric series with complex numbers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a positive integer, show that: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 You will need to use the exponential form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</m:oMath>
                </a14:m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 in order to then use the patterns we just saw…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  <a:blipFill>
                <a:blip r:embed="rId3"/>
                <a:stretch>
                  <a:fillRect l="-545" t="-717" r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21564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/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/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blipFill>
                <a:blip r:embed="rId5"/>
                <a:stretch>
                  <a:fillRect l="-13740" t="-113793" b="-17241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66D83D53-6028-4770-B6BF-DAD6ADFF50C4}"/>
                  </a:ext>
                </a:extLst>
              </p:cNvPr>
              <p:cNvSpPr txBox="1"/>
              <p:nvPr/>
            </p:nvSpPr>
            <p:spPr>
              <a:xfrm>
                <a:off x="0" y="513285"/>
                <a:ext cx="1895775" cy="4380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66D83D53-6028-4770-B6BF-DAD6ADFF5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3285"/>
                <a:ext cx="1895775" cy="438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8">
                <a:extLst>
                  <a:ext uri="{FF2B5EF4-FFF2-40B4-BE49-F238E27FC236}">
                    <a16:creationId xmlns:a16="http://schemas.microsoft.com/office/drawing/2014/main" id="{26C161FB-A2CA-4A4D-B83F-6A42B449E462}"/>
                  </a:ext>
                </a:extLst>
              </p:cNvPr>
              <p:cNvSpPr txBox="1"/>
              <p:nvPr/>
            </p:nvSpPr>
            <p:spPr>
              <a:xfrm>
                <a:off x="0" y="947851"/>
                <a:ext cx="1932709" cy="4391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28">
                <a:extLst>
                  <a:ext uri="{FF2B5EF4-FFF2-40B4-BE49-F238E27FC236}">
                    <a16:creationId xmlns:a16="http://schemas.microsoft.com/office/drawing/2014/main" id="{26C161FB-A2CA-4A4D-B83F-6A42B449E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47851"/>
                <a:ext cx="1932709" cy="4391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0505B14-2700-4D83-9102-F541BFCCA00A}"/>
                  </a:ext>
                </a:extLst>
              </p:cNvPr>
              <p:cNvSpPr txBox="1"/>
              <p:nvPr/>
            </p:nvSpPr>
            <p:spPr>
              <a:xfrm>
                <a:off x="238125" y="3462337"/>
                <a:ext cx="3283848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+..+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𝑖𝑐𝑜𝑡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0505B14-2700-4D83-9102-F541BFCCA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3462337"/>
                <a:ext cx="3283848" cy="420051"/>
              </a:xfrm>
              <a:prstGeom prst="rect">
                <a:avLst/>
              </a:prstGeom>
              <a:blipFill>
                <a:blip r:embed="rId8"/>
                <a:stretch>
                  <a:fillRect l="-92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37721A7-0C92-4B52-B0E5-46682BBDF8F0}"/>
                  </a:ext>
                </a:extLst>
              </p:cNvPr>
              <p:cNvSpPr txBox="1"/>
              <p:nvPr/>
            </p:nvSpPr>
            <p:spPr>
              <a:xfrm>
                <a:off x="847725" y="5132577"/>
                <a:ext cx="2162175" cy="478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37721A7-0C92-4B52-B0E5-46682BBDF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5132577"/>
                <a:ext cx="2162175" cy="4789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1D875A7-BB40-471F-8AB2-25A898BDBFEC}"/>
                  </a:ext>
                </a:extLst>
              </p:cNvPr>
              <p:cNvSpPr txBox="1"/>
              <p:nvPr/>
            </p:nvSpPr>
            <p:spPr>
              <a:xfrm>
                <a:off x="2305050" y="5561202"/>
                <a:ext cx="676275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1D875A7-BB40-471F-8AB2-25A898BD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50" y="5561202"/>
                <a:ext cx="676275" cy="413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04EE6B0-F8D1-4939-A4A8-C8693FDEC3FC}"/>
                  </a:ext>
                </a:extLst>
              </p:cNvPr>
              <p:cNvSpPr txBox="1"/>
              <p:nvPr/>
            </p:nvSpPr>
            <p:spPr>
              <a:xfrm>
                <a:off x="238125" y="5991225"/>
                <a:ext cx="33443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(don’t confuse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symbols with the letter ‘n’!)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04EE6B0-F8D1-4939-A4A8-C8693FDEC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5991225"/>
                <a:ext cx="3344313" cy="276999"/>
              </a:xfrm>
              <a:prstGeom prst="rect">
                <a:avLst/>
              </a:prstGeom>
              <a:blipFill>
                <a:blip r:embed="rId11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5B6E4CF-9D23-473C-AFF0-9EC7DCE78EEE}"/>
                  </a:ext>
                </a:extLst>
              </p:cNvPr>
              <p:cNvSpPr txBox="1"/>
              <p:nvPr/>
            </p:nvSpPr>
            <p:spPr>
              <a:xfrm>
                <a:off x="1219200" y="4776787"/>
                <a:ext cx="1717521" cy="257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5B6E4CF-9D23-473C-AFF0-9EC7DCE78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76787"/>
                <a:ext cx="1717521" cy="257058"/>
              </a:xfrm>
              <a:prstGeom prst="rect">
                <a:avLst/>
              </a:prstGeom>
              <a:blipFill>
                <a:blip r:embed="rId12"/>
                <a:stretch>
                  <a:fillRect l="-1064" t="-2381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E74C64D-8797-4A2D-8B96-5FCBB733D063}"/>
                  </a:ext>
                </a:extLst>
              </p:cNvPr>
              <p:cNvSpPr txBox="1"/>
              <p:nvPr/>
            </p:nvSpPr>
            <p:spPr>
              <a:xfrm>
                <a:off x="8284277" y="519112"/>
                <a:ext cx="859723" cy="25423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E74C64D-8797-4A2D-8B96-5FCBB733D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277" y="519112"/>
                <a:ext cx="859723" cy="254237"/>
              </a:xfrm>
              <a:prstGeom prst="rect">
                <a:avLst/>
              </a:prstGeom>
              <a:blipFill>
                <a:blip r:embed="rId13"/>
                <a:stretch>
                  <a:fillRect l="-2069" r="-2759" b="-21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82">
            <a:extLst>
              <a:ext uri="{FF2B5EF4-FFF2-40B4-BE49-F238E27FC236}">
                <a16:creationId xmlns:a16="http://schemas.microsoft.com/office/drawing/2014/main" id="{F6B88D99-991D-4FE8-B7CD-8BF98DA232F3}"/>
              </a:ext>
            </a:extLst>
          </p:cNvPr>
          <p:cNvSpPr/>
          <p:nvPr/>
        </p:nvSpPr>
        <p:spPr>
          <a:xfrm>
            <a:off x="5350653" y="1840487"/>
            <a:ext cx="354822" cy="81698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55A0B910-15FD-470F-8EC5-72304E25C78B}"/>
                  </a:ext>
                </a:extLst>
              </p:cNvPr>
              <p:cNvSpPr txBox="1"/>
              <p:nvPr/>
            </p:nvSpPr>
            <p:spPr>
              <a:xfrm>
                <a:off x="4295775" y="1490662"/>
                <a:ext cx="1045799" cy="650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55A0B910-15FD-470F-8EC5-72304E25C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775" y="1490662"/>
                <a:ext cx="1045799" cy="6508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8">
                <a:extLst>
                  <a:ext uri="{FF2B5EF4-FFF2-40B4-BE49-F238E27FC236}">
                    <a16:creationId xmlns:a16="http://schemas.microsoft.com/office/drawing/2014/main" id="{6A335641-127B-4717-B09B-7CBA5E7BE863}"/>
                  </a:ext>
                </a:extLst>
              </p:cNvPr>
              <p:cNvSpPr txBox="1"/>
              <p:nvPr/>
            </p:nvSpPr>
            <p:spPr>
              <a:xfrm>
                <a:off x="4152900" y="3700576"/>
                <a:ext cx="1932709" cy="439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28">
                <a:extLst>
                  <a:ext uri="{FF2B5EF4-FFF2-40B4-BE49-F238E27FC236}">
                    <a16:creationId xmlns:a16="http://schemas.microsoft.com/office/drawing/2014/main" id="{6A335641-127B-4717-B09B-7CBA5E7BE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3700576"/>
                <a:ext cx="1932709" cy="439159"/>
              </a:xfrm>
              <a:prstGeom prst="rect">
                <a:avLst/>
              </a:prstGeom>
              <a:blipFill>
                <a:blip r:embed="rId15"/>
                <a:stretch>
                  <a:fillRect b="-13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28">
                <a:extLst>
                  <a:ext uri="{FF2B5EF4-FFF2-40B4-BE49-F238E27FC236}">
                    <a16:creationId xmlns:a16="http://schemas.microsoft.com/office/drawing/2014/main" id="{647E73A5-B3A5-4C1B-A4EC-D37E4B878A21}"/>
                  </a:ext>
                </a:extLst>
              </p:cNvPr>
              <p:cNvSpPr txBox="1"/>
              <p:nvPr/>
            </p:nvSpPr>
            <p:spPr>
              <a:xfrm>
                <a:off x="4457700" y="4348276"/>
                <a:ext cx="1763944" cy="2851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𝑖𝑠𝑖𝑛𝑛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28">
                <a:extLst>
                  <a:ext uri="{FF2B5EF4-FFF2-40B4-BE49-F238E27FC236}">
                    <a16:creationId xmlns:a16="http://schemas.microsoft.com/office/drawing/2014/main" id="{647E73A5-B3A5-4C1B-A4EC-D37E4B878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4348276"/>
                <a:ext cx="1763944" cy="2851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28">
                <a:extLst>
                  <a:ext uri="{FF2B5EF4-FFF2-40B4-BE49-F238E27FC236}">
                    <a16:creationId xmlns:a16="http://schemas.microsoft.com/office/drawing/2014/main" id="{813B1EAB-7797-4F1E-90E6-8C046DAA29DD}"/>
                  </a:ext>
                </a:extLst>
              </p:cNvPr>
              <p:cNvSpPr txBox="1"/>
              <p:nvPr/>
            </p:nvSpPr>
            <p:spPr>
              <a:xfrm>
                <a:off x="4533900" y="4824526"/>
                <a:ext cx="1847237" cy="4377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28">
                <a:extLst>
                  <a:ext uri="{FF2B5EF4-FFF2-40B4-BE49-F238E27FC236}">
                    <a16:creationId xmlns:a16="http://schemas.microsoft.com/office/drawing/2014/main" id="{813B1EAB-7797-4F1E-90E6-8C046DAA2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0" y="4824526"/>
                <a:ext cx="1847237" cy="437749"/>
              </a:xfrm>
              <a:prstGeom prst="rect">
                <a:avLst/>
              </a:prstGeom>
              <a:blipFill>
                <a:blip r:embed="rId17"/>
                <a:stretch>
                  <a:fillRect b="-13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82">
            <a:extLst>
              <a:ext uri="{FF2B5EF4-FFF2-40B4-BE49-F238E27FC236}">
                <a16:creationId xmlns:a16="http://schemas.microsoft.com/office/drawing/2014/main" id="{558D6102-4A0D-416F-A87A-84EEC0ADACF7}"/>
              </a:ext>
            </a:extLst>
          </p:cNvPr>
          <p:cNvSpPr/>
          <p:nvPr/>
        </p:nvSpPr>
        <p:spPr>
          <a:xfrm>
            <a:off x="6103128" y="3945512"/>
            <a:ext cx="297672" cy="56933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82">
            <a:extLst>
              <a:ext uri="{FF2B5EF4-FFF2-40B4-BE49-F238E27FC236}">
                <a16:creationId xmlns:a16="http://schemas.microsoft.com/office/drawing/2014/main" id="{4E015F8C-442C-4A8D-ADD0-7FB4BD39B8A7}"/>
              </a:ext>
            </a:extLst>
          </p:cNvPr>
          <p:cNvSpPr/>
          <p:nvPr/>
        </p:nvSpPr>
        <p:spPr>
          <a:xfrm>
            <a:off x="6103128" y="4497962"/>
            <a:ext cx="297672" cy="56933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B99C60-0A35-4BE4-A20E-80A7FE9AEC1A}"/>
              </a:ext>
            </a:extLst>
          </p:cNvPr>
          <p:cNvSpPr txBox="1"/>
          <p:nvPr/>
        </p:nvSpPr>
        <p:spPr>
          <a:xfrm>
            <a:off x="6477000" y="4057650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2i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477A4270-B25F-495C-85B4-806030C00695}"/>
                  </a:ext>
                </a:extLst>
              </p:cNvPr>
              <p:cNvSpPr txBox="1"/>
              <p:nvPr/>
            </p:nvSpPr>
            <p:spPr>
              <a:xfrm>
                <a:off x="6419850" y="4600575"/>
                <a:ext cx="1500732" cy="338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477A4270-B25F-495C-85B4-806030C00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850" y="4600575"/>
                <a:ext cx="1500732" cy="338298"/>
              </a:xfrm>
              <a:prstGeom prst="rect">
                <a:avLst/>
              </a:prstGeom>
              <a:blipFill>
                <a:blip r:embed="rId18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F37F0047-96CE-4A3E-9B15-94030A0463BF}"/>
              </a:ext>
            </a:extLst>
          </p:cNvPr>
          <p:cNvCxnSpPr/>
          <p:nvPr/>
        </p:nvCxnSpPr>
        <p:spPr>
          <a:xfrm>
            <a:off x="4105275" y="3143250"/>
            <a:ext cx="4733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91A6BBCD-9972-4B05-B097-E0F8DA313365}"/>
              </a:ext>
            </a:extLst>
          </p:cNvPr>
          <p:cNvSpPr/>
          <p:nvPr/>
        </p:nvSpPr>
        <p:spPr>
          <a:xfrm>
            <a:off x="4486275" y="1838325"/>
            <a:ext cx="885825" cy="3429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7065223E-C9F0-41E6-A5EC-11DC0080489E}"/>
              </a:ext>
            </a:extLst>
          </p:cNvPr>
          <p:cNvSpPr/>
          <p:nvPr/>
        </p:nvSpPr>
        <p:spPr>
          <a:xfrm>
            <a:off x="4591050" y="4848225"/>
            <a:ext cx="847725" cy="3429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05EF435B-F26F-40C2-B9ED-1A5858FB1A54}"/>
                  </a:ext>
                </a:extLst>
              </p:cNvPr>
              <p:cNvSpPr txBox="1"/>
              <p:nvPr/>
            </p:nvSpPr>
            <p:spPr>
              <a:xfrm>
                <a:off x="5791200" y="2047875"/>
                <a:ext cx="2723823" cy="368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denominator with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05EF435B-F26F-40C2-B9ED-1A5858FB1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047875"/>
                <a:ext cx="2723823" cy="36875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8">
            <a:extLst>
              <a:ext uri="{FF2B5EF4-FFF2-40B4-BE49-F238E27FC236}">
                <a16:creationId xmlns:a16="http://schemas.microsoft.com/office/drawing/2014/main" id="{D850406A-0530-4F7C-9994-A0203721990F}"/>
              </a:ext>
            </a:extLst>
          </p:cNvPr>
          <p:cNvCxnSpPr>
            <a:cxnSpLocks/>
          </p:cNvCxnSpPr>
          <p:nvPr/>
        </p:nvCxnSpPr>
        <p:spPr>
          <a:xfrm>
            <a:off x="2066926" y="1457326"/>
            <a:ext cx="2638424" cy="2209799"/>
          </a:xfrm>
          <a:prstGeom prst="straightConnector1">
            <a:avLst/>
          </a:prstGeom>
          <a:ln w="666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4405137F-9DDD-4B01-A68A-D80AC1CABA7C}"/>
                  </a:ext>
                </a:extLst>
              </p:cNvPr>
              <p:cNvSpPr txBox="1"/>
              <p:nvPr/>
            </p:nvSpPr>
            <p:spPr>
              <a:xfrm>
                <a:off x="4286250" y="2319337"/>
                <a:ext cx="1036309" cy="690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4405137F-9DDD-4B01-A68A-D80AC1CAB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0" y="2319337"/>
                <a:ext cx="1036309" cy="690574"/>
              </a:xfrm>
              <a:prstGeom prst="rect">
                <a:avLst/>
              </a:prstGeom>
              <a:blipFill>
                <a:blip r:embed="rId20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728347C6-B87D-402E-AA69-5355F56C62ED}"/>
              </a:ext>
            </a:extLst>
          </p:cNvPr>
          <p:cNvSpPr/>
          <p:nvPr/>
        </p:nvSpPr>
        <p:spPr>
          <a:xfrm>
            <a:off x="4640580" y="4358640"/>
            <a:ext cx="243841" cy="1524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1433B485-857A-40D6-A1BB-885C61B9178E}"/>
              </a:ext>
            </a:extLst>
          </p:cNvPr>
          <p:cNvSpPr/>
          <p:nvPr/>
        </p:nvSpPr>
        <p:spPr>
          <a:xfrm>
            <a:off x="5181600" y="4351020"/>
            <a:ext cx="243841" cy="1676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233B2213-9641-429E-914D-06BF6F678166}"/>
              </a:ext>
            </a:extLst>
          </p:cNvPr>
          <p:cNvSpPr/>
          <p:nvPr/>
        </p:nvSpPr>
        <p:spPr>
          <a:xfrm>
            <a:off x="5909311" y="4419600"/>
            <a:ext cx="209550" cy="1524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E4456A43-77BD-4B15-B2FF-63E40517BB50}"/>
              </a:ext>
            </a:extLst>
          </p:cNvPr>
          <p:cNvSpPr/>
          <p:nvPr/>
        </p:nvSpPr>
        <p:spPr>
          <a:xfrm>
            <a:off x="5955030" y="4892040"/>
            <a:ext cx="278129" cy="3352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8CD6E65A-74E2-4E10-81D1-6C44A4E4FF2C}"/>
              </a:ext>
            </a:extLst>
          </p:cNvPr>
          <p:cNvSpPr/>
          <p:nvPr/>
        </p:nvSpPr>
        <p:spPr>
          <a:xfrm>
            <a:off x="5193031" y="4869180"/>
            <a:ext cx="201930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527BFAD3-DC92-41C5-ACA6-78BD9B8B5ACB}"/>
              </a:ext>
            </a:extLst>
          </p:cNvPr>
          <p:cNvSpPr/>
          <p:nvPr/>
        </p:nvSpPr>
        <p:spPr>
          <a:xfrm>
            <a:off x="4712971" y="4861560"/>
            <a:ext cx="201930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2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39" grpId="0"/>
      <p:bldP spid="40" grpId="0"/>
      <p:bldP spid="41" grpId="0"/>
      <p:bldP spid="60" grpId="0" animBg="1"/>
      <p:bldP spid="61" grpId="0" animBg="1"/>
      <p:bldP spid="7" grpId="0"/>
      <p:bldP spid="62" grpId="0"/>
      <p:bldP spid="64" grpId="0" animBg="1"/>
      <p:bldP spid="64" grpId="1" animBg="1"/>
      <p:bldP spid="65" grpId="0" animBg="1"/>
      <p:bldP spid="65" grpId="1" animBg="1"/>
      <p:bldP spid="68" grpId="0"/>
      <p:bldP spid="71" grpId="0"/>
      <p:bldP spid="72" grpId="0" animBg="1"/>
      <p:bldP spid="72" grpId="1" animBg="1"/>
      <p:bldP spid="73" grpId="0" animBg="1"/>
      <p:bldP spid="73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0" y="22129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results for Geometric series with complex numbers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a positive integer, show that: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 You will need to use the exponential form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</m:oMath>
                </a14:m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 in order to then use the patterns we just saw…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  <a:blipFill>
                <a:blip r:embed="rId3"/>
                <a:stretch>
                  <a:fillRect l="-545" t="-717" r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21564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/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/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blipFill>
                <a:blip r:embed="rId5"/>
                <a:stretch>
                  <a:fillRect l="-13740" t="-113793" b="-17241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66D83D53-6028-4770-B6BF-DAD6ADFF50C4}"/>
                  </a:ext>
                </a:extLst>
              </p:cNvPr>
              <p:cNvSpPr txBox="1"/>
              <p:nvPr/>
            </p:nvSpPr>
            <p:spPr>
              <a:xfrm>
                <a:off x="0" y="513285"/>
                <a:ext cx="1895775" cy="4380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66D83D53-6028-4770-B6BF-DAD6ADFF5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3285"/>
                <a:ext cx="1895775" cy="438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8">
                <a:extLst>
                  <a:ext uri="{FF2B5EF4-FFF2-40B4-BE49-F238E27FC236}">
                    <a16:creationId xmlns:a16="http://schemas.microsoft.com/office/drawing/2014/main" id="{26C161FB-A2CA-4A4D-B83F-6A42B449E462}"/>
                  </a:ext>
                </a:extLst>
              </p:cNvPr>
              <p:cNvSpPr txBox="1"/>
              <p:nvPr/>
            </p:nvSpPr>
            <p:spPr>
              <a:xfrm>
                <a:off x="0" y="947851"/>
                <a:ext cx="1932709" cy="4391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28">
                <a:extLst>
                  <a:ext uri="{FF2B5EF4-FFF2-40B4-BE49-F238E27FC236}">
                    <a16:creationId xmlns:a16="http://schemas.microsoft.com/office/drawing/2014/main" id="{26C161FB-A2CA-4A4D-B83F-6A42B449E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47851"/>
                <a:ext cx="1932709" cy="4391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0505B14-2700-4D83-9102-F541BFCCA00A}"/>
                  </a:ext>
                </a:extLst>
              </p:cNvPr>
              <p:cNvSpPr txBox="1"/>
              <p:nvPr/>
            </p:nvSpPr>
            <p:spPr>
              <a:xfrm>
                <a:off x="238125" y="3462337"/>
                <a:ext cx="3283848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+..+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𝑖𝑐𝑜𝑡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0505B14-2700-4D83-9102-F541BFCCA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3462337"/>
                <a:ext cx="3283848" cy="420051"/>
              </a:xfrm>
              <a:prstGeom prst="rect">
                <a:avLst/>
              </a:prstGeom>
              <a:blipFill>
                <a:blip r:embed="rId8"/>
                <a:stretch>
                  <a:fillRect l="-92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37721A7-0C92-4B52-B0E5-46682BBDF8F0}"/>
                  </a:ext>
                </a:extLst>
              </p:cNvPr>
              <p:cNvSpPr txBox="1"/>
              <p:nvPr/>
            </p:nvSpPr>
            <p:spPr>
              <a:xfrm>
                <a:off x="847725" y="5132577"/>
                <a:ext cx="2162175" cy="478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37721A7-0C92-4B52-B0E5-46682BBDF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5132577"/>
                <a:ext cx="2162175" cy="4789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1D875A7-BB40-471F-8AB2-25A898BDBFEC}"/>
                  </a:ext>
                </a:extLst>
              </p:cNvPr>
              <p:cNvSpPr txBox="1"/>
              <p:nvPr/>
            </p:nvSpPr>
            <p:spPr>
              <a:xfrm>
                <a:off x="2305050" y="5561202"/>
                <a:ext cx="676275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1D875A7-BB40-471F-8AB2-25A898BD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50" y="5561202"/>
                <a:ext cx="676275" cy="413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04EE6B0-F8D1-4939-A4A8-C8693FDEC3FC}"/>
                  </a:ext>
                </a:extLst>
              </p:cNvPr>
              <p:cNvSpPr txBox="1"/>
              <p:nvPr/>
            </p:nvSpPr>
            <p:spPr>
              <a:xfrm>
                <a:off x="238125" y="5991225"/>
                <a:ext cx="33443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(don’t confuse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symbols with the letter ‘n’!)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04EE6B0-F8D1-4939-A4A8-C8693FDEC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5991225"/>
                <a:ext cx="3344313" cy="276999"/>
              </a:xfrm>
              <a:prstGeom prst="rect">
                <a:avLst/>
              </a:prstGeom>
              <a:blipFill>
                <a:blip r:embed="rId11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5B6E4CF-9D23-473C-AFF0-9EC7DCE78EEE}"/>
                  </a:ext>
                </a:extLst>
              </p:cNvPr>
              <p:cNvSpPr txBox="1"/>
              <p:nvPr/>
            </p:nvSpPr>
            <p:spPr>
              <a:xfrm>
                <a:off x="1219200" y="4776787"/>
                <a:ext cx="1717521" cy="257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5B6E4CF-9D23-473C-AFF0-9EC7DCE78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76787"/>
                <a:ext cx="1717521" cy="257058"/>
              </a:xfrm>
              <a:prstGeom prst="rect">
                <a:avLst/>
              </a:prstGeom>
              <a:blipFill>
                <a:blip r:embed="rId12"/>
                <a:stretch>
                  <a:fillRect l="-1064" t="-2381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E74C64D-8797-4A2D-8B96-5FCBB733D063}"/>
                  </a:ext>
                </a:extLst>
              </p:cNvPr>
              <p:cNvSpPr txBox="1"/>
              <p:nvPr/>
            </p:nvSpPr>
            <p:spPr>
              <a:xfrm>
                <a:off x="8284277" y="519112"/>
                <a:ext cx="859723" cy="25423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E74C64D-8797-4A2D-8B96-5FCBB733D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277" y="519112"/>
                <a:ext cx="859723" cy="254237"/>
              </a:xfrm>
              <a:prstGeom prst="rect">
                <a:avLst/>
              </a:prstGeom>
              <a:blipFill>
                <a:blip r:embed="rId13"/>
                <a:stretch>
                  <a:fillRect l="-2069" r="-2759" b="-21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82">
            <a:extLst>
              <a:ext uri="{FF2B5EF4-FFF2-40B4-BE49-F238E27FC236}">
                <a16:creationId xmlns:a16="http://schemas.microsoft.com/office/drawing/2014/main" id="{F6B88D99-991D-4FE8-B7CD-8BF98DA232F3}"/>
              </a:ext>
            </a:extLst>
          </p:cNvPr>
          <p:cNvSpPr/>
          <p:nvPr/>
        </p:nvSpPr>
        <p:spPr>
          <a:xfrm>
            <a:off x="5350653" y="1840487"/>
            <a:ext cx="354822" cy="81698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55A0B910-15FD-470F-8EC5-72304E25C78B}"/>
                  </a:ext>
                </a:extLst>
              </p:cNvPr>
              <p:cNvSpPr txBox="1"/>
              <p:nvPr/>
            </p:nvSpPr>
            <p:spPr>
              <a:xfrm>
                <a:off x="4295775" y="1490662"/>
                <a:ext cx="1045799" cy="650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55A0B910-15FD-470F-8EC5-72304E25C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775" y="1490662"/>
                <a:ext cx="1045799" cy="6508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4405137F-9DDD-4B01-A68A-D80AC1CABA7C}"/>
                  </a:ext>
                </a:extLst>
              </p:cNvPr>
              <p:cNvSpPr txBox="1"/>
              <p:nvPr/>
            </p:nvSpPr>
            <p:spPr>
              <a:xfrm>
                <a:off x="4286250" y="2319337"/>
                <a:ext cx="1036309" cy="690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4405137F-9DDD-4B01-A68A-D80AC1CAB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0" y="2319337"/>
                <a:ext cx="1036309" cy="690574"/>
              </a:xfrm>
              <a:prstGeom prst="rect">
                <a:avLst/>
              </a:prstGeom>
              <a:blipFill>
                <a:blip r:embed="rId15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82">
            <a:extLst>
              <a:ext uri="{FF2B5EF4-FFF2-40B4-BE49-F238E27FC236}">
                <a16:creationId xmlns:a16="http://schemas.microsoft.com/office/drawing/2014/main" id="{7B4A449F-126D-4052-A56C-3796953AA6D6}"/>
              </a:ext>
            </a:extLst>
          </p:cNvPr>
          <p:cNvSpPr/>
          <p:nvPr/>
        </p:nvSpPr>
        <p:spPr>
          <a:xfrm>
            <a:off x="5369703" y="2688212"/>
            <a:ext cx="354822" cy="81698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67237C9-A5B2-4702-B8B2-4E9CB6C9DED1}"/>
              </a:ext>
            </a:extLst>
          </p:cNvPr>
          <p:cNvSpPr txBox="1"/>
          <p:nvPr/>
        </p:nvSpPr>
        <p:spPr>
          <a:xfrm>
            <a:off x="5772150" y="2952750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all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0BAD3B0-9363-47CA-AE2D-A9018B5A6338}"/>
                  </a:ext>
                </a:extLst>
              </p:cNvPr>
              <p:cNvSpPr txBox="1"/>
              <p:nvPr/>
            </p:nvSpPr>
            <p:spPr>
              <a:xfrm>
                <a:off x="4295775" y="3167062"/>
                <a:ext cx="936923" cy="690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0BAD3B0-9363-47CA-AE2D-A9018B5A6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775" y="3167062"/>
                <a:ext cx="936923" cy="690574"/>
              </a:xfrm>
              <a:prstGeom prst="rect">
                <a:avLst/>
              </a:prstGeom>
              <a:blipFill>
                <a:blip r:embed="rId16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5305AFA-FAC6-4DDD-84D5-77DED1C548AA}"/>
                  </a:ext>
                </a:extLst>
              </p:cNvPr>
              <p:cNvSpPr txBox="1"/>
              <p:nvPr/>
            </p:nvSpPr>
            <p:spPr>
              <a:xfrm>
                <a:off x="4267200" y="4033837"/>
                <a:ext cx="1188210" cy="690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5305AFA-FAC6-4DDD-84D5-77DED1C54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033837"/>
                <a:ext cx="1188210" cy="690574"/>
              </a:xfrm>
              <a:prstGeom prst="rect">
                <a:avLst/>
              </a:prstGeom>
              <a:blipFill>
                <a:blip r:embed="rId17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82">
            <a:extLst>
              <a:ext uri="{FF2B5EF4-FFF2-40B4-BE49-F238E27FC236}">
                <a16:creationId xmlns:a16="http://schemas.microsoft.com/office/drawing/2014/main" id="{3FB25E83-716C-485E-A189-38A9F0D1E250}"/>
              </a:ext>
            </a:extLst>
          </p:cNvPr>
          <p:cNvSpPr/>
          <p:nvPr/>
        </p:nvSpPr>
        <p:spPr>
          <a:xfrm>
            <a:off x="5388753" y="3574037"/>
            <a:ext cx="354822" cy="81698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5C7A40A-ED8F-4B05-A6D8-453F0B4839C6}"/>
              </a:ext>
            </a:extLst>
          </p:cNvPr>
          <p:cNvSpPr txBox="1"/>
          <p:nvPr/>
        </p:nvSpPr>
        <p:spPr>
          <a:xfrm>
            <a:off x="5762625" y="3648075"/>
            <a:ext cx="284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rewrite like this (you will not need to do this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everytime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, but it helps to show what happens next…)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9BF3DF0E-A54D-464E-9FD3-0AE38A0B4E89}"/>
              </a:ext>
            </a:extLst>
          </p:cNvPr>
          <p:cNvCxnSpPr/>
          <p:nvPr/>
        </p:nvCxnSpPr>
        <p:spPr>
          <a:xfrm>
            <a:off x="4076700" y="5105400"/>
            <a:ext cx="4733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6421977-2D99-4A72-BABA-244C76BE8F14}"/>
                  </a:ext>
                </a:extLst>
              </p:cNvPr>
              <p:cNvSpPr txBox="1"/>
              <p:nvPr/>
            </p:nvSpPr>
            <p:spPr>
              <a:xfrm>
                <a:off x="4133850" y="5286375"/>
                <a:ext cx="931089" cy="397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6421977-2D99-4A72-BABA-244C76BE8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850" y="5286375"/>
                <a:ext cx="931089" cy="397673"/>
              </a:xfrm>
              <a:prstGeom prst="rect">
                <a:avLst/>
              </a:prstGeom>
              <a:blipFill>
                <a:blip r:embed="rId18"/>
                <a:stretch>
                  <a:fillRect l="-1961"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E2D6BD5-E93C-4DFA-BAC3-A038AEB20C6B}"/>
                  </a:ext>
                </a:extLst>
              </p:cNvPr>
              <p:cNvSpPr txBox="1"/>
              <p:nvPr/>
            </p:nvSpPr>
            <p:spPr>
              <a:xfrm>
                <a:off x="5600700" y="5314950"/>
                <a:ext cx="9428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E2D6BD5-E93C-4DFA-BAC3-A038AEB2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0" y="5314950"/>
                <a:ext cx="942822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DE20CA35-9676-40B0-9936-EE9A175522AC}"/>
                  </a:ext>
                </a:extLst>
              </p:cNvPr>
              <p:cNvSpPr txBox="1"/>
              <p:nvPr/>
            </p:nvSpPr>
            <p:spPr>
              <a:xfrm>
                <a:off x="5600700" y="5676900"/>
                <a:ext cx="10376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DE20CA35-9676-40B0-9936-EE9A17552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0" y="5676900"/>
                <a:ext cx="1037656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CACF1D1D-C473-487E-9E5B-11FD1E1117B8}"/>
                  </a:ext>
                </a:extLst>
              </p:cNvPr>
              <p:cNvSpPr txBox="1"/>
              <p:nvPr/>
            </p:nvSpPr>
            <p:spPr>
              <a:xfrm>
                <a:off x="5600700" y="6038850"/>
                <a:ext cx="8541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CACF1D1D-C473-487E-9E5B-11FD1E111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0" y="6038850"/>
                <a:ext cx="854144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D165FE4E-46E4-4569-B060-539DDE9C06D3}"/>
                  </a:ext>
                </a:extLst>
              </p:cNvPr>
              <p:cNvSpPr txBox="1"/>
              <p:nvPr/>
            </p:nvSpPr>
            <p:spPr>
              <a:xfrm>
                <a:off x="5610225" y="6391275"/>
                <a:ext cx="6707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D165FE4E-46E4-4569-B060-539DDE9C0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25" y="6391275"/>
                <a:ext cx="670760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82">
            <a:extLst>
              <a:ext uri="{FF2B5EF4-FFF2-40B4-BE49-F238E27FC236}">
                <a16:creationId xmlns:a16="http://schemas.microsoft.com/office/drawing/2014/main" id="{154089F6-828F-454F-B217-F28FB2B3C8F1}"/>
              </a:ext>
            </a:extLst>
          </p:cNvPr>
          <p:cNvSpPr/>
          <p:nvPr/>
        </p:nvSpPr>
        <p:spPr>
          <a:xfrm>
            <a:off x="6465078" y="5467350"/>
            <a:ext cx="269097" cy="36195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2DA0ABC-E3F3-4296-938A-4D49FC1DB526}"/>
                  </a:ext>
                </a:extLst>
              </p:cNvPr>
              <p:cNvSpPr txBox="1"/>
              <p:nvPr/>
            </p:nvSpPr>
            <p:spPr>
              <a:xfrm>
                <a:off x="6734175" y="5495925"/>
                <a:ext cx="9289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2DA0ABC-E3F3-4296-938A-4D49FC1DB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175" y="5495925"/>
                <a:ext cx="928972" cy="276999"/>
              </a:xfrm>
              <a:prstGeom prst="rect">
                <a:avLst/>
              </a:prstGeom>
              <a:blipFill>
                <a:blip r:embed="rId23"/>
                <a:stretch>
                  <a:fillRect l="-658"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82">
            <a:extLst>
              <a:ext uri="{FF2B5EF4-FFF2-40B4-BE49-F238E27FC236}">
                <a16:creationId xmlns:a16="http://schemas.microsoft.com/office/drawing/2014/main" id="{D8A9A27E-4944-4605-8E8C-728B7B818D07}"/>
              </a:ext>
            </a:extLst>
          </p:cNvPr>
          <p:cNvSpPr/>
          <p:nvPr/>
        </p:nvSpPr>
        <p:spPr>
          <a:xfrm>
            <a:off x="6465078" y="5819775"/>
            <a:ext cx="269097" cy="36195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82">
            <a:extLst>
              <a:ext uri="{FF2B5EF4-FFF2-40B4-BE49-F238E27FC236}">
                <a16:creationId xmlns:a16="http://schemas.microsoft.com/office/drawing/2014/main" id="{EF89EF1A-B4EE-432E-8C47-E57DCAC5A188}"/>
              </a:ext>
            </a:extLst>
          </p:cNvPr>
          <p:cNvSpPr/>
          <p:nvPr/>
        </p:nvSpPr>
        <p:spPr>
          <a:xfrm>
            <a:off x="6303153" y="6181725"/>
            <a:ext cx="269097" cy="36195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6FACC98-67ED-41BE-AAC0-DA544B5F7E35}"/>
              </a:ext>
            </a:extLst>
          </p:cNvPr>
          <p:cNvSpPr txBox="1"/>
          <p:nvPr/>
        </p:nvSpPr>
        <p:spPr>
          <a:xfrm>
            <a:off x="6696075" y="583882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RHS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330711A2-C41C-4EA5-BBD0-A6E57427B023}"/>
              </a:ext>
            </a:extLst>
          </p:cNvPr>
          <p:cNvSpPr txBox="1"/>
          <p:nvPr/>
        </p:nvSpPr>
        <p:spPr>
          <a:xfrm>
            <a:off x="6543675" y="6238875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This works!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335FDD42-F8EC-4DB4-840C-79257B7775ED}"/>
                  </a:ext>
                </a:extLst>
              </p:cNvPr>
              <p:cNvSpPr txBox="1"/>
              <p:nvPr/>
            </p:nvSpPr>
            <p:spPr>
              <a:xfrm>
                <a:off x="4133850" y="5791200"/>
                <a:ext cx="989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335FDD42-F8EC-4DB4-840C-79257B777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850" y="5791200"/>
                <a:ext cx="989695" cy="307777"/>
              </a:xfrm>
              <a:prstGeom prst="rect">
                <a:avLst/>
              </a:prstGeom>
              <a:blipFill>
                <a:blip r:embed="rId24"/>
                <a:stretch>
                  <a:fillRect l="-1852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2B926666-9914-412D-9148-1B1167D189CC}"/>
              </a:ext>
            </a:extLst>
          </p:cNvPr>
          <p:cNvSpPr/>
          <p:nvPr/>
        </p:nvSpPr>
        <p:spPr>
          <a:xfrm>
            <a:off x="6004561" y="5381624"/>
            <a:ext cx="205739" cy="2000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2C15A3B0-AE66-4AFD-A26B-40A19E1045E0}"/>
              </a:ext>
            </a:extLst>
          </p:cNvPr>
          <p:cNvSpPr/>
          <p:nvPr/>
        </p:nvSpPr>
        <p:spPr>
          <a:xfrm>
            <a:off x="6023611" y="5714999"/>
            <a:ext cx="253364" cy="2381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908B4505-3B1B-42FD-BCCC-4F518B82FEA0}"/>
                  </a:ext>
                </a:extLst>
              </p:cNvPr>
              <p:cNvSpPr txBox="1"/>
              <p:nvPr/>
            </p:nvSpPr>
            <p:spPr>
              <a:xfrm>
                <a:off x="4152900" y="6181725"/>
                <a:ext cx="963405" cy="397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908B4505-3B1B-42FD-BCCC-4F518B82F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181725"/>
                <a:ext cx="963405" cy="397673"/>
              </a:xfrm>
              <a:prstGeom prst="rect">
                <a:avLst/>
              </a:prstGeom>
              <a:blipFill>
                <a:blip r:embed="rId25"/>
                <a:stretch>
                  <a:fillRect l="-1899"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69BA9A41-C408-4C5E-A878-14D8699571F3}"/>
                  </a:ext>
                </a:extLst>
              </p:cNvPr>
              <p:cNvSpPr txBox="1"/>
              <p:nvPr/>
            </p:nvSpPr>
            <p:spPr>
              <a:xfrm>
                <a:off x="5791200" y="2047875"/>
                <a:ext cx="2723823" cy="368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denominator with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69BA9A41-C408-4C5E-A878-14D869957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047875"/>
                <a:ext cx="2723823" cy="36875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4117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42" grpId="0"/>
      <p:bldP spid="43" grpId="0" animBg="1"/>
      <p:bldP spid="44" grpId="0"/>
      <p:bldP spid="6" grpId="0"/>
      <p:bldP spid="46" grpId="0"/>
      <p:bldP spid="49" grpId="0"/>
      <p:bldP spid="52" grpId="0"/>
      <p:bldP spid="53" grpId="0"/>
      <p:bldP spid="54" grpId="0" animBg="1"/>
      <p:bldP spid="55" grpId="0"/>
      <p:bldP spid="56" grpId="0" animBg="1"/>
      <p:bldP spid="57" grpId="0" animBg="1"/>
      <p:bldP spid="58" grpId="0"/>
      <p:bldP spid="59" grpId="0"/>
      <p:bldP spid="66" grpId="0"/>
      <p:bldP spid="67" grpId="0" animBg="1"/>
      <p:bldP spid="67" grpId="1" animBg="1"/>
      <p:bldP spid="70" grpId="0" animBg="1"/>
      <p:bldP spid="70" grpId="1" animBg="1"/>
      <p:bldP spid="7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0" y="22129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results for Geometric series with complex numbers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a positive integer, show that: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 You will need to use the exponential form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</m:oMath>
                </a14:m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 in order to then use the patterns we just saw…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  <a:blipFill>
                <a:blip r:embed="rId3"/>
                <a:stretch>
                  <a:fillRect l="-545" t="-717" r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21564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/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/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blipFill>
                <a:blip r:embed="rId5"/>
                <a:stretch>
                  <a:fillRect l="-13740" t="-113793" b="-17241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66D83D53-6028-4770-B6BF-DAD6ADFF50C4}"/>
                  </a:ext>
                </a:extLst>
              </p:cNvPr>
              <p:cNvSpPr txBox="1"/>
              <p:nvPr/>
            </p:nvSpPr>
            <p:spPr>
              <a:xfrm>
                <a:off x="0" y="513285"/>
                <a:ext cx="1895775" cy="4380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66D83D53-6028-4770-B6BF-DAD6ADFF5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3285"/>
                <a:ext cx="1895775" cy="438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8">
                <a:extLst>
                  <a:ext uri="{FF2B5EF4-FFF2-40B4-BE49-F238E27FC236}">
                    <a16:creationId xmlns:a16="http://schemas.microsoft.com/office/drawing/2014/main" id="{26C161FB-A2CA-4A4D-B83F-6A42B449E462}"/>
                  </a:ext>
                </a:extLst>
              </p:cNvPr>
              <p:cNvSpPr txBox="1"/>
              <p:nvPr/>
            </p:nvSpPr>
            <p:spPr>
              <a:xfrm>
                <a:off x="0" y="947851"/>
                <a:ext cx="1932709" cy="4391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28">
                <a:extLst>
                  <a:ext uri="{FF2B5EF4-FFF2-40B4-BE49-F238E27FC236}">
                    <a16:creationId xmlns:a16="http://schemas.microsoft.com/office/drawing/2014/main" id="{26C161FB-A2CA-4A4D-B83F-6A42B449E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47851"/>
                <a:ext cx="1932709" cy="4391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0505B14-2700-4D83-9102-F541BFCCA00A}"/>
                  </a:ext>
                </a:extLst>
              </p:cNvPr>
              <p:cNvSpPr txBox="1"/>
              <p:nvPr/>
            </p:nvSpPr>
            <p:spPr>
              <a:xfrm>
                <a:off x="238125" y="3462337"/>
                <a:ext cx="3283848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+..+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𝑖𝑐𝑜𝑡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0505B14-2700-4D83-9102-F541BFCCA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3462337"/>
                <a:ext cx="3283848" cy="420051"/>
              </a:xfrm>
              <a:prstGeom prst="rect">
                <a:avLst/>
              </a:prstGeom>
              <a:blipFill>
                <a:blip r:embed="rId8"/>
                <a:stretch>
                  <a:fillRect l="-92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37721A7-0C92-4B52-B0E5-46682BBDF8F0}"/>
                  </a:ext>
                </a:extLst>
              </p:cNvPr>
              <p:cNvSpPr txBox="1"/>
              <p:nvPr/>
            </p:nvSpPr>
            <p:spPr>
              <a:xfrm>
                <a:off x="847725" y="5132577"/>
                <a:ext cx="2162175" cy="478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37721A7-0C92-4B52-B0E5-46682BBDF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5132577"/>
                <a:ext cx="2162175" cy="4789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1D875A7-BB40-471F-8AB2-25A898BDBFEC}"/>
                  </a:ext>
                </a:extLst>
              </p:cNvPr>
              <p:cNvSpPr txBox="1"/>
              <p:nvPr/>
            </p:nvSpPr>
            <p:spPr>
              <a:xfrm>
                <a:off x="2305050" y="5561202"/>
                <a:ext cx="676275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1D875A7-BB40-471F-8AB2-25A898BD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50" y="5561202"/>
                <a:ext cx="676275" cy="413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04EE6B0-F8D1-4939-A4A8-C8693FDEC3FC}"/>
                  </a:ext>
                </a:extLst>
              </p:cNvPr>
              <p:cNvSpPr txBox="1"/>
              <p:nvPr/>
            </p:nvSpPr>
            <p:spPr>
              <a:xfrm>
                <a:off x="238125" y="5991225"/>
                <a:ext cx="33443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(don’t confuse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symbols with the letter ‘n’!)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04EE6B0-F8D1-4939-A4A8-C8693FDEC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5991225"/>
                <a:ext cx="3344313" cy="276999"/>
              </a:xfrm>
              <a:prstGeom prst="rect">
                <a:avLst/>
              </a:prstGeom>
              <a:blipFill>
                <a:blip r:embed="rId11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5B6E4CF-9D23-473C-AFF0-9EC7DCE78EEE}"/>
                  </a:ext>
                </a:extLst>
              </p:cNvPr>
              <p:cNvSpPr txBox="1"/>
              <p:nvPr/>
            </p:nvSpPr>
            <p:spPr>
              <a:xfrm>
                <a:off x="1219200" y="4776787"/>
                <a:ext cx="1717521" cy="257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5B6E4CF-9D23-473C-AFF0-9EC7DCE78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76787"/>
                <a:ext cx="1717521" cy="257058"/>
              </a:xfrm>
              <a:prstGeom prst="rect">
                <a:avLst/>
              </a:prstGeom>
              <a:blipFill>
                <a:blip r:embed="rId12"/>
                <a:stretch>
                  <a:fillRect l="-1064" t="-2381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E74C64D-8797-4A2D-8B96-5FCBB733D063}"/>
                  </a:ext>
                </a:extLst>
              </p:cNvPr>
              <p:cNvSpPr txBox="1"/>
              <p:nvPr/>
            </p:nvSpPr>
            <p:spPr>
              <a:xfrm>
                <a:off x="8284277" y="519112"/>
                <a:ext cx="859723" cy="25423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E74C64D-8797-4A2D-8B96-5FCBB733D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277" y="519112"/>
                <a:ext cx="859723" cy="254237"/>
              </a:xfrm>
              <a:prstGeom prst="rect">
                <a:avLst/>
              </a:prstGeom>
              <a:blipFill>
                <a:blip r:embed="rId13"/>
                <a:stretch>
                  <a:fillRect l="-2069" r="-2759" b="-21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82">
            <a:extLst>
              <a:ext uri="{FF2B5EF4-FFF2-40B4-BE49-F238E27FC236}">
                <a16:creationId xmlns:a16="http://schemas.microsoft.com/office/drawing/2014/main" id="{F6B88D99-991D-4FE8-B7CD-8BF98DA232F3}"/>
              </a:ext>
            </a:extLst>
          </p:cNvPr>
          <p:cNvSpPr/>
          <p:nvPr/>
        </p:nvSpPr>
        <p:spPr>
          <a:xfrm>
            <a:off x="5350653" y="1840487"/>
            <a:ext cx="354822" cy="81698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55A0B910-15FD-470F-8EC5-72304E25C78B}"/>
                  </a:ext>
                </a:extLst>
              </p:cNvPr>
              <p:cNvSpPr txBox="1"/>
              <p:nvPr/>
            </p:nvSpPr>
            <p:spPr>
              <a:xfrm>
                <a:off x="4295775" y="1490662"/>
                <a:ext cx="1045799" cy="650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55A0B910-15FD-470F-8EC5-72304E25C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775" y="1490662"/>
                <a:ext cx="1045799" cy="6508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4405137F-9DDD-4B01-A68A-D80AC1CABA7C}"/>
                  </a:ext>
                </a:extLst>
              </p:cNvPr>
              <p:cNvSpPr txBox="1"/>
              <p:nvPr/>
            </p:nvSpPr>
            <p:spPr>
              <a:xfrm>
                <a:off x="4286250" y="2319337"/>
                <a:ext cx="1036309" cy="690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4405137F-9DDD-4B01-A68A-D80AC1CAB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0" y="2319337"/>
                <a:ext cx="1036309" cy="690574"/>
              </a:xfrm>
              <a:prstGeom prst="rect">
                <a:avLst/>
              </a:prstGeom>
              <a:blipFill>
                <a:blip r:embed="rId15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82">
            <a:extLst>
              <a:ext uri="{FF2B5EF4-FFF2-40B4-BE49-F238E27FC236}">
                <a16:creationId xmlns:a16="http://schemas.microsoft.com/office/drawing/2014/main" id="{7B4A449F-126D-4052-A56C-3796953AA6D6}"/>
              </a:ext>
            </a:extLst>
          </p:cNvPr>
          <p:cNvSpPr/>
          <p:nvPr/>
        </p:nvSpPr>
        <p:spPr>
          <a:xfrm>
            <a:off x="5369703" y="2688212"/>
            <a:ext cx="354822" cy="81698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67237C9-A5B2-4702-B8B2-4E9CB6C9DED1}"/>
              </a:ext>
            </a:extLst>
          </p:cNvPr>
          <p:cNvSpPr txBox="1"/>
          <p:nvPr/>
        </p:nvSpPr>
        <p:spPr>
          <a:xfrm>
            <a:off x="5772150" y="2952750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all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0BAD3B0-9363-47CA-AE2D-A9018B5A6338}"/>
                  </a:ext>
                </a:extLst>
              </p:cNvPr>
              <p:cNvSpPr txBox="1"/>
              <p:nvPr/>
            </p:nvSpPr>
            <p:spPr>
              <a:xfrm>
                <a:off x="4295775" y="3167062"/>
                <a:ext cx="936923" cy="690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0BAD3B0-9363-47CA-AE2D-A9018B5A6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775" y="3167062"/>
                <a:ext cx="936923" cy="690574"/>
              </a:xfrm>
              <a:prstGeom prst="rect">
                <a:avLst/>
              </a:prstGeom>
              <a:blipFill>
                <a:blip r:embed="rId16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5305AFA-FAC6-4DDD-84D5-77DED1C548AA}"/>
                  </a:ext>
                </a:extLst>
              </p:cNvPr>
              <p:cNvSpPr txBox="1"/>
              <p:nvPr/>
            </p:nvSpPr>
            <p:spPr>
              <a:xfrm>
                <a:off x="4267200" y="4033837"/>
                <a:ext cx="1188210" cy="690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5305AFA-FAC6-4DDD-84D5-77DED1C54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033837"/>
                <a:ext cx="1188210" cy="690574"/>
              </a:xfrm>
              <a:prstGeom prst="rect">
                <a:avLst/>
              </a:prstGeom>
              <a:blipFill>
                <a:blip r:embed="rId17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82">
            <a:extLst>
              <a:ext uri="{FF2B5EF4-FFF2-40B4-BE49-F238E27FC236}">
                <a16:creationId xmlns:a16="http://schemas.microsoft.com/office/drawing/2014/main" id="{3FB25E83-716C-485E-A189-38A9F0D1E250}"/>
              </a:ext>
            </a:extLst>
          </p:cNvPr>
          <p:cNvSpPr/>
          <p:nvPr/>
        </p:nvSpPr>
        <p:spPr>
          <a:xfrm>
            <a:off x="5388753" y="3574037"/>
            <a:ext cx="354822" cy="81698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5C7A40A-ED8F-4B05-A6D8-453F0B4839C6}"/>
              </a:ext>
            </a:extLst>
          </p:cNvPr>
          <p:cNvSpPr txBox="1"/>
          <p:nvPr/>
        </p:nvSpPr>
        <p:spPr>
          <a:xfrm>
            <a:off x="5762625" y="3648075"/>
            <a:ext cx="284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rewrite like this (you will not need to do this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everytime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, but it helps to show what happens next…)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69BA9A41-C408-4C5E-A878-14D8699571F3}"/>
                  </a:ext>
                </a:extLst>
              </p:cNvPr>
              <p:cNvSpPr txBox="1"/>
              <p:nvPr/>
            </p:nvSpPr>
            <p:spPr>
              <a:xfrm>
                <a:off x="5791200" y="2047875"/>
                <a:ext cx="2723823" cy="368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denominator with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69BA9A41-C408-4C5E-A878-14D869957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047875"/>
                <a:ext cx="2723823" cy="36875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8FA23201-EB57-4416-93CC-D73A0DD55747}"/>
                  </a:ext>
                </a:extLst>
              </p:cNvPr>
              <p:cNvSpPr txBox="1"/>
              <p:nvPr/>
            </p:nvSpPr>
            <p:spPr>
              <a:xfrm>
                <a:off x="4248150" y="4910137"/>
                <a:ext cx="1285288" cy="690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8FA23201-EB57-4416-93CC-D73A0DD55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50" y="4910137"/>
                <a:ext cx="1285288" cy="690574"/>
              </a:xfrm>
              <a:prstGeom prst="rect">
                <a:avLst/>
              </a:prstGeom>
              <a:blipFill>
                <a:blip r:embed="rId19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82">
            <a:extLst>
              <a:ext uri="{FF2B5EF4-FFF2-40B4-BE49-F238E27FC236}">
                <a16:creationId xmlns:a16="http://schemas.microsoft.com/office/drawing/2014/main" id="{AEF174C8-4FB4-4055-BCA0-C5E725DC4DA6}"/>
              </a:ext>
            </a:extLst>
          </p:cNvPr>
          <p:cNvSpPr/>
          <p:nvPr/>
        </p:nvSpPr>
        <p:spPr>
          <a:xfrm>
            <a:off x="5398278" y="4431287"/>
            <a:ext cx="354822" cy="81698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540634FB-A473-4D82-8E60-D392FA0E9D9B}"/>
                  </a:ext>
                </a:extLst>
              </p:cNvPr>
              <p:cNvSpPr txBox="1"/>
              <p:nvPr/>
            </p:nvSpPr>
            <p:spPr>
              <a:xfrm>
                <a:off x="5753100" y="4581525"/>
                <a:ext cx="1457325" cy="3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540634FB-A473-4D82-8E60-D392FA0E9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00" y="4581525"/>
                <a:ext cx="1457325" cy="354071"/>
              </a:xfrm>
              <a:prstGeom prst="rect">
                <a:avLst/>
              </a:prstGeom>
              <a:blipFill>
                <a:blip r:embed="rId20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8E1740C8-F7AF-46B5-AC15-BE1CB4434AE7}"/>
                  </a:ext>
                </a:extLst>
              </p:cNvPr>
              <p:cNvSpPr txBox="1"/>
              <p:nvPr/>
            </p:nvSpPr>
            <p:spPr>
              <a:xfrm>
                <a:off x="4238625" y="5738812"/>
                <a:ext cx="880818" cy="690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8E1740C8-F7AF-46B5-AC15-BE1CB4434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5738812"/>
                <a:ext cx="880818" cy="690574"/>
              </a:xfrm>
              <a:prstGeom prst="rect">
                <a:avLst/>
              </a:prstGeom>
              <a:blipFill>
                <a:blip r:embed="rId21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82">
            <a:extLst>
              <a:ext uri="{FF2B5EF4-FFF2-40B4-BE49-F238E27FC236}">
                <a16:creationId xmlns:a16="http://schemas.microsoft.com/office/drawing/2014/main" id="{3C73AD07-F69F-4EF7-B8C2-D4159DC41A52}"/>
              </a:ext>
            </a:extLst>
          </p:cNvPr>
          <p:cNvSpPr/>
          <p:nvPr/>
        </p:nvSpPr>
        <p:spPr>
          <a:xfrm>
            <a:off x="5417328" y="5298062"/>
            <a:ext cx="354822" cy="81698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C670A3E-FDD1-494C-B8F9-AD22E81FB17D}"/>
              </a:ext>
            </a:extLst>
          </p:cNvPr>
          <p:cNvSpPr txBox="1"/>
          <p:nvPr/>
        </p:nvSpPr>
        <p:spPr>
          <a:xfrm>
            <a:off x="5791200" y="5600700"/>
            <a:ext cx="80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2E2659F8-D3AE-4E1C-82EB-4A56B48BE408}"/>
              </a:ext>
            </a:extLst>
          </p:cNvPr>
          <p:cNvSpPr/>
          <p:nvPr/>
        </p:nvSpPr>
        <p:spPr>
          <a:xfrm>
            <a:off x="4295775" y="3114675"/>
            <a:ext cx="1000125" cy="8001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57CED49E-271A-4516-90B3-03D77ACBC5CE}"/>
              </a:ext>
            </a:extLst>
          </p:cNvPr>
          <p:cNvSpPr/>
          <p:nvPr/>
        </p:nvSpPr>
        <p:spPr>
          <a:xfrm>
            <a:off x="4219576" y="5686425"/>
            <a:ext cx="990600" cy="7810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79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0" grpId="0" animBg="1"/>
      <p:bldP spid="61" grpId="0"/>
      <p:bldP spid="62" grpId="0"/>
      <p:bldP spid="63" grpId="0" animBg="1"/>
      <p:bldP spid="64" grpId="0"/>
      <p:bldP spid="65" grpId="0" animBg="1"/>
      <p:bldP spid="65" grpId="1" animBg="1"/>
      <p:bldP spid="68" grpId="0" animBg="1"/>
      <p:bldP spid="68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0" y="22129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results for Geometric series with complex numbers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a positive integer, show that: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 You will need to use the exponential form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</m:oMath>
                </a14:m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 in order to then use the patterns we just saw…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  <a:blipFill>
                <a:blip r:embed="rId3"/>
                <a:stretch>
                  <a:fillRect l="-545" t="-717" r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21564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/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/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blipFill>
                <a:blip r:embed="rId5"/>
                <a:stretch>
                  <a:fillRect l="-13740" t="-113793" b="-17241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66D83D53-6028-4770-B6BF-DAD6ADFF50C4}"/>
                  </a:ext>
                </a:extLst>
              </p:cNvPr>
              <p:cNvSpPr txBox="1"/>
              <p:nvPr/>
            </p:nvSpPr>
            <p:spPr>
              <a:xfrm>
                <a:off x="0" y="513285"/>
                <a:ext cx="1895775" cy="4380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66D83D53-6028-4770-B6BF-DAD6ADFF5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3285"/>
                <a:ext cx="1895775" cy="438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8">
                <a:extLst>
                  <a:ext uri="{FF2B5EF4-FFF2-40B4-BE49-F238E27FC236}">
                    <a16:creationId xmlns:a16="http://schemas.microsoft.com/office/drawing/2014/main" id="{26C161FB-A2CA-4A4D-B83F-6A42B449E462}"/>
                  </a:ext>
                </a:extLst>
              </p:cNvPr>
              <p:cNvSpPr txBox="1"/>
              <p:nvPr/>
            </p:nvSpPr>
            <p:spPr>
              <a:xfrm>
                <a:off x="0" y="947851"/>
                <a:ext cx="1932709" cy="4391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28">
                <a:extLst>
                  <a:ext uri="{FF2B5EF4-FFF2-40B4-BE49-F238E27FC236}">
                    <a16:creationId xmlns:a16="http://schemas.microsoft.com/office/drawing/2014/main" id="{26C161FB-A2CA-4A4D-B83F-6A42B449E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47851"/>
                <a:ext cx="1932709" cy="4391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0505B14-2700-4D83-9102-F541BFCCA00A}"/>
                  </a:ext>
                </a:extLst>
              </p:cNvPr>
              <p:cNvSpPr txBox="1"/>
              <p:nvPr/>
            </p:nvSpPr>
            <p:spPr>
              <a:xfrm>
                <a:off x="238125" y="3462337"/>
                <a:ext cx="3283848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+..+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𝑖𝑐𝑜𝑡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0505B14-2700-4D83-9102-F541BFCCA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3462337"/>
                <a:ext cx="3283848" cy="420051"/>
              </a:xfrm>
              <a:prstGeom prst="rect">
                <a:avLst/>
              </a:prstGeom>
              <a:blipFill>
                <a:blip r:embed="rId8"/>
                <a:stretch>
                  <a:fillRect l="-92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37721A7-0C92-4B52-B0E5-46682BBDF8F0}"/>
                  </a:ext>
                </a:extLst>
              </p:cNvPr>
              <p:cNvSpPr txBox="1"/>
              <p:nvPr/>
            </p:nvSpPr>
            <p:spPr>
              <a:xfrm>
                <a:off x="847725" y="5132577"/>
                <a:ext cx="2162175" cy="478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37721A7-0C92-4B52-B0E5-46682BBDF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5132577"/>
                <a:ext cx="2162175" cy="4789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1D875A7-BB40-471F-8AB2-25A898BDBFEC}"/>
                  </a:ext>
                </a:extLst>
              </p:cNvPr>
              <p:cNvSpPr txBox="1"/>
              <p:nvPr/>
            </p:nvSpPr>
            <p:spPr>
              <a:xfrm>
                <a:off x="2305050" y="5561202"/>
                <a:ext cx="676275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1D875A7-BB40-471F-8AB2-25A898BD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50" y="5561202"/>
                <a:ext cx="676275" cy="413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04EE6B0-F8D1-4939-A4A8-C8693FDEC3FC}"/>
                  </a:ext>
                </a:extLst>
              </p:cNvPr>
              <p:cNvSpPr txBox="1"/>
              <p:nvPr/>
            </p:nvSpPr>
            <p:spPr>
              <a:xfrm>
                <a:off x="238125" y="5991225"/>
                <a:ext cx="33443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(don’t confuse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symbols with the letter ‘n’!)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04EE6B0-F8D1-4939-A4A8-C8693FDEC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5991225"/>
                <a:ext cx="3344313" cy="276999"/>
              </a:xfrm>
              <a:prstGeom prst="rect">
                <a:avLst/>
              </a:prstGeom>
              <a:blipFill>
                <a:blip r:embed="rId11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5B6E4CF-9D23-473C-AFF0-9EC7DCE78EEE}"/>
                  </a:ext>
                </a:extLst>
              </p:cNvPr>
              <p:cNvSpPr txBox="1"/>
              <p:nvPr/>
            </p:nvSpPr>
            <p:spPr>
              <a:xfrm>
                <a:off x="1219200" y="4776787"/>
                <a:ext cx="1717521" cy="257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5B6E4CF-9D23-473C-AFF0-9EC7DCE78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76787"/>
                <a:ext cx="1717521" cy="257058"/>
              </a:xfrm>
              <a:prstGeom prst="rect">
                <a:avLst/>
              </a:prstGeom>
              <a:blipFill>
                <a:blip r:embed="rId12"/>
                <a:stretch>
                  <a:fillRect l="-1064" t="-2381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E74C64D-8797-4A2D-8B96-5FCBB733D063}"/>
                  </a:ext>
                </a:extLst>
              </p:cNvPr>
              <p:cNvSpPr txBox="1"/>
              <p:nvPr/>
            </p:nvSpPr>
            <p:spPr>
              <a:xfrm>
                <a:off x="8284277" y="519112"/>
                <a:ext cx="859723" cy="25423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E74C64D-8797-4A2D-8B96-5FCBB733D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277" y="519112"/>
                <a:ext cx="859723" cy="254237"/>
              </a:xfrm>
              <a:prstGeom prst="rect">
                <a:avLst/>
              </a:prstGeom>
              <a:blipFill>
                <a:blip r:embed="rId13"/>
                <a:stretch>
                  <a:fillRect l="-2069" r="-2759" b="-21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8E1740C8-F7AF-46B5-AC15-BE1CB4434AE7}"/>
                  </a:ext>
                </a:extLst>
              </p:cNvPr>
              <p:cNvSpPr txBox="1"/>
              <p:nvPr/>
            </p:nvSpPr>
            <p:spPr>
              <a:xfrm>
                <a:off x="4143375" y="1423987"/>
                <a:ext cx="880818" cy="690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8E1740C8-F7AF-46B5-AC15-BE1CB4434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75" y="1423987"/>
                <a:ext cx="880818" cy="690574"/>
              </a:xfrm>
              <a:prstGeom prst="rect">
                <a:avLst/>
              </a:prstGeom>
              <a:blipFill>
                <a:blip r:embed="rId14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82">
            <a:extLst>
              <a:ext uri="{FF2B5EF4-FFF2-40B4-BE49-F238E27FC236}">
                <a16:creationId xmlns:a16="http://schemas.microsoft.com/office/drawing/2014/main" id="{3C73AD07-F69F-4EF7-B8C2-D4159DC41A52}"/>
              </a:ext>
            </a:extLst>
          </p:cNvPr>
          <p:cNvSpPr/>
          <p:nvPr/>
        </p:nvSpPr>
        <p:spPr>
          <a:xfrm>
            <a:off x="6217428" y="1916687"/>
            <a:ext cx="354822" cy="81698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C670A3E-FDD1-494C-B8F9-AD22E81FB17D}"/>
                  </a:ext>
                </a:extLst>
              </p:cNvPr>
              <p:cNvSpPr txBox="1"/>
              <p:nvPr/>
            </p:nvSpPr>
            <p:spPr>
              <a:xfrm>
                <a:off x="6435848" y="1777938"/>
                <a:ext cx="2796929" cy="11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to check what you are ‘aiming’ for</a:t>
                </a:r>
              </a:p>
              <a:p>
                <a:pPr algn="ctr"/>
                <a:r>
                  <a:rPr lang="en-US" sz="105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need to have no ‘e’ terms, as well as a cot term. So we need to replace e with trigonometry… Use Euler’s relation with </a:t>
                </a:r>
                <a14:m>
                  <m:oMath xmlns:m="http://schemas.openxmlformats.org/officeDocument/2006/math">
                    <m:r>
                      <a:rPr lang="en-US" sz="105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f>
                      <m:fPr>
                        <m:ctrlP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den>
                    </m:f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C670A3E-FDD1-494C-B8F9-AD22E81FB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48" y="1777938"/>
                <a:ext cx="2796929" cy="11154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6C50BEE-FA25-43AC-92EC-216B9D063843}"/>
                  </a:ext>
                </a:extLst>
              </p:cNvPr>
              <p:cNvSpPr txBox="1"/>
              <p:nvPr/>
            </p:nvSpPr>
            <p:spPr>
              <a:xfrm>
                <a:off x="4124325" y="2347912"/>
                <a:ext cx="2176686" cy="734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𝑖𝑠𝑖𝑛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6C50BEE-FA25-43AC-92EC-216B9D063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25" y="2347912"/>
                <a:ext cx="2176686" cy="7343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82">
            <a:extLst>
              <a:ext uri="{FF2B5EF4-FFF2-40B4-BE49-F238E27FC236}">
                <a16:creationId xmlns:a16="http://schemas.microsoft.com/office/drawing/2014/main" id="{9684CA3C-E5B2-43E0-BAE1-F5BFAF952E5B}"/>
              </a:ext>
            </a:extLst>
          </p:cNvPr>
          <p:cNvSpPr/>
          <p:nvPr/>
        </p:nvSpPr>
        <p:spPr>
          <a:xfrm>
            <a:off x="6210030" y="2814812"/>
            <a:ext cx="354822" cy="81698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CFB0FA4-8C4F-4CD8-BB85-4F0778A613F5}"/>
                  </a:ext>
                </a:extLst>
              </p:cNvPr>
              <p:cNvSpPr txBox="1"/>
              <p:nvPr/>
            </p:nvSpPr>
            <p:spPr>
              <a:xfrm>
                <a:off x="6755444" y="2869891"/>
                <a:ext cx="19357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l-GR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l-GR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)=−</m:t>
                    </m:r>
                    <m:r>
                      <m:rPr>
                        <m:sty m:val="p"/>
                      </m:rP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l-GR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CFB0FA4-8C4F-4CD8-BB85-4F0778A61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444" y="2869891"/>
                <a:ext cx="1935796" cy="461665"/>
              </a:xfrm>
              <a:prstGeom prst="rect">
                <a:avLst/>
              </a:prstGeom>
              <a:blipFill>
                <a:blip r:embed="rId17"/>
                <a:stretch>
                  <a:fillRect t="-1316"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D4435D1-4CCF-4128-8470-D659D9803AA9}"/>
              </a:ext>
            </a:extLst>
          </p:cNvPr>
          <p:cNvSpPr/>
          <p:nvPr/>
        </p:nvSpPr>
        <p:spPr>
          <a:xfrm>
            <a:off x="4509856" y="1402672"/>
            <a:ext cx="408373" cy="37286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1F86895-98AC-45EC-9186-52BA9B749AEC}"/>
              </a:ext>
            </a:extLst>
          </p:cNvPr>
          <p:cNvSpPr/>
          <p:nvPr/>
        </p:nvSpPr>
        <p:spPr>
          <a:xfrm>
            <a:off x="4493580" y="2362940"/>
            <a:ext cx="1703034" cy="37286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D4B1CFA-DA5A-4D1F-9E12-2C3D5015F802}"/>
              </a:ext>
            </a:extLst>
          </p:cNvPr>
          <p:cNvSpPr/>
          <p:nvPr/>
        </p:nvSpPr>
        <p:spPr>
          <a:xfrm>
            <a:off x="1201443" y="4722920"/>
            <a:ext cx="1772575" cy="2929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1F5D171-BCE8-4260-8DDA-78382A22868A}"/>
                  </a:ext>
                </a:extLst>
              </p:cNvPr>
              <p:cNvSpPr txBox="1"/>
              <p:nvPr/>
            </p:nvSpPr>
            <p:spPr>
              <a:xfrm>
                <a:off x="4125805" y="3237158"/>
                <a:ext cx="2137445" cy="734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𝑖𝑠𝑖𝑛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1F5D171-BCE8-4260-8DDA-78382A228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805" y="3237158"/>
                <a:ext cx="2137445" cy="734304"/>
              </a:xfrm>
              <a:prstGeom prst="rect">
                <a:avLst/>
              </a:prstGeom>
              <a:blipFill>
                <a:blip r:embed="rId18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321013C-CC5B-4381-BCC3-2EAF833DA3BE}"/>
              </a:ext>
            </a:extLst>
          </p:cNvPr>
          <p:cNvSpPr txBox="1"/>
          <p:nvPr/>
        </p:nvSpPr>
        <p:spPr>
          <a:xfrm>
            <a:off x="6533503" y="3260507"/>
            <a:ext cx="261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(this will make all the angles the same)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E6A91AA-AB26-4846-B572-553E2ED7B824}"/>
                  </a:ext>
                </a:extLst>
              </p:cNvPr>
              <p:cNvSpPr txBox="1"/>
              <p:nvPr/>
            </p:nvSpPr>
            <p:spPr>
              <a:xfrm>
                <a:off x="4136162" y="4161916"/>
                <a:ext cx="1885068" cy="675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E6A91AA-AB26-4846-B572-553E2ED7B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162" y="4161916"/>
                <a:ext cx="1885068" cy="6756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82">
            <a:extLst>
              <a:ext uri="{FF2B5EF4-FFF2-40B4-BE49-F238E27FC236}">
                <a16:creationId xmlns:a16="http://schemas.microsoft.com/office/drawing/2014/main" id="{107B06FA-28B4-451B-846E-ACEFFE0686B2}"/>
              </a:ext>
            </a:extLst>
          </p:cNvPr>
          <p:cNvSpPr/>
          <p:nvPr/>
        </p:nvSpPr>
        <p:spPr>
          <a:xfrm>
            <a:off x="6122733" y="3659670"/>
            <a:ext cx="354822" cy="81698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C176BE3-CA03-4739-BE41-32E04825BF09}"/>
                  </a:ext>
                </a:extLst>
              </p:cNvPr>
              <p:cNvSpPr txBox="1"/>
              <p:nvPr/>
            </p:nvSpPr>
            <p:spPr>
              <a:xfrm>
                <a:off x="6515747" y="3757658"/>
                <a:ext cx="23885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Expand the bracket on the numerator (this will give a 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which </a:t>
                </a:r>
                <a:r>
                  <a:rPr lang="en-GB" sz="12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equals +1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C176BE3-CA03-4739-BE41-32E04825B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747" y="3757658"/>
                <a:ext cx="2388555" cy="646331"/>
              </a:xfrm>
              <a:prstGeom prst="rect">
                <a:avLst/>
              </a:prstGeom>
              <a:blipFill>
                <a:blip r:embed="rId20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369E295-1CFF-4036-B36B-92D317B4B988}"/>
                  </a:ext>
                </a:extLst>
              </p:cNvPr>
              <p:cNvSpPr txBox="1"/>
              <p:nvPr/>
            </p:nvSpPr>
            <p:spPr>
              <a:xfrm>
                <a:off x="4155397" y="5148817"/>
                <a:ext cx="1260025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𝑖𝑐𝑜𝑡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369E295-1CFF-4036-B36B-92D317B4B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397" y="5148817"/>
                <a:ext cx="1260025" cy="367473"/>
              </a:xfrm>
              <a:prstGeom prst="rect">
                <a:avLst/>
              </a:prstGeom>
              <a:blipFill>
                <a:blip r:embed="rId21"/>
                <a:stretch>
                  <a:fillRect l="-1456" r="-2913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82">
            <a:extLst>
              <a:ext uri="{FF2B5EF4-FFF2-40B4-BE49-F238E27FC236}">
                <a16:creationId xmlns:a16="http://schemas.microsoft.com/office/drawing/2014/main" id="{8C4011C8-B93D-4E4B-8860-1EF900C7AB0C}"/>
              </a:ext>
            </a:extLst>
          </p:cNvPr>
          <p:cNvSpPr/>
          <p:nvPr/>
        </p:nvSpPr>
        <p:spPr>
          <a:xfrm>
            <a:off x="5982170" y="4504529"/>
            <a:ext cx="354822" cy="81698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B38AA55-12FD-4E25-A788-94AE91F4E12B}"/>
              </a:ext>
            </a:extLst>
          </p:cNvPr>
          <p:cNvSpPr txBox="1"/>
          <p:nvPr/>
        </p:nvSpPr>
        <p:spPr>
          <a:xfrm>
            <a:off x="6293806" y="4805223"/>
            <a:ext cx="879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25559843-97D1-406F-88B8-7E1F96BD3490}"/>
              </a:ext>
            </a:extLst>
          </p:cNvPr>
          <p:cNvSpPr/>
          <p:nvPr/>
        </p:nvSpPr>
        <p:spPr>
          <a:xfrm>
            <a:off x="4805779" y="4521693"/>
            <a:ext cx="698376" cy="37286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EF5B2D9-DAFA-474D-AED8-452E8DB33288}"/>
              </a:ext>
            </a:extLst>
          </p:cNvPr>
          <p:cNvSpPr/>
          <p:nvPr/>
        </p:nvSpPr>
        <p:spPr>
          <a:xfrm>
            <a:off x="5277775" y="4150311"/>
            <a:ext cx="698376" cy="37286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A446808-5492-4C29-99B1-61B3B83C5B96}"/>
              </a:ext>
            </a:extLst>
          </p:cNvPr>
          <p:cNvSpPr/>
          <p:nvPr/>
        </p:nvSpPr>
        <p:spPr>
          <a:xfrm>
            <a:off x="4338221" y="4134036"/>
            <a:ext cx="810827" cy="37286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4CCB5CB-C821-4B44-892D-FB6B794E7D63}"/>
              </a:ext>
            </a:extLst>
          </p:cNvPr>
          <p:cNvSpPr/>
          <p:nvPr/>
        </p:nvSpPr>
        <p:spPr>
          <a:xfrm>
            <a:off x="4132554" y="5097262"/>
            <a:ext cx="1389358" cy="4867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6F5FE26-660F-43B1-ADAC-498A5039929F}"/>
              </a:ext>
            </a:extLst>
          </p:cNvPr>
          <p:cNvSpPr/>
          <p:nvPr/>
        </p:nvSpPr>
        <p:spPr>
          <a:xfrm>
            <a:off x="2305233" y="3420862"/>
            <a:ext cx="1245835" cy="4867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6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4" grpId="0"/>
      <p:bldP spid="19" grpId="0" animBg="1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39" grpId="1" animBg="1"/>
      <p:bldP spid="39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also express a complex number in the form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𝒓𝒆𝒊</m:t>
                    </m:r>
                    <m:r>
                      <a:rPr lang="el-GR" sz="1400" b="1" i="1" baseline="30000" dirty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Note: The result below can be proven using Maclaurin and Taylor Series (which is next chapter – we will prove it then…)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a complex number is written as  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𝑟</m:t>
                    </m:r>
                    <m:r>
                      <a:rPr lang="en-US" sz="1400" i="1">
                        <a:latin typeface="Cambria Math"/>
                      </a:rPr>
                      <m:t>(</m:t>
                    </m:r>
                    <m:r>
                      <a:rPr lang="en-US" sz="1400" i="1">
                        <a:latin typeface="Cambria Math"/>
                      </a:rPr>
                      <m:t>𝑐𝑜𝑠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𝑖𝑠𝑖𝑛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then it can also be written in this way: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𝑧</m:t>
                      </m:r>
                      <m:r>
                        <a:rPr lang="en-US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𝑟𝑒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𝑖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As before,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the modulus of the complex number and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the argument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 This is known as the ‘exponential form’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352800" cy="4724400"/>
              </a:xfrm>
              <a:blipFill>
                <a:blip r:embed="rId2"/>
                <a:stretch>
                  <a:fillRect t="-258" r="-1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76200"/>
                <a:ext cx="177317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773178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185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418" y="542498"/>
                <a:ext cx="874342" cy="3172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8" y="542498"/>
                <a:ext cx="874342" cy="3172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1A</a:t>
            </a:r>
          </a:p>
        </p:txBody>
      </p:sp>
    </p:spTree>
    <p:extLst>
      <p:ext uri="{BB962C8B-B14F-4D97-AF65-F5344CB8AC3E}">
        <p14:creationId xmlns:p14="http://schemas.microsoft.com/office/powerpoint/2010/main" val="48089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0" y="22129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use the results for Geometric series with complex numbers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You can also use patterns where you separate the real and imaginary parts of a geometric series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1564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/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/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blipFill>
                <a:blip r:embed="rId5"/>
                <a:stretch>
                  <a:fillRect l="-13740" t="-113793" b="-17241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66D83D53-6028-4770-B6BF-DAD6ADFF50C4}"/>
                  </a:ext>
                </a:extLst>
              </p:cNvPr>
              <p:cNvSpPr txBox="1"/>
              <p:nvPr/>
            </p:nvSpPr>
            <p:spPr>
              <a:xfrm>
                <a:off x="0" y="513285"/>
                <a:ext cx="1895775" cy="4380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66D83D53-6028-4770-B6BF-DAD6ADFF5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3285"/>
                <a:ext cx="1895775" cy="438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8">
                <a:extLst>
                  <a:ext uri="{FF2B5EF4-FFF2-40B4-BE49-F238E27FC236}">
                    <a16:creationId xmlns:a16="http://schemas.microsoft.com/office/drawing/2014/main" id="{26C161FB-A2CA-4A4D-B83F-6A42B449E462}"/>
                  </a:ext>
                </a:extLst>
              </p:cNvPr>
              <p:cNvSpPr txBox="1"/>
              <p:nvPr/>
            </p:nvSpPr>
            <p:spPr>
              <a:xfrm>
                <a:off x="0" y="947851"/>
                <a:ext cx="1932709" cy="4391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28">
                <a:extLst>
                  <a:ext uri="{FF2B5EF4-FFF2-40B4-BE49-F238E27FC236}">
                    <a16:creationId xmlns:a16="http://schemas.microsoft.com/office/drawing/2014/main" id="{26C161FB-A2CA-4A4D-B83F-6A42B449E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47851"/>
                <a:ext cx="1932709" cy="4391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E74C64D-8797-4A2D-8B96-5FCBB733D063}"/>
                  </a:ext>
                </a:extLst>
              </p:cNvPr>
              <p:cNvSpPr txBox="1"/>
              <p:nvPr/>
            </p:nvSpPr>
            <p:spPr>
              <a:xfrm>
                <a:off x="8284277" y="519112"/>
                <a:ext cx="859723" cy="25423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E74C64D-8797-4A2D-8B96-5FCBB733D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277" y="519112"/>
                <a:ext cx="859723" cy="254237"/>
              </a:xfrm>
              <a:prstGeom prst="rect">
                <a:avLst/>
              </a:prstGeom>
              <a:blipFill>
                <a:blip r:embed="rId13"/>
                <a:stretch>
                  <a:fillRect l="-2069" r="-2759" b="-21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64CCB2B-A770-40D4-AD3F-8B03ED329436}"/>
                  </a:ext>
                </a:extLst>
              </p:cNvPr>
              <p:cNvSpPr txBox="1"/>
              <p:nvPr/>
            </p:nvSpPr>
            <p:spPr>
              <a:xfrm>
                <a:off x="3817398" y="1984159"/>
                <a:ext cx="2657843" cy="289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64CCB2B-A770-40D4-AD3F-8B03ED329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398" y="1984159"/>
                <a:ext cx="2657843" cy="289118"/>
              </a:xfrm>
              <a:prstGeom prst="rect">
                <a:avLst/>
              </a:prstGeom>
              <a:blipFill>
                <a:blip r:embed="rId14"/>
                <a:stretch>
                  <a:fillRect l="-917" t="-4167" r="-688"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CAFB97-643A-4605-B660-61599F7CC5D5}"/>
              </a:ext>
            </a:extLst>
          </p:cNvPr>
          <p:cNvSpPr txBox="1"/>
          <p:nvPr/>
        </p:nvSpPr>
        <p:spPr>
          <a:xfrm>
            <a:off x="3737498" y="1624613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The series: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7134916-039D-4846-BA6E-90A5EAE4FDFD}"/>
                  </a:ext>
                </a:extLst>
              </p:cNvPr>
              <p:cNvSpPr txBox="1"/>
              <p:nvPr/>
            </p:nvSpPr>
            <p:spPr>
              <a:xfrm>
                <a:off x="3756734" y="2309673"/>
                <a:ext cx="5067670" cy="532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is geometric with first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common ratio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terms.</a:t>
                </a: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7134916-039D-4846-BA6E-90A5EAE4F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734" y="2309673"/>
                <a:ext cx="5067670" cy="532646"/>
              </a:xfrm>
              <a:prstGeom prst="rect">
                <a:avLst/>
              </a:prstGeom>
              <a:blipFill>
                <a:blip r:embed="rId15"/>
                <a:stretch>
                  <a:fillRect l="-361" t="-1149" b="-10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17D5F221-9300-4A82-8F87-32493E326C5D}"/>
                  </a:ext>
                </a:extLst>
              </p:cNvPr>
              <p:cNvSpPr txBox="1"/>
              <p:nvPr/>
            </p:nvSpPr>
            <p:spPr>
              <a:xfrm>
                <a:off x="3818878" y="3046521"/>
                <a:ext cx="1429046" cy="4762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17D5F221-9300-4A82-8F87-32493E326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878" y="3046521"/>
                <a:ext cx="1429046" cy="47628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B2A01A1-AB0F-4634-B262-0BD95D55EC30}"/>
                  </a:ext>
                </a:extLst>
              </p:cNvPr>
              <p:cNvSpPr txBox="1"/>
              <p:nvPr/>
            </p:nvSpPr>
            <p:spPr>
              <a:xfrm>
                <a:off x="3891379" y="3749337"/>
                <a:ext cx="1712264" cy="51283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B2A01A1-AB0F-4634-B262-0BD95D55E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79" y="3749337"/>
                <a:ext cx="1712264" cy="5128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82">
            <a:extLst>
              <a:ext uri="{FF2B5EF4-FFF2-40B4-BE49-F238E27FC236}">
                <a16:creationId xmlns:a16="http://schemas.microsoft.com/office/drawing/2014/main" id="{E8326C19-005D-457A-A1C6-204FC9F8F2AB}"/>
              </a:ext>
            </a:extLst>
          </p:cNvPr>
          <p:cNvSpPr/>
          <p:nvPr/>
        </p:nvSpPr>
        <p:spPr>
          <a:xfrm>
            <a:off x="5547163" y="3359309"/>
            <a:ext cx="267711" cy="69778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C91FFEDB-18F0-4776-8BDC-D02ABDE58EA2}"/>
                  </a:ext>
                </a:extLst>
              </p:cNvPr>
              <p:cNvSpPr txBox="1"/>
              <p:nvPr/>
            </p:nvSpPr>
            <p:spPr>
              <a:xfrm>
                <a:off x="5716755" y="3446940"/>
                <a:ext cx="1589566" cy="47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C91FFEDB-18F0-4776-8BDC-D02ABDE58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755" y="3446940"/>
                <a:ext cx="1589566" cy="477951"/>
              </a:xfrm>
              <a:prstGeom prst="rect">
                <a:avLst/>
              </a:prstGeom>
              <a:blipFill>
                <a:blip r:embed="rId18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8F4D0F71-B1E8-4759-932C-E9B950CC8AB4}"/>
                  </a:ext>
                </a:extLst>
              </p:cNvPr>
              <p:cNvSpPr txBox="1"/>
              <p:nvPr/>
            </p:nvSpPr>
            <p:spPr>
              <a:xfrm>
                <a:off x="3910614" y="4532052"/>
                <a:ext cx="1712264" cy="51283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𝑛𝑖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8F4D0F71-B1E8-4759-932C-E9B950CC8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14" y="4532052"/>
                <a:ext cx="1712264" cy="5128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82">
            <a:extLst>
              <a:ext uri="{FF2B5EF4-FFF2-40B4-BE49-F238E27FC236}">
                <a16:creationId xmlns:a16="http://schemas.microsoft.com/office/drawing/2014/main" id="{A358C1E1-D9EC-4590-8EBD-9F96E28652C5}"/>
              </a:ext>
            </a:extLst>
          </p:cNvPr>
          <p:cNvSpPr/>
          <p:nvPr/>
        </p:nvSpPr>
        <p:spPr>
          <a:xfrm>
            <a:off x="5557520" y="4115390"/>
            <a:ext cx="267711" cy="69778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0925D99-1B8A-467D-B89E-8743AB30C3A7}"/>
              </a:ext>
            </a:extLst>
          </p:cNvPr>
          <p:cNvSpPr txBox="1"/>
          <p:nvPr/>
        </p:nvSpPr>
        <p:spPr>
          <a:xfrm>
            <a:off x="5824765" y="4194143"/>
            <a:ext cx="215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Remember this can be written in this way as well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55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0" grpId="0"/>
      <p:bldP spid="42" grpId="0"/>
      <p:bldP spid="45" grpId="0"/>
      <p:bldP spid="46" grpId="0" animBg="1"/>
      <p:bldP spid="46" grpId="1" animBg="1"/>
      <p:bldP spid="49" grpId="0"/>
      <p:bldP spid="49" grpId="1"/>
      <p:bldP spid="54" grpId="0"/>
      <p:bldP spid="55" grpId="0" animBg="1"/>
      <p:bldP spid="55" grpId="1" animBg="1"/>
      <p:bldP spid="56" grpId="0"/>
      <p:bldP spid="56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0" y="22129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use the results for Geometric series with complex numbers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You can also use patterns where you separate the real and imaginary parts of a geometric series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1564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/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DD7EBD-30D9-481D-8A12-634BB7B44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412344" cy="518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/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+..=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A02CB2A-3C29-434C-BDAB-9F177ABEF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87" y="0"/>
                <a:ext cx="3168713" cy="503728"/>
              </a:xfrm>
              <a:prstGeom prst="rect">
                <a:avLst/>
              </a:prstGeom>
              <a:blipFill>
                <a:blip r:embed="rId5"/>
                <a:stretch>
                  <a:fillRect l="-13740" t="-113793" b="-17241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66D83D53-6028-4770-B6BF-DAD6ADFF50C4}"/>
                  </a:ext>
                </a:extLst>
              </p:cNvPr>
              <p:cNvSpPr txBox="1"/>
              <p:nvPr/>
            </p:nvSpPr>
            <p:spPr>
              <a:xfrm>
                <a:off x="0" y="513285"/>
                <a:ext cx="1895775" cy="4380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66D83D53-6028-4770-B6BF-DAD6ADFF5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3285"/>
                <a:ext cx="1895775" cy="438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8">
                <a:extLst>
                  <a:ext uri="{FF2B5EF4-FFF2-40B4-BE49-F238E27FC236}">
                    <a16:creationId xmlns:a16="http://schemas.microsoft.com/office/drawing/2014/main" id="{26C161FB-A2CA-4A4D-B83F-6A42B449E462}"/>
                  </a:ext>
                </a:extLst>
              </p:cNvPr>
              <p:cNvSpPr txBox="1"/>
              <p:nvPr/>
            </p:nvSpPr>
            <p:spPr>
              <a:xfrm>
                <a:off x="0" y="947851"/>
                <a:ext cx="1932709" cy="4391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28">
                <a:extLst>
                  <a:ext uri="{FF2B5EF4-FFF2-40B4-BE49-F238E27FC236}">
                    <a16:creationId xmlns:a16="http://schemas.microsoft.com/office/drawing/2014/main" id="{26C161FB-A2CA-4A4D-B83F-6A42B449E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47851"/>
                <a:ext cx="1932709" cy="4391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E74C64D-8797-4A2D-8B96-5FCBB733D063}"/>
                  </a:ext>
                </a:extLst>
              </p:cNvPr>
              <p:cNvSpPr txBox="1"/>
              <p:nvPr/>
            </p:nvSpPr>
            <p:spPr>
              <a:xfrm>
                <a:off x="8284277" y="519112"/>
                <a:ext cx="859723" cy="25423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E74C64D-8797-4A2D-8B96-5FCBB733D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277" y="519112"/>
                <a:ext cx="859723" cy="254237"/>
              </a:xfrm>
              <a:prstGeom prst="rect">
                <a:avLst/>
              </a:prstGeom>
              <a:blipFill>
                <a:blip r:embed="rId13"/>
                <a:stretch>
                  <a:fillRect l="-2069" r="-2759" b="-21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64CCB2B-A770-40D4-AD3F-8B03ED329436}"/>
                  </a:ext>
                </a:extLst>
              </p:cNvPr>
              <p:cNvSpPr txBox="1"/>
              <p:nvPr/>
            </p:nvSpPr>
            <p:spPr>
              <a:xfrm>
                <a:off x="588652" y="3448446"/>
                <a:ext cx="2362955" cy="257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64CCB2B-A770-40D4-AD3F-8B03ED329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52" y="3448446"/>
                <a:ext cx="2362955" cy="257058"/>
              </a:xfrm>
              <a:prstGeom prst="rect">
                <a:avLst/>
              </a:prstGeom>
              <a:blipFill>
                <a:blip r:embed="rId14"/>
                <a:stretch>
                  <a:fillRect l="-775" t="-2381" r="-258"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B2A01A1-AB0F-4634-B262-0BD95D55EC30}"/>
                  </a:ext>
                </a:extLst>
              </p:cNvPr>
              <p:cNvSpPr txBox="1"/>
              <p:nvPr/>
            </p:nvSpPr>
            <p:spPr>
              <a:xfrm>
                <a:off x="4302917" y="1611664"/>
                <a:ext cx="1712264" cy="51283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B2A01A1-AB0F-4634-B262-0BD95D55E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917" y="1611664"/>
                <a:ext cx="1712264" cy="5128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7913872-F6FB-4B55-A787-2B0ECED547C4}"/>
                  </a:ext>
                </a:extLst>
              </p:cNvPr>
              <p:cNvSpPr txBox="1"/>
              <p:nvPr/>
            </p:nvSpPr>
            <p:spPr>
              <a:xfrm>
                <a:off x="338920" y="3909191"/>
                <a:ext cx="70941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+..+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7913872-F6FB-4B55-A787-2B0ECED54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20" y="3909191"/>
                <a:ext cx="7094122" cy="246221"/>
              </a:xfrm>
              <a:prstGeom prst="rect">
                <a:avLst/>
              </a:prstGeom>
              <a:blipFill>
                <a:blip r:embed="rId1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FCEB214-8FF5-478E-9127-B0C105C5B6C6}"/>
                  </a:ext>
                </a:extLst>
              </p:cNvPr>
              <p:cNvSpPr txBox="1"/>
              <p:nvPr/>
            </p:nvSpPr>
            <p:spPr>
              <a:xfrm>
                <a:off x="6509486" y="1624044"/>
                <a:ext cx="1712264" cy="51283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𝑛𝑖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FCEB214-8FF5-478E-9127-B0C105C5B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486" y="1624044"/>
                <a:ext cx="1712264" cy="5128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D90026F-45E8-494D-AE47-AFBEC22C7297}"/>
                  </a:ext>
                </a:extLst>
              </p:cNvPr>
              <p:cNvSpPr txBox="1"/>
              <p:nvPr/>
            </p:nvSpPr>
            <p:spPr>
              <a:xfrm>
                <a:off x="340399" y="4425575"/>
                <a:ext cx="67773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+..+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+..+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D90026F-45E8-494D-AE47-AFBEC22C7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9" y="4425575"/>
                <a:ext cx="6777305" cy="246221"/>
              </a:xfrm>
              <a:prstGeom prst="rect">
                <a:avLst/>
              </a:prstGeom>
              <a:blipFill>
                <a:blip r:embed="rId18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41A5F35-85DB-43DE-B32E-F8B0B1915330}"/>
                  </a:ext>
                </a:extLst>
              </p:cNvPr>
              <p:cNvSpPr txBox="1"/>
              <p:nvPr/>
            </p:nvSpPr>
            <p:spPr>
              <a:xfrm>
                <a:off x="331522" y="5215687"/>
                <a:ext cx="4984250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𝑛𝑖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41A5F35-85DB-43DE-B32E-F8B0B1915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22" y="5215687"/>
                <a:ext cx="4984250" cy="572273"/>
              </a:xfrm>
              <a:prstGeom prst="rect">
                <a:avLst/>
              </a:prstGeom>
              <a:blipFill>
                <a:blip r:embed="rId19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692D75-657F-47E9-BB36-4FAFAC782304}"/>
                  </a:ext>
                </a:extLst>
              </p:cNvPr>
              <p:cNvSpPr txBox="1"/>
              <p:nvPr/>
            </p:nvSpPr>
            <p:spPr>
              <a:xfrm>
                <a:off x="386267" y="5874114"/>
                <a:ext cx="4915961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𝑛𝑖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692D75-657F-47E9-BB36-4FAFAC782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67" y="5874114"/>
                <a:ext cx="4915961" cy="572273"/>
              </a:xfrm>
              <a:prstGeom prst="rect">
                <a:avLst/>
              </a:prstGeom>
              <a:blipFill>
                <a:blip r:embed="rId20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82">
            <a:extLst>
              <a:ext uri="{FF2B5EF4-FFF2-40B4-BE49-F238E27FC236}">
                <a16:creationId xmlns:a16="http://schemas.microsoft.com/office/drawing/2014/main" id="{65A91D67-47FD-49FD-B8CC-7EE559A48EDC}"/>
              </a:ext>
            </a:extLst>
          </p:cNvPr>
          <p:cNvSpPr/>
          <p:nvPr/>
        </p:nvSpPr>
        <p:spPr>
          <a:xfrm>
            <a:off x="7315298" y="3551068"/>
            <a:ext cx="275110" cy="48975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3B5E3B3-92EC-4205-B3C5-4522ECCB6845}"/>
              </a:ext>
            </a:extLst>
          </p:cNvPr>
          <p:cNvSpPr txBox="1"/>
          <p:nvPr/>
        </p:nvSpPr>
        <p:spPr>
          <a:xfrm>
            <a:off x="7520400" y="3519440"/>
            <a:ext cx="172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Replacing each term using Euler’s relation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c 82">
            <a:extLst>
              <a:ext uri="{FF2B5EF4-FFF2-40B4-BE49-F238E27FC236}">
                <a16:creationId xmlns:a16="http://schemas.microsoft.com/office/drawing/2014/main" id="{3F91DF4C-AA96-497A-A5C5-0937543802DD}"/>
              </a:ext>
            </a:extLst>
          </p:cNvPr>
          <p:cNvSpPr/>
          <p:nvPr/>
        </p:nvSpPr>
        <p:spPr>
          <a:xfrm>
            <a:off x="7290144" y="4067453"/>
            <a:ext cx="275110" cy="48975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0E7E054-61B7-4618-8826-3E46233BBB09}"/>
              </a:ext>
            </a:extLst>
          </p:cNvPr>
          <p:cNvSpPr txBox="1"/>
          <p:nvPr/>
        </p:nvSpPr>
        <p:spPr>
          <a:xfrm>
            <a:off x="7422746" y="3998834"/>
            <a:ext cx="1721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Grouping real and imaginary parts separately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B0CA177-756A-4EF2-9776-04E9D0F6768B}"/>
              </a:ext>
            </a:extLst>
          </p:cNvPr>
          <p:cNvSpPr txBox="1"/>
          <p:nvPr/>
        </p:nvSpPr>
        <p:spPr>
          <a:xfrm>
            <a:off x="0" y="4877723"/>
            <a:ext cx="1633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Therefore: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8A1787-3948-4CAF-9708-85057BE31792}"/>
              </a:ext>
            </a:extLst>
          </p:cNvPr>
          <p:cNvSpPr/>
          <p:nvPr/>
        </p:nvSpPr>
        <p:spPr>
          <a:xfrm>
            <a:off x="594804" y="4421080"/>
            <a:ext cx="3133817" cy="30184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6F031B8-C041-44C3-8B4F-11E56C22C9E9}"/>
              </a:ext>
            </a:extLst>
          </p:cNvPr>
          <p:cNvSpPr/>
          <p:nvPr/>
        </p:nvSpPr>
        <p:spPr>
          <a:xfrm>
            <a:off x="3943165" y="4422560"/>
            <a:ext cx="3133817" cy="30184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C8C1384-8E75-4BA8-8DA6-96BAA83392AF}"/>
              </a:ext>
            </a:extLst>
          </p:cNvPr>
          <p:cNvSpPr/>
          <p:nvPr/>
        </p:nvSpPr>
        <p:spPr>
          <a:xfrm>
            <a:off x="4243526" y="1544715"/>
            <a:ext cx="1874667" cy="66730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A93EE40-D70C-4F2C-8689-8B16E1E5F64B}"/>
              </a:ext>
            </a:extLst>
          </p:cNvPr>
          <p:cNvSpPr/>
          <p:nvPr/>
        </p:nvSpPr>
        <p:spPr>
          <a:xfrm>
            <a:off x="347708" y="5193436"/>
            <a:ext cx="4952261" cy="62143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0DB014B-398A-4677-A84E-9C58135D5A44}"/>
              </a:ext>
            </a:extLst>
          </p:cNvPr>
          <p:cNvSpPr/>
          <p:nvPr/>
        </p:nvSpPr>
        <p:spPr>
          <a:xfrm>
            <a:off x="340310" y="5860741"/>
            <a:ext cx="4952261" cy="6214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46639CD3-45C6-45B6-AC89-FE53EA3CE0D7}"/>
              </a:ext>
            </a:extLst>
          </p:cNvPr>
          <p:cNvSpPr/>
          <p:nvPr/>
        </p:nvSpPr>
        <p:spPr>
          <a:xfrm>
            <a:off x="4245006" y="1555072"/>
            <a:ext cx="1874667" cy="66730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34BF056-1A72-4508-9AEC-61765E74D2BD}"/>
              </a:ext>
            </a:extLst>
          </p:cNvPr>
          <p:cNvSpPr txBox="1"/>
          <p:nvPr/>
        </p:nvSpPr>
        <p:spPr>
          <a:xfrm>
            <a:off x="1945224" y="4709047"/>
            <a:ext cx="496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Real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5077F9C-8808-4976-A14E-254C628A6936}"/>
              </a:ext>
            </a:extLst>
          </p:cNvPr>
          <p:cNvSpPr txBox="1"/>
          <p:nvPr/>
        </p:nvSpPr>
        <p:spPr>
          <a:xfrm>
            <a:off x="4945875" y="4700170"/>
            <a:ext cx="1037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Imaginary</a:t>
            </a:r>
            <a:endParaRPr lang="en-GB" sz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0896494-ECE2-4A63-ABEA-8251B7B85E6E}"/>
              </a:ext>
            </a:extLst>
          </p:cNvPr>
          <p:cNvSpPr txBox="1"/>
          <p:nvPr/>
        </p:nvSpPr>
        <p:spPr>
          <a:xfrm>
            <a:off x="6178857" y="5188441"/>
            <a:ext cx="266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The sum of the sequence on the left side is the </a:t>
            </a:r>
            <a:r>
              <a:rPr lang="en-US" sz="1200" u="sng" dirty="0">
                <a:solidFill>
                  <a:srgbClr val="0000FF"/>
                </a:solidFill>
                <a:latin typeface="Comic Sans MS" pitchFamily="66" charset="0"/>
              </a:rPr>
              <a:t>real</a:t>
            </a:r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 part of the formula on the right side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2B4DF94-0584-4306-AABE-402965BDDCC9}"/>
              </a:ext>
            </a:extLst>
          </p:cNvPr>
          <p:cNvSpPr txBox="1"/>
          <p:nvPr/>
        </p:nvSpPr>
        <p:spPr>
          <a:xfrm>
            <a:off x="6240999" y="5845389"/>
            <a:ext cx="266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The sum of the sequence on the left side is the </a:t>
            </a:r>
            <a:r>
              <a:rPr lang="en-US" sz="1200" u="sng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imaginary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part of the formula on the right side</a:t>
            </a:r>
            <a:endParaRPr lang="en-GB" sz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2D03ED0-5B06-4880-8652-6B9482B29071}"/>
              </a:ext>
            </a:extLst>
          </p:cNvPr>
          <p:cNvCxnSpPr/>
          <p:nvPr/>
        </p:nvCxnSpPr>
        <p:spPr>
          <a:xfrm flipH="1">
            <a:off x="5442011" y="5513033"/>
            <a:ext cx="887767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499EFFAE-5675-4234-8B65-42B3874C4C96}"/>
              </a:ext>
            </a:extLst>
          </p:cNvPr>
          <p:cNvCxnSpPr/>
          <p:nvPr/>
        </p:nvCxnSpPr>
        <p:spPr>
          <a:xfrm flipH="1">
            <a:off x="5443491" y="6171461"/>
            <a:ext cx="887767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9857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27" grpId="0"/>
      <p:bldP spid="28" grpId="0" animBg="1"/>
      <p:bldP spid="29" grpId="0"/>
      <p:bldP spid="30" grpId="0" animBg="1"/>
      <p:bldP spid="31" grpId="0"/>
      <p:bldP spid="34" grpId="0"/>
      <p:bldP spid="5" grpId="0" animBg="1"/>
      <p:bldP spid="5" grpId="1" animBg="1"/>
      <p:bldP spid="5" grpId="2" animBg="1"/>
      <p:bldP spid="5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/>
      <p:bldP spid="41" grpId="1"/>
      <p:bldP spid="43" grpId="0"/>
      <p:bldP spid="43" grpId="1"/>
      <p:bldP spid="44" grpId="0"/>
      <p:bldP spid="5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0" y="22129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results for Geometric series with complex numbers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For this you will need to use one of the formulae for the sum of a complex series shown above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Either will work, but to make it easier, consider the denominator…</a:t>
                </a: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  <a:blipFill>
                <a:blip r:embed="rId3"/>
                <a:stretch>
                  <a:fillRect t="-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21564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41A5F35-85DB-43DE-B32E-F8B0B1915330}"/>
                  </a:ext>
                </a:extLst>
              </p:cNvPr>
              <p:cNvSpPr txBox="1"/>
              <p:nvPr/>
            </p:nvSpPr>
            <p:spPr>
              <a:xfrm>
                <a:off x="0" y="0"/>
                <a:ext cx="3735638" cy="429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𝑛𝑖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41A5F35-85DB-43DE-B32E-F8B0B1915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735638" cy="429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692D75-657F-47E9-BB36-4FAFAC782304}"/>
                  </a:ext>
                </a:extLst>
              </p:cNvPr>
              <p:cNvSpPr txBox="1"/>
              <p:nvPr/>
            </p:nvSpPr>
            <p:spPr>
              <a:xfrm>
                <a:off x="5462031" y="0"/>
                <a:ext cx="3681969" cy="429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𝑛𝑖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692D75-657F-47E9-BB36-4FAFAC782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31" y="0"/>
                <a:ext cx="3681969" cy="429220"/>
              </a:xfrm>
              <a:prstGeom prst="rect">
                <a:avLst/>
              </a:prstGeom>
              <a:blipFill>
                <a:blip r:embed="rId5"/>
                <a:stretch>
                  <a:fillRect l="-1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7B0FD49-89D0-432F-AF2A-D1279F3AD9FE}"/>
                  </a:ext>
                </a:extLst>
              </p:cNvPr>
              <p:cNvSpPr txBox="1"/>
              <p:nvPr/>
            </p:nvSpPr>
            <p:spPr>
              <a:xfrm>
                <a:off x="0" y="422057"/>
                <a:ext cx="1497076" cy="448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7B0FD49-89D0-432F-AF2A-D1279F3AD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2057"/>
                <a:ext cx="1497076" cy="448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E46682F-BD53-4638-A0E7-A539D69AD6B9}"/>
                  </a:ext>
                </a:extLst>
              </p:cNvPr>
              <p:cNvSpPr txBox="1"/>
              <p:nvPr/>
            </p:nvSpPr>
            <p:spPr>
              <a:xfrm>
                <a:off x="7646924" y="425559"/>
                <a:ext cx="1497076" cy="448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E46682F-BD53-4638-A0E7-A539D69AD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924" y="425559"/>
                <a:ext cx="1497076" cy="4486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528125E-757F-4479-BA5B-C1CEB904E0B1}"/>
                  </a:ext>
                </a:extLst>
              </p:cNvPr>
              <p:cNvSpPr txBox="1"/>
              <p:nvPr/>
            </p:nvSpPr>
            <p:spPr>
              <a:xfrm>
                <a:off x="430216" y="2484429"/>
                <a:ext cx="2801871" cy="655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+..+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  for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an integer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528125E-757F-4479-BA5B-C1CEB904E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16" y="2484429"/>
                <a:ext cx="2801871" cy="655757"/>
              </a:xfrm>
              <a:prstGeom prst="rect">
                <a:avLst/>
              </a:prstGeom>
              <a:blipFill>
                <a:blip r:embed="rId8"/>
                <a:stretch>
                  <a:fillRect t="-8411" r="-3704" b="-158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8">
                <a:extLst>
                  <a:ext uri="{FF2B5EF4-FFF2-40B4-BE49-F238E27FC236}">
                    <a16:creationId xmlns:a16="http://schemas.microsoft.com/office/drawing/2014/main" id="{296272C8-5253-4E8F-9B45-011B40FBCAA3}"/>
                  </a:ext>
                </a:extLst>
              </p:cNvPr>
              <p:cNvSpPr txBox="1"/>
              <p:nvPr/>
            </p:nvSpPr>
            <p:spPr>
              <a:xfrm>
                <a:off x="6835367" y="3835906"/>
                <a:ext cx="1932709" cy="439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TextBox 28">
                <a:extLst>
                  <a:ext uri="{FF2B5EF4-FFF2-40B4-BE49-F238E27FC236}">
                    <a16:creationId xmlns:a16="http://schemas.microsoft.com/office/drawing/2014/main" id="{296272C8-5253-4E8F-9B45-011B40FBC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367" y="3835906"/>
                <a:ext cx="1932709" cy="439159"/>
              </a:xfrm>
              <a:prstGeom prst="rect">
                <a:avLst/>
              </a:prstGeom>
              <a:blipFill>
                <a:blip r:embed="rId9"/>
                <a:stretch>
                  <a:fillRect b="-13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D073295-BEF8-4CCB-833A-3533275127DB}"/>
              </a:ext>
            </a:extLst>
          </p:cNvPr>
          <p:cNvSpPr txBox="1"/>
          <p:nvPr/>
        </p:nvSpPr>
        <p:spPr>
          <a:xfrm>
            <a:off x="4065005" y="3667459"/>
            <a:ext cx="280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denominator contains sine, which means we are probably going to use the formula to the right to replace it as in the previous example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97CF37DF-2627-4F56-8037-E4F73F645B40}"/>
              </a:ext>
            </a:extLst>
          </p:cNvPr>
          <p:cNvCxnSpPr>
            <a:cxnSpLocks/>
          </p:cNvCxnSpPr>
          <p:nvPr/>
        </p:nvCxnSpPr>
        <p:spPr>
          <a:xfrm flipH="1" flipV="1">
            <a:off x="2997576" y="3684233"/>
            <a:ext cx="995002" cy="362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6FEFC0DC-D3DF-4429-BB1B-EBD4D5EEAFDB}"/>
              </a:ext>
            </a:extLst>
          </p:cNvPr>
          <p:cNvCxnSpPr>
            <a:cxnSpLocks/>
          </p:cNvCxnSpPr>
          <p:nvPr/>
        </p:nvCxnSpPr>
        <p:spPr>
          <a:xfrm flipH="1" flipV="1">
            <a:off x="7287409" y="4153505"/>
            <a:ext cx="263180" cy="9987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089AE38-286D-4789-81FF-B9AF770A57B3}"/>
              </a:ext>
            </a:extLst>
          </p:cNvPr>
          <p:cNvSpPr txBox="1"/>
          <p:nvPr/>
        </p:nvSpPr>
        <p:spPr>
          <a:xfrm>
            <a:off x="6183516" y="5188442"/>
            <a:ext cx="280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power on the left needs to be higher than the power on the right, if it is written this way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E317D3E2-FE0A-4AFA-B7B0-D7118C68E295}"/>
              </a:ext>
            </a:extLst>
          </p:cNvPr>
          <p:cNvCxnSpPr>
            <a:cxnSpLocks/>
          </p:cNvCxnSpPr>
          <p:nvPr/>
        </p:nvCxnSpPr>
        <p:spPr>
          <a:xfrm flipV="1">
            <a:off x="7722606" y="4215370"/>
            <a:ext cx="88395" cy="9179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ADC45965-61EB-471E-9063-488E11B99ED1}"/>
              </a:ext>
            </a:extLst>
          </p:cNvPr>
          <p:cNvCxnSpPr>
            <a:cxnSpLocks/>
          </p:cNvCxnSpPr>
          <p:nvPr/>
        </p:nvCxnSpPr>
        <p:spPr>
          <a:xfrm flipV="1">
            <a:off x="8130012" y="1017989"/>
            <a:ext cx="376597" cy="910399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2405686-C0D2-4D00-9E6B-6CFFFB89FD90}"/>
              </a:ext>
            </a:extLst>
          </p:cNvPr>
          <p:cNvSpPr txBox="1"/>
          <p:nvPr/>
        </p:nvSpPr>
        <p:spPr>
          <a:xfrm>
            <a:off x="7007381" y="1929194"/>
            <a:ext cx="206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So using this formula should lead to fewer steps!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EF79C069-AB42-462F-B724-2EB857113144}"/>
              </a:ext>
            </a:extLst>
          </p:cNvPr>
          <p:cNvCxnSpPr>
            <a:cxnSpLocks/>
          </p:cNvCxnSpPr>
          <p:nvPr/>
        </p:nvCxnSpPr>
        <p:spPr>
          <a:xfrm flipH="1">
            <a:off x="1764796" y="2299580"/>
            <a:ext cx="1811323" cy="4687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53279D3D-1AE3-4A68-AF7C-A587D1C3AD89}"/>
                  </a:ext>
                </a:extLst>
              </p:cNvPr>
              <p:cNvSpPr txBox="1"/>
              <p:nvPr/>
            </p:nvSpPr>
            <p:spPr>
              <a:xfrm>
                <a:off x="3495340" y="1967692"/>
                <a:ext cx="31007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The restriction here is because if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was a multiple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then the denominator of the result would be 0</a:t>
                </a: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53279D3D-1AE3-4A68-AF7C-A587D1C3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340" y="1967692"/>
                <a:ext cx="3100768" cy="646331"/>
              </a:xfrm>
              <a:prstGeom prst="rect">
                <a:avLst/>
              </a:prstGeom>
              <a:blipFill>
                <a:blip r:embed="rId10"/>
                <a:stretch>
                  <a:fillRect t="-943" r="-39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DEB7E543-62B3-46C6-859F-C35FB861EE7D}"/>
              </a:ext>
            </a:extLst>
          </p:cNvPr>
          <p:cNvCxnSpPr>
            <a:cxnSpLocks/>
          </p:cNvCxnSpPr>
          <p:nvPr/>
        </p:nvCxnSpPr>
        <p:spPr>
          <a:xfrm flipH="1">
            <a:off x="3000274" y="2681056"/>
            <a:ext cx="1269885" cy="9853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734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4" grpId="0"/>
      <p:bldP spid="57" grpId="0"/>
      <p:bldP spid="59" grpId="0"/>
      <p:bldP spid="59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0" y="22129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results for Geometric series with complex numbers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  <a:blipFill>
                <a:blip r:embed="rId3"/>
                <a:stretch>
                  <a:fillRect t="-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21564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41A5F35-85DB-43DE-B32E-F8B0B1915330}"/>
                  </a:ext>
                </a:extLst>
              </p:cNvPr>
              <p:cNvSpPr txBox="1"/>
              <p:nvPr/>
            </p:nvSpPr>
            <p:spPr>
              <a:xfrm>
                <a:off x="0" y="0"/>
                <a:ext cx="3735638" cy="429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𝑛𝑖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41A5F35-85DB-43DE-B32E-F8B0B1915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735638" cy="429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692D75-657F-47E9-BB36-4FAFAC782304}"/>
                  </a:ext>
                </a:extLst>
              </p:cNvPr>
              <p:cNvSpPr txBox="1"/>
              <p:nvPr/>
            </p:nvSpPr>
            <p:spPr>
              <a:xfrm>
                <a:off x="5462031" y="0"/>
                <a:ext cx="3681969" cy="429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𝑛𝑖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692D75-657F-47E9-BB36-4FAFAC782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31" y="0"/>
                <a:ext cx="3681969" cy="429220"/>
              </a:xfrm>
              <a:prstGeom prst="rect">
                <a:avLst/>
              </a:prstGeom>
              <a:blipFill>
                <a:blip r:embed="rId5"/>
                <a:stretch>
                  <a:fillRect l="-1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7B0FD49-89D0-432F-AF2A-D1279F3AD9FE}"/>
                  </a:ext>
                </a:extLst>
              </p:cNvPr>
              <p:cNvSpPr txBox="1"/>
              <p:nvPr/>
            </p:nvSpPr>
            <p:spPr>
              <a:xfrm>
                <a:off x="0" y="422057"/>
                <a:ext cx="1497076" cy="448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7B0FD49-89D0-432F-AF2A-D1279F3AD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2057"/>
                <a:ext cx="1497076" cy="448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E46682F-BD53-4638-A0E7-A539D69AD6B9}"/>
                  </a:ext>
                </a:extLst>
              </p:cNvPr>
              <p:cNvSpPr txBox="1"/>
              <p:nvPr/>
            </p:nvSpPr>
            <p:spPr>
              <a:xfrm>
                <a:off x="7646924" y="425559"/>
                <a:ext cx="1497076" cy="448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E46682F-BD53-4638-A0E7-A539D69AD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924" y="425559"/>
                <a:ext cx="1497076" cy="4486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528125E-757F-4479-BA5B-C1CEB904E0B1}"/>
                  </a:ext>
                </a:extLst>
              </p:cNvPr>
              <p:cNvSpPr txBox="1"/>
              <p:nvPr/>
            </p:nvSpPr>
            <p:spPr>
              <a:xfrm>
                <a:off x="430216" y="2484429"/>
                <a:ext cx="2801871" cy="655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+..+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  for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an integer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528125E-757F-4479-BA5B-C1CEB904E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16" y="2484429"/>
                <a:ext cx="2801871" cy="655757"/>
              </a:xfrm>
              <a:prstGeom prst="rect">
                <a:avLst/>
              </a:prstGeom>
              <a:blipFill>
                <a:blip r:embed="rId8"/>
                <a:stretch>
                  <a:fillRect t="-8411" r="-3704" b="-158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67FE2B6-B816-483D-A1D3-529B575AE192}"/>
                  </a:ext>
                </a:extLst>
              </p:cNvPr>
              <p:cNvSpPr txBox="1"/>
              <p:nvPr/>
            </p:nvSpPr>
            <p:spPr>
              <a:xfrm>
                <a:off x="4014976" y="1528572"/>
                <a:ext cx="1497076" cy="4486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67FE2B6-B816-483D-A1D3-529B575AE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976" y="1528572"/>
                <a:ext cx="1497076" cy="4486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70FCA70-2F01-4373-BA6F-549F84245C73}"/>
                  </a:ext>
                </a:extLst>
              </p:cNvPr>
              <p:cNvSpPr txBox="1"/>
              <p:nvPr/>
            </p:nvSpPr>
            <p:spPr>
              <a:xfrm>
                <a:off x="4257910" y="2178912"/>
                <a:ext cx="1471107" cy="58650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70FCA70-2F01-4373-BA6F-549F84245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910" y="2178912"/>
                <a:ext cx="1471107" cy="5865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2462F61-C1C5-4936-82CD-0B656D3CEDD2}"/>
                  </a:ext>
                </a:extLst>
              </p:cNvPr>
              <p:cNvSpPr txBox="1"/>
              <p:nvPr/>
            </p:nvSpPr>
            <p:spPr>
              <a:xfrm>
                <a:off x="4256401" y="2974107"/>
                <a:ext cx="1256241" cy="4486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2462F61-C1C5-4936-82CD-0B656D3CE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01" y="2974107"/>
                <a:ext cx="1256241" cy="448649"/>
              </a:xfrm>
              <a:prstGeom prst="rect">
                <a:avLst/>
              </a:prstGeom>
              <a:blipFill>
                <a:blip r:embed="rId11"/>
                <a:stretch>
                  <a:fillRect b="-137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CF1E8F-C7E0-4E15-93E8-2E6721260775}"/>
                  </a:ext>
                </a:extLst>
              </p:cNvPr>
              <p:cNvSpPr txBox="1"/>
              <p:nvPr/>
            </p:nvSpPr>
            <p:spPr>
              <a:xfrm>
                <a:off x="4254892" y="3597289"/>
                <a:ext cx="1256241" cy="65473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CF1E8F-C7E0-4E15-93E8-2E6721260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892" y="3597289"/>
                <a:ext cx="1256241" cy="6547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82">
            <a:extLst>
              <a:ext uri="{FF2B5EF4-FFF2-40B4-BE49-F238E27FC236}">
                <a16:creationId xmlns:a16="http://schemas.microsoft.com/office/drawing/2014/main" id="{25808081-CB6A-4432-B4C7-8E5B1ABCFBF3}"/>
              </a:ext>
            </a:extLst>
          </p:cNvPr>
          <p:cNvSpPr/>
          <p:nvPr/>
        </p:nvSpPr>
        <p:spPr>
          <a:xfrm>
            <a:off x="5729536" y="1797703"/>
            <a:ext cx="267711" cy="69778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8986EBA-3E03-4C08-9332-E477143CE5A1}"/>
                  </a:ext>
                </a:extLst>
              </p:cNvPr>
              <p:cNvSpPr txBox="1"/>
              <p:nvPr/>
            </p:nvSpPr>
            <p:spPr>
              <a:xfrm>
                <a:off x="5987728" y="1985097"/>
                <a:ext cx="1762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In our question,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8986EBA-3E03-4C08-9332-E477143CE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728" y="1985097"/>
                <a:ext cx="1762040" cy="276999"/>
              </a:xfrm>
              <a:prstGeom prst="rect">
                <a:avLst/>
              </a:prstGeom>
              <a:blipFill>
                <a:blip r:embed="rId13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82">
            <a:extLst>
              <a:ext uri="{FF2B5EF4-FFF2-40B4-BE49-F238E27FC236}">
                <a16:creationId xmlns:a16="http://schemas.microsoft.com/office/drawing/2014/main" id="{4657F721-67F4-405B-B9EB-F22870A4FBCB}"/>
              </a:ext>
            </a:extLst>
          </p:cNvPr>
          <p:cNvSpPr/>
          <p:nvPr/>
        </p:nvSpPr>
        <p:spPr>
          <a:xfrm>
            <a:off x="5700866" y="2562130"/>
            <a:ext cx="247261" cy="674233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82">
            <a:extLst>
              <a:ext uri="{FF2B5EF4-FFF2-40B4-BE49-F238E27FC236}">
                <a16:creationId xmlns:a16="http://schemas.microsoft.com/office/drawing/2014/main" id="{775ED59C-F555-4CC0-A91E-A34698B43252}"/>
              </a:ext>
            </a:extLst>
          </p:cNvPr>
          <p:cNvSpPr/>
          <p:nvPr/>
        </p:nvSpPr>
        <p:spPr>
          <a:xfrm>
            <a:off x="5536395" y="3252293"/>
            <a:ext cx="267711" cy="69778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538A5A0-FE35-4B86-AD46-99FDE5FE96EE}"/>
              </a:ext>
            </a:extLst>
          </p:cNvPr>
          <p:cNvSpPr txBox="1"/>
          <p:nvPr/>
        </p:nvSpPr>
        <p:spPr>
          <a:xfrm>
            <a:off x="5942461" y="2736535"/>
            <a:ext cx="820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F2BFCC7-10DF-493A-B681-E95A2A55ACA2}"/>
                  </a:ext>
                </a:extLst>
              </p:cNvPr>
              <p:cNvSpPr txBox="1"/>
              <p:nvPr/>
            </p:nvSpPr>
            <p:spPr>
              <a:xfrm>
                <a:off x="5758005" y="3234475"/>
                <a:ext cx="3494636" cy="725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the numerator and denominator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in order to create the pattern we need on the denominator 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F2BFCC7-10DF-493A-B681-E95A2A55A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005" y="3234475"/>
                <a:ext cx="3494636" cy="725455"/>
              </a:xfrm>
              <a:prstGeom prst="rect">
                <a:avLst/>
              </a:prstGeom>
              <a:blipFill>
                <a:blip r:embed="rId14"/>
                <a:stretch>
                  <a:fillRect t="-84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FBDBD6B-A9D6-4384-976C-3844EFBA0432}"/>
              </a:ext>
            </a:extLst>
          </p:cNvPr>
          <p:cNvSpPr/>
          <p:nvPr/>
        </p:nvSpPr>
        <p:spPr>
          <a:xfrm>
            <a:off x="4481465" y="3956364"/>
            <a:ext cx="977775" cy="3530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02FD773-D6FF-4719-ABA5-ED0C7A2684AE}"/>
                  </a:ext>
                </a:extLst>
              </p:cNvPr>
              <p:cNvSpPr txBox="1"/>
              <p:nvPr/>
            </p:nvSpPr>
            <p:spPr>
              <a:xfrm>
                <a:off x="4262436" y="4437752"/>
                <a:ext cx="1256241" cy="76790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02FD773-D6FF-4719-ABA5-ED0C7A268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436" y="4437752"/>
                <a:ext cx="1256241" cy="7679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82">
            <a:extLst>
              <a:ext uri="{FF2B5EF4-FFF2-40B4-BE49-F238E27FC236}">
                <a16:creationId xmlns:a16="http://schemas.microsoft.com/office/drawing/2014/main" id="{643410F5-6290-4A12-B0DF-05FBCD07F050}"/>
              </a:ext>
            </a:extLst>
          </p:cNvPr>
          <p:cNvSpPr/>
          <p:nvPr/>
        </p:nvSpPr>
        <p:spPr>
          <a:xfrm>
            <a:off x="5507726" y="4073946"/>
            <a:ext cx="267711" cy="69778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21713FC-70BC-4584-B852-CB2471ABFF8A}"/>
              </a:ext>
            </a:extLst>
          </p:cNvPr>
          <p:cNvSpPr txBox="1"/>
          <p:nvPr/>
        </p:nvSpPr>
        <p:spPr>
          <a:xfrm>
            <a:off x="5758005" y="4140783"/>
            <a:ext cx="277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the denominator using the pattern to the left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8">
                <a:extLst>
                  <a:ext uri="{FF2B5EF4-FFF2-40B4-BE49-F238E27FC236}">
                    <a16:creationId xmlns:a16="http://schemas.microsoft.com/office/drawing/2014/main" id="{E289D2EE-0C50-45B6-AF19-D3BEB4611C9D}"/>
                  </a:ext>
                </a:extLst>
              </p:cNvPr>
              <p:cNvSpPr txBox="1"/>
              <p:nvPr/>
            </p:nvSpPr>
            <p:spPr>
              <a:xfrm>
                <a:off x="0" y="4313135"/>
                <a:ext cx="1932709" cy="439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28">
                <a:extLst>
                  <a:ext uri="{FF2B5EF4-FFF2-40B4-BE49-F238E27FC236}">
                    <a16:creationId xmlns:a16="http://schemas.microsoft.com/office/drawing/2014/main" id="{E289D2EE-0C50-45B6-AF19-D3BEB4611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13135"/>
                <a:ext cx="1932709" cy="43915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8">
                <a:extLst>
                  <a:ext uri="{FF2B5EF4-FFF2-40B4-BE49-F238E27FC236}">
                    <a16:creationId xmlns:a16="http://schemas.microsoft.com/office/drawing/2014/main" id="{E73136BE-B9E6-4D0D-8D27-6915450856BD}"/>
                  </a:ext>
                </a:extLst>
              </p:cNvPr>
              <p:cNvSpPr txBox="1"/>
              <p:nvPr/>
            </p:nvSpPr>
            <p:spPr>
              <a:xfrm>
                <a:off x="304800" y="4960835"/>
                <a:ext cx="1763944" cy="2851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𝑖𝑠𝑖𝑛𝑛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28">
                <a:extLst>
                  <a:ext uri="{FF2B5EF4-FFF2-40B4-BE49-F238E27FC236}">
                    <a16:creationId xmlns:a16="http://schemas.microsoft.com/office/drawing/2014/main" id="{E73136BE-B9E6-4D0D-8D27-691545085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960835"/>
                <a:ext cx="1763944" cy="2851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8">
                <a:extLst>
                  <a:ext uri="{FF2B5EF4-FFF2-40B4-BE49-F238E27FC236}">
                    <a16:creationId xmlns:a16="http://schemas.microsoft.com/office/drawing/2014/main" id="{F34E29DB-FB4F-4A45-B8AB-96A040F16AB8}"/>
                  </a:ext>
                </a:extLst>
              </p:cNvPr>
              <p:cNvSpPr txBox="1"/>
              <p:nvPr/>
            </p:nvSpPr>
            <p:spPr>
              <a:xfrm>
                <a:off x="381000" y="5437085"/>
                <a:ext cx="1735539" cy="507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28">
                <a:extLst>
                  <a:ext uri="{FF2B5EF4-FFF2-40B4-BE49-F238E27FC236}">
                    <a16:creationId xmlns:a16="http://schemas.microsoft.com/office/drawing/2014/main" id="{F34E29DB-FB4F-4A45-B8AB-96A040F16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437085"/>
                <a:ext cx="1735539" cy="50731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82">
            <a:extLst>
              <a:ext uri="{FF2B5EF4-FFF2-40B4-BE49-F238E27FC236}">
                <a16:creationId xmlns:a16="http://schemas.microsoft.com/office/drawing/2014/main" id="{4B9193C6-6537-4242-B139-1C6498308622}"/>
              </a:ext>
            </a:extLst>
          </p:cNvPr>
          <p:cNvSpPr/>
          <p:nvPr/>
        </p:nvSpPr>
        <p:spPr>
          <a:xfrm>
            <a:off x="1950228" y="4558071"/>
            <a:ext cx="297672" cy="56933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82">
            <a:extLst>
              <a:ext uri="{FF2B5EF4-FFF2-40B4-BE49-F238E27FC236}">
                <a16:creationId xmlns:a16="http://schemas.microsoft.com/office/drawing/2014/main" id="{F8A75F07-3E29-4FAF-9912-65736BA0C5B3}"/>
              </a:ext>
            </a:extLst>
          </p:cNvPr>
          <p:cNvSpPr/>
          <p:nvPr/>
        </p:nvSpPr>
        <p:spPr>
          <a:xfrm>
            <a:off x="1950228" y="5110521"/>
            <a:ext cx="297672" cy="56933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11292E0-590B-434F-8986-ADECD18489DC}"/>
              </a:ext>
            </a:extLst>
          </p:cNvPr>
          <p:cNvSpPr txBox="1"/>
          <p:nvPr/>
        </p:nvSpPr>
        <p:spPr>
          <a:xfrm>
            <a:off x="2324100" y="4670209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2i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5E39E434-15F1-443B-AFEA-B700C19B8202}"/>
                  </a:ext>
                </a:extLst>
              </p:cNvPr>
              <p:cNvSpPr txBox="1"/>
              <p:nvPr/>
            </p:nvSpPr>
            <p:spPr>
              <a:xfrm>
                <a:off x="2266950" y="5213134"/>
                <a:ext cx="1344727" cy="362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5E39E434-15F1-443B-AFEA-B700C19B8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950" y="5213134"/>
                <a:ext cx="1344727" cy="362150"/>
              </a:xfrm>
              <a:prstGeom prst="rect">
                <a:avLst/>
              </a:prstGeom>
              <a:blipFill>
                <a:blip r:embed="rId19"/>
                <a:stretch>
                  <a:fillRect l="-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A7FC921-4B3A-4EBA-A412-9223F8CFA446}"/>
              </a:ext>
            </a:extLst>
          </p:cNvPr>
          <p:cNvSpPr/>
          <p:nvPr/>
        </p:nvSpPr>
        <p:spPr>
          <a:xfrm>
            <a:off x="487680" y="4971199"/>
            <a:ext cx="243841" cy="1524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F8C1512-5C06-48E1-B46A-0DB1DC31B5CE}"/>
              </a:ext>
            </a:extLst>
          </p:cNvPr>
          <p:cNvSpPr/>
          <p:nvPr/>
        </p:nvSpPr>
        <p:spPr>
          <a:xfrm>
            <a:off x="1028700" y="4963579"/>
            <a:ext cx="243841" cy="1676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2F4E16D-B9B2-443E-88E0-B2BBC5715890}"/>
              </a:ext>
            </a:extLst>
          </p:cNvPr>
          <p:cNvSpPr/>
          <p:nvPr/>
        </p:nvSpPr>
        <p:spPr>
          <a:xfrm>
            <a:off x="1756411" y="5032159"/>
            <a:ext cx="209550" cy="1524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9A5CBBE2-0A5A-422C-A8B1-D700C90789E6}"/>
              </a:ext>
            </a:extLst>
          </p:cNvPr>
          <p:cNvSpPr/>
          <p:nvPr/>
        </p:nvSpPr>
        <p:spPr>
          <a:xfrm>
            <a:off x="1766620" y="5513477"/>
            <a:ext cx="195345" cy="37241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54C12CE4-E3BE-4F54-852D-27312E214B95}"/>
              </a:ext>
            </a:extLst>
          </p:cNvPr>
          <p:cNvSpPr/>
          <p:nvPr/>
        </p:nvSpPr>
        <p:spPr>
          <a:xfrm>
            <a:off x="1013498" y="5499494"/>
            <a:ext cx="201930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300B4E26-18F4-4ED3-B60C-8F31AA52FBBA}"/>
              </a:ext>
            </a:extLst>
          </p:cNvPr>
          <p:cNvSpPr/>
          <p:nvPr/>
        </p:nvSpPr>
        <p:spPr>
          <a:xfrm>
            <a:off x="542316" y="5491874"/>
            <a:ext cx="201930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82">
            <a:extLst>
              <a:ext uri="{FF2B5EF4-FFF2-40B4-BE49-F238E27FC236}">
                <a16:creationId xmlns:a16="http://schemas.microsoft.com/office/drawing/2014/main" id="{F9A212B8-B04E-4F9B-8C99-601C6DBF443A}"/>
              </a:ext>
            </a:extLst>
          </p:cNvPr>
          <p:cNvSpPr/>
          <p:nvPr/>
        </p:nvSpPr>
        <p:spPr>
          <a:xfrm>
            <a:off x="6112886" y="4874414"/>
            <a:ext cx="287914" cy="816171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F4467817-0910-4482-BBEE-15F55D04DBA9}"/>
                  </a:ext>
                </a:extLst>
              </p:cNvPr>
              <p:cNvSpPr txBox="1"/>
              <p:nvPr/>
            </p:nvSpPr>
            <p:spPr>
              <a:xfrm>
                <a:off x="6361686" y="4913140"/>
                <a:ext cx="2400574" cy="654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To create a similar pattern on the numerator, ‘</a:t>
                </a:r>
                <a:r>
                  <a:rPr lang="en-US" sz="1200" dirty="0" err="1">
                    <a:solidFill>
                      <a:srgbClr val="FF0000"/>
                    </a:solidFill>
                    <a:latin typeface="Comic Sans MS" pitchFamily="66" charset="0"/>
                  </a:rPr>
                  <a:t>factorise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out’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from the bracket</a:t>
                </a: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F4467817-0910-4482-BBEE-15F55D04D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686" y="4913140"/>
                <a:ext cx="2400574" cy="654475"/>
              </a:xfrm>
              <a:prstGeom prst="rect">
                <a:avLst/>
              </a:prstGeom>
              <a:blipFill>
                <a:blip r:embed="rId20"/>
                <a:stretch>
                  <a:fillRect t="-935" r="-254" b="-6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C30E170-BA48-4AB6-B731-A5B4CDA72A66}"/>
                  </a:ext>
                </a:extLst>
              </p:cNvPr>
              <p:cNvSpPr txBox="1"/>
              <p:nvPr/>
            </p:nvSpPr>
            <p:spPr>
              <a:xfrm>
                <a:off x="4253558" y="5334396"/>
                <a:ext cx="1883272" cy="75168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C30E170-BA48-4AB6-B731-A5B4CDA72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558" y="5334396"/>
                <a:ext cx="1883272" cy="751681"/>
              </a:xfrm>
              <a:prstGeom prst="rect">
                <a:avLst/>
              </a:prstGeom>
              <a:blipFill>
                <a:blip r:embed="rId21"/>
                <a:stretch>
                  <a:fillRect b="-81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E18352E7-B751-44DC-9DDD-395C7FA263B6}"/>
              </a:ext>
            </a:extLst>
          </p:cNvPr>
          <p:cNvSpPr/>
          <p:nvPr/>
        </p:nvSpPr>
        <p:spPr>
          <a:xfrm>
            <a:off x="4740398" y="4509855"/>
            <a:ext cx="719370" cy="29822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57CDF49A-656F-45C5-B253-0E73DEEDAC9A}"/>
              </a:ext>
            </a:extLst>
          </p:cNvPr>
          <p:cNvSpPr/>
          <p:nvPr/>
        </p:nvSpPr>
        <p:spPr>
          <a:xfrm>
            <a:off x="5043718" y="5399101"/>
            <a:ext cx="1037485" cy="29822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A3C08841-C5CB-4C77-85F1-7321FFB2280C}"/>
              </a:ext>
            </a:extLst>
          </p:cNvPr>
          <p:cNvSpPr/>
          <p:nvPr/>
        </p:nvSpPr>
        <p:spPr>
          <a:xfrm>
            <a:off x="4707846" y="5400581"/>
            <a:ext cx="325793" cy="29822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23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 animBg="1"/>
      <p:bldP spid="25" grpId="0"/>
      <p:bldP spid="28" grpId="0" animBg="1"/>
      <p:bldP spid="29" grpId="0" animBg="1"/>
      <p:bldP spid="30" grpId="0"/>
      <p:bldP spid="31" grpId="0"/>
      <p:bldP spid="5" grpId="0" animBg="1"/>
      <p:bldP spid="5" grpId="1" animBg="1"/>
      <p:bldP spid="33" grpId="0"/>
      <p:bldP spid="34" grpId="0" animBg="1"/>
      <p:bldP spid="35" grpId="0"/>
      <p:bldP spid="36" grpId="0"/>
      <p:bldP spid="36" grpId="1"/>
      <p:bldP spid="37" grpId="0"/>
      <p:bldP spid="37" grpId="1"/>
      <p:bldP spid="38" grpId="0"/>
      <p:bldP spid="38" grpId="1"/>
      <p:bldP spid="39" grpId="0" animBg="1"/>
      <p:bldP spid="39" grpId="1" animBg="1"/>
      <p:bldP spid="41" grpId="0" animBg="1"/>
      <p:bldP spid="41" grpId="1" animBg="1"/>
      <p:bldP spid="43" grpId="0"/>
      <p:bldP spid="43" grpId="1"/>
      <p:bldP spid="44" grpId="0"/>
      <p:bldP spid="44" grpId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3" grpId="0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0" y="22129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results for Geometric series with complex numbers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  <a:blipFill>
                <a:blip r:embed="rId3"/>
                <a:stretch>
                  <a:fillRect t="-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21564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41A5F35-85DB-43DE-B32E-F8B0B1915330}"/>
                  </a:ext>
                </a:extLst>
              </p:cNvPr>
              <p:cNvSpPr txBox="1"/>
              <p:nvPr/>
            </p:nvSpPr>
            <p:spPr>
              <a:xfrm>
                <a:off x="0" y="0"/>
                <a:ext cx="3735638" cy="429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𝑛𝑖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41A5F35-85DB-43DE-B32E-F8B0B1915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735638" cy="429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692D75-657F-47E9-BB36-4FAFAC782304}"/>
                  </a:ext>
                </a:extLst>
              </p:cNvPr>
              <p:cNvSpPr txBox="1"/>
              <p:nvPr/>
            </p:nvSpPr>
            <p:spPr>
              <a:xfrm>
                <a:off x="5462031" y="0"/>
                <a:ext cx="3681969" cy="429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𝑛𝑖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692D75-657F-47E9-BB36-4FAFAC782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31" y="0"/>
                <a:ext cx="3681969" cy="429220"/>
              </a:xfrm>
              <a:prstGeom prst="rect">
                <a:avLst/>
              </a:prstGeom>
              <a:blipFill>
                <a:blip r:embed="rId5"/>
                <a:stretch>
                  <a:fillRect l="-1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7B0FD49-89D0-432F-AF2A-D1279F3AD9FE}"/>
                  </a:ext>
                </a:extLst>
              </p:cNvPr>
              <p:cNvSpPr txBox="1"/>
              <p:nvPr/>
            </p:nvSpPr>
            <p:spPr>
              <a:xfrm>
                <a:off x="0" y="422057"/>
                <a:ext cx="1497076" cy="448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7B0FD49-89D0-432F-AF2A-D1279F3AD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2057"/>
                <a:ext cx="1497076" cy="448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E46682F-BD53-4638-A0E7-A539D69AD6B9}"/>
                  </a:ext>
                </a:extLst>
              </p:cNvPr>
              <p:cNvSpPr txBox="1"/>
              <p:nvPr/>
            </p:nvSpPr>
            <p:spPr>
              <a:xfrm>
                <a:off x="7646924" y="425559"/>
                <a:ext cx="1497076" cy="448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E46682F-BD53-4638-A0E7-A539D69AD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924" y="425559"/>
                <a:ext cx="1497076" cy="4486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528125E-757F-4479-BA5B-C1CEB904E0B1}"/>
                  </a:ext>
                </a:extLst>
              </p:cNvPr>
              <p:cNvSpPr txBox="1"/>
              <p:nvPr/>
            </p:nvSpPr>
            <p:spPr>
              <a:xfrm>
                <a:off x="430216" y="2484429"/>
                <a:ext cx="2801871" cy="655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+..+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  for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an integer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528125E-757F-4479-BA5B-C1CEB904E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16" y="2484429"/>
                <a:ext cx="2801871" cy="655757"/>
              </a:xfrm>
              <a:prstGeom prst="rect">
                <a:avLst/>
              </a:prstGeom>
              <a:blipFill>
                <a:blip r:embed="rId8"/>
                <a:stretch>
                  <a:fillRect t="-8411" r="-3704" b="-158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C30E170-BA48-4AB6-B731-A5B4CDA72A66}"/>
                  </a:ext>
                </a:extLst>
              </p:cNvPr>
              <p:cNvSpPr txBox="1"/>
              <p:nvPr/>
            </p:nvSpPr>
            <p:spPr>
              <a:xfrm>
                <a:off x="3818552" y="1490364"/>
                <a:ext cx="1883272" cy="75168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C30E170-BA48-4AB6-B731-A5B4CDA72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52" y="1490364"/>
                <a:ext cx="1883272" cy="7516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8">
                <a:extLst>
                  <a:ext uri="{FF2B5EF4-FFF2-40B4-BE49-F238E27FC236}">
                    <a16:creationId xmlns:a16="http://schemas.microsoft.com/office/drawing/2014/main" id="{E0B17CB2-0EA2-4AEC-9BE3-4A37447F36A2}"/>
                  </a:ext>
                </a:extLst>
              </p:cNvPr>
              <p:cNvSpPr txBox="1"/>
              <p:nvPr/>
            </p:nvSpPr>
            <p:spPr>
              <a:xfrm>
                <a:off x="0" y="4313135"/>
                <a:ext cx="1932709" cy="439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28">
                <a:extLst>
                  <a:ext uri="{FF2B5EF4-FFF2-40B4-BE49-F238E27FC236}">
                    <a16:creationId xmlns:a16="http://schemas.microsoft.com/office/drawing/2014/main" id="{E0B17CB2-0EA2-4AEC-9BE3-4A37447F3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13135"/>
                <a:ext cx="1932709" cy="4391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8">
                <a:extLst>
                  <a:ext uri="{FF2B5EF4-FFF2-40B4-BE49-F238E27FC236}">
                    <a16:creationId xmlns:a16="http://schemas.microsoft.com/office/drawing/2014/main" id="{AC4B0C28-72F4-4BD0-A17D-9E5C5C9BB69C}"/>
                  </a:ext>
                </a:extLst>
              </p:cNvPr>
              <p:cNvSpPr txBox="1"/>
              <p:nvPr/>
            </p:nvSpPr>
            <p:spPr>
              <a:xfrm>
                <a:off x="304800" y="4960835"/>
                <a:ext cx="1763944" cy="2851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𝑖𝑠𝑖𝑛𝑛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28">
                <a:extLst>
                  <a:ext uri="{FF2B5EF4-FFF2-40B4-BE49-F238E27FC236}">
                    <a16:creationId xmlns:a16="http://schemas.microsoft.com/office/drawing/2014/main" id="{AC4B0C28-72F4-4BD0-A17D-9E5C5C9BB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960835"/>
                <a:ext cx="1763944" cy="2851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28">
                <a:extLst>
                  <a:ext uri="{FF2B5EF4-FFF2-40B4-BE49-F238E27FC236}">
                    <a16:creationId xmlns:a16="http://schemas.microsoft.com/office/drawing/2014/main" id="{CFEB7909-6FB4-40BF-8312-9898C7564190}"/>
                  </a:ext>
                </a:extLst>
              </p:cNvPr>
              <p:cNvSpPr txBox="1"/>
              <p:nvPr/>
            </p:nvSpPr>
            <p:spPr>
              <a:xfrm>
                <a:off x="381000" y="5437085"/>
                <a:ext cx="1875064" cy="2851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28">
                <a:extLst>
                  <a:ext uri="{FF2B5EF4-FFF2-40B4-BE49-F238E27FC236}">
                    <a16:creationId xmlns:a16="http://schemas.microsoft.com/office/drawing/2014/main" id="{CFEB7909-6FB4-40BF-8312-9898C7564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437085"/>
                <a:ext cx="1875064" cy="2851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82">
            <a:extLst>
              <a:ext uri="{FF2B5EF4-FFF2-40B4-BE49-F238E27FC236}">
                <a16:creationId xmlns:a16="http://schemas.microsoft.com/office/drawing/2014/main" id="{25605FF7-B9EA-4DC2-9158-AFA32E3F5021}"/>
              </a:ext>
            </a:extLst>
          </p:cNvPr>
          <p:cNvSpPr/>
          <p:nvPr/>
        </p:nvSpPr>
        <p:spPr>
          <a:xfrm>
            <a:off x="2065638" y="4545366"/>
            <a:ext cx="242556" cy="502143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82">
            <a:extLst>
              <a:ext uri="{FF2B5EF4-FFF2-40B4-BE49-F238E27FC236}">
                <a16:creationId xmlns:a16="http://schemas.microsoft.com/office/drawing/2014/main" id="{E4102295-B466-46AE-9A89-918EB48B3C36}"/>
              </a:ext>
            </a:extLst>
          </p:cNvPr>
          <p:cNvSpPr/>
          <p:nvPr/>
        </p:nvSpPr>
        <p:spPr>
          <a:xfrm>
            <a:off x="2065638" y="5078026"/>
            <a:ext cx="295822" cy="521933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EE77258-1EDA-4B48-A2D3-B5BC64634EE9}"/>
              </a:ext>
            </a:extLst>
          </p:cNvPr>
          <p:cNvSpPr txBox="1"/>
          <p:nvPr/>
        </p:nvSpPr>
        <p:spPr>
          <a:xfrm>
            <a:off x="2279712" y="4670209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2i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9C10C07-4819-4A93-AB2F-A0DC59E09E6F}"/>
                  </a:ext>
                </a:extLst>
              </p:cNvPr>
              <p:cNvSpPr txBox="1"/>
              <p:nvPr/>
            </p:nvSpPr>
            <p:spPr>
              <a:xfrm>
                <a:off x="2337971" y="5222012"/>
                <a:ext cx="13558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9C10C07-4819-4A93-AB2F-A0DC59E09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971" y="5222012"/>
                <a:ext cx="1355884" cy="276999"/>
              </a:xfrm>
              <a:prstGeom prst="rect">
                <a:avLst/>
              </a:prstGeom>
              <a:blipFill>
                <a:blip r:embed="rId13"/>
                <a:stretch>
                  <a:fillRect l="-450"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3240759-005F-4458-829D-5B72E391FE22}"/>
              </a:ext>
            </a:extLst>
          </p:cNvPr>
          <p:cNvSpPr/>
          <p:nvPr/>
        </p:nvSpPr>
        <p:spPr>
          <a:xfrm>
            <a:off x="487680" y="4971199"/>
            <a:ext cx="243841" cy="1524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68652EBD-097E-4587-996A-1C11C6EE9EEB}"/>
              </a:ext>
            </a:extLst>
          </p:cNvPr>
          <p:cNvSpPr/>
          <p:nvPr/>
        </p:nvSpPr>
        <p:spPr>
          <a:xfrm>
            <a:off x="1028700" y="4963579"/>
            <a:ext cx="243841" cy="1676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AB1ECC5-30AD-4BF4-957C-77E38879CBE9}"/>
              </a:ext>
            </a:extLst>
          </p:cNvPr>
          <p:cNvSpPr/>
          <p:nvPr/>
        </p:nvSpPr>
        <p:spPr>
          <a:xfrm>
            <a:off x="1756411" y="5032159"/>
            <a:ext cx="209550" cy="1524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5796125A-776D-4A4A-A721-6D19BF963623}"/>
              </a:ext>
            </a:extLst>
          </p:cNvPr>
          <p:cNvSpPr/>
          <p:nvPr/>
        </p:nvSpPr>
        <p:spPr>
          <a:xfrm>
            <a:off x="1890944" y="5495277"/>
            <a:ext cx="186431" cy="17755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C6C16F5B-D64F-40AB-8F30-8CC8E0FEBE5C}"/>
              </a:ext>
            </a:extLst>
          </p:cNvPr>
          <p:cNvSpPr/>
          <p:nvPr/>
        </p:nvSpPr>
        <p:spPr>
          <a:xfrm>
            <a:off x="1004619" y="5442012"/>
            <a:ext cx="300397" cy="1859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B2E2494-AE4F-49DD-9AF1-CE1A706E306C}"/>
              </a:ext>
            </a:extLst>
          </p:cNvPr>
          <p:cNvSpPr/>
          <p:nvPr/>
        </p:nvSpPr>
        <p:spPr>
          <a:xfrm>
            <a:off x="560071" y="5442012"/>
            <a:ext cx="212286" cy="18717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9C8D852-2F8C-44A6-AC52-2CDE9F9A4DFA}"/>
                  </a:ext>
                </a:extLst>
              </p:cNvPr>
              <p:cNvSpPr txBox="1"/>
              <p:nvPr/>
            </p:nvSpPr>
            <p:spPr>
              <a:xfrm>
                <a:off x="3802276" y="2441754"/>
                <a:ext cx="1453924" cy="75168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𝑖𝑠𝑖𝑛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9C8D852-2F8C-44A6-AC52-2CDE9F9A4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276" y="2441754"/>
                <a:ext cx="1453924" cy="7516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205AB713-DC03-496E-ACE9-A60DE1F0E724}"/>
                  </a:ext>
                </a:extLst>
              </p:cNvPr>
              <p:cNvSpPr txBox="1"/>
              <p:nvPr/>
            </p:nvSpPr>
            <p:spPr>
              <a:xfrm>
                <a:off x="3794878" y="3410900"/>
                <a:ext cx="1137106" cy="75052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205AB713-DC03-496E-ACE9-A60DE1F0E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878" y="3410900"/>
                <a:ext cx="1137106" cy="7505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82">
            <a:extLst>
              <a:ext uri="{FF2B5EF4-FFF2-40B4-BE49-F238E27FC236}">
                <a16:creationId xmlns:a16="http://schemas.microsoft.com/office/drawing/2014/main" id="{06497BD2-661E-417F-A5D2-F6BB79DFFCCE}"/>
              </a:ext>
            </a:extLst>
          </p:cNvPr>
          <p:cNvSpPr/>
          <p:nvPr/>
        </p:nvSpPr>
        <p:spPr>
          <a:xfrm>
            <a:off x="5640759" y="1877602"/>
            <a:ext cx="262891" cy="86559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F83B9CD-F6F9-47D6-8EF1-D818EB9E21AC}"/>
              </a:ext>
            </a:extLst>
          </p:cNvPr>
          <p:cNvSpPr txBox="1"/>
          <p:nvPr/>
        </p:nvSpPr>
        <p:spPr>
          <a:xfrm>
            <a:off x="5921406" y="2064996"/>
            <a:ext cx="210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Simplify/replace terms on the numerator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Arc 82">
            <a:extLst>
              <a:ext uri="{FF2B5EF4-FFF2-40B4-BE49-F238E27FC236}">
                <a16:creationId xmlns:a16="http://schemas.microsoft.com/office/drawing/2014/main" id="{B9ECA35E-C6C0-41B8-B6D7-99820BEEF579}"/>
              </a:ext>
            </a:extLst>
          </p:cNvPr>
          <p:cNvSpPr/>
          <p:nvPr/>
        </p:nvSpPr>
        <p:spPr>
          <a:xfrm>
            <a:off x="5224988" y="2828992"/>
            <a:ext cx="262891" cy="865598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C043E4E2-DB7F-48B1-95A8-2062BC965C6D}"/>
                  </a:ext>
                </a:extLst>
              </p:cNvPr>
              <p:cNvSpPr txBox="1"/>
              <p:nvPr/>
            </p:nvSpPr>
            <p:spPr>
              <a:xfrm>
                <a:off x="5550024" y="3025265"/>
                <a:ext cx="17385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numerator and denominator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C043E4E2-DB7F-48B1-95A8-2062BC965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024" y="3025265"/>
                <a:ext cx="1738543" cy="461665"/>
              </a:xfrm>
              <a:prstGeom prst="rect">
                <a:avLst/>
              </a:prstGeom>
              <a:blipFill>
                <a:blip r:embed="rId16"/>
                <a:stretch>
                  <a:fillRect r="-139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42DC5620-63CE-438D-9614-3E8D289C551B}"/>
              </a:ext>
            </a:extLst>
          </p:cNvPr>
          <p:cNvSpPr/>
          <p:nvPr/>
        </p:nvSpPr>
        <p:spPr>
          <a:xfrm>
            <a:off x="4010950" y="1455938"/>
            <a:ext cx="596562" cy="3943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A2C417F8-135D-4C51-A785-75045308E232}"/>
              </a:ext>
            </a:extLst>
          </p:cNvPr>
          <p:cNvSpPr/>
          <p:nvPr/>
        </p:nvSpPr>
        <p:spPr>
          <a:xfrm>
            <a:off x="3985797" y="2423603"/>
            <a:ext cx="373139" cy="36924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0416B034-883A-423E-84B8-D5DA69DBE8F0}"/>
              </a:ext>
            </a:extLst>
          </p:cNvPr>
          <p:cNvSpPr/>
          <p:nvPr/>
        </p:nvSpPr>
        <p:spPr>
          <a:xfrm>
            <a:off x="4598354" y="1606858"/>
            <a:ext cx="1047843" cy="24495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5439534E-A244-4A7B-9E86-971D47D77BE0}"/>
              </a:ext>
            </a:extLst>
          </p:cNvPr>
          <p:cNvSpPr/>
          <p:nvPr/>
        </p:nvSpPr>
        <p:spPr>
          <a:xfrm>
            <a:off x="4360139" y="2530136"/>
            <a:ext cx="851053" cy="28194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4D55CBE0-F0E2-43D8-999A-1117701D9560}"/>
              </a:ext>
            </a:extLst>
          </p:cNvPr>
          <p:cNvSpPr/>
          <p:nvPr/>
        </p:nvSpPr>
        <p:spPr>
          <a:xfrm>
            <a:off x="455444" y="5424256"/>
            <a:ext cx="1701830" cy="25679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1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2"/>
      <p:bldP spid="46" grpId="0"/>
      <p:bldP spid="46" grpId="2"/>
      <p:bldP spid="49" grpId="0"/>
      <p:bldP spid="49" grpId="2"/>
      <p:bldP spid="52" grpId="0" animBg="1"/>
      <p:bldP spid="52" grpId="2" animBg="1"/>
      <p:bldP spid="53" grpId="0" animBg="1"/>
      <p:bldP spid="53" grpId="2" animBg="1"/>
      <p:bldP spid="54" grpId="0"/>
      <p:bldP spid="54" grpId="2"/>
      <p:bldP spid="55" grpId="0"/>
      <p:bldP spid="55" grpId="2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4" grpId="0" animBg="1"/>
      <p:bldP spid="64" grpId="1" animBg="1"/>
      <p:bldP spid="69" grpId="0" animBg="1"/>
      <p:bldP spid="69" grpId="1" animBg="1"/>
      <p:bldP spid="70" grpId="0"/>
      <p:bldP spid="71" grpId="0"/>
      <p:bldP spid="72" grpId="0" animBg="1"/>
      <p:bldP spid="73" grpId="0"/>
      <p:bldP spid="74" grpId="0" animBg="1"/>
      <p:bldP spid="75" grpId="0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0" y="22129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results for Geometric series with complex numbers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05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Let: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+..+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9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b) Use your answer to part a to 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𝑐𝑜𝑠𝑒𝑐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, and find similar expressions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  <a:blipFill>
                <a:blip r:embed="rId4"/>
                <a:stretch>
                  <a:fillRect t="-717" r="-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21564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41A5F35-85DB-43DE-B32E-F8B0B1915330}"/>
                  </a:ext>
                </a:extLst>
              </p:cNvPr>
              <p:cNvSpPr txBox="1"/>
              <p:nvPr/>
            </p:nvSpPr>
            <p:spPr>
              <a:xfrm>
                <a:off x="0" y="0"/>
                <a:ext cx="3735638" cy="429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𝑛𝑖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41A5F35-85DB-43DE-B32E-F8B0B1915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735638" cy="429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692D75-657F-47E9-BB36-4FAFAC782304}"/>
                  </a:ext>
                </a:extLst>
              </p:cNvPr>
              <p:cNvSpPr txBox="1"/>
              <p:nvPr/>
            </p:nvSpPr>
            <p:spPr>
              <a:xfrm>
                <a:off x="5462031" y="0"/>
                <a:ext cx="3681969" cy="429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𝑛𝑖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692D75-657F-47E9-BB36-4FAFAC782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31" y="0"/>
                <a:ext cx="3681969" cy="429220"/>
              </a:xfrm>
              <a:prstGeom prst="rect">
                <a:avLst/>
              </a:prstGeom>
              <a:blipFill>
                <a:blip r:embed="rId6"/>
                <a:stretch>
                  <a:fillRect l="-1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7B0FD49-89D0-432F-AF2A-D1279F3AD9FE}"/>
                  </a:ext>
                </a:extLst>
              </p:cNvPr>
              <p:cNvSpPr txBox="1"/>
              <p:nvPr/>
            </p:nvSpPr>
            <p:spPr>
              <a:xfrm>
                <a:off x="0" y="422057"/>
                <a:ext cx="1497076" cy="448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7B0FD49-89D0-432F-AF2A-D1279F3AD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2057"/>
                <a:ext cx="1497076" cy="4486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E46682F-BD53-4638-A0E7-A539D69AD6B9}"/>
                  </a:ext>
                </a:extLst>
              </p:cNvPr>
              <p:cNvSpPr txBox="1"/>
              <p:nvPr/>
            </p:nvSpPr>
            <p:spPr>
              <a:xfrm>
                <a:off x="7646924" y="425559"/>
                <a:ext cx="1497076" cy="448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E46682F-BD53-4638-A0E7-A539D69AD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924" y="425559"/>
                <a:ext cx="1497076" cy="4486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528125E-757F-4479-BA5B-C1CEB904E0B1}"/>
                  </a:ext>
                </a:extLst>
              </p:cNvPr>
              <p:cNvSpPr txBox="1"/>
              <p:nvPr/>
            </p:nvSpPr>
            <p:spPr>
              <a:xfrm>
                <a:off x="430216" y="2484429"/>
                <a:ext cx="2801871" cy="655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+..+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  for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an integer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528125E-757F-4479-BA5B-C1CEB904E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16" y="2484429"/>
                <a:ext cx="2801871" cy="655757"/>
              </a:xfrm>
              <a:prstGeom prst="rect">
                <a:avLst/>
              </a:prstGeom>
              <a:blipFill>
                <a:blip r:embed="rId9"/>
                <a:stretch>
                  <a:fillRect t="-8411" r="-3704" b="-158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A0FA791-E4BD-4536-93D8-8EE2F859C844}"/>
                  </a:ext>
                </a:extLst>
              </p:cNvPr>
              <p:cNvSpPr txBox="1"/>
              <p:nvPr/>
            </p:nvSpPr>
            <p:spPr>
              <a:xfrm>
                <a:off x="3986075" y="1366808"/>
                <a:ext cx="1606857" cy="782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A0FA791-E4BD-4536-93D8-8EE2F859C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075" y="1366808"/>
                <a:ext cx="1606857" cy="7821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D9D73ECE-122F-4679-8575-BCCC93E88A75}"/>
              </a:ext>
            </a:extLst>
          </p:cNvPr>
          <p:cNvCxnSpPr>
            <a:cxnSpLocks/>
          </p:cNvCxnSpPr>
          <p:nvPr/>
        </p:nvCxnSpPr>
        <p:spPr>
          <a:xfrm flipH="1">
            <a:off x="3478187" y="4243526"/>
            <a:ext cx="1191467" cy="3447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5B9A1C4-76B6-464F-8573-A116C26A0F01}"/>
                  </a:ext>
                </a:extLst>
              </p:cNvPr>
              <p:cNvSpPr txBox="1"/>
              <p:nvPr/>
            </p:nvSpPr>
            <p:spPr>
              <a:xfrm>
                <a:off x="4720457" y="3982924"/>
                <a:ext cx="2790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From this,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is 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itchFamily="66" charset="0"/>
                  </a:rPr>
                  <a:t>real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part of the sum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which we showed in part a)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5B9A1C4-76B6-464F-8573-A116C26A0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457" y="3982924"/>
                <a:ext cx="2790051" cy="461665"/>
              </a:xfrm>
              <a:prstGeom prst="rect">
                <a:avLst/>
              </a:prstGeom>
              <a:blipFill>
                <a:blip r:embed="rId1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2341B70-29A5-4D8E-9D64-AC0914986542}"/>
                  </a:ext>
                </a:extLst>
              </p:cNvPr>
              <p:cNvSpPr txBox="1"/>
              <p:nvPr/>
            </p:nvSpPr>
            <p:spPr>
              <a:xfrm>
                <a:off x="4023063" y="2300442"/>
                <a:ext cx="2937029" cy="968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𝑖𝑠𝑖𝑛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2341B70-29A5-4D8E-9D64-AC0914986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063" y="2300442"/>
                <a:ext cx="2937029" cy="9689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82">
            <a:extLst>
              <a:ext uri="{FF2B5EF4-FFF2-40B4-BE49-F238E27FC236}">
                <a16:creationId xmlns:a16="http://schemas.microsoft.com/office/drawing/2014/main" id="{583228D9-9595-4AA7-A91B-CD1CA41A8753}"/>
              </a:ext>
            </a:extLst>
          </p:cNvPr>
          <p:cNvSpPr/>
          <p:nvPr/>
        </p:nvSpPr>
        <p:spPr>
          <a:xfrm>
            <a:off x="6679447" y="1837678"/>
            <a:ext cx="307279" cy="1004041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0B8E2E3-E96C-4EB1-A018-4EE691EAB47D}"/>
              </a:ext>
            </a:extLst>
          </p:cNvPr>
          <p:cNvSpPr txBox="1"/>
          <p:nvPr/>
        </p:nvSpPr>
        <p:spPr>
          <a:xfrm>
            <a:off x="6955393" y="2056119"/>
            <a:ext cx="206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the exponential term using Euler’s relation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Arc 82">
            <a:extLst>
              <a:ext uri="{FF2B5EF4-FFF2-40B4-BE49-F238E27FC236}">
                <a16:creationId xmlns:a16="http://schemas.microsoft.com/office/drawing/2014/main" id="{E499A295-8132-429F-8DEB-8F2DEF7D02EE}"/>
              </a:ext>
            </a:extLst>
          </p:cNvPr>
          <p:cNvSpPr/>
          <p:nvPr/>
        </p:nvSpPr>
        <p:spPr>
          <a:xfrm>
            <a:off x="6680928" y="2886724"/>
            <a:ext cx="288044" cy="94843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151AAD3-4671-4656-8AAA-32AA827CD761}"/>
                  </a:ext>
                </a:extLst>
              </p:cNvPr>
              <p:cNvSpPr txBox="1"/>
              <p:nvPr/>
            </p:nvSpPr>
            <p:spPr>
              <a:xfrm>
                <a:off x="4147352" y="3445662"/>
                <a:ext cx="1321294" cy="772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151AAD3-4671-4656-8AAA-32AA827CD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352" y="3445662"/>
                <a:ext cx="1321294" cy="7720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4405C92-8BCB-42A3-B654-26CA239C42AD}"/>
                  </a:ext>
                </a:extLst>
              </p:cNvPr>
              <p:cNvSpPr txBox="1"/>
              <p:nvPr/>
            </p:nvSpPr>
            <p:spPr>
              <a:xfrm>
                <a:off x="4139953" y="4468074"/>
                <a:ext cx="2003395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𝑐𝑜𝑠𝑒𝑐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4405C92-8BCB-42A3-B654-26CA239C4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3" y="4468074"/>
                <a:ext cx="2003395" cy="5073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82">
            <a:extLst>
              <a:ext uri="{FF2B5EF4-FFF2-40B4-BE49-F238E27FC236}">
                <a16:creationId xmlns:a16="http://schemas.microsoft.com/office/drawing/2014/main" id="{5191D787-78D6-4626-8538-4B98D623CB41}"/>
              </a:ext>
            </a:extLst>
          </p:cNvPr>
          <p:cNvSpPr/>
          <p:nvPr/>
        </p:nvSpPr>
        <p:spPr>
          <a:xfrm>
            <a:off x="5972193" y="3861785"/>
            <a:ext cx="295441" cy="862615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820D670C-8795-49E6-8035-3F82D8EBA261}"/>
              </a:ext>
            </a:extLst>
          </p:cNvPr>
          <p:cNvSpPr/>
          <p:nvPr/>
        </p:nvSpPr>
        <p:spPr>
          <a:xfrm>
            <a:off x="4696008" y="1438183"/>
            <a:ext cx="328753" cy="30710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8B2D3157-903C-48E4-B5E4-4FBEF4EC35F9}"/>
              </a:ext>
            </a:extLst>
          </p:cNvPr>
          <p:cNvSpPr/>
          <p:nvPr/>
        </p:nvSpPr>
        <p:spPr>
          <a:xfrm>
            <a:off x="4697487" y="2407329"/>
            <a:ext cx="1481371" cy="4335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E7416E1A-E9E3-467F-9D3B-B6F27B35B9F7}"/>
              </a:ext>
            </a:extLst>
          </p:cNvPr>
          <p:cNvCxnSpPr>
            <a:cxnSpLocks/>
          </p:cNvCxnSpPr>
          <p:nvPr/>
        </p:nvCxnSpPr>
        <p:spPr>
          <a:xfrm flipV="1">
            <a:off x="5428826" y="2423604"/>
            <a:ext cx="687889" cy="376042"/>
          </a:xfrm>
          <a:prstGeom prst="straightConnector1">
            <a:avLst/>
          </a:prstGeom>
          <a:ln w="381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1C2BE99A-C774-420D-B373-DF68AB29FC62}"/>
                  </a:ext>
                </a:extLst>
              </p:cNvPr>
              <p:cNvSpPr txBox="1"/>
              <p:nvPr/>
            </p:nvSpPr>
            <p:spPr>
              <a:xfrm>
                <a:off x="6955393" y="3068174"/>
                <a:ext cx="2064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we are only considering 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itchFamily="66" charset="0"/>
                  </a:rPr>
                  <a:t>real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part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1C2BE99A-C774-420D-B373-DF68AB29F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393" y="3068174"/>
                <a:ext cx="2064319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0001C61-1090-45BC-B6E8-4A58958CE96E}"/>
              </a:ext>
            </a:extLst>
          </p:cNvPr>
          <p:cNvSpPr txBox="1"/>
          <p:nvPr/>
        </p:nvSpPr>
        <p:spPr>
          <a:xfrm>
            <a:off x="6184516" y="4152730"/>
            <a:ext cx="890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 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32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8" grpId="1"/>
      <p:bldP spid="41" grpId="0"/>
      <p:bldP spid="47" grpId="0" animBg="1"/>
      <p:bldP spid="48" grpId="0"/>
      <p:bldP spid="50" grpId="0" animBg="1"/>
      <p:bldP spid="51" grpId="0"/>
      <p:bldP spid="60" grpId="0"/>
      <p:bldP spid="61" grpId="0" animBg="1"/>
      <p:bldP spid="62" grpId="0" animBg="1"/>
      <p:bldP spid="62" grpId="1" animBg="1"/>
      <p:bldP spid="63" grpId="0" animBg="1"/>
      <p:bldP spid="63" grpId="1" animBg="1"/>
      <p:bldP spid="67" grpId="0"/>
      <p:bldP spid="6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0" y="22129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results for Geometric series with complex numbers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05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Let: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+..+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9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b) Use your answer to part a to 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𝑐𝑜𝑠𝑒𝑐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, and find similar expressions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  <a:blipFill>
                <a:blip r:embed="rId4"/>
                <a:stretch>
                  <a:fillRect t="-717" r="-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21564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41A5F35-85DB-43DE-B32E-F8B0B1915330}"/>
                  </a:ext>
                </a:extLst>
              </p:cNvPr>
              <p:cNvSpPr txBox="1"/>
              <p:nvPr/>
            </p:nvSpPr>
            <p:spPr>
              <a:xfrm>
                <a:off x="0" y="0"/>
                <a:ext cx="3735638" cy="429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𝑛𝑖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41A5F35-85DB-43DE-B32E-F8B0B1915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735638" cy="429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692D75-657F-47E9-BB36-4FAFAC782304}"/>
                  </a:ext>
                </a:extLst>
              </p:cNvPr>
              <p:cNvSpPr txBox="1"/>
              <p:nvPr/>
            </p:nvSpPr>
            <p:spPr>
              <a:xfrm>
                <a:off x="5462031" y="0"/>
                <a:ext cx="3681969" cy="429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𝑛𝑖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692D75-657F-47E9-BB36-4FAFAC782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31" y="0"/>
                <a:ext cx="3681969" cy="429220"/>
              </a:xfrm>
              <a:prstGeom prst="rect">
                <a:avLst/>
              </a:prstGeom>
              <a:blipFill>
                <a:blip r:embed="rId6"/>
                <a:stretch>
                  <a:fillRect l="-1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7B0FD49-89D0-432F-AF2A-D1279F3AD9FE}"/>
                  </a:ext>
                </a:extLst>
              </p:cNvPr>
              <p:cNvSpPr txBox="1"/>
              <p:nvPr/>
            </p:nvSpPr>
            <p:spPr>
              <a:xfrm>
                <a:off x="0" y="422057"/>
                <a:ext cx="1497076" cy="448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7B0FD49-89D0-432F-AF2A-D1279F3AD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2057"/>
                <a:ext cx="1497076" cy="4486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E46682F-BD53-4638-A0E7-A539D69AD6B9}"/>
                  </a:ext>
                </a:extLst>
              </p:cNvPr>
              <p:cNvSpPr txBox="1"/>
              <p:nvPr/>
            </p:nvSpPr>
            <p:spPr>
              <a:xfrm>
                <a:off x="7646924" y="425559"/>
                <a:ext cx="1497076" cy="448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E46682F-BD53-4638-A0E7-A539D69AD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924" y="425559"/>
                <a:ext cx="1497076" cy="4486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528125E-757F-4479-BA5B-C1CEB904E0B1}"/>
                  </a:ext>
                </a:extLst>
              </p:cNvPr>
              <p:cNvSpPr txBox="1"/>
              <p:nvPr/>
            </p:nvSpPr>
            <p:spPr>
              <a:xfrm>
                <a:off x="430216" y="2484429"/>
                <a:ext cx="2801871" cy="655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+..+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  for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an integer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528125E-757F-4479-BA5B-C1CEB904E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16" y="2484429"/>
                <a:ext cx="2801871" cy="655757"/>
              </a:xfrm>
              <a:prstGeom prst="rect">
                <a:avLst/>
              </a:prstGeom>
              <a:blipFill>
                <a:blip r:embed="rId9"/>
                <a:stretch>
                  <a:fillRect t="-8411" r="-3704" b="-158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A0FA791-E4BD-4536-93D8-8EE2F859C844}"/>
                  </a:ext>
                </a:extLst>
              </p:cNvPr>
              <p:cNvSpPr txBox="1"/>
              <p:nvPr/>
            </p:nvSpPr>
            <p:spPr>
              <a:xfrm>
                <a:off x="3986075" y="1366808"/>
                <a:ext cx="1606857" cy="782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A0FA791-E4BD-4536-93D8-8EE2F859C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075" y="1366808"/>
                <a:ext cx="1606857" cy="7821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D9D73ECE-122F-4679-8575-BCCC93E88A75}"/>
              </a:ext>
            </a:extLst>
          </p:cNvPr>
          <p:cNvCxnSpPr>
            <a:cxnSpLocks/>
          </p:cNvCxnSpPr>
          <p:nvPr/>
        </p:nvCxnSpPr>
        <p:spPr>
          <a:xfrm flipH="1">
            <a:off x="3407166" y="4456590"/>
            <a:ext cx="1191467" cy="3447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5B9A1C4-76B6-464F-8573-A116C26A0F01}"/>
                  </a:ext>
                </a:extLst>
              </p:cNvPr>
              <p:cNvSpPr txBox="1"/>
              <p:nvPr/>
            </p:nvSpPr>
            <p:spPr>
              <a:xfrm>
                <a:off x="4649436" y="4195988"/>
                <a:ext cx="27900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From this,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is 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itchFamily="66" charset="0"/>
                  </a:rPr>
                  <a:t>imaginary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part of the sum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which we showed in part a)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5B9A1C4-76B6-464F-8573-A116C26A0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436" y="4195988"/>
                <a:ext cx="2790051" cy="646331"/>
              </a:xfrm>
              <a:prstGeom prst="rect">
                <a:avLst/>
              </a:prstGeom>
              <a:blipFill>
                <a:blip r:embed="rId11"/>
                <a:stretch>
                  <a:fillRect l="-219" r="-1751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2341B70-29A5-4D8E-9D64-AC0914986542}"/>
                  </a:ext>
                </a:extLst>
              </p:cNvPr>
              <p:cNvSpPr txBox="1"/>
              <p:nvPr/>
            </p:nvSpPr>
            <p:spPr>
              <a:xfrm>
                <a:off x="4023063" y="2300442"/>
                <a:ext cx="2937029" cy="968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𝑖𝑠𝑖𝑛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2341B70-29A5-4D8E-9D64-AC0914986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063" y="2300442"/>
                <a:ext cx="2937029" cy="9689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82">
            <a:extLst>
              <a:ext uri="{FF2B5EF4-FFF2-40B4-BE49-F238E27FC236}">
                <a16:creationId xmlns:a16="http://schemas.microsoft.com/office/drawing/2014/main" id="{583228D9-9595-4AA7-A91B-CD1CA41A8753}"/>
              </a:ext>
            </a:extLst>
          </p:cNvPr>
          <p:cNvSpPr/>
          <p:nvPr/>
        </p:nvSpPr>
        <p:spPr>
          <a:xfrm>
            <a:off x="6679447" y="1837678"/>
            <a:ext cx="307279" cy="1004041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0B8E2E3-E96C-4EB1-A018-4EE691EAB47D}"/>
              </a:ext>
            </a:extLst>
          </p:cNvPr>
          <p:cNvSpPr txBox="1"/>
          <p:nvPr/>
        </p:nvSpPr>
        <p:spPr>
          <a:xfrm>
            <a:off x="6955393" y="2056119"/>
            <a:ext cx="206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the exponential term using Euler’s relation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Arc 82">
            <a:extLst>
              <a:ext uri="{FF2B5EF4-FFF2-40B4-BE49-F238E27FC236}">
                <a16:creationId xmlns:a16="http://schemas.microsoft.com/office/drawing/2014/main" id="{E499A295-8132-429F-8DEB-8F2DEF7D02EE}"/>
              </a:ext>
            </a:extLst>
          </p:cNvPr>
          <p:cNvSpPr/>
          <p:nvPr/>
        </p:nvSpPr>
        <p:spPr>
          <a:xfrm>
            <a:off x="6680928" y="2886724"/>
            <a:ext cx="288044" cy="94843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151AAD3-4671-4656-8AAA-32AA827CD761}"/>
                  </a:ext>
                </a:extLst>
              </p:cNvPr>
              <p:cNvSpPr txBox="1"/>
              <p:nvPr/>
            </p:nvSpPr>
            <p:spPr>
              <a:xfrm>
                <a:off x="4147352" y="3445662"/>
                <a:ext cx="1321294" cy="772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151AAD3-4671-4656-8AAA-32AA827CD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352" y="3445662"/>
                <a:ext cx="1321294" cy="7720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4405C92-8BCB-42A3-B654-26CA239C42AD}"/>
                  </a:ext>
                </a:extLst>
              </p:cNvPr>
              <p:cNvSpPr txBox="1"/>
              <p:nvPr/>
            </p:nvSpPr>
            <p:spPr>
              <a:xfrm>
                <a:off x="4139953" y="4468074"/>
                <a:ext cx="2003395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𝑐𝑜𝑠𝑒𝑐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4405C92-8BCB-42A3-B654-26CA239C4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3" y="4468074"/>
                <a:ext cx="2003395" cy="5073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82">
            <a:extLst>
              <a:ext uri="{FF2B5EF4-FFF2-40B4-BE49-F238E27FC236}">
                <a16:creationId xmlns:a16="http://schemas.microsoft.com/office/drawing/2014/main" id="{5191D787-78D6-4626-8538-4B98D623CB41}"/>
              </a:ext>
            </a:extLst>
          </p:cNvPr>
          <p:cNvSpPr/>
          <p:nvPr/>
        </p:nvSpPr>
        <p:spPr>
          <a:xfrm>
            <a:off x="5972193" y="3861785"/>
            <a:ext cx="295441" cy="862615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820D670C-8795-49E6-8035-3F82D8EBA261}"/>
              </a:ext>
            </a:extLst>
          </p:cNvPr>
          <p:cNvSpPr/>
          <p:nvPr/>
        </p:nvSpPr>
        <p:spPr>
          <a:xfrm>
            <a:off x="4696008" y="1438183"/>
            <a:ext cx="328753" cy="30710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8B2D3157-903C-48E4-B5E4-4FBEF4EC35F9}"/>
              </a:ext>
            </a:extLst>
          </p:cNvPr>
          <p:cNvSpPr/>
          <p:nvPr/>
        </p:nvSpPr>
        <p:spPr>
          <a:xfrm>
            <a:off x="4697487" y="2407329"/>
            <a:ext cx="1481371" cy="4335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E7416E1A-E9E3-467F-9D3B-B6F27B35B9F7}"/>
              </a:ext>
            </a:extLst>
          </p:cNvPr>
          <p:cNvCxnSpPr>
            <a:cxnSpLocks/>
          </p:cNvCxnSpPr>
          <p:nvPr/>
        </p:nvCxnSpPr>
        <p:spPr>
          <a:xfrm flipV="1">
            <a:off x="4691980" y="2414726"/>
            <a:ext cx="687889" cy="376042"/>
          </a:xfrm>
          <a:prstGeom prst="straightConnector1">
            <a:avLst/>
          </a:prstGeom>
          <a:ln w="381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1C2BE99A-C774-420D-B373-DF68AB29FC62}"/>
                  </a:ext>
                </a:extLst>
              </p:cNvPr>
              <p:cNvSpPr txBox="1"/>
              <p:nvPr/>
            </p:nvSpPr>
            <p:spPr>
              <a:xfrm>
                <a:off x="6946515" y="2757456"/>
                <a:ext cx="22773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we are only considering 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itchFamily="66" charset="0"/>
                  </a:rPr>
                  <a:t>imaginary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part (you don’t need to include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itself since the expression for Q on the left does not)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1C2BE99A-C774-420D-B373-DF68AB29F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515" y="2757456"/>
                <a:ext cx="2277384" cy="1200329"/>
              </a:xfrm>
              <a:prstGeom prst="rect">
                <a:avLst/>
              </a:prstGeom>
              <a:blipFill>
                <a:blip r:embed="rId15"/>
                <a:stretch>
                  <a:fillRect r="-536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0001C61-1090-45BC-B6E8-4A58958CE96E}"/>
              </a:ext>
            </a:extLst>
          </p:cNvPr>
          <p:cNvSpPr txBox="1"/>
          <p:nvPr/>
        </p:nvSpPr>
        <p:spPr>
          <a:xfrm>
            <a:off x="6184516" y="4152730"/>
            <a:ext cx="890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 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01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8" grpId="1"/>
      <p:bldP spid="41" grpId="0"/>
      <p:bldP spid="47" grpId="0" animBg="1"/>
      <p:bldP spid="48" grpId="0"/>
      <p:bldP spid="50" grpId="0" animBg="1"/>
      <p:bldP spid="51" grpId="0"/>
      <p:bldP spid="60" grpId="0"/>
      <p:bldP spid="61" grpId="0" animBg="1"/>
      <p:bldP spid="62" grpId="0" animBg="1"/>
      <p:bldP spid="62" grpId="1" animBg="1"/>
      <p:bldP spid="63" grpId="0" animBg="1"/>
      <p:bldP spid="63" grpId="1" animBg="1"/>
      <p:bldP spid="67" grpId="0"/>
      <p:bldP spid="6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0" y="22129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results for Geometric series with complex numbers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05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Let: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+..+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9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b) Use your answer to part a to 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𝑐𝑜𝑠𝑒𝑐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, and find similar expressions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352800" cy="5105400"/>
              </a:xfrm>
              <a:blipFill>
                <a:blip r:embed="rId4"/>
                <a:stretch>
                  <a:fillRect t="-717" r="-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21564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41A5F35-85DB-43DE-B32E-F8B0B1915330}"/>
                  </a:ext>
                </a:extLst>
              </p:cNvPr>
              <p:cNvSpPr txBox="1"/>
              <p:nvPr/>
            </p:nvSpPr>
            <p:spPr>
              <a:xfrm>
                <a:off x="0" y="0"/>
                <a:ext cx="3735638" cy="429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𝑛𝑖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41A5F35-85DB-43DE-B32E-F8B0B1915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735638" cy="429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692D75-657F-47E9-BB36-4FAFAC782304}"/>
                  </a:ext>
                </a:extLst>
              </p:cNvPr>
              <p:cNvSpPr txBox="1"/>
              <p:nvPr/>
            </p:nvSpPr>
            <p:spPr>
              <a:xfrm>
                <a:off x="5462031" y="0"/>
                <a:ext cx="3681969" cy="429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+..+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𝑛𝑖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692D75-657F-47E9-BB36-4FAFAC782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31" y="0"/>
                <a:ext cx="3681969" cy="429220"/>
              </a:xfrm>
              <a:prstGeom prst="rect">
                <a:avLst/>
              </a:prstGeom>
              <a:blipFill>
                <a:blip r:embed="rId6"/>
                <a:stretch>
                  <a:fillRect l="-1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7B0FD49-89D0-432F-AF2A-D1279F3AD9FE}"/>
                  </a:ext>
                </a:extLst>
              </p:cNvPr>
              <p:cNvSpPr txBox="1"/>
              <p:nvPr/>
            </p:nvSpPr>
            <p:spPr>
              <a:xfrm>
                <a:off x="0" y="422057"/>
                <a:ext cx="1497076" cy="448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7B0FD49-89D0-432F-AF2A-D1279F3AD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2057"/>
                <a:ext cx="1497076" cy="4486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E46682F-BD53-4638-A0E7-A539D69AD6B9}"/>
                  </a:ext>
                </a:extLst>
              </p:cNvPr>
              <p:cNvSpPr txBox="1"/>
              <p:nvPr/>
            </p:nvSpPr>
            <p:spPr>
              <a:xfrm>
                <a:off x="7646924" y="425559"/>
                <a:ext cx="1497076" cy="44864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E46682F-BD53-4638-A0E7-A539D69AD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924" y="425559"/>
                <a:ext cx="1497076" cy="4486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528125E-757F-4479-BA5B-C1CEB904E0B1}"/>
                  </a:ext>
                </a:extLst>
              </p:cNvPr>
              <p:cNvSpPr txBox="1"/>
              <p:nvPr/>
            </p:nvSpPr>
            <p:spPr>
              <a:xfrm>
                <a:off x="430216" y="2484429"/>
                <a:ext cx="2801871" cy="655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+..+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  for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an integer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528125E-757F-4479-BA5B-C1CEB904E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16" y="2484429"/>
                <a:ext cx="2801871" cy="655757"/>
              </a:xfrm>
              <a:prstGeom prst="rect">
                <a:avLst/>
              </a:prstGeom>
              <a:blipFill>
                <a:blip r:embed="rId9"/>
                <a:stretch>
                  <a:fillRect t="-8411" r="-3704" b="-158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4405C92-8BCB-42A3-B654-26CA239C42AD}"/>
                  </a:ext>
                </a:extLst>
              </p:cNvPr>
              <p:cNvSpPr txBox="1"/>
              <p:nvPr/>
            </p:nvSpPr>
            <p:spPr>
              <a:xfrm>
                <a:off x="6137429" y="1698241"/>
                <a:ext cx="2278603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𝑐𝑜𝑠𝑒𝑐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4405C92-8BCB-42A3-B654-26CA239C4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429" y="1698241"/>
                <a:ext cx="2278603" cy="5073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B5E9B94-FD10-49BB-8544-C325E8D96350}"/>
                  </a:ext>
                </a:extLst>
              </p:cNvPr>
              <p:cNvSpPr txBox="1"/>
              <p:nvPr/>
            </p:nvSpPr>
            <p:spPr>
              <a:xfrm>
                <a:off x="3775968" y="1698242"/>
                <a:ext cx="2420646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𝑐𝑜𝑠𝑒𝑐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B5E9B94-FD10-49BB-8544-C325E8D96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968" y="1698242"/>
                <a:ext cx="2420646" cy="507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3306AFD-40A7-4889-8C6C-3DCCD4E4EF7A}"/>
                  </a:ext>
                </a:extLst>
              </p:cNvPr>
              <p:cNvSpPr txBox="1"/>
              <p:nvPr/>
            </p:nvSpPr>
            <p:spPr>
              <a:xfrm>
                <a:off x="3981635" y="2725445"/>
                <a:ext cx="1972528" cy="679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𝑐𝑜𝑠𝑒𝑐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𝑐𝑜𝑠𝑒𝑐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3306AFD-40A7-4889-8C6C-3DCCD4E4E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635" y="2725445"/>
                <a:ext cx="1972528" cy="6796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1E2D117-1135-4D8C-8462-B1D7855714CC}"/>
                  </a:ext>
                </a:extLst>
              </p:cNvPr>
              <p:cNvSpPr txBox="1"/>
              <p:nvPr/>
            </p:nvSpPr>
            <p:spPr>
              <a:xfrm>
                <a:off x="3983115" y="3667957"/>
                <a:ext cx="959815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1E2D117-1135-4D8C-8462-B1D785571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115" y="3667957"/>
                <a:ext cx="959815" cy="414985"/>
              </a:xfrm>
              <a:prstGeom prst="rect">
                <a:avLst/>
              </a:prstGeom>
              <a:blipFill>
                <a:blip r:embed="rId13"/>
                <a:stretch>
                  <a:fillRect l="-4430" b="-10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82">
            <a:extLst>
              <a:ext uri="{FF2B5EF4-FFF2-40B4-BE49-F238E27FC236}">
                <a16:creationId xmlns:a16="http://schemas.microsoft.com/office/drawing/2014/main" id="{0F569A13-B9FA-46C8-B115-87D88FE40604}"/>
              </a:ext>
            </a:extLst>
          </p:cNvPr>
          <p:cNvSpPr/>
          <p:nvPr/>
        </p:nvSpPr>
        <p:spPr>
          <a:xfrm>
            <a:off x="5936682" y="3080550"/>
            <a:ext cx="295442" cy="825625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3D1951F-4D5B-41DB-8C88-3887ABE8DD9D}"/>
              </a:ext>
            </a:extLst>
          </p:cNvPr>
          <p:cNvSpPr txBox="1"/>
          <p:nvPr/>
        </p:nvSpPr>
        <p:spPr>
          <a:xfrm>
            <a:off x="6149005" y="3371495"/>
            <a:ext cx="890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5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 animBg="1"/>
      <p:bldP spid="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1F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567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927764" cy="47768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De </a:t>
            </a:r>
            <a:r>
              <a:rPr lang="en-GB" sz="1400" b="1" dirty="0" err="1">
                <a:latin typeface="Comic Sans MS" panose="030F0702030302020204" pitchFamily="66" charset="0"/>
              </a:rPr>
              <a:t>Moivre’s</a:t>
            </a:r>
            <a:r>
              <a:rPr lang="en-GB" sz="1400" b="1" dirty="0">
                <a:latin typeface="Comic Sans MS" panose="030F0702030302020204" pitchFamily="66" charset="0"/>
              </a:rPr>
              <a:t> theorem to find the nth roots of a complex number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You already know how to find real roots of a number, but now we need to find both real roots and imaginary roots!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We need to apply the following results: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>
              <a:buAutoNum type="arabicParenR"/>
            </a:pPr>
            <a:r>
              <a:rPr lang="en-GB" sz="1400" dirty="0">
                <a:latin typeface="Comic Sans MS" panose="030F0702030302020204" pitchFamily="66" charset="0"/>
              </a:rPr>
              <a:t>If:</a:t>
            </a:r>
          </a:p>
          <a:p>
            <a:pPr>
              <a:buAutoNum type="arabicParenR"/>
            </a:pPr>
            <a:endParaRPr lang="en-GB" sz="1400" dirty="0">
              <a:latin typeface="Comic Sans MS" panose="030F0702030302020204" pitchFamily="66" charset="0"/>
            </a:endParaRPr>
          </a:p>
          <a:p>
            <a:pPr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Then:</a:t>
            </a:r>
          </a:p>
          <a:p>
            <a:pPr marL="0" indent="0">
              <a:buNone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     where k is an integer</a:t>
            </a:r>
          </a:p>
          <a:p>
            <a:pPr marL="0" indent="0">
              <a:buNone/>
            </a:pPr>
            <a:endParaRPr lang="en-GB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This is because we can add multiples of 2</a:t>
            </a:r>
            <a:r>
              <a:rPr lang="el-GR" sz="1400" dirty="0">
                <a:latin typeface="Comic Sans MS" panose="030F0702030302020204" pitchFamily="66" charset="0"/>
                <a:sym typeface="Wingdings" pitchFamily="2" charset="2"/>
              </a:rPr>
              <a:t>π</a:t>
            </a: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 to the argument as it will end up in the same place (2</a:t>
            </a:r>
            <a:r>
              <a:rPr lang="el-GR" sz="1400" dirty="0">
                <a:latin typeface="Comic Sans MS" panose="030F0702030302020204" pitchFamily="66" charset="0"/>
                <a:sym typeface="Wingdings" pitchFamily="2" charset="2"/>
              </a:rPr>
              <a:t>π</a:t>
            </a: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 = 360º)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2) De </a:t>
            </a:r>
            <a:r>
              <a:rPr lang="en-GB" sz="1400" dirty="0" err="1">
                <a:latin typeface="Comic Sans MS" panose="030F0702030302020204" pitchFamily="66" charset="0"/>
                <a:sym typeface="Wingdings" pitchFamily="2" charset="2"/>
              </a:rPr>
              <a:t>Moivre’s</a:t>
            </a: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 theorem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5050" y="3733916"/>
                <a:ext cx="17747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50" y="3733916"/>
                <a:ext cx="1774717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31684" y="4290950"/>
                <a:ext cx="31055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84" y="4290950"/>
                <a:ext cx="3105594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981" y="6314501"/>
                <a:ext cx="3434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81" y="6314501"/>
                <a:ext cx="3434402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𝐼𝑓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𝑇h𝑒𝑛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blipFill>
                <a:blip r:embed="rId6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9B25409C-AD2D-42AB-BE88-51274298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37BA5188-097F-4678-9691-B06873AEEA9F}"/>
              </a:ext>
            </a:extLst>
          </p:cNvPr>
          <p:cNvSpPr txBox="1"/>
          <p:nvPr/>
        </p:nvSpPr>
        <p:spPr>
          <a:xfrm>
            <a:off x="8723167" y="6519446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224603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3528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express a complex number in the form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𝒓𝒆𝒊</m:t>
                    </m:r>
                    <m:r>
                      <a:rPr lang="el-GR" sz="1400" b="1" i="1" baseline="30000" dirty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Express the complex number         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=2 –3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𝑟𝑒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where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1400" i="1" dirty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l-GR" sz="140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≤ </m:t>
                      </m:r>
                      <m:r>
                        <a:rPr lang="el-GR" sz="1400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As with the modulus-argument form, you should start by sketching an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Argand</a:t>
                </a:r>
                <a:r>
                  <a:rPr lang="en-US" sz="1400" dirty="0">
                    <a:latin typeface="Comic Sans MS" panose="030F0702030302020204" pitchFamily="66" charset="0"/>
                  </a:rPr>
                  <a:t> diagram and use it to 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352800" cy="4525963"/>
              </a:xfrm>
              <a:blipFill>
                <a:blip r:embed="rId2"/>
                <a:stretch>
                  <a:fillRect t="-270" r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76200"/>
                <a:ext cx="177317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773178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185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418" y="542498"/>
                <a:ext cx="874342" cy="3172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8" y="542498"/>
                <a:ext cx="874342" cy="3172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229600" y="2819400"/>
            <a:ext cx="76200" cy="76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696200" y="1600200"/>
            <a:ext cx="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V="1">
            <a:off x="7734300" y="1714500"/>
            <a:ext cx="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96200" y="2819400"/>
            <a:ext cx="6096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72400" y="3200400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r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305800" y="2819400"/>
            <a:ext cx="0" cy="83820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48600" y="25908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7010400" y="2209800"/>
            <a:ext cx="914400" cy="914400"/>
          </a:xfrm>
          <a:prstGeom prst="arc">
            <a:avLst>
              <a:gd name="adj1" fmla="val 1153769"/>
              <a:gd name="adj2" fmla="val 24516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848600" y="28194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0" y="2667000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x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137160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y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696200" y="28194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05800" y="31242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1981200"/>
            <a:ext cx="2895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Pay attention to the directions</a:t>
            </a: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‘x’ part is positive so will go in the positive direction horizontally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‘y’ part is negative so will go downwards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33800" y="38862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Once sketched you can then find the modulus and argument using GCSE Pythagoras and Trigonometry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86200" y="4419600"/>
                <a:ext cx="1756828" cy="390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𝑟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(3)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19600"/>
                <a:ext cx="1756828" cy="390492"/>
              </a:xfrm>
              <a:prstGeom prst="rect">
                <a:avLst/>
              </a:prstGeom>
              <a:blipFill rotWithShape="1"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86200" y="5105400"/>
                <a:ext cx="990600" cy="36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𝑟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105400"/>
                <a:ext cx="990600" cy="3676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81800" y="4495800"/>
                <a:ext cx="974177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𝑇𝑎𝑛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495800"/>
                <a:ext cx="974177" cy="4956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34200" y="5257800"/>
                <a:ext cx="9004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=0.98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257800"/>
                <a:ext cx="90043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562600" y="4800600"/>
            <a:ext cx="381000" cy="3810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894695" y="485519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7696200" y="4800600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8001000" y="4876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Inverse Tan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7696200" y="5486400"/>
            <a:ext cx="381000" cy="6096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8001000" y="5486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Negative as below the x-axis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29400" y="5943600"/>
                <a:ext cx="12984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  <a:ea typeface="Cambria Math"/>
                            </a:rPr>
                            <m:t>arg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=−0.98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943600"/>
                <a:ext cx="1298497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0120" y="4496544"/>
                <a:ext cx="874342" cy="31720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20" y="4496544"/>
                <a:ext cx="874342" cy="3172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80120" y="4953744"/>
                <a:ext cx="1368003" cy="33316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13</m:t>
                              </m:r>
                            </m:e>
                          </m:rad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−0.98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20" y="4953744"/>
                <a:ext cx="1368003" cy="3331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1851695" y="4677519"/>
            <a:ext cx="304800" cy="5334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2051720" y="472514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r and 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1A</a:t>
            </a:r>
          </a:p>
        </p:txBody>
      </p:sp>
    </p:spTree>
    <p:extLst>
      <p:ext uri="{BB962C8B-B14F-4D97-AF65-F5344CB8AC3E}">
        <p14:creationId xmlns:p14="http://schemas.microsoft.com/office/powerpoint/2010/main" val="7230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/>
      <p:bldP spid="15" grpId="0" animBg="1"/>
      <p:bldP spid="16" grpId="0"/>
      <p:bldP spid="17" grpId="0"/>
      <p:bldP spid="18" grpId="0"/>
      <p:bldP spid="20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/>
      <p:bldP spid="43" grpId="0"/>
      <p:bldP spid="44" grpId="0"/>
      <p:bldP spid="45" grpId="0" animBg="1"/>
      <p:bldP spid="4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927764" cy="47768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De </a:t>
            </a:r>
            <a:r>
              <a:rPr lang="en-GB" sz="1400" b="1" dirty="0" err="1">
                <a:latin typeface="Comic Sans MS" panose="030F0702030302020204" pitchFamily="66" charset="0"/>
              </a:rPr>
              <a:t>Moivre’s</a:t>
            </a:r>
            <a:r>
              <a:rPr lang="en-GB" sz="1400" b="1" dirty="0">
                <a:latin typeface="Comic Sans MS" panose="030F0702030302020204" pitchFamily="66" charset="0"/>
              </a:rPr>
              <a:t> theorem to find the nth roots of a complex number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Solve the equation z</a:t>
            </a:r>
            <a:r>
              <a:rPr lang="en-GB" sz="1400" baseline="30000" dirty="0">
                <a:latin typeface="Comic Sans MS" panose="030F0702030302020204" pitchFamily="66" charset="0"/>
              </a:rPr>
              <a:t>3</a:t>
            </a:r>
            <a:r>
              <a:rPr lang="en-GB" sz="1400" dirty="0">
                <a:latin typeface="Comic Sans MS" panose="030F0702030302020204" pitchFamily="66" charset="0"/>
              </a:rPr>
              <a:t> = 1 and represent your solutions on an </a:t>
            </a:r>
            <a:r>
              <a:rPr lang="en-GB" sz="1400" dirty="0" err="1">
                <a:latin typeface="Comic Sans MS" panose="030F0702030302020204" pitchFamily="66" charset="0"/>
              </a:rPr>
              <a:t>Argand</a:t>
            </a:r>
            <a:r>
              <a:rPr lang="en-GB" sz="1400" dirty="0">
                <a:latin typeface="Comic Sans MS" panose="030F0702030302020204" pitchFamily="66" charset="0"/>
              </a:rPr>
              <a:t> diagram.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First you need to express z in the modulus-argument form. Use an </a:t>
            </a:r>
            <a:r>
              <a:rPr lang="en-GB" sz="1400" dirty="0" err="1">
                <a:latin typeface="Comic Sans MS" panose="030F0702030302020204" pitchFamily="66" charset="0"/>
                <a:sym typeface="Wingdings" pitchFamily="2" charset="2"/>
              </a:rPr>
              <a:t>Argand</a:t>
            </a: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 diagram.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Now we know r and </a:t>
            </a:r>
            <a:r>
              <a:rPr lang="el-GR" sz="1400" dirty="0">
                <a:latin typeface="Comic Sans MS" panose="030F0702030302020204" pitchFamily="66" charset="0"/>
                <a:sym typeface="Wingdings" pitchFamily="2" charset="2"/>
              </a:rPr>
              <a:t>θ</a:t>
            </a: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 we can set z</a:t>
            </a:r>
            <a:r>
              <a:rPr lang="en-GB" sz="1400" baseline="30000" dirty="0">
                <a:latin typeface="Comic Sans MS" panose="030F0702030302020204" pitchFamily="66" charset="0"/>
                <a:sym typeface="Wingdings" pitchFamily="2" charset="2"/>
              </a:rPr>
              <a:t>3</a:t>
            </a: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 equal to this expression, when written in the modulus-argument form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We can then find an expression for z in terms of k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We can then solve this to find the roots of the equation above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𝐼𝑓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blipFill>
                <a:blip r:embed="rId2"/>
                <a:stretch>
                  <a:fillRect b="-18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𝑇h𝑒𝑛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7696200" y="1481446"/>
            <a:ext cx="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V="1">
            <a:off x="7734300" y="1595746"/>
            <a:ext cx="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68524" y="2429245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63000" y="2548246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Re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00" y="1252846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mic Sans MS" pitchFamily="66" charset="0"/>
              </a:rPr>
              <a:t>Im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696200" y="2700646"/>
            <a:ext cx="4572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98868" y="1413164"/>
            <a:ext cx="2270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In this case the modulus and argument are simple to find!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87884" y="2277698"/>
                <a:ext cx="7151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84" y="2277698"/>
                <a:ext cx="71513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62153" y="2667604"/>
                <a:ext cx="734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153" y="2667604"/>
                <a:ext cx="73430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02924" y="3829793"/>
                <a:ext cx="21016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=1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0+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𝑖𝑠𝑖𝑛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924" y="3829793"/>
                <a:ext cx="210160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00945" y="4290951"/>
                <a:ext cx="35178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⁡(0+2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)+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𝑖𝑠𝑖𝑛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(0+2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945" y="4290951"/>
                <a:ext cx="3517822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58341" y="4740233"/>
                <a:ext cx="3536288" cy="461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𝑧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0+2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(0+2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341" y="4740233"/>
                <a:ext cx="3536288" cy="461986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80112" y="5379522"/>
                <a:ext cx="3445302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𝑧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/>
                                    </a:rPr>
                                    <m:t>0+2</m:t>
                                  </m:r>
                                  <m:r>
                                    <a:rPr lang="en-GB" sz="16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GB" sz="16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𝑖𝑠𝑖𝑛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0+2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2" y="5379522"/>
                <a:ext cx="3445302" cy="6455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7391402" y="4016829"/>
            <a:ext cx="363185" cy="460169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7413173" y="4525489"/>
            <a:ext cx="363185" cy="460169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7411193" y="5034149"/>
            <a:ext cx="379020" cy="677883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7716983" y="3988131"/>
            <a:ext cx="1427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Apply the rule above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79377" y="4508666"/>
            <a:ext cx="1583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Cube root (use a relevant power)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23019" y="5005450"/>
            <a:ext cx="1466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Apply De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Moivre’s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theorem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6337A4A-2DA3-4928-B095-7BD7B13E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4D38ADA5-B836-4ED1-BA89-5165214E651C}"/>
              </a:ext>
            </a:extLst>
          </p:cNvPr>
          <p:cNvSpPr txBox="1"/>
          <p:nvPr/>
        </p:nvSpPr>
        <p:spPr>
          <a:xfrm>
            <a:off x="8723167" y="6519446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66947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 animBg="1"/>
      <p:bldP spid="37" grpId="0" animBg="1"/>
      <p:bldP spid="38" grpId="0" animBg="1"/>
      <p:bldP spid="39" grpId="0"/>
      <p:bldP spid="40" grpId="0"/>
      <p:bldP spid="4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927764" cy="4776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De </a:t>
            </a:r>
            <a:r>
              <a:rPr lang="en-GB" sz="1400" b="1" dirty="0" err="1">
                <a:latin typeface="Comic Sans MS" panose="030F0702030302020204" pitchFamily="66" charset="0"/>
              </a:rPr>
              <a:t>Moivre’s</a:t>
            </a:r>
            <a:r>
              <a:rPr lang="en-GB" sz="1400" b="1" dirty="0">
                <a:latin typeface="Comic Sans MS" panose="030F0702030302020204" pitchFamily="66" charset="0"/>
              </a:rPr>
              <a:t> theorem to find the nth roots of a complex number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Solve the equation z</a:t>
            </a:r>
            <a:r>
              <a:rPr lang="en-GB" sz="1400" baseline="30000" dirty="0">
                <a:latin typeface="Comic Sans MS" panose="030F0702030302020204" pitchFamily="66" charset="0"/>
              </a:rPr>
              <a:t>3</a:t>
            </a:r>
            <a:r>
              <a:rPr lang="en-GB" sz="1400" dirty="0">
                <a:latin typeface="Comic Sans MS" panose="030F0702030302020204" pitchFamily="66" charset="0"/>
              </a:rPr>
              <a:t> = 1 and represent your solutions on an </a:t>
            </a:r>
            <a:r>
              <a:rPr lang="en-GB" sz="1400" dirty="0" err="1">
                <a:latin typeface="Comic Sans MS" panose="030F0702030302020204" pitchFamily="66" charset="0"/>
              </a:rPr>
              <a:t>Argand</a:t>
            </a:r>
            <a:r>
              <a:rPr lang="en-GB" sz="1400" dirty="0">
                <a:latin typeface="Comic Sans MS" panose="030F0702030302020204" pitchFamily="66" charset="0"/>
              </a:rPr>
              <a:t> diagram.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We now just need to choose different values for k until we have found all the roots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The values of k you choose should keep the argument within the range: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-</a:t>
            </a:r>
            <a:r>
              <a:rPr lang="el-GR" sz="1400" dirty="0">
                <a:latin typeface="Comic Sans MS" panose="030F0702030302020204" pitchFamily="66" charset="0"/>
              </a:rPr>
              <a:t>π</a:t>
            </a:r>
            <a:r>
              <a:rPr lang="en-GB" sz="1400" dirty="0">
                <a:latin typeface="Comic Sans MS" panose="030F0702030302020204" pitchFamily="66" charset="0"/>
              </a:rPr>
              <a:t> &lt; </a:t>
            </a:r>
            <a:r>
              <a:rPr lang="el-GR" sz="1400" dirty="0">
                <a:latin typeface="Comic Sans MS" panose="030F0702030302020204" pitchFamily="66" charset="0"/>
              </a:rPr>
              <a:t>θ</a:t>
            </a:r>
            <a:r>
              <a:rPr lang="en-GB" sz="1400" dirty="0">
                <a:latin typeface="Comic Sans MS" panose="030F0702030302020204" pitchFamily="66" charset="0"/>
              </a:rPr>
              <a:t> ≤ </a:t>
            </a:r>
            <a:r>
              <a:rPr lang="el-GR" sz="1400" dirty="0">
                <a:latin typeface="Comic Sans MS" panose="030F0702030302020204" pitchFamily="66" charset="0"/>
              </a:rPr>
              <a:t>π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𝐼𝑓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blipFill>
                <a:blip r:embed="rId2"/>
                <a:stretch>
                  <a:fillRect b="-18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𝑇h𝑒𝑛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72000" y="1295400"/>
                <a:ext cx="3047244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</a:rPr>
                                    <m:t>0+2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𝑖𝑠𝑖𝑛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0+2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95400"/>
                <a:ext cx="3047244" cy="576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19600" y="2362200"/>
                <a:ext cx="18278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𝑖𝑠𝑖𝑛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362200"/>
                <a:ext cx="182780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19600" y="1981200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k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19600" y="2743200"/>
                <a:ext cx="6481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743200"/>
                <a:ext cx="64819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19600" y="3505200"/>
                <a:ext cx="2220864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𝑖𝑠𝑖𝑛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505200"/>
                <a:ext cx="2220864" cy="576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419600" y="3276600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k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19600" y="4191000"/>
                <a:ext cx="1336263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191000"/>
                <a:ext cx="1336263" cy="5441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9600" y="5181600"/>
                <a:ext cx="2550057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𝑖𝑠𝑖𝑛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181600"/>
                <a:ext cx="2550057" cy="5763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19600" y="4953000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k = 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19600" y="5867400"/>
                <a:ext cx="1336263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867400"/>
                <a:ext cx="1336263" cy="5441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781800" y="2362200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k = 0 in and calculate the cosine and sine parts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3810000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k = 1 in and calculate the cosine and sine parts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34200" y="5105400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k = -1 in and calculate the cosine and sine parts 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(k = 2 would cause the argument to be outside the range)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9478" y="5178641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So the roots of z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= 1 are: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47078" y="5483441"/>
                <a:ext cx="2738377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=1, −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and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8" y="5483441"/>
                <a:ext cx="2738377" cy="5441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>
            <a:extLst>
              <a:ext uri="{FF2B5EF4-FFF2-40B4-BE49-F238E27FC236}">
                <a16:creationId xmlns:a16="http://schemas.microsoft.com/office/drawing/2014/main" id="{92B01E04-6611-4504-8AF5-71FD4327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A6722DB9-70D0-42E4-9797-BF121C420A4C}"/>
              </a:ext>
            </a:extLst>
          </p:cNvPr>
          <p:cNvSpPr txBox="1"/>
          <p:nvPr/>
        </p:nvSpPr>
        <p:spPr>
          <a:xfrm>
            <a:off x="8723167" y="6519446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1F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A4CBEDA-B066-4C37-972D-3C2DDFE2E49E}"/>
              </a:ext>
            </a:extLst>
          </p:cNvPr>
          <p:cNvSpPr txBox="1"/>
          <p:nvPr/>
        </p:nvSpPr>
        <p:spPr>
          <a:xfrm>
            <a:off x="692458" y="6134470"/>
            <a:ext cx="310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(these are known as the cube roots of unity (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1))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7" grpId="0"/>
      <p:bldP spid="20" grpId="0"/>
      <p:bldP spid="21" grpId="0"/>
      <p:bldP spid="22" grpId="0"/>
      <p:bldP spid="23" grpId="0"/>
      <p:bldP spid="2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927764" cy="4776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De </a:t>
            </a:r>
            <a:r>
              <a:rPr lang="en-GB" sz="1400" b="1" dirty="0" err="1">
                <a:latin typeface="Comic Sans MS" panose="030F0702030302020204" pitchFamily="66" charset="0"/>
              </a:rPr>
              <a:t>Moivre’s</a:t>
            </a:r>
            <a:r>
              <a:rPr lang="en-GB" sz="1400" b="1" dirty="0">
                <a:latin typeface="Comic Sans MS" panose="030F0702030302020204" pitchFamily="66" charset="0"/>
              </a:rPr>
              <a:t> theorem to find the nth roots of a complex number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Solve the equation z</a:t>
            </a:r>
            <a:r>
              <a:rPr lang="en-GB" sz="1400" baseline="30000" dirty="0">
                <a:latin typeface="Comic Sans MS" panose="030F0702030302020204" pitchFamily="66" charset="0"/>
              </a:rPr>
              <a:t>3</a:t>
            </a:r>
            <a:r>
              <a:rPr lang="en-GB" sz="1400" dirty="0">
                <a:latin typeface="Comic Sans MS" panose="030F0702030302020204" pitchFamily="66" charset="0"/>
              </a:rPr>
              <a:t> = 1 and represent your solutions on an </a:t>
            </a:r>
            <a:r>
              <a:rPr lang="en-GB" sz="1400" dirty="0" err="1">
                <a:latin typeface="Comic Sans MS" panose="030F0702030302020204" pitchFamily="66" charset="0"/>
              </a:rPr>
              <a:t>Argand</a:t>
            </a:r>
            <a:r>
              <a:rPr lang="en-GB" sz="1400" dirty="0">
                <a:latin typeface="Comic Sans MS" panose="030F0702030302020204" pitchFamily="66" charset="0"/>
              </a:rPr>
              <a:t> diagram.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We now just need to choose different values for k until we have found all the roots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itchFamily="2" charset="2"/>
              </a:rPr>
              <a:t>The values of k you choose should keep the argument within the range: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-</a:t>
            </a:r>
            <a:r>
              <a:rPr lang="el-GR" sz="1400" dirty="0">
                <a:latin typeface="Comic Sans MS" panose="030F0702030302020204" pitchFamily="66" charset="0"/>
              </a:rPr>
              <a:t>π</a:t>
            </a:r>
            <a:r>
              <a:rPr lang="en-GB" sz="1400" dirty="0">
                <a:latin typeface="Comic Sans MS" panose="030F0702030302020204" pitchFamily="66" charset="0"/>
              </a:rPr>
              <a:t> &lt; </a:t>
            </a:r>
            <a:r>
              <a:rPr lang="el-GR" sz="1400" dirty="0">
                <a:latin typeface="Comic Sans MS" panose="030F0702030302020204" pitchFamily="66" charset="0"/>
              </a:rPr>
              <a:t>θ</a:t>
            </a:r>
            <a:r>
              <a:rPr lang="en-GB" sz="1400" dirty="0">
                <a:latin typeface="Comic Sans MS" panose="030F0702030302020204" pitchFamily="66" charset="0"/>
              </a:rPr>
              <a:t> ≤ </a:t>
            </a:r>
            <a:r>
              <a:rPr lang="el-GR" sz="1400" dirty="0">
                <a:latin typeface="Comic Sans MS" panose="030F0702030302020204" pitchFamily="66" charset="0"/>
              </a:rPr>
              <a:t>π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𝐼𝑓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blipFill>
                <a:blip r:embed="rId2"/>
                <a:stretch>
                  <a:fillRect b="-18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𝑇h𝑒𝑛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6592614" y="1447800"/>
            <a:ext cx="0" cy="3352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69014" y="3048000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Re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0214" y="1143000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mic Sans MS" pitchFamily="66" charset="0"/>
              </a:rPr>
              <a:t>Im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V="1">
            <a:off x="6592614" y="1524000"/>
            <a:ext cx="0" cy="3352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>
            <a:spLocks noChangeAspect="1"/>
          </p:cNvSpPr>
          <p:nvPr/>
        </p:nvSpPr>
        <p:spPr>
          <a:xfrm>
            <a:off x="5570483" y="2209800"/>
            <a:ext cx="2049517" cy="20495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/>
          <p:cNvGrpSpPr/>
          <p:nvPr/>
        </p:nvGrpSpPr>
        <p:grpSpPr>
          <a:xfrm>
            <a:off x="7538545" y="3124199"/>
            <a:ext cx="152400" cy="152400"/>
            <a:chOff x="5410200" y="5410200"/>
            <a:chExt cx="152400" cy="1524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5410200" y="54102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5410200" y="54102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950855" y="2306040"/>
            <a:ext cx="152400" cy="152400"/>
            <a:chOff x="5410200" y="5410200"/>
            <a:chExt cx="152400" cy="152400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5410200" y="54102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5410200" y="54102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925128" y="3993343"/>
            <a:ext cx="152400" cy="152400"/>
            <a:chOff x="5410200" y="5410200"/>
            <a:chExt cx="152400" cy="152400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5410200" y="54102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5410200" y="54102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638394" y="2766848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394" y="2766848"/>
                <a:ext cx="3754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89939" y="1941786"/>
                <a:ext cx="1033745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𝒊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939" y="1941786"/>
                <a:ext cx="1033745" cy="5441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900449" y="3954517"/>
                <a:ext cx="1033745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𝒊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449" y="3954517"/>
                <a:ext cx="1033745" cy="5441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c 66"/>
          <p:cNvSpPr>
            <a:spLocks noChangeAspect="1"/>
          </p:cNvSpPr>
          <p:nvPr/>
        </p:nvSpPr>
        <p:spPr>
          <a:xfrm>
            <a:off x="6337738" y="2943916"/>
            <a:ext cx="504496" cy="504496"/>
          </a:xfrm>
          <a:prstGeom prst="arc">
            <a:avLst>
              <a:gd name="adj1" fmla="val 14325852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>
            <a:spLocks noChangeAspect="1"/>
          </p:cNvSpPr>
          <p:nvPr/>
        </p:nvSpPr>
        <p:spPr>
          <a:xfrm flipV="1">
            <a:off x="6333189" y="2946191"/>
            <a:ext cx="504496" cy="504496"/>
          </a:xfrm>
          <a:prstGeom prst="arc">
            <a:avLst>
              <a:gd name="adj1" fmla="val 14255502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>
            <a:spLocks noChangeAspect="1"/>
          </p:cNvSpPr>
          <p:nvPr/>
        </p:nvSpPr>
        <p:spPr>
          <a:xfrm rot="6201671" flipV="1">
            <a:off x="6321814" y="2948467"/>
            <a:ext cx="504496" cy="504496"/>
          </a:xfrm>
          <a:prstGeom prst="arc">
            <a:avLst>
              <a:gd name="adj1" fmla="val 13538156"/>
              <a:gd name="adj2" fmla="val 20452138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6027369" y="2374710"/>
            <a:ext cx="562618" cy="841456"/>
          </a:xfrm>
          <a:prstGeom prst="line">
            <a:avLst/>
          </a:prstGeom>
          <a:ln w="31750">
            <a:solidFill>
              <a:srgbClr val="0000FF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8" idx="1"/>
          </p:cNvCxnSpPr>
          <p:nvPr/>
        </p:nvCxnSpPr>
        <p:spPr>
          <a:xfrm flipH="1">
            <a:off x="5993251" y="3198439"/>
            <a:ext cx="592186" cy="875418"/>
          </a:xfrm>
          <a:prstGeom prst="line">
            <a:avLst/>
          </a:prstGeom>
          <a:ln w="31750">
            <a:solidFill>
              <a:srgbClr val="0000FF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583163" y="3200400"/>
            <a:ext cx="1027347" cy="2588"/>
          </a:xfrm>
          <a:prstGeom prst="line">
            <a:avLst/>
          </a:prstGeom>
          <a:ln w="31750">
            <a:solidFill>
              <a:srgbClr val="0000FF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732424" y="2700358"/>
                <a:ext cx="383503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sz="1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424" y="2700358"/>
                <a:ext cx="383503" cy="3814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606529" y="3393446"/>
                <a:ext cx="383503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sz="1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529" y="3393446"/>
                <a:ext cx="383503" cy="3814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908140" y="3029012"/>
                <a:ext cx="383503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sz="1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140" y="3029012"/>
                <a:ext cx="383503" cy="3814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4151928" y="5060731"/>
            <a:ext cx="505138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solutions will all the same distance from the origin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angles between them will also be the same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sum of the roots is always equal to 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D843AAB5-3A42-487E-81F3-5DD18E13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633071AE-ED46-45B4-A291-578C37755301}"/>
              </a:ext>
            </a:extLst>
          </p:cNvPr>
          <p:cNvSpPr txBox="1"/>
          <p:nvPr/>
        </p:nvSpPr>
        <p:spPr>
          <a:xfrm>
            <a:off x="8723167" y="6519446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1F</a:t>
            </a:r>
          </a:p>
        </p:txBody>
      </p:sp>
      <p:sp>
        <p:nvSpPr>
          <p:cNvPr id="53" name="TextBox 21">
            <a:extLst>
              <a:ext uri="{FF2B5EF4-FFF2-40B4-BE49-F238E27FC236}">
                <a16:creationId xmlns:a16="http://schemas.microsoft.com/office/drawing/2014/main" id="{510287B4-1CFB-48A6-8044-11A1CC608D36}"/>
              </a:ext>
            </a:extLst>
          </p:cNvPr>
          <p:cNvSpPr txBox="1"/>
          <p:nvPr/>
        </p:nvSpPr>
        <p:spPr>
          <a:xfrm>
            <a:off x="999478" y="5178641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So the roots of z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= 1 are: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7BE482C6-14C7-4839-9496-1D330AE4ED74}"/>
                  </a:ext>
                </a:extLst>
              </p:cNvPr>
              <p:cNvSpPr txBox="1"/>
              <p:nvPr/>
            </p:nvSpPr>
            <p:spPr>
              <a:xfrm>
                <a:off x="847078" y="5483441"/>
                <a:ext cx="2738377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=1, −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and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7BE482C6-14C7-4839-9496-1D330AE4E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8" y="5483441"/>
                <a:ext cx="2738377" cy="5441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7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1" grpId="0" animBg="1"/>
      <p:bldP spid="50" grpId="0"/>
      <p:bldP spid="51" grpId="0"/>
      <p:bldP spid="52" grpId="0"/>
      <p:bldP spid="67" grpId="0" animBg="1"/>
      <p:bldP spid="68" grpId="0" animBg="1"/>
      <p:bldP spid="69" grpId="0" animBg="1"/>
      <p:bldP spid="79" grpId="0"/>
      <p:bldP spid="80" grpId="0"/>
      <p:bldP spid="8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927764" cy="477684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De </a:t>
                </a:r>
                <a:r>
                  <a:rPr lang="en-GB" sz="1400" b="1" dirty="0" err="1">
                    <a:latin typeface="Comic Sans MS" panose="030F0702030302020204" pitchFamily="66" charset="0"/>
                  </a:rPr>
                  <a:t>Moivre’s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theorem to find the nth roots of a complex number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b) Show that the three cube roots of 1 can be written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where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Let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(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ie</a:t>
                </a:r>
                <a:r>
                  <a:rPr lang="en-GB" sz="1400" dirty="0">
                    <a:latin typeface="Comic Sans MS" panose="030F0702030302020204" pitchFamily="66" charset="0"/>
                  </a:rPr>
                  <a:t> the second of the roots)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927764" cy="4776849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𝐼𝑓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blipFill>
                <a:blip r:embed="rId3"/>
                <a:stretch>
                  <a:fillRect b="-18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𝑇h𝑒𝑛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itle 1">
            <a:extLst>
              <a:ext uri="{FF2B5EF4-FFF2-40B4-BE49-F238E27FC236}">
                <a16:creationId xmlns:a16="http://schemas.microsoft.com/office/drawing/2014/main" id="{D843AAB5-3A42-487E-81F3-5DD18E13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633071AE-ED46-45B4-A291-578C37755301}"/>
              </a:ext>
            </a:extLst>
          </p:cNvPr>
          <p:cNvSpPr txBox="1"/>
          <p:nvPr/>
        </p:nvSpPr>
        <p:spPr>
          <a:xfrm>
            <a:off x="8723167" y="6519446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1F</a:t>
            </a:r>
          </a:p>
        </p:txBody>
      </p:sp>
      <p:sp>
        <p:nvSpPr>
          <p:cNvPr id="53" name="TextBox 21">
            <a:extLst>
              <a:ext uri="{FF2B5EF4-FFF2-40B4-BE49-F238E27FC236}">
                <a16:creationId xmlns:a16="http://schemas.microsoft.com/office/drawing/2014/main" id="{510287B4-1CFB-48A6-8044-11A1CC608D36}"/>
              </a:ext>
            </a:extLst>
          </p:cNvPr>
          <p:cNvSpPr txBox="1"/>
          <p:nvPr/>
        </p:nvSpPr>
        <p:spPr>
          <a:xfrm>
            <a:off x="972845" y="3181165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 roots of z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 = 1 are: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7BE482C6-14C7-4839-9496-1D330AE4ED74}"/>
                  </a:ext>
                </a:extLst>
              </p:cNvPr>
              <p:cNvSpPr txBox="1"/>
              <p:nvPr/>
            </p:nvSpPr>
            <p:spPr>
              <a:xfrm>
                <a:off x="820445" y="3485965"/>
                <a:ext cx="2738377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=1, −</m:t>
                      </m:r>
                      <m:f>
                        <m:f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i="1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and</m:t>
                      </m:r>
                      <m:r>
                        <a:rPr lang="en-GB" sz="14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1400" i="1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7BE482C6-14C7-4839-9496-1D330AE4E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45" y="3485965"/>
                <a:ext cx="2738377" cy="5441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6C8E5B8-4969-41E8-A8C4-5DE61E74894B}"/>
                  </a:ext>
                </a:extLst>
              </p:cNvPr>
              <p:cNvSpPr txBox="1"/>
              <p:nvPr/>
            </p:nvSpPr>
            <p:spPr>
              <a:xfrm>
                <a:off x="4701988" y="1429870"/>
                <a:ext cx="1026242" cy="387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𝜔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6C8E5B8-4969-41E8-A8C4-5DE61E748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988" y="1429870"/>
                <a:ext cx="1026242" cy="387222"/>
              </a:xfrm>
              <a:prstGeom prst="rect">
                <a:avLst/>
              </a:prstGeom>
              <a:blipFill>
                <a:blip r:embed="rId7"/>
                <a:stretch>
                  <a:fillRect l="-1183" r="-236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1BBD976-7041-4071-BE3A-7E0427ED8A38}"/>
                  </a:ext>
                </a:extLst>
              </p:cNvPr>
              <p:cNvSpPr txBox="1"/>
              <p:nvPr/>
            </p:nvSpPr>
            <p:spPr>
              <a:xfrm>
                <a:off x="4621306" y="2156012"/>
                <a:ext cx="1383969" cy="489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1BBD976-7041-4071-BE3A-7E0427ED8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306" y="2156012"/>
                <a:ext cx="1383969" cy="4893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04C77EA-5D9B-4AC4-BC55-45220CB55662}"/>
                  </a:ext>
                </a:extLst>
              </p:cNvPr>
              <p:cNvSpPr txBox="1"/>
              <p:nvPr/>
            </p:nvSpPr>
            <p:spPr>
              <a:xfrm>
                <a:off x="4594411" y="2909048"/>
                <a:ext cx="1884298" cy="387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04C77EA-5D9B-4AC4-BC55-45220CB55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411" y="2909048"/>
                <a:ext cx="1884298" cy="387222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1679C9D-3FDF-464F-B38F-B32BC77631B8}"/>
                  </a:ext>
                </a:extLst>
              </p:cNvPr>
              <p:cNvSpPr txBox="1"/>
              <p:nvPr/>
            </p:nvSpPr>
            <p:spPr>
              <a:xfrm>
                <a:off x="4630270" y="3581401"/>
                <a:ext cx="1311000" cy="387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1679C9D-3FDF-464F-B38F-B32BC776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270" y="3581401"/>
                <a:ext cx="1311000" cy="387222"/>
              </a:xfrm>
              <a:prstGeom prst="rect">
                <a:avLst/>
              </a:prstGeom>
              <a:blipFill>
                <a:blip r:embed="rId10"/>
                <a:stretch>
                  <a:fillRect l="-1395" r="-2326" b="-126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26E473D-E198-48E3-8DEF-428C76B1A4CC}"/>
                  </a:ext>
                </a:extLst>
              </p:cNvPr>
              <p:cNvSpPr txBox="1"/>
              <p:nvPr/>
            </p:nvSpPr>
            <p:spPr>
              <a:xfrm>
                <a:off x="4648200" y="4226860"/>
                <a:ext cx="1098378" cy="387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26E473D-E198-48E3-8DEF-428C76B1A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226860"/>
                <a:ext cx="1098378" cy="387222"/>
              </a:xfrm>
              <a:prstGeom prst="rect">
                <a:avLst/>
              </a:prstGeom>
              <a:blipFill>
                <a:blip r:embed="rId11"/>
                <a:stretch>
                  <a:fillRect l="-1667" r="-2222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24">
            <a:extLst>
              <a:ext uri="{FF2B5EF4-FFF2-40B4-BE49-F238E27FC236}">
                <a16:creationId xmlns:a16="http://schemas.microsoft.com/office/drawing/2014/main" id="{0D9F3A03-E3C4-403D-8597-92E87B807ABB}"/>
              </a:ext>
            </a:extLst>
          </p:cNvPr>
          <p:cNvSpPr/>
          <p:nvPr/>
        </p:nvSpPr>
        <p:spPr>
          <a:xfrm>
            <a:off x="5906635" y="1662928"/>
            <a:ext cx="294990" cy="745294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A49609A6-96E6-419E-82AD-35136554A91B}"/>
              </a:ext>
            </a:extLst>
          </p:cNvPr>
          <p:cNvSpPr txBox="1"/>
          <p:nvPr/>
        </p:nvSpPr>
        <p:spPr>
          <a:xfrm>
            <a:off x="6153455" y="1854531"/>
            <a:ext cx="876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Square</a:t>
            </a:r>
          </a:p>
        </p:txBody>
      </p:sp>
      <p:sp>
        <p:nvSpPr>
          <p:cNvPr id="18" name="Arc 24">
            <a:extLst>
              <a:ext uri="{FF2B5EF4-FFF2-40B4-BE49-F238E27FC236}">
                <a16:creationId xmlns:a16="http://schemas.microsoft.com/office/drawing/2014/main" id="{95F287F4-8526-48F5-80A1-3D82B0C3EDF4}"/>
              </a:ext>
            </a:extLst>
          </p:cNvPr>
          <p:cNvSpPr/>
          <p:nvPr/>
        </p:nvSpPr>
        <p:spPr>
          <a:xfrm>
            <a:off x="6448334" y="2385696"/>
            <a:ext cx="294990" cy="745294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24">
            <a:extLst>
              <a:ext uri="{FF2B5EF4-FFF2-40B4-BE49-F238E27FC236}">
                <a16:creationId xmlns:a16="http://schemas.microsoft.com/office/drawing/2014/main" id="{F61FA3F0-37C2-4521-B477-AF12F5C2E94E}"/>
              </a:ext>
            </a:extLst>
          </p:cNvPr>
          <p:cNvSpPr/>
          <p:nvPr/>
        </p:nvSpPr>
        <p:spPr>
          <a:xfrm>
            <a:off x="6401557" y="3180892"/>
            <a:ext cx="270847" cy="657777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24">
            <a:extLst>
              <a:ext uri="{FF2B5EF4-FFF2-40B4-BE49-F238E27FC236}">
                <a16:creationId xmlns:a16="http://schemas.microsoft.com/office/drawing/2014/main" id="{CA4F63F6-8F1B-48D5-856E-0B35801C8267}"/>
              </a:ext>
            </a:extLst>
          </p:cNvPr>
          <p:cNvSpPr/>
          <p:nvPr/>
        </p:nvSpPr>
        <p:spPr>
          <a:xfrm>
            <a:off x="5929268" y="3831234"/>
            <a:ext cx="272356" cy="650232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31A81071-7C05-466F-AC58-13A2F97D7BB2}"/>
              </a:ext>
            </a:extLst>
          </p:cNvPr>
          <p:cNvSpPr txBox="1"/>
          <p:nvPr/>
        </p:nvSpPr>
        <p:spPr>
          <a:xfrm>
            <a:off x="6637548" y="2562743"/>
            <a:ext cx="171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8968D6F3-D66E-4941-8765-F993D9B6899E}"/>
              </a:ext>
            </a:extLst>
          </p:cNvPr>
          <p:cNvSpPr txBox="1"/>
          <p:nvPr/>
        </p:nvSpPr>
        <p:spPr>
          <a:xfrm>
            <a:off x="6628585" y="3369567"/>
            <a:ext cx="964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D676BFEA-D760-4B5C-AE1D-34784532C14C}"/>
              </a:ext>
            </a:extLst>
          </p:cNvPr>
          <p:cNvSpPr txBox="1"/>
          <p:nvPr/>
        </p:nvSpPr>
        <p:spPr>
          <a:xfrm>
            <a:off x="6171384" y="3970202"/>
            <a:ext cx="1376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 more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C8A014D-5E20-48EE-87AE-6092A703B0AB}"/>
              </a:ext>
            </a:extLst>
          </p:cNvPr>
          <p:cNvSpPr/>
          <p:nvPr/>
        </p:nvSpPr>
        <p:spPr>
          <a:xfrm>
            <a:off x="4607858" y="4177553"/>
            <a:ext cx="1344706" cy="55581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9AA11DC-71B9-4256-B730-D9141979BBD4}"/>
              </a:ext>
            </a:extLst>
          </p:cNvPr>
          <p:cNvSpPr/>
          <p:nvPr/>
        </p:nvSpPr>
        <p:spPr>
          <a:xfrm>
            <a:off x="2617694" y="3523130"/>
            <a:ext cx="932330" cy="55581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698C8AB-248D-4388-A3B7-B46485D2FD90}"/>
              </a:ext>
            </a:extLst>
          </p:cNvPr>
          <p:cNvSpPr/>
          <p:nvPr/>
        </p:nvSpPr>
        <p:spPr>
          <a:xfrm>
            <a:off x="2644589" y="2635624"/>
            <a:ext cx="331693" cy="2330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88FC76D-EC4D-451C-ADBB-E6D6B25A7893}"/>
                  </a:ext>
                </a:extLst>
              </p:cNvPr>
              <p:cNvSpPr txBox="1"/>
              <p:nvPr/>
            </p:nvSpPr>
            <p:spPr>
              <a:xfrm>
                <a:off x="4375150" y="5159187"/>
                <a:ext cx="10882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88FC76D-EC4D-451C-ADBB-E6D6B25A7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150" y="5159187"/>
                <a:ext cx="1088247" cy="184666"/>
              </a:xfrm>
              <a:prstGeom prst="rect">
                <a:avLst/>
              </a:prstGeom>
              <a:blipFill>
                <a:blip r:embed="rId12"/>
                <a:stretch>
                  <a:fillRect l="-4494" r="-562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BD35E11-41A9-465C-A865-61E6A9872B4B}"/>
                  </a:ext>
                </a:extLst>
              </p:cNvPr>
              <p:cNvSpPr txBox="1"/>
              <p:nvPr/>
            </p:nvSpPr>
            <p:spPr>
              <a:xfrm>
                <a:off x="3483673" y="5580528"/>
                <a:ext cx="1992661" cy="387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BD35E11-41A9-465C-A865-61E6A9872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673" y="5580528"/>
                <a:ext cx="1992661" cy="387222"/>
              </a:xfrm>
              <a:prstGeom prst="rect">
                <a:avLst/>
              </a:prstGeom>
              <a:blipFill>
                <a:blip r:embed="rId13"/>
                <a:stretch>
                  <a:fillRect l="-2141" r="-306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6">
            <a:extLst>
              <a:ext uri="{FF2B5EF4-FFF2-40B4-BE49-F238E27FC236}">
                <a16:creationId xmlns:a16="http://schemas.microsoft.com/office/drawing/2014/main" id="{2483D61A-9742-4913-9F24-349E3FB2722E}"/>
              </a:ext>
            </a:extLst>
          </p:cNvPr>
          <p:cNvCxnSpPr>
            <a:cxnSpLocks/>
          </p:cNvCxnSpPr>
          <p:nvPr/>
        </p:nvCxnSpPr>
        <p:spPr>
          <a:xfrm>
            <a:off x="4570764" y="4966447"/>
            <a:ext cx="409810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4">
            <a:extLst>
              <a:ext uri="{FF2B5EF4-FFF2-40B4-BE49-F238E27FC236}">
                <a16:creationId xmlns:a16="http://schemas.microsoft.com/office/drawing/2014/main" id="{A3A17FB2-AAD4-4D58-8F69-A444E5B6F4A1}"/>
              </a:ext>
            </a:extLst>
          </p:cNvPr>
          <p:cNvSpPr/>
          <p:nvPr/>
        </p:nvSpPr>
        <p:spPr>
          <a:xfrm>
            <a:off x="5454139" y="5283517"/>
            <a:ext cx="247414" cy="525613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62316E0-BF72-49DB-8BBA-C33C79122B5B}"/>
              </a:ext>
            </a:extLst>
          </p:cNvPr>
          <p:cNvCxnSpPr>
            <a:cxnSpLocks/>
            <a:endCxn id="27" idx="0"/>
          </p:cNvCxnSpPr>
          <p:nvPr/>
        </p:nvCxnSpPr>
        <p:spPr>
          <a:xfrm flipV="1">
            <a:off x="4025153" y="5580528"/>
            <a:ext cx="454851" cy="43479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A55145C-E6AA-4FC2-B92F-831E2AD21BD7}"/>
              </a:ext>
            </a:extLst>
          </p:cNvPr>
          <p:cNvCxnSpPr>
            <a:cxnSpLocks/>
          </p:cNvCxnSpPr>
          <p:nvPr/>
        </p:nvCxnSpPr>
        <p:spPr>
          <a:xfrm flipV="1">
            <a:off x="4769223" y="5544669"/>
            <a:ext cx="454851" cy="43479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A2E9BC6B-2133-41B6-BD87-E6A6650BD554}"/>
              </a:ext>
            </a:extLst>
          </p:cNvPr>
          <p:cNvCxnSpPr>
            <a:cxnSpLocks/>
          </p:cNvCxnSpPr>
          <p:nvPr/>
        </p:nvCxnSpPr>
        <p:spPr>
          <a:xfrm flipV="1">
            <a:off x="3460376" y="5692588"/>
            <a:ext cx="188259" cy="18825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E7E24A35-D998-4CB3-85A1-B0D5B03D6309}"/>
              </a:ext>
            </a:extLst>
          </p:cNvPr>
          <p:cNvCxnSpPr>
            <a:cxnSpLocks/>
          </p:cNvCxnSpPr>
          <p:nvPr/>
        </p:nvCxnSpPr>
        <p:spPr>
          <a:xfrm flipV="1">
            <a:off x="3845858" y="5611906"/>
            <a:ext cx="143436" cy="36755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8A06DB01-740A-424F-94A2-0560035DE475}"/>
              </a:ext>
            </a:extLst>
          </p:cNvPr>
          <p:cNvCxnSpPr>
            <a:cxnSpLocks/>
          </p:cNvCxnSpPr>
          <p:nvPr/>
        </p:nvCxnSpPr>
        <p:spPr>
          <a:xfrm flipV="1">
            <a:off x="4571999" y="5593976"/>
            <a:ext cx="143436" cy="36755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27">
            <a:extLst>
              <a:ext uri="{FF2B5EF4-FFF2-40B4-BE49-F238E27FC236}">
                <a16:creationId xmlns:a16="http://schemas.microsoft.com/office/drawing/2014/main" id="{58DCE9A7-6C60-4311-926F-A4149006E023}"/>
              </a:ext>
            </a:extLst>
          </p:cNvPr>
          <p:cNvSpPr txBox="1"/>
          <p:nvPr/>
        </p:nvSpPr>
        <p:spPr>
          <a:xfrm>
            <a:off x="5714185" y="5368696"/>
            <a:ext cx="1376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terms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9A9F4B2-3DEE-49B5-A79C-BD95D96BEFCC}"/>
              </a:ext>
            </a:extLst>
          </p:cNvPr>
          <p:cNvSpPr/>
          <p:nvPr/>
        </p:nvSpPr>
        <p:spPr>
          <a:xfrm>
            <a:off x="4670612" y="1371601"/>
            <a:ext cx="1344706" cy="55581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578F65C-BACD-49F2-9BE7-F603496E953A}"/>
              </a:ext>
            </a:extLst>
          </p:cNvPr>
          <p:cNvSpPr/>
          <p:nvPr/>
        </p:nvSpPr>
        <p:spPr>
          <a:xfrm>
            <a:off x="4598894" y="5136778"/>
            <a:ext cx="215153" cy="24204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C5B9B90-1337-4E1C-B7AA-B45AF3CA0207}"/>
              </a:ext>
            </a:extLst>
          </p:cNvPr>
          <p:cNvSpPr/>
          <p:nvPr/>
        </p:nvSpPr>
        <p:spPr>
          <a:xfrm>
            <a:off x="4911314" y="5129158"/>
            <a:ext cx="215153" cy="24204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FE68C29-E6B8-4F06-9D1F-1336E2CDBD82}"/>
              </a:ext>
            </a:extLst>
          </p:cNvPr>
          <p:cNvSpPr/>
          <p:nvPr/>
        </p:nvSpPr>
        <p:spPr>
          <a:xfrm>
            <a:off x="4450080" y="5585460"/>
            <a:ext cx="739140" cy="4114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E3F8F8C-DEF8-4680-837B-4C9860FF72EB}"/>
              </a:ext>
            </a:extLst>
          </p:cNvPr>
          <p:cNvSpPr/>
          <p:nvPr/>
        </p:nvSpPr>
        <p:spPr>
          <a:xfrm>
            <a:off x="3718560" y="5585460"/>
            <a:ext cx="739140" cy="4114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0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2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4" grpId="0" animBg="1"/>
      <p:bldP spid="4" grpId="1" animBg="1"/>
      <p:bldP spid="4" grpId="2" animBg="1"/>
      <p:bldP spid="4" grpId="3" animBg="1"/>
      <p:bldP spid="24" grpId="0" animBg="1"/>
      <p:bldP spid="24" grpId="1" animBg="1"/>
      <p:bldP spid="25" grpId="0" animBg="1"/>
      <p:bldP spid="25" grpId="1" animBg="1"/>
      <p:bldP spid="26" grpId="0"/>
      <p:bldP spid="27" grpId="0"/>
      <p:bldP spid="30" grpId="0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927764" cy="4776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De </a:t>
            </a:r>
            <a:r>
              <a:rPr lang="en-GB" sz="1400" b="1" dirty="0" err="1">
                <a:latin typeface="Comic Sans MS" panose="030F0702030302020204" pitchFamily="66" charset="0"/>
              </a:rPr>
              <a:t>Moivre’s</a:t>
            </a:r>
            <a:r>
              <a:rPr lang="en-GB" sz="1400" b="1" dirty="0">
                <a:latin typeface="Comic Sans MS" panose="030F0702030302020204" pitchFamily="66" charset="0"/>
              </a:rPr>
              <a:t> theorem to find the nth roots of a complex number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𝐼𝑓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blipFill>
                <a:blip r:embed="rId3"/>
                <a:stretch>
                  <a:fillRect b="-18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𝑇h𝑒𝑛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itle 1">
            <a:extLst>
              <a:ext uri="{FF2B5EF4-FFF2-40B4-BE49-F238E27FC236}">
                <a16:creationId xmlns:a16="http://schemas.microsoft.com/office/drawing/2014/main" id="{D843AAB5-3A42-487E-81F3-5DD18E13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633071AE-ED46-45B4-A291-578C37755301}"/>
              </a:ext>
            </a:extLst>
          </p:cNvPr>
          <p:cNvSpPr txBox="1"/>
          <p:nvPr/>
        </p:nvSpPr>
        <p:spPr>
          <a:xfrm>
            <a:off x="8723167" y="6519446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3517BB2-A8B0-4ED5-A2B9-8103901E5679}"/>
                  </a:ext>
                </a:extLst>
              </p:cNvPr>
              <p:cNvSpPr txBox="1"/>
              <p:nvPr/>
            </p:nvSpPr>
            <p:spPr>
              <a:xfrm>
                <a:off x="368300" y="2438400"/>
                <a:ext cx="8213339" cy="508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In general, the solutions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=1,2..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3517BB2-A8B0-4ED5-A2B9-8103901E5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438400"/>
                <a:ext cx="8213339" cy="508537"/>
              </a:xfrm>
              <a:prstGeom prst="rect">
                <a:avLst/>
              </a:prstGeom>
              <a:blipFill>
                <a:blip r:embed="rId6"/>
                <a:stretch>
                  <a:fillRect l="-371"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597A3FB-D457-4B43-BE63-726BE1F6C81C}"/>
              </a:ext>
            </a:extLst>
          </p:cNvPr>
          <p:cNvSpPr txBox="1"/>
          <p:nvPr/>
        </p:nvSpPr>
        <p:spPr>
          <a:xfrm>
            <a:off x="419100" y="3225800"/>
            <a:ext cx="4458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These are known as the nth roots of unity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FA6F027-DBA9-4956-942F-428DF44C474C}"/>
                  </a:ext>
                </a:extLst>
              </p:cNvPr>
              <p:cNvSpPr txBox="1"/>
              <p:nvPr/>
            </p:nvSpPr>
            <p:spPr>
              <a:xfrm>
                <a:off x="419100" y="3810000"/>
                <a:ext cx="748029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positive integer, there will be a root of unity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such that: </a:t>
                </a:r>
              </a:p>
              <a:p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	  The roots can be written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1,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…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+..+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(we just showed an example of this)</a:t>
                </a:r>
              </a:p>
              <a:p>
                <a:pPr marL="742950" lvl="1" indent="-285750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à"/>
                </a:pPr>
                <a:r>
                  <a:rPr lang="en-GB" sz="1600" dirty="0">
                    <a:latin typeface="Comic Sans MS" panose="030F0702030302020204" pitchFamily="66" charset="0"/>
                  </a:rPr>
                  <a:t>The roots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…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will form the vertices of a regular polygon (more on this next lesson!) 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FA6F027-DBA9-4956-942F-428DF44C4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810000"/>
                <a:ext cx="7480299" cy="2554545"/>
              </a:xfrm>
              <a:prstGeom prst="rect">
                <a:avLst/>
              </a:prstGeom>
              <a:blipFill>
                <a:blip r:embed="rId7"/>
                <a:stretch>
                  <a:fillRect l="-326" t="-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BB19641-A9CA-41BA-98E5-D54324395DB1}"/>
              </a:ext>
            </a:extLst>
          </p:cNvPr>
          <p:cNvSpPr/>
          <p:nvPr/>
        </p:nvSpPr>
        <p:spPr>
          <a:xfrm>
            <a:off x="395536" y="2348880"/>
            <a:ext cx="8208912" cy="7200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78F2B2-1780-4A1C-95FE-5645C0468C37}"/>
              </a:ext>
            </a:extLst>
          </p:cNvPr>
          <p:cNvSpPr txBox="1"/>
          <p:nvPr/>
        </p:nvSpPr>
        <p:spPr>
          <a:xfrm>
            <a:off x="4030100" y="1988840"/>
            <a:ext cx="511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This result will be very important next lesson!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" grpId="0" animBg="1"/>
      <p:bldP spid="6" grpId="1" animBg="1"/>
      <p:bldP spid="8" grpId="0"/>
      <p:bldP spid="8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927764" cy="512652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De </a:t>
                </a:r>
                <a:r>
                  <a:rPr lang="en-GB" sz="1400" b="1" dirty="0" err="1">
                    <a:latin typeface="Comic Sans MS" panose="030F0702030302020204" pitchFamily="66" charset="0"/>
                  </a:rPr>
                  <a:t>Moivre’s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theorem to find the nth roots of a complex number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400" i="1" baseline="30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1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 your answers in both the modulus-argument and exponential forms.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By rearranging…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𝑧</m:t>
                      </m:r>
                      <m:r>
                        <a:rPr lang="en-US" sz="1400" i="1" baseline="3000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4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=2+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radPr>
                        <m:deg/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3</m:t>
                          </m:r>
                        </m:e>
                      </m:rad>
                      <m:r>
                        <a:rPr lang="en-US" sz="1400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𝑖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As before, use an argand diagram to express the complex number in the modulus-argument form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Then choose values of k until you have found all the solutions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927764" cy="5126525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𝐼𝑓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blipFill>
                <a:blip r:embed="rId3"/>
                <a:stretch>
                  <a:fillRect b="-18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𝑇h𝑒𝑛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298869" y="1413164"/>
            <a:ext cx="176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Find the modulus and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19908" y="1953766"/>
                <a:ext cx="1789208" cy="530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908" y="1953766"/>
                <a:ext cx="1789208" cy="5307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89046" y="2524425"/>
                <a:ext cx="1570943" cy="60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𝑡𝑎𝑛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046" y="2524425"/>
                <a:ext cx="1570943" cy="6016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02924" y="3719434"/>
                <a:ext cx="2386101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924" y="3719434"/>
                <a:ext cx="2386101" cy="576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7391402" y="4016829"/>
            <a:ext cx="363185" cy="460169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716983" y="3988131"/>
            <a:ext cx="1427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Apply the rule above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03476" y="2608214"/>
            <a:ext cx="76200" cy="76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570076" y="1474075"/>
            <a:ext cx="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V="1">
            <a:off x="7608176" y="1588375"/>
            <a:ext cx="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699438" y="1989754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r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8179677" y="1842671"/>
            <a:ext cx="0" cy="83820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754373" y="266669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884276" y="2285693"/>
            <a:ext cx="914400" cy="914400"/>
          </a:xfrm>
          <a:prstGeom prst="arc">
            <a:avLst>
              <a:gd name="adj1" fmla="val 19582500"/>
              <a:gd name="adj2" fmla="val 211592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7740352" y="238488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36876" y="2540875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Re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17676" y="1245475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mic Sans MS" pitchFamily="66" charset="0"/>
              </a:rPr>
              <a:t>Im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7570076" y="2693275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139064" y="2158103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2√3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570076" y="1828800"/>
            <a:ext cx="616994" cy="864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026680" y="2106167"/>
                <a:ext cx="6474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>
                        <a:rPr lang="en-US" sz="1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680" y="2106167"/>
                <a:ext cx="64748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692607" y="2613029"/>
                <a:ext cx="675057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607" y="2613029"/>
                <a:ext cx="675057" cy="459806"/>
              </a:xfrm>
              <a:prstGeom prst="rect">
                <a:avLst/>
              </a:prstGeom>
              <a:blipFill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81902" y="4265972"/>
                <a:ext cx="3431773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902" y="4265972"/>
                <a:ext cx="3431773" cy="5763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55474" y="4733682"/>
                <a:ext cx="3608808" cy="714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𝑐𝑜𝑠</m:t>
                                  </m:r>
                                  <m:d>
                                    <m:d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400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+2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  <m:r>
                                    <a:rPr lang="en-GB" sz="1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𝑖𝑠𝑖𝑛</m:t>
                                  </m:r>
                                  <m:d>
                                    <m:d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400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+2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474" y="4733682"/>
                <a:ext cx="3608808" cy="7146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7512271" y="4563367"/>
            <a:ext cx="370488" cy="576192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7930056" y="4471607"/>
            <a:ext cx="1213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Take the 4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root of each side</a:t>
            </a:r>
          </a:p>
        </p:txBody>
      </p:sp>
      <p:sp>
        <p:nvSpPr>
          <p:cNvPr id="50" name="Arc 49"/>
          <p:cNvSpPr/>
          <p:nvPr/>
        </p:nvSpPr>
        <p:spPr>
          <a:xfrm>
            <a:off x="7449209" y="5178222"/>
            <a:ext cx="370488" cy="591957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7716983" y="5244119"/>
            <a:ext cx="1427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De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Moivre’s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13282" y="5374813"/>
                <a:ext cx="3468770" cy="649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i="1">
                              <a:latin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282" y="5374813"/>
                <a:ext cx="3468770" cy="6491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129199" y="5921352"/>
                <a:ext cx="3614900" cy="649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i="1">
                              <a:latin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199" y="5921352"/>
                <a:ext cx="3614900" cy="6491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7459719" y="5787822"/>
            <a:ext cx="370488" cy="576192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7806321" y="5743360"/>
            <a:ext cx="13376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Work out the power at the front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985FBDEE-05FA-4CE7-A796-CFEFAA5F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A8A13AD3-301C-4866-8D60-5CAC851D9885}"/>
              </a:ext>
            </a:extLst>
          </p:cNvPr>
          <p:cNvSpPr txBox="1"/>
          <p:nvPr/>
        </p:nvSpPr>
        <p:spPr>
          <a:xfrm>
            <a:off x="8723167" y="6519446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377654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 animBg="1"/>
      <p:bldP spid="28" grpId="0"/>
      <p:bldP spid="31" grpId="0" animBg="1"/>
      <p:bldP spid="35" grpId="0"/>
      <p:bldP spid="37" grpId="0"/>
      <p:bldP spid="38" grpId="0" animBg="1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 animBg="1"/>
      <p:bldP spid="51" grpId="0"/>
      <p:bldP spid="52" grpId="0"/>
      <p:bldP spid="53" grpId="0"/>
      <p:bldP spid="54" grpId="0" animBg="1"/>
      <p:bldP spid="5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𝐼𝑓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blipFill>
                <a:blip r:embed="rId2"/>
                <a:stretch>
                  <a:fillRect b="-18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𝑇h𝑒𝑛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58589" y="5455024"/>
                <a:ext cx="3614900" cy="649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i="1">
                              <a:latin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9" y="5455024"/>
                <a:ext cx="3614900" cy="6491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53152" y="1447800"/>
                <a:ext cx="2188420" cy="569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𝑧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2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GB" sz="1200" i="1">
                              <a:latin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2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52" y="1447800"/>
                <a:ext cx="2188420" cy="5696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167352" y="1905000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k = 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15352" y="1676400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k = 0 in and simplify (you can leave in this form)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853152" y="2057400"/>
                <a:ext cx="2245743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𝑧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  <m:r>
                            <a:rPr lang="en-GB" sz="1200" i="1">
                              <a:latin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52" y="2057400"/>
                <a:ext cx="2245743" cy="5073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853152" y="2667000"/>
                <a:ext cx="2884508" cy="569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𝑧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2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GB" sz="1200" i="1">
                              <a:latin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2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200" i="1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52" y="2667000"/>
                <a:ext cx="2884508" cy="5696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4191000" y="3048000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k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853152" y="3276600"/>
                <a:ext cx="2267544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𝑧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en-GB" sz="12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  <m:r>
                            <a:rPr lang="en-GB" sz="1200" i="1">
                              <a:latin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en-GB" sz="12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52" y="3276600"/>
                <a:ext cx="2267544" cy="5073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853152" y="3886200"/>
                <a:ext cx="2884508" cy="569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𝑧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2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GB" sz="1200" i="1">
                              <a:latin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2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52" y="3886200"/>
                <a:ext cx="2884508" cy="5696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4191000" y="4267200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k = 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853152" y="4495800"/>
                <a:ext cx="2609689" cy="569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𝑧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GB" sz="12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  <m:r>
                            <a:rPr lang="en-GB" sz="1200" i="1">
                              <a:latin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GB" sz="12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52" y="4495800"/>
                <a:ext cx="2609689" cy="5696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776952" y="2590800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776952" y="3810000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776952" y="5105400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853152" y="5105400"/>
                <a:ext cx="2884508" cy="569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𝑧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2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GB" sz="1200" i="1">
                              <a:latin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2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52" y="5105400"/>
                <a:ext cx="2884508" cy="5696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853152" y="5715000"/>
                <a:ext cx="2779607" cy="569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𝑧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11</m:t>
                                  </m:r>
                                  <m:r>
                                    <a:rPr lang="en-GB" sz="12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  <m:r>
                            <a:rPr lang="en-GB" sz="1200" i="1">
                              <a:latin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11</m:t>
                                  </m:r>
                                  <m:r>
                                    <a:rPr lang="en-GB" sz="12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52" y="5715000"/>
                <a:ext cx="2779607" cy="5696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4191000" y="5562600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k = -2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59110" y="3733800"/>
            <a:ext cx="129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Choose values of k that keep the argument between –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π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π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1FA8999-6F42-4382-BB69-87339742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2AE2CE41-EC71-428D-809C-8EC746BB2D2E}"/>
              </a:ext>
            </a:extLst>
          </p:cNvPr>
          <p:cNvSpPr txBox="1"/>
          <p:nvPr/>
        </p:nvSpPr>
        <p:spPr>
          <a:xfrm>
            <a:off x="8723167" y="6519446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6708B4CA-3068-47A2-8E8C-9CBD22ADA1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927764" cy="512652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De </a:t>
                </a:r>
                <a:r>
                  <a:rPr lang="en-GB" sz="1400" b="1" dirty="0" err="1">
                    <a:latin typeface="Comic Sans MS" panose="030F0702030302020204" pitchFamily="66" charset="0"/>
                  </a:rPr>
                  <a:t>Moivre’s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theorem to find the nth roots of a complex number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400" i="1" baseline="30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1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 your answers in both the modulus-argument and exponential forms.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By rearranging…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𝑧</m:t>
                      </m:r>
                      <m:r>
                        <a:rPr lang="en-US" sz="1400" i="1" baseline="3000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4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=2+2</m:t>
                      </m:r>
                      <m:rad>
                        <m:radPr>
                          <m:degHide m:val="on"/>
                          <m:ctrlPr>
                            <a:rPr lang="en-US" sz="1400" i="1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radPr>
                        <m:deg/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3</m:t>
                          </m:r>
                        </m:e>
                      </m:rad>
                      <m:r>
                        <a:rPr lang="en-US" sz="1400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𝑖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As before, use an argand diagram to express the complex number in the modulus-argument form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Then choose values of k until you have found all the solutions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6708B4CA-3068-47A2-8E8C-9CBD22ADA1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927764" cy="5126525"/>
              </a:xfrm>
              <a:blipFill>
                <a:blip r:embed="rId13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6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81" grpId="0"/>
      <p:bldP spid="82" grpId="0"/>
      <p:bldP spid="83" grpId="0"/>
      <p:bldP spid="8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𝐼𝑓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blipFill>
                <a:blip r:embed="rId2"/>
                <a:stretch>
                  <a:fillRect b="-18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𝑇h𝑒𝑛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4267200" y="14478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Comic Sans MS" pitchFamily="66" charset="0"/>
              </a:rPr>
              <a:t>Solutions in the modulus-argument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078014" y="1873469"/>
                <a:ext cx="2245743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𝑧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  <m:r>
                            <a:rPr lang="en-GB" sz="1200" i="1">
                              <a:latin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014" y="1873469"/>
                <a:ext cx="2245743" cy="507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075386" y="2370083"/>
                <a:ext cx="2267544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𝑧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en-GB" sz="12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  <m:r>
                            <a:rPr lang="en-GB" sz="1200" i="1">
                              <a:latin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en-GB" sz="12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386" y="2370083"/>
                <a:ext cx="2267544" cy="507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306207" y="1841938"/>
                <a:ext cx="2609689" cy="569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𝑧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GB" sz="12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  <m:r>
                            <a:rPr lang="en-GB" sz="1200" i="1">
                              <a:latin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GB" sz="12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207" y="1841938"/>
                <a:ext cx="2609689" cy="5696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237889" y="2328041"/>
                <a:ext cx="2779607" cy="569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𝑧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11</m:t>
                                  </m:r>
                                  <m:r>
                                    <a:rPr lang="en-GB" sz="12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  <m:r>
                            <a:rPr lang="en-GB" sz="1200" i="1">
                              <a:latin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11</m:t>
                                  </m:r>
                                  <m:r>
                                    <a:rPr lang="en-GB" sz="12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889" y="2328041"/>
                <a:ext cx="2779607" cy="5696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214648" y="3153104"/>
            <a:ext cx="3147849" cy="31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Comic Sans MS" pitchFamily="66" charset="0"/>
              </a:rPr>
              <a:t>Solutions in the exponential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00600" y="3505200"/>
                <a:ext cx="1331326" cy="469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𝑧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505200"/>
                <a:ext cx="1331326" cy="469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00600" y="3962400"/>
                <a:ext cx="1347741" cy="492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𝑧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962400"/>
                <a:ext cx="1347741" cy="4922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48400" y="3505200"/>
                <a:ext cx="1469568" cy="497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𝑧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505200"/>
                <a:ext cx="1469568" cy="4977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48400" y="3962400"/>
                <a:ext cx="1567352" cy="493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𝑧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11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962400"/>
                <a:ext cx="1567352" cy="4932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0B97BAD6-C927-4539-9067-37F20920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7FBE3375-C0FA-42AE-9408-1F1CAF22F38E}"/>
              </a:ext>
            </a:extLst>
          </p:cNvPr>
          <p:cNvSpPr txBox="1"/>
          <p:nvPr/>
        </p:nvSpPr>
        <p:spPr>
          <a:xfrm>
            <a:off x="8723167" y="6519446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6E792763-F20C-4595-8DD6-1C5596FE53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927764" cy="512652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De </a:t>
                </a:r>
                <a:r>
                  <a:rPr lang="en-GB" sz="1400" b="1" dirty="0" err="1">
                    <a:latin typeface="Comic Sans MS" panose="030F0702030302020204" pitchFamily="66" charset="0"/>
                  </a:rPr>
                  <a:t>Moivre’s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theorem to find the nth roots of a complex number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400" i="1" baseline="30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1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 your answers in both the modulus-argument and exponential forms.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By rearranging…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𝑧</m:t>
                      </m:r>
                      <m:r>
                        <a:rPr lang="en-US" sz="1400" i="1" baseline="3000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4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=2+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radPr>
                        <m:deg/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3</m:t>
                          </m:r>
                        </m:e>
                      </m:rad>
                      <m:r>
                        <a:rPr lang="en-US" sz="1400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𝑖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As before, use an argand diagram to express the complex number in the modulus-argument form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Then choose values of k until you have found all the solutions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6E792763-F20C-4595-8DD6-1C5596FE53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927764" cy="5126525"/>
              </a:xfrm>
              <a:blipFill>
                <a:blip r:embed="rId13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52">
                <a:extLst>
                  <a:ext uri="{FF2B5EF4-FFF2-40B4-BE49-F238E27FC236}">
                    <a16:creationId xmlns:a16="http://schemas.microsoft.com/office/drawing/2014/main" id="{D582AADC-CB5B-4CBA-9998-413AAA9F937E}"/>
                  </a:ext>
                </a:extLst>
              </p:cNvPr>
              <p:cNvSpPr txBox="1"/>
              <p:nvPr/>
            </p:nvSpPr>
            <p:spPr>
              <a:xfrm>
                <a:off x="358589" y="5455024"/>
                <a:ext cx="3614900" cy="649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i="1">
                              <a:latin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52">
                <a:extLst>
                  <a:ext uri="{FF2B5EF4-FFF2-40B4-BE49-F238E27FC236}">
                    <a16:creationId xmlns:a16="http://schemas.microsoft.com/office/drawing/2014/main" id="{D582AADC-CB5B-4CBA-9998-413AAA9F9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9" y="5455024"/>
                <a:ext cx="3614900" cy="6491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37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𝐼𝑓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blipFill>
                <a:blip r:embed="rId2"/>
                <a:stretch>
                  <a:fillRect b="-18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𝑇h𝑒𝑛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0B97BAD6-C927-4539-9067-37F20920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7FBE3375-C0FA-42AE-9408-1F1CAF22F38E}"/>
              </a:ext>
            </a:extLst>
          </p:cNvPr>
          <p:cNvSpPr txBox="1"/>
          <p:nvPr/>
        </p:nvSpPr>
        <p:spPr>
          <a:xfrm>
            <a:off x="8723167" y="6519446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1F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E792763-F20C-4595-8DD6-1C5596FE5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3927764" cy="5126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De </a:t>
            </a:r>
            <a:r>
              <a:rPr lang="en-GB" sz="1400" b="1" dirty="0" err="1">
                <a:latin typeface="Comic Sans MS" panose="030F0702030302020204" pitchFamily="66" charset="0"/>
              </a:rPr>
              <a:t>Moivre’s</a:t>
            </a:r>
            <a:r>
              <a:rPr lang="en-GB" sz="1400" b="1" dirty="0">
                <a:latin typeface="Comic Sans MS" panose="030F0702030302020204" pitchFamily="66" charset="0"/>
              </a:rPr>
              <a:t> theorem to find the nth roots of a complex number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Solve the equation: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</a:rPr>
              <a:t>Sketch the complex number on an argand diagram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8F37A7B-6182-473D-8406-3CA15603E610}"/>
                  </a:ext>
                </a:extLst>
              </p:cNvPr>
              <p:cNvSpPr txBox="1"/>
              <p:nvPr/>
            </p:nvSpPr>
            <p:spPr>
              <a:xfrm>
                <a:off x="1394011" y="2846293"/>
                <a:ext cx="1676035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8F37A7B-6182-473D-8406-3CA15603E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011" y="2846293"/>
                <a:ext cx="1676035" cy="240835"/>
              </a:xfrm>
              <a:prstGeom prst="rect">
                <a:avLst/>
              </a:prstGeom>
              <a:blipFill>
                <a:blip r:embed="rId5"/>
                <a:stretch>
                  <a:fillRect l="-1455" r="-1818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E1EBE53-0A03-4592-8693-9718CA43D7C7}"/>
                  </a:ext>
                </a:extLst>
              </p:cNvPr>
              <p:cNvSpPr txBox="1"/>
              <p:nvPr/>
            </p:nvSpPr>
            <p:spPr>
              <a:xfrm>
                <a:off x="1422124" y="3336044"/>
                <a:ext cx="1496885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E1EBE53-0A03-4592-8693-9718CA43D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24" y="3336044"/>
                <a:ext cx="1496885" cy="240835"/>
              </a:xfrm>
              <a:prstGeom prst="rect">
                <a:avLst/>
              </a:prstGeom>
              <a:blipFill>
                <a:blip r:embed="rId6"/>
                <a:stretch>
                  <a:fillRect l="-1220" r="-203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24">
            <a:extLst>
              <a:ext uri="{FF2B5EF4-FFF2-40B4-BE49-F238E27FC236}">
                <a16:creationId xmlns:a16="http://schemas.microsoft.com/office/drawing/2014/main" id="{5DC4694D-96FF-4312-BD9F-225EA5E5114F}"/>
              </a:ext>
            </a:extLst>
          </p:cNvPr>
          <p:cNvSpPr/>
          <p:nvPr/>
        </p:nvSpPr>
        <p:spPr>
          <a:xfrm>
            <a:off x="2970323" y="3013652"/>
            <a:ext cx="363185" cy="460169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13B1E5CB-9B48-4AB1-94DE-882786F7E01B}"/>
              </a:ext>
            </a:extLst>
          </p:cNvPr>
          <p:cNvSpPr txBox="1"/>
          <p:nvPr/>
        </p:nvSpPr>
        <p:spPr>
          <a:xfrm>
            <a:off x="3322537" y="3082608"/>
            <a:ext cx="1098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372701A5-CB0D-4900-8125-10655321CC3D}"/>
              </a:ext>
            </a:extLst>
          </p:cNvPr>
          <p:cNvSpPr txBox="1"/>
          <p:nvPr/>
        </p:nvSpPr>
        <p:spPr>
          <a:xfrm>
            <a:off x="3943762" y="1422042"/>
            <a:ext cx="3149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Find the modulus and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4C3D6436-A73A-4B4D-9358-DB8D0A3B1C72}"/>
                  </a:ext>
                </a:extLst>
              </p:cNvPr>
              <p:cNvSpPr txBox="1"/>
              <p:nvPr/>
            </p:nvSpPr>
            <p:spPr>
              <a:xfrm>
                <a:off x="4102152" y="1696313"/>
                <a:ext cx="2018822" cy="530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4C3D6436-A73A-4B4D-9358-DB8D0A3B1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152" y="1696313"/>
                <a:ext cx="2018822" cy="5307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9">
                <a:extLst>
                  <a:ext uri="{FF2B5EF4-FFF2-40B4-BE49-F238E27FC236}">
                    <a16:creationId xmlns:a16="http://schemas.microsoft.com/office/drawing/2014/main" id="{81A37C4B-4613-4F30-9CD3-11DB31738278}"/>
                  </a:ext>
                </a:extLst>
              </p:cNvPr>
              <p:cNvSpPr txBox="1"/>
              <p:nvPr/>
            </p:nvSpPr>
            <p:spPr>
              <a:xfrm>
                <a:off x="4719361" y="2337994"/>
                <a:ext cx="1217385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𝑎𝑟𝑔𝑧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9">
                <a:extLst>
                  <a:ext uri="{FF2B5EF4-FFF2-40B4-BE49-F238E27FC236}">
                    <a16:creationId xmlns:a16="http://schemas.microsoft.com/office/drawing/2014/main" id="{81A37C4B-4613-4F30-9CD3-11DB31738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361" y="2337994"/>
                <a:ext cx="1217385" cy="495649"/>
              </a:xfrm>
              <a:prstGeom prst="rect">
                <a:avLst/>
              </a:prstGeom>
              <a:blipFill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30">
            <a:extLst>
              <a:ext uri="{FF2B5EF4-FFF2-40B4-BE49-F238E27FC236}">
                <a16:creationId xmlns:a16="http://schemas.microsoft.com/office/drawing/2014/main" id="{4F5FB895-850D-4F83-9389-3F44AC3339CD}"/>
              </a:ext>
            </a:extLst>
          </p:cNvPr>
          <p:cNvSpPr/>
          <p:nvPr/>
        </p:nvSpPr>
        <p:spPr>
          <a:xfrm>
            <a:off x="6984889" y="2698813"/>
            <a:ext cx="108370" cy="976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31">
            <a:extLst>
              <a:ext uri="{FF2B5EF4-FFF2-40B4-BE49-F238E27FC236}">
                <a16:creationId xmlns:a16="http://schemas.microsoft.com/office/drawing/2014/main" id="{9DBBA570-197D-42A4-B9C2-E0C6F690FA9F}"/>
              </a:ext>
            </a:extLst>
          </p:cNvPr>
          <p:cNvCxnSpPr/>
          <p:nvPr/>
        </p:nvCxnSpPr>
        <p:spPr>
          <a:xfrm flipV="1">
            <a:off x="7570076" y="1474075"/>
            <a:ext cx="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2">
            <a:extLst>
              <a:ext uri="{FF2B5EF4-FFF2-40B4-BE49-F238E27FC236}">
                <a16:creationId xmlns:a16="http://schemas.microsoft.com/office/drawing/2014/main" id="{E84CC51C-4043-45FE-A17A-76E6BDDA60D3}"/>
              </a:ext>
            </a:extLst>
          </p:cNvPr>
          <p:cNvCxnSpPr/>
          <p:nvPr/>
        </p:nvCxnSpPr>
        <p:spPr>
          <a:xfrm rot="5400000" flipV="1">
            <a:off x="7608176" y="1588375"/>
            <a:ext cx="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4">
            <a:extLst>
              <a:ext uri="{FF2B5EF4-FFF2-40B4-BE49-F238E27FC236}">
                <a16:creationId xmlns:a16="http://schemas.microsoft.com/office/drawing/2014/main" id="{ECB4DADA-159B-493D-9AB0-DE6771CD4A8B}"/>
              </a:ext>
            </a:extLst>
          </p:cNvPr>
          <p:cNvSpPr txBox="1"/>
          <p:nvPr/>
        </p:nvSpPr>
        <p:spPr>
          <a:xfrm>
            <a:off x="7211166" y="2975176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r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5C27EB55-CAF8-4A01-9687-07E23EFC3C81}"/>
              </a:ext>
            </a:extLst>
          </p:cNvPr>
          <p:cNvSpPr txBox="1"/>
          <p:nvPr/>
        </p:nvSpPr>
        <p:spPr>
          <a:xfrm>
            <a:off x="6568645" y="2879758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4√2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Arc 37">
            <a:extLst>
              <a:ext uri="{FF2B5EF4-FFF2-40B4-BE49-F238E27FC236}">
                <a16:creationId xmlns:a16="http://schemas.microsoft.com/office/drawing/2014/main" id="{C4B04C9B-68AE-4A02-AB44-2D1DD56B0DA8}"/>
              </a:ext>
            </a:extLst>
          </p:cNvPr>
          <p:cNvSpPr/>
          <p:nvPr/>
        </p:nvSpPr>
        <p:spPr>
          <a:xfrm>
            <a:off x="7381426" y="2117018"/>
            <a:ext cx="914400" cy="914400"/>
          </a:xfrm>
          <a:prstGeom prst="arc">
            <a:avLst>
              <a:gd name="adj1" fmla="val 8886344"/>
              <a:gd name="adj2" fmla="val 99204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38">
            <a:extLst>
              <a:ext uri="{FF2B5EF4-FFF2-40B4-BE49-F238E27FC236}">
                <a16:creationId xmlns:a16="http://schemas.microsoft.com/office/drawing/2014/main" id="{A4D851ED-AD65-4D6D-BAFC-B873526F3A57}"/>
              </a:ext>
            </a:extLst>
          </p:cNvPr>
          <p:cNvSpPr txBox="1"/>
          <p:nvPr/>
        </p:nvSpPr>
        <p:spPr>
          <a:xfrm>
            <a:off x="7189936" y="267784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9" name="TextBox 39">
            <a:extLst>
              <a:ext uri="{FF2B5EF4-FFF2-40B4-BE49-F238E27FC236}">
                <a16:creationId xmlns:a16="http://schemas.microsoft.com/office/drawing/2014/main" id="{1CE764C5-C939-406C-965A-E89B98327A4A}"/>
              </a:ext>
            </a:extLst>
          </p:cNvPr>
          <p:cNvSpPr txBox="1"/>
          <p:nvPr/>
        </p:nvSpPr>
        <p:spPr>
          <a:xfrm>
            <a:off x="8636876" y="2540875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Re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30" name="Straight Arrow Connector 41">
            <a:extLst>
              <a:ext uri="{FF2B5EF4-FFF2-40B4-BE49-F238E27FC236}">
                <a16:creationId xmlns:a16="http://schemas.microsoft.com/office/drawing/2014/main" id="{ED71DB13-E1BA-4907-AE5B-7C1533238F4E}"/>
              </a:ext>
            </a:extLst>
          </p:cNvPr>
          <p:cNvCxnSpPr/>
          <p:nvPr/>
        </p:nvCxnSpPr>
        <p:spPr>
          <a:xfrm flipH="1">
            <a:off x="6966395" y="2693275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42">
            <a:extLst>
              <a:ext uri="{FF2B5EF4-FFF2-40B4-BE49-F238E27FC236}">
                <a16:creationId xmlns:a16="http://schemas.microsoft.com/office/drawing/2014/main" id="{981D3DC1-8855-4FDD-AE95-2B31EB4F6D77}"/>
              </a:ext>
            </a:extLst>
          </p:cNvPr>
          <p:cNvSpPr txBox="1"/>
          <p:nvPr/>
        </p:nvSpPr>
        <p:spPr>
          <a:xfrm>
            <a:off x="7002722" y="2424433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4√2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2" name="Straight Arrow Connector 33">
            <a:extLst>
              <a:ext uri="{FF2B5EF4-FFF2-40B4-BE49-F238E27FC236}">
                <a16:creationId xmlns:a16="http://schemas.microsoft.com/office/drawing/2014/main" id="{00292C84-B86D-48FB-AD8A-122D8FE5018D}"/>
              </a:ext>
            </a:extLst>
          </p:cNvPr>
          <p:cNvCxnSpPr>
            <a:cxnSpLocks/>
          </p:cNvCxnSpPr>
          <p:nvPr/>
        </p:nvCxnSpPr>
        <p:spPr>
          <a:xfrm flipH="1">
            <a:off x="6977849" y="2693276"/>
            <a:ext cx="592228" cy="635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43">
                <a:extLst>
                  <a:ext uri="{FF2B5EF4-FFF2-40B4-BE49-F238E27FC236}">
                    <a16:creationId xmlns:a16="http://schemas.microsoft.com/office/drawing/2014/main" id="{85A4E89F-5988-44DD-B245-5844EE18583A}"/>
                  </a:ext>
                </a:extLst>
              </p:cNvPr>
              <p:cNvSpPr txBox="1"/>
              <p:nvPr/>
            </p:nvSpPr>
            <p:spPr>
              <a:xfrm>
                <a:off x="6133212" y="1848714"/>
                <a:ext cx="6474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43">
                <a:extLst>
                  <a:ext uri="{FF2B5EF4-FFF2-40B4-BE49-F238E27FC236}">
                    <a16:creationId xmlns:a16="http://schemas.microsoft.com/office/drawing/2014/main" id="{85A4E89F-5988-44DD-B245-5844EE185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212" y="1848714"/>
                <a:ext cx="64748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5">
            <a:extLst>
              <a:ext uri="{FF2B5EF4-FFF2-40B4-BE49-F238E27FC236}">
                <a16:creationId xmlns:a16="http://schemas.microsoft.com/office/drawing/2014/main" id="{0D90FA74-28ED-41BE-B460-B6134BA28A17}"/>
              </a:ext>
            </a:extLst>
          </p:cNvPr>
          <p:cNvCxnSpPr>
            <a:cxnSpLocks/>
          </p:cNvCxnSpPr>
          <p:nvPr/>
        </p:nvCxnSpPr>
        <p:spPr>
          <a:xfrm flipV="1">
            <a:off x="6982672" y="2652018"/>
            <a:ext cx="0" cy="659353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17">
                <a:extLst>
                  <a:ext uri="{FF2B5EF4-FFF2-40B4-BE49-F238E27FC236}">
                    <a16:creationId xmlns:a16="http://schemas.microsoft.com/office/drawing/2014/main" id="{5F48BBC5-4E8C-48C1-8288-631F81F23682}"/>
                  </a:ext>
                </a:extLst>
              </p:cNvPr>
              <p:cNvSpPr txBox="1"/>
              <p:nvPr/>
            </p:nvSpPr>
            <p:spPr>
              <a:xfrm>
                <a:off x="3719745" y="3793860"/>
                <a:ext cx="5424255" cy="37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For the angle, since the lengths are equal,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17">
                <a:extLst>
                  <a:ext uri="{FF2B5EF4-FFF2-40B4-BE49-F238E27FC236}">
                    <a16:creationId xmlns:a16="http://schemas.microsoft.com/office/drawing/2014/main" id="{5F48BBC5-4E8C-48C1-8288-631F81F23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45" y="3793860"/>
                <a:ext cx="5424255" cy="378117"/>
              </a:xfrm>
              <a:prstGeom prst="rect">
                <a:avLst/>
              </a:prstGeom>
              <a:blipFill>
                <a:blip r:embed="rId10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7">
            <a:extLst>
              <a:ext uri="{FF2B5EF4-FFF2-40B4-BE49-F238E27FC236}">
                <a16:creationId xmlns:a16="http://schemas.microsoft.com/office/drawing/2014/main" id="{1B6F5A2A-E23A-49F9-BAF4-D2BA1F458729}"/>
              </a:ext>
            </a:extLst>
          </p:cNvPr>
          <p:cNvSpPr/>
          <p:nvPr/>
        </p:nvSpPr>
        <p:spPr>
          <a:xfrm>
            <a:off x="6965655" y="1914311"/>
            <a:ext cx="914400" cy="914400"/>
          </a:xfrm>
          <a:prstGeom prst="arc">
            <a:avLst>
              <a:gd name="adj1" fmla="val 2639981"/>
              <a:gd name="adj2" fmla="val 529526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17">
                <a:extLst>
                  <a:ext uri="{FF2B5EF4-FFF2-40B4-BE49-F238E27FC236}">
                    <a16:creationId xmlns:a16="http://schemas.microsoft.com/office/drawing/2014/main" id="{FBB1F1E4-9044-492F-9B85-0FF8AFBF744C}"/>
                  </a:ext>
                </a:extLst>
              </p:cNvPr>
              <p:cNvSpPr txBox="1"/>
              <p:nvPr/>
            </p:nvSpPr>
            <p:spPr>
              <a:xfrm>
                <a:off x="4882720" y="4166722"/>
                <a:ext cx="3240348" cy="396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So the argument will be equal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17">
                <a:extLst>
                  <a:ext uri="{FF2B5EF4-FFF2-40B4-BE49-F238E27FC236}">
                    <a16:creationId xmlns:a16="http://schemas.microsoft.com/office/drawing/2014/main" id="{FBB1F1E4-9044-492F-9B85-0FF8AFBF7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20" y="4166722"/>
                <a:ext cx="3240348" cy="396968"/>
              </a:xfrm>
              <a:prstGeom prst="rect">
                <a:avLst/>
              </a:prstGeom>
              <a:blipFill>
                <a:blip r:embed="rId11"/>
                <a:stretch>
                  <a:fillRect l="-376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39">
            <a:extLst>
              <a:ext uri="{FF2B5EF4-FFF2-40B4-BE49-F238E27FC236}">
                <a16:creationId xmlns:a16="http://schemas.microsoft.com/office/drawing/2014/main" id="{0064C8F4-72FB-4739-AD1D-AB53086D5547}"/>
              </a:ext>
            </a:extLst>
          </p:cNvPr>
          <p:cNvSpPr txBox="1"/>
          <p:nvPr/>
        </p:nvSpPr>
        <p:spPr>
          <a:xfrm>
            <a:off x="7411757" y="1226981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mic Sans MS" pitchFamily="66" charset="0"/>
              </a:rPr>
              <a:t>Im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C3AE073F-E81C-4336-98E8-DAC8CECB4358}"/>
                  </a:ext>
                </a:extLst>
              </p:cNvPr>
              <p:cNvSpPr txBox="1"/>
              <p:nvPr/>
            </p:nvSpPr>
            <p:spPr>
              <a:xfrm>
                <a:off x="1024108" y="5548065"/>
                <a:ext cx="969176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C3AE073F-E81C-4336-98E8-DAC8CECB4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08" y="5548065"/>
                <a:ext cx="969176" cy="312393"/>
              </a:xfrm>
              <a:prstGeom prst="rect">
                <a:avLst/>
              </a:prstGeom>
              <a:blipFill>
                <a:blip r:embed="rId12"/>
                <a:stretch>
                  <a:fillRect l="-2516" r="-629"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24">
            <a:extLst>
              <a:ext uri="{FF2B5EF4-FFF2-40B4-BE49-F238E27FC236}">
                <a16:creationId xmlns:a16="http://schemas.microsoft.com/office/drawing/2014/main" id="{A9731D43-A5A4-48D7-8355-4A3E75BC1144}"/>
              </a:ext>
            </a:extLst>
          </p:cNvPr>
          <p:cNvSpPr/>
          <p:nvPr/>
        </p:nvSpPr>
        <p:spPr>
          <a:xfrm>
            <a:off x="2652205" y="5335480"/>
            <a:ext cx="268548" cy="363984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27">
            <a:extLst>
              <a:ext uri="{FF2B5EF4-FFF2-40B4-BE49-F238E27FC236}">
                <a16:creationId xmlns:a16="http://schemas.microsoft.com/office/drawing/2014/main" id="{391792D8-30F6-4472-95AC-617FA9DDB541}"/>
              </a:ext>
            </a:extLst>
          </p:cNvPr>
          <p:cNvSpPr txBox="1"/>
          <p:nvPr/>
        </p:nvSpPr>
        <p:spPr>
          <a:xfrm>
            <a:off x="168676" y="4602169"/>
            <a:ext cx="3977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You can also solve these problems using the exponential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67BC2656-32C3-45B6-85E2-C15E838C9EEB}"/>
                  </a:ext>
                </a:extLst>
              </p:cNvPr>
              <p:cNvSpPr txBox="1"/>
              <p:nvPr/>
            </p:nvSpPr>
            <p:spPr>
              <a:xfrm>
                <a:off x="1015231" y="5210712"/>
                <a:ext cx="1496885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67BC2656-32C3-45B6-85E2-C15E838C9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31" y="5210712"/>
                <a:ext cx="1496885" cy="240835"/>
              </a:xfrm>
              <a:prstGeom prst="rect">
                <a:avLst/>
              </a:prstGeom>
              <a:blipFill>
                <a:blip r:embed="rId13"/>
                <a:stretch>
                  <a:fillRect l="-1633" r="-2449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27">
            <a:extLst>
              <a:ext uri="{FF2B5EF4-FFF2-40B4-BE49-F238E27FC236}">
                <a16:creationId xmlns:a16="http://schemas.microsoft.com/office/drawing/2014/main" id="{865CC21A-662C-4748-A098-1FE52819F6E4}"/>
              </a:ext>
            </a:extLst>
          </p:cNvPr>
          <p:cNvSpPr txBox="1"/>
          <p:nvPr/>
        </p:nvSpPr>
        <p:spPr>
          <a:xfrm>
            <a:off x="2885244" y="5330137"/>
            <a:ext cx="308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Write using the exponential form</a:t>
            </a:r>
          </a:p>
        </p:txBody>
      </p:sp>
    </p:spTree>
    <p:extLst>
      <p:ext uri="{BB962C8B-B14F-4D97-AF65-F5344CB8AC3E}">
        <p14:creationId xmlns:p14="http://schemas.microsoft.com/office/powerpoint/2010/main" val="25118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  <p:bldP spid="17" grpId="0"/>
      <p:bldP spid="18" grpId="0" animBg="1"/>
      <p:bldP spid="23" grpId="0"/>
      <p:bldP spid="26" grpId="0"/>
      <p:bldP spid="27" grpId="0" animBg="1"/>
      <p:bldP spid="28" grpId="0"/>
      <p:bldP spid="29" grpId="0"/>
      <p:bldP spid="31" grpId="0"/>
      <p:bldP spid="33" grpId="0"/>
      <p:bldP spid="36" grpId="0"/>
      <p:bldP spid="40" grpId="0" animBg="1"/>
      <p:bldP spid="46" grpId="0"/>
      <p:bldP spid="47" grpId="0"/>
      <p:bldP spid="48" grpId="0"/>
      <p:bldP spid="50" grpId="0" animBg="1"/>
      <p:bldP spid="51" grpId="0"/>
      <p:bldP spid="58" grpId="0"/>
      <p:bldP spid="3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𝐼𝑓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"/>
                <a:ext cx="2104871" cy="307777"/>
              </a:xfrm>
              <a:prstGeom prst="rect">
                <a:avLst/>
              </a:prstGeom>
              <a:blipFill>
                <a:blip r:embed="rId2"/>
                <a:stretch>
                  <a:fillRect b="-18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𝑇h𝑒𝑛</m:t>
                      </m:r>
                      <m:r>
                        <a:rPr lang="en-GB" sz="1400" b="0" i="1" smtClean="0">
                          <a:latin typeface="Cambria Math"/>
                        </a:rPr>
                        <m:t>:  </m:t>
                      </m:r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8" y="0"/>
                <a:ext cx="3666004" cy="307777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𝑖𝑠𝑖𝑛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𝑐𝑜𝑠𝑛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𝑖𝑠𝑖𝑛𝑛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98" y="0"/>
                <a:ext cx="3434402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0B97BAD6-C927-4539-9067-37F20920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06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7FBE3375-C0FA-42AE-9408-1F1CAF22F38E}"/>
              </a:ext>
            </a:extLst>
          </p:cNvPr>
          <p:cNvSpPr txBox="1"/>
          <p:nvPr/>
        </p:nvSpPr>
        <p:spPr>
          <a:xfrm>
            <a:off x="8723167" y="6519446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1F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E792763-F20C-4595-8DD6-1C5596FE5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3927764" cy="5126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De </a:t>
            </a:r>
            <a:r>
              <a:rPr lang="en-GB" sz="1400" b="1" dirty="0" err="1">
                <a:latin typeface="Comic Sans MS" panose="030F0702030302020204" pitchFamily="66" charset="0"/>
              </a:rPr>
              <a:t>Moivre’s</a:t>
            </a:r>
            <a:r>
              <a:rPr lang="en-GB" sz="1400" b="1" dirty="0">
                <a:latin typeface="Comic Sans MS" panose="030F0702030302020204" pitchFamily="66" charset="0"/>
              </a:rPr>
              <a:t> theorem to find the nth roots of a complex number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Solve the equation: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8F37A7B-6182-473D-8406-3CA15603E610}"/>
                  </a:ext>
                </a:extLst>
              </p:cNvPr>
              <p:cNvSpPr txBox="1"/>
              <p:nvPr/>
            </p:nvSpPr>
            <p:spPr>
              <a:xfrm>
                <a:off x="1394011" y="2846293"/>
                <a:ext cx="1676035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8F37A7B-6182-473D-8406-3CA15603E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011" y="2846293"/>
                <a:ext cx="1676035" cy="240835"/>
              </a:xfrm>
              <a:prstGeom prst="rect">
                <a:avLst/>
              </a:prstGeom>
              <a:blipFill>
                <a:blip r:embed="rId5"/>
                <a:stretch>
                  <a:fillRect l="-1455" r="-1818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A7981D9-6460-4FCA-8C21-0A6D64317DE0}"/>
                  </a:ext>
                </a:extLst>
              </p:cNvPr>
              <p:cNvSpPr txBox="1"/>
              <p:nvPr/>
            </p:nvSpPr>
            <p:spPr>
              <a:xfrm>
                <a:off x="4637320" y="1482092"/>
                <a:ext cx="969176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A7981D9-6460-4FCA-8C21-0A6D64317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320" y="1482092"/>
                <a:ext cx="969176" cy="312393"/>
              </a:xfrm>
              <a:prstGeom prst="rect">
                <a:avLst/>
              </a:prstGeom>
              <a:blipFill>
                <a:blip r:embed="rId6"/>
                <a:stretch>
                  <a:fillRect l="-2516" r="-629"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414BE87-CC98-4B2B-911A-080F3AB1B667}"/>
                  </a:ext>
                </a:extLst>
              </p:cNvPr>
              <p:cNvSpPr txBox="1"/>
              <p:nvPr/>
            </p:nvSpPr>
            <p:spPr>
              <a:xfrm>
                <a:off x="4621045" y="2033987"/>
                <a:ext cx="1435521" cy="317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414BE87-CC98-4B2B-911A-080F3AB1B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045" y="2033987"/>
                <a:ext cx="1435521" cy="317331"/>
              </a:xfrm>
              <a:prstGeom prst="rect">
                <a:avLst/>
              </a:prstGeom>
              <a:blipFill>
                <a:blip r:embed="rId7"/>
                <a:stretch>
                  <a:fillRect l="-1271" r="-424"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B515085-CDCF-4B37-9BD3-C1A259F39943}"/>
                  </a:ext>
                </a:extLst>
              </p:cNvPr>
              <p:cNvSpPr txBox="1"/>
              <p:nvPr/>
            </p:nvSpPr>
            <p:spPr>
              <a:xfrm>
                <a:off x="4684668" y="2603637"/>
                <a:ext cx="1550040" cy="323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B515085-CDCF-4B37-9BD3-C1A259F39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668" y="2603637"/>
                <a:ext cx="1550040" cy="323871"/>
              </a:xfrm>
              <a:prstGeom prst="rect">
                <a:avLst/>
              </a:prstGeom>
              <a:blipFill>
                <a:blip r:embed="rId8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83F498A-3FBF-42E7-829F-02E6AEBD71DF}"/>
                  </a:ext>
                </a:extLst>
              </p:cNvPr>
              <p:cNvSpPr txBox="1"/>
              <p:nvPr/>
            </p:nvSpPr>
            <p:spPr>
              <a:xfrm>
                <a:off x="4703902" y="3066756"/>
                <a:ext cx="1368965" cy="429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83F498A-3FBF-42E7-829F-02E6AEBD7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902" y="3066756"/>
                <a:ext cx="1368965" cy="4293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B40B2C7A-0A01-4472-A610-6471C948B6A0}"/>
              </a:ext>
            </a:extLst>
          </p:cNvPr>
          <p:cNvCxnSpPr>
            <a:cxnSpLocks/>
          </p:cNvCxnSpPr>
          <p:nvPr/>
        </p:nvCxnSpPr>
        <p:spPr>
          <a:xfrm flipH="1">
            <a:off x="1425388" y="3639845"/>
            <a:ext cx="3537230" cy="8514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736DEF4-2473-4200-85F8-3E783071B0E2}"/>
              </a:ext>
            </a:extLst>
          </p:cNvPr>
          <p:cNvCxnSpPr>
            <a:cxnSpLocks/>
          </p:cNvCxnSpPr>
          <p:nvPr/>
        </p:nvCxnSpPr>
        <p:spPr>
          <a:xfrm flipH="1">
            <a:off x="4652682" y="3621916"/>
            <a:ext cx="802995" cy="8962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B792891-C7D3-4928-9226-091DAD575FB9}"/>
              </a:ext>
            </a:extLst>
          </p:cNvPr>
          <p:cNvCxnSpPr>
            <a:cxnSpLocks/>
          </p:cNvCxnSpPr>
          <p:nvPr/>
        </p:nvCxnSpPr>
        <p:spPr>
          <a:xfrm>
            <a:off x="5841160" y="3621916"/>
            <a:ext cx="1563687" cy="8873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5209DF6-DD71-43E2-94D5-00BE56543DA8}"/>
                  </a:ext>
                </a:extLst>
              </p:cNvPr>
              <p:cNvSpPr txBox="1"/>
              <p:nvPr/>
            </p:nvSpPr>
            <p:spPr>
              <a:xfrm>
                <a:off x="562208" y="4608686"/>
                <a:ext cx="1031116" cy="429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5209DF6-DD71-43E2-94D5-00BE56543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08" y="4608686"/>
                <a:ext cx="1031116" cy="4293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4818DC3-EAF0-499B-8631-95B580B1D8F0}"/>
                  </a:ext>
                </a:extLst>
              </p:cNvPr>
              <p:cNvSpPr txBox="1"/>
              <p:nvPr/>
            </p:nvSpPr>
            <p:spPr>
              <a:xfrm>
                <a:off x="562208" y="5263111"/>
                <a:ext cx="805349" cy="293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4818DC3-EAF0-499B-8631-95B580B1D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08" y="5263111"/>
                <a:ext cx="805349" cy="293542"/>
              </a:xfrm>
              <a:prstGeom prst="rect">
                <a:avLst/>
              </a:prstGeom>
              <a:blipFill>
                <a:blip r:embed="rId11"/>
                <a:stretch>
                  <a:fillRect l="-2273" r="-1515" b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FA6A83-2DE2-493A-9200-2403634CB95F}"/>
                  </a:ext>
                </a:extLst>
              </p:cNvPr>
              <p:cNvSpPr txBox="1"/>
              <p:nvPr/>
            </p:nvSpPr>
            <p:spPr>
              <a:xfrm>
                <a:off x="3681926" y="4608687"/>
                <a:ext cx="1290417" cy="429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FA6A83-2DE2-493A-9200-2403634CB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926" y="4608687"/>
                <a:ext cx="1290417" cy="4293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06E133C-E055-4CD7-9957-AEE053EA1B43}"/>
                  </a:ext>
                </a:extLst>
              </p:cNvPr>
              <p:cNvSpPr txBox="1"/>
              <p:nvPr/>
            </p:nvSpPr>
            <p:spPr>
              <a:xfrm>
                <a:off x="3681926" y="5263112"/>
                <a:ext cx="786113" cy="326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06E133C-E055-4CD7-9957-AEE053EA1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926" y="5263112"/>
                <a:ext cx="786113" cy="326949"/>
              </a:xfrm>
              <a:prstGeom prst="rect">
                <a:avLst/>
              </a:prstGeom>
              <a:blipFill>
                <a:blip r:embed="rId13"/>
                <a:stretch>
                  <a:fillRect l="-3101" r="-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1F0ECDC-76E5-4823-84B3-B4386F887898}"/>
                  </a:ext>
                </a:extLst>
              </p:cNvPr>
              <p:cNvSpPr txBox="1"/>
              <p:nvPr/>
            </p:nvSpPr>
            <p:spPr>
              <a:xfrm>
                <a:off x="6900255" y="4608687"/>
                <a:ext cx="1290418" cy="429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1F0ECDC-76E5-4823-84B3-B4386F887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255" y="4608687"/>
                <a:ext cx="1290418" cy="4293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33D23D2-CF49-4F38-9433-A800B2784468}"/>
                  </a:ext>
                </a:extLst>
              </p:cNvPr>
              <p:cNvSpPr txBox="1"/>
              <p:nvPr/>
            </p:nvSpPr>
            <p:spPr>
              <a:xfrm>
                <a:off x="6900255" y="5263112"/>
                <a:ext cx="956031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33D23D2-CF49-4F38-9433-A800B2784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255" y="5263112"/>
                <a:ext cx="956031" cy="311945"/>
              </a:xfrm>
              <a:prstGeom prst="rect">
                <a:avLst/>
              </a:prstGeom>
              <a:blipFill>
                <a:blip r:embed="rId15"/>
                <a:stretch>
                  <a:fillRect l="-2548" b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4">
            <a:extLst>
              <a:ext uri="{FF2B5EF4-FFF2-40B4-BE49-F238E27FC236}">
                <a16:creationId xmlns:a16="http://schemas.microsoft.com/office/drawing/2014/main" id="{3630945A-EED5-4730-9DB5-980D31C24D6F}"/>
              </a:ext>
            </a:extLst>
          </p:cNvPr>
          <p:cNvSpPr/>
          <p:nvPr/>
        </p:nvSpPr>
        <p:spPr>
          <a:xfrm>
            <a:off x="5960181" y="1640541"/>
            <a:ext cx="243395" cy="517864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058F6D-1C31-4B63-B201-568CDA240AEF}"/>
              </a:ext>
            </a:extLst>
          </p:cNvPr>
          <p:cNvSpPr txBox="1"/>
          <p:nvPr/>
        </p:nvSpPr>
        <p:spPr>
          <a:xfrm>
            <a:off x="6130467" y="1672538"/>
            <a:ext cx="191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Apply the rule above</a:t>
            </a:r>
          </a:p>
        </p:txBody>
      </p:sp>
      <p:sp>
        <p:nvSpPr>
          <p:cNvPr id="30" name="Arc 24">
            <a:extLst>
              <a:ext uri="{FF2B5EF4-FFF2-40B4-BE49-F238E27FC236}">
                <a16:creationId xmlns:a16="http://schemas.microsoft.com/office/drawing/2014/main" id="{C0845559-622B-4DEB-8CCF-13CEDACDFE34}"/>
              </a:ext>
            </a:extLst>
          </p:cNvPr>
          <p:cNvSpPr/>
          <p:nvPr/>
        </p:nvSpPr>
        <p:spPr>
          <a:xfrm>
            <a:off x="6148439" y="2187388"/>
            <a:ext cx="243395" cy="517864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24">
            <a:extLst>
              <a:ext uri="{FF2B5EF4-FFF2-40B4-BE49-F238E27FC236}">
                <a16:creationId xmlns:a16="http://schemas.microsoft.com/office/drawing/2014/main" id="{AF00356F-D555-430F-BFF8-EBB0E2E1D1C5}"/>
              </a:ext>
            </a:extLst>
          </p:cNvPr>
          <p:cNvSpPr/>
          <p:nvPr/>
        </p:nvSpPr>
        <p:spPr>
          <a:xfrm>
            <a:off x="6139474" y="2734236"/>
            <a:ext cx="243395" cy="517864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5EBE3226-143D-4703-934F-7110E29E7466}"/>
              </a:ext>
            </a:extLst>
          </p:cNvPr>
          <p:cNvSpPr txBox="1"/>
          <p:nvPr/>
        </p:nvSpPr>
        <p:spPr>
          <a:xfrm>
            <a:off x="6354585" y="2264208"/>
            <a:ext cx="1095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ube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root</a:t>
            </a:r>
          </a:p>
        </p:txBody>
      </p:sp>
      <p:sp>
        <p:nvSpPr>
          <p:cNvPr id="33" name="TextBox 27">
            <a:extLst>
              <a:ext uri="{FF2B5EF4-FFF2-40B4-BE49-F238E27FC236}">
                <a16:creationId xmlns:a16="http://schemas.microsoft.com/office/drawing/2014/main" id="{B4A10409-C91F-49C7-B52D-F896F08D7F17}"/>
              </a:ext>
            </a:extLst>
          </p:cNvPr>
          <p:cNvSpPr txBox="1"/>
          <p:nvPr/>
        </p:nvSpPr>
        <p:spPr>
          <a:xfrm>
            <a:off x="6372515" y="2811055"/>
            <a:ext cx="879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7">
                <a:extLst>
                  <a:ext uri="{FF2B5EF4-FFF2-40B4-BE49-F238E27FC236}">
                    <a16:creationId xmlns:a16="http://schemas.microsoft.com/office/drawing/2014/main" id="{B705F017-1C46-4619-BA29-2126A985A0F9}"/>
                  </a:ext>
                </a:extLst>
              </p:cNvPr>
              <p:cNvSpPr txBox="1"/>
              <p:nvPr/>
            </p:nvSpPr>
            <p:spPr>
              <a:xfrm>
                <a:off x="2786633" y="3698561"/>
                <a:ext cx="8799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27">
                <a:extLst>
                  <a:ext uri="{FF2B5EF4-FFF2-40B4-BE49-F238E27FC236}">
                    <a16:creationId xmlns:a16="http://schemas.microsoft.com/office/drawing/2014/main" id="{B705F017-1C46-4619-BA29-2126A985A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633" y="3698561"/>
                <a:ext cx="879932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7">
                <a:extLst>
                  <a:ext uri="{FF2B5EF4-FFF2-40B4-BE49-F238E27FC236}">
                    <a16:creationId xmlns:a16="http://schemas.microsoft.com/office/drawing/2014/main" id="{F64B9CF2-907D-4C7B-A90B-FFC06A1E17AF}"/>
                  </a:ext>
                </a:extLst>
              </p:cNvPr>
              <p:cNvSpPr txBox="1"/>
              <p:nvPr/>
            </p:nvSpPr>
            <p:spPr>
              <a:xfrm>
                <a:off x="4328562" y="3913714"/>
                <a:ext cx="8799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27">
                <a:extLst>
                  <a:ext uri="{FF2B5EF4-FFF2-40B4-BE49-F238E27FC236}">
                    <a16:creationId xmlns:a16="http://schemas.microsoft.com/office/drawing/2014/main" id="{F64B9CF2-907D-4C7B-A90B-FFC06A1E1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562" y="3913714"/>
                <a:ext cx="879932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7">
                <a:extLst>
                  <a:ext uri="{FF2B5EF4-FFF2-40B4-BE49-F238E27FC236}">
                    <a16:creationId xmlns:a16="http://schemas.microsoft.com/office/drawing/2014/main" id="{E85A6A88-C995-4C1A-B8A8-50D068A0D0CA}"/>
                  </a:ext>
                </a:extLst>
              </p:cNvPr>
              <p:cNvSpPr txBox="1"/>
              <p:nvPr/>
            </p:nvSpPr>
            <p:spPr>
              <a:xfrm>
                <a:off x="6390445" y="3716491"/>
                <a:ext cx="8799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27">
                <a:extLst>
                  <a:ext uri="{FF2B5EF4-FFF2-40B4-BE49-F238E27FC236}">
                    <a16:creationId xmlns:a16="http://schemas.microsoft.com/office/drawing/2014/main" id="{E85A6A88-C995-4C1A-B8A8-50D068A0D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45" y="3716491"/>
                <a:ext cx="879932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7">
                <a:extLst>
                  <a:ext uri="{FF2B5EF4-FFF2-40B4-BE49-F238E27FC236}">
                    <a16:creationId xmlns:a16="http://schemas.microsoft.com/office/drawing/2014/main" id="{0E26AE49-E63E-42DC-88C8-C979CAC6E070}"/>
                  </a:ext>
                </a:extLst>
              </p:cNvPr>
              <p:cNvSpPr txBox="1"/>
              <p:nvPr/>
            </p:nvSpPr>
            <p:spPr>
              <a:xfrm>
                <a:off x="1201271" y="5894914"/>
                <a:ext cx="70821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Remember to ensure that the arguments are between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27">
                <a:extLst>
                  <a:ext uri="{FF2B5EF4-FFF2-40B4-BE49-F238E27FC236}">
                    <a16:creationId xmlns:a16="http://schemas.microsoft.com/office/drawing/2014/main" id="{0E26AE49-E63E-42DC-88C8-C979CAC6E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271" y="5894914"/>
                <a:ext cx="7082116" cy="307777"/>
              </a:xfrm>
              <a:prstGeom prst="rect">
                <a:avLst/>
              </a:prstGeom>
              <a:blipFill>
                <a:blip r:embed="rId19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1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  <p:bldP spid="20" grpId="0"/>
      <p:bldP spid="23" grpId="0"/>
      <p:bldP spid="24" grpId="0"/>
      <p:bldP spid="26" grpId="0"/>
      <p:bldP spid="27" grpId="0" animBg="1"/>
      <p:bldP spid="28" grpId="0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3528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express a complex number in the form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𝒓𝒆𝒊</m:t>
                    </m:r>
                    <m:r>
                      <a:rPr lang="el-GR" sz="1400" b="1" i="1" baseline="30000" dirty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In the regular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Maths</a:t>
                </a:r>
                <a:r>
                  <a:rPr lang="en-US" sz="1400" dirty="0">
                    <a:latin typeface="Comic Sans MS" panose="030F0702030302020204" pitchFamily="66" charset="0"/>
                  </a:rPr>
                  <a:t> course, you will have encountered the following: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l-GR" sz="140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i="1" dirty="0" err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l-GR" sz="140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40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l-GR" sz="140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)=−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l-GR" sz="140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400" i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352800" cy="4525963"/>
              </a:xfrm>
              <a:blipFill>
                <a:blip r:embed="rId2"/>
                <a:stretch>
                  <a:fillRect t="-270" r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76200"/>
                <a:ext cx="177317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773178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185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418" y="542498"/>
                <a:ext cx="874342" cy="3172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8" y="542498"/>
                <a:ext cx="874342" cy="3172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62"/>
          <p:cNvSpPr>
            <a:spLocks noChangeArrowheads="1"/>
          </p:cNvSpPr>
          <p:nvPr/>
        </p:nvSpPr>
        <p:spPr bwMode="auto">
          <a:xfrm>
            <a:off x="6296162" y="4985419"/>
            <a:ext cx="3095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sz="800"/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6296162" y="4772694"/>
            <a:ext cx="3095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sz="800"/>
          </a:p>
        </p:txBody>
      </p:sp>
      <p:sp>
        <p:nvSpPr>
          <p:cNvPr id="53" name="Rectangle 34"/>
          <p:cNvSpPr>
            <a:spLocks noChangeArrowheads="1"/>
          </p:cNvSpPr>
          <p:nvPr/>
        </p:nvSpPr>
        <p:spPr bwMode="auto">
          <a:xfrm>
            <a:off x="6296162" y="4559969"/>
            <a:ext cx="3095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sz="800"/>
          </a:p>
        </p:txBody>
      </p:sp>
      <p:sp>
        <p:nvSpPr>
          <p:cNvPr id="54" name="Rectangle 20"/>
          <p:cNvSpPr>
            <a:spLocks noChangeArrowheads="1"/>
          </p:cNvSpPr>
          <p:nvPr/>
        </p:nvSpPr>
        <p:spPr bwMode="auto">
          <a:xfrm>
            <a:off x="6296162" y="4347244"/>
            <a:ext cx="3095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sz="800"/>
          </a:p>
        </p:txBody>
      </p:sp>
      <p:sp>
        <p:nvSpPr>
          <p:cNvPr id="62" name="Line 79"/>
          <p:cNvSpPr>
            <a:spLocks noChangeShapeType="1"/>
          </p:cNvSpPr>
          <p:nvPr/>
        </p:nvSpPr>
        <p:spPr bwMode="auto">
          <a:xfrm>
            <a:off x="6296162" y="4772694"/>
            <a:ext cx="2481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82"/>
          <p:cNvSpPr>
            <a:spLocks noChangeShapeType="1"/>
          </p:cNvSpPr>
          <p:nvPr/>
        </p:nvSpPr>
        <p:spPr bwMode="auto">
          <a:xfrm>
            <a:off x="6296162" y="4134519"/>
            <a:ext cx="0" cy="1276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Text Box 201"/>
          <p:cNvSpPr txBox="1">
            <a:spLocks noChangeArrowheads="1"/>
          </p:cNvSpPr>
          <p:nvPr/>
        </p:nvSpPr>
        <p:spPr bwMode="auto">
          <a:xfrm>
            <a:off x="6045337" y="4188494"/>
            <a:ext cx="31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1</a:t>
            </a:r>
          </a:p>
        </p:txBody>
      </p:sp>
      <p:sp>
        <p:nvSpPr>
          <p:cNvPr id="65" name="Text Box 203"/>
          <p:cNvSpPr txBox="1">
            <a:spLocks noChangeArrowheads="1"/>
          </p:cNvSpPr>
          <p:nvPr/>
        </p:nvSpPr>
        <p:spPr bwMode="auto">
          <a:xfrm>
            <a:off x="5991362" y="5039394"/>
            <a:ext cx="377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-1</a:t>
            </a:r>
          </a:p>
        </p:txBody>
      </p:sp>
      <p:sp>
        <p:nvSpPr>
          <p:cNvPr id="66" name="Text Box 204"/>
          <p:cNvSpPr txBox="1">
            <a:spLocks noChangeArrowheads="1"/>
          </p:cNvSpPr>
          <p:nvPr/>
        </p:nvSpPr>
        <p:spPr bwMode="auto">
          <a:xfrm>
            <a:off x="6734312" y="4755232"/>
            <a:ext cx="449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>
                <a:latin typeface="Comic Sans MS" pitchFamily="66" charset="0"/>
              </a:rPr>
              <a:t>90º</a:t>
            </a:r>
          </a:p>
        </p:txBody>
      </p:sp>
      <p:sp>
        <p:nvSpPr>
          <p:cNvPr id="67" name="Text Box 205"/>
          <p:cNvSpPr txBox="1">
            <a:spLocks noChangeArrowheads="1"/>
          </p:cNvSpPr>
          <p:nvPr/>
        </p:nvSpPr>
        <p:spPr bwMode="auto">
          <a:xfrm>
            <a:off x="7316924" y="4755232"/>
            <a:ext cx="511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>
                <a:latin typeface="Comic Sans MS" pitchFamily="66" charset="0"/>
              </a:rPr>
              <a:t>180º</a:t>
            </a:r>
          </a:p>
        </p:txBody>
      </p:sp>
      <p:sp>
        <p:nvSpPr>
          <p:cNvPr id="68" name="Text Box 206"/>
          <p:cNvSpPr txBox="1">
            <a:spLocks noChangeArrowheads="1"/>
          </p:cNvSpPr>
          <p:nvPr/>
        </p:nvSpPr>
        <p:spPr bwMode="auto">
          <a:xfrm>
            <a:off x="7932874" y="4755232"/>
            <a:ext cx="619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>
                <a:latin typeface="Comic Sans MS" pitchFamily="66" charset="0"/>
              </a:rPr>
              <a:t>270º</a:t>
            </a:r>
          </a:p>
        </p:txBody>
      </p:sp>
      <p:sp>
        <p:nvSpPr>
          <p:cNvPr id="69" name="Text Box 208"/>
          <p:cNvSpPr txBox="1">
            <a:spLocks noChangeArrowheads="1"/>
          </p:cNvSpPr>
          <p:nvPr/>
        </p:nvSpPr>
        <p:spPr bwMode="auto">
          <a:xfrm>
            <a:off x="6153287" y="3829719"/>
            <a:ext cx="287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y</a:t>
            </a:r>
          </a:p>
        </p:txBody>
      </p:sp>
      <p:sp>
        <p:nvSpPr>
          <p:cNvPr id="70" name="Text Box 209"/>
          <p:cNvSpPr txBox="1">
            <a:spLocks noChangeArrowheads="1"/>
          </p:cNvSpPr>
          <p:nvPr/>
        </p:nvSpPr>
        <p:spPr bwMode="auto">
          <a:xfrm>
            <a:off x="8690112" y="4590132"/>
            <a:ext cx="287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>
                <a:latin typeface="Comic Sans MS" pitchFamily="66" charset="0"/>
              </a:rPr>
              <a:t>θ</a:t>
            </a:r>
          </a:p>
        </p:txBody>
      </p:sp>
      <p:sp>
        <p:nvSpPr>
          <p:cNvPr id="71" name="Text Box 280"/>
          <p:cNvSpPr txBox="1">
            <a:spLocks noChangeArrowheads="1"/>
          </p:cNvSpPr>
          <p:nvPr/>
        </p:nvSpPr>
        <p:spPr bwMode="auto">
          <a:xfrm>
            <a:off x="6167437" y="1252538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y</a:t>
            </a:r>
          </a:p>
        </p:txBody>
      </p:sp>
      <p:sp>
        <p:nvSpPr>
          <p:cNvPr id="80" name="Rectangle 223"/>
          <p:cNvSpPr>
            <a:spLocks noChangeArrowheads="1"/>
          </p:cNvSpPr>
          <p:nvPr/>
        </p:nvSpPr>
        <p:spPr bwMode="auto">
          <a:xfrm>
            <a:off x="3806825" y="2392363"/>
            <a:ext cx="3095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sz="800"/>
          </a:p>
        </p:txBody>
      </p:sp>
      <p:sp>
        <p:nvSpPr>
          <p:cNvPr id="81" name="Rectangle 224"/>
          <p:cNvSpPr>
            <a:spLocks noChangeArrowheads="1"/>
          </p:cNvSpPr>
          <p:nvPr/>
        </p:nvSpPr>
        <p:spPr bwMode="auto">
          <a:xfrm>
            <a:off x="3806825" y="2179638"/>
            <a:ext cx="3095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sz="800"/>
          </a:p>
        </p:txBody>
      </p:sp>
      <p:sp>
        <p:nvSpPr>
          <p:cNvPr id="82" name="Rectangle 225"/>
          <p:cNvSpPr>
            <a:spLocks noChangeArrowheads="1"/>
          </p:cNvSpPr>
          <p:nvPr/>
        </p:nvSpPr>
        <p:spPr bwMode="auto">
          <a:xfrm>
            <a:off x="3806825" y="1966913"/>
            <a:ext cx="3095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sz="800"/>
          </a:p>
        </p:txBody>
      </p:sp>
      <p:sp>
        <p:nvSpPr>
          <p:cNvPr id="83" name="Rectangle 226"/>
          <p:cNvSpPr>
            <a:spLocks noChangeArrowheads="1"/>
          </p:cNvSpPr>
          <p:nvPr/>
        </p:nvSpPr>
        <p:spPr bwMode="auto">
          <a:xfrm>
            <a:off x="3806825" y="1754188"/>
            <a:ext cx="3095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sz="800"/>
          </a:p>
        </p:txBody>
      </p:sp>
      <p:sp>
        <p:nvSpPr>
          <p:cNvPr id="84" name="Rectangle 227"/>
          <p:cNvSpPr>
            <a:spLocks noChangeArrowheads="1"/>
          </p:cNvSpPr>
          <p:nvPr/>
        </p:nvSpPr>
        <p:spPr bwMode="auto">
          <a:xfrm>
            <a:off x="3806825" y="1541463"/>
            <a:ext cx="3095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sz="800"/>
          </a:p>
        </p:txBody>
      </p:sp>
      <p:sp>
        <p:nvSpPr>
          <p:cNvPr id="94" name="Rectangle 247"/>
          <p:cNvSpPr>
            <a:spLocks noChangeArrowheads="1"/>
          </p:cNvSpPr>
          <p:nvPr/>
        </p:nvSpPr>
        <p:spPr bwMode="auto">
          <a:xfrm>
            <a:off x="5668962" y="2393950"/>
            <a:ext cx="309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sz="800"/>
          </a:p>
        </p:txBody>
      </p:sp>
      <p:sp>
        <p:nvSpPr>
          <p:cNvPr id="95" name="Rectangle 248"/>
          <p:cNvSpPr>
            <a:spLocks noChangeArrowheads="1"/>
          </p:cNvSpPr>
          <p:nvPr/>
        </p:nvSpPr>
        <p:spPr bwMode="auto">
          <a:xfrm>
            <a:off x="5668962" y="2181225"/>
            <a:ext cx="309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sz="800"/>
          </a:p>
        </p:txBody>
      </p:sp>
      <p:sp>
        <p:nvSpPr>
          <p:cNvPr id="96" name="Rectangle 249"/>
          <p:cNvSpPr>
            <a:spLocks noChangeArrowheads="1"/>
          </p:cNvSpPr>
          <p:nvPr/>
        </p:nvSpPr>
        <p:spPr bwMode="auto">
          <a:xfrm>
            <a:off x="5668962" y="1968500"/>
            <a:ext cx="309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sz="800"/>
          </a:p>
        </p:txBody>
      </p:sp>
      <p:sp>
        <p:nvSpPr>
          <p:cNvPr id="97" name="Rectangle 250"/>
          <p:cNvSpPr>
            <a:spLocks noChangeArrowheads="1"/>
          </p:cNvSpPr>
          <p:nvPr/>
        </p:nvSpPr>
        <p:spPr bwMode="auto">
          <a:xfrm>
            <a:off x="5668962" y="1755775"/>
            <a:ext cx="309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sz="800"/>
          </a:p>
        </p:txBody>
      </p:sp>
      <p:sp>
        <p:nvSpPr>
          <p:cNvPr id="99" name="Line 260"/>
          <p:cNvSpPr>
            <a:spLocks noChangeShapeType="1"/>
          </p:cNvSpPr>
          <p:nvPr/>
        </p:nvSpPr>
        <p:spPr bwMode="auto">
          <a:xfrm>
            <a:off x="6292850" y="1543050"/>
            <a:ext cx="0" cy="127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" name="Text Box 269"/>
          <p:cNvSpPr txBox="1">
            <a:spLocks noChangeArrowheads="1"/>
          </p:cNvSpPr>
          <p:nvPr/>
        </p:nvSpPr>
        <p:spPr bwMode="auto">
          <a:xfrm>
            <a:off x="6738937" y="2168525"/>
            <a:ext cx="449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 dirty="0">
                <a:latin typeface="Comic Sans MS" pitchFamily="66" charset="0"/>
              </a:rPr>
              <a:t>90º</a:t>
            </a:r>
          </a:p>
        </p:txBody>
      </p:sp>
      <p:sp>
        <p:nvSpPr>
          <p:cNvPr id="103" name="Text Box 270"/>
          <p:cNvSpPr txBox="1">
            <a:spLocks noChangeArrowheads="1"/>
          </p:cNvSpPr>
          <p:nvPr/>
        </p:nvSpPr>
        <p:spPr bwMode="auto">
          <a:xfrm>
            <a:off x="7313612" y="2168525"/>
            <a:ext cx="511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>
                <a:latin typeface="Comic Sans MS" pitchFamily="66" charset="0"/>
              </a:rPr>
              <a:t>180º</a:t>
            </a:r>
          </a:p>
        </p:txBody>
      </p:sp>
      <p:sp>
        <p:nvSpPr>
          <p:cNvPr id="104" name="Text Box 271"/>
          <p:cNvSpPr txBox="1">
            <a:spLocks noChangeArrowheads="1"/>
          </p:cNvSpPr>
          <p:nvPr/>
        </p:nvSpPr>
        <p:spPr bwMode="auto">
          <a:xfrm>
            <a:off x="7937500" y="2168525"/>
            <a:ext cx="619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>
                <a:latin typeface="Comic Sans MS" pitchFamily="66" charset="0"/>
              </a:rPr>
              <a:t>270º</a:t>
            </a:r>
          </a:p>
        </p:txBody>
      </p:sp>
      <p:sp>
        <p:nvSpPr>
          <p:cNvPr id="105" name="Text Box 273"/>
          <p:cNvSpPr txBox="1">
            <a:spLocks noChangeArrowheads="1"/>
          </p:cNvSpPr>
          <p:nvPr/>
        </p:nvSpPr>
        <p:spPr bwMode="auto">
          <a:xfrm>
            <a:off x="5419725" y="2159000"/>
            <a:ext cx="511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>
                <a:latin typeface="Comic Sans MS" pitchFamily="66" charset="0"/>
              </a:rPr>
              <a:t>-90º</a:t>
            </a:r>
          </a:p>
        </p:txBody>
      </p:sp>
      <p:sp>
        <p:nvSpPr>
          <p:cNvPr id="106" name="Text Box 274"/>
          <p:cNvSpPr txBox="1">
            <a:spLocks noChangeArrowheads="1"/>
          </p:cNvSpPr>
          <p:nvPr/>
        </p:nvSpPr>
        <p:spPr bwMode="auto">
          <a:xfrm>
            <a:off x="4768850" y="2159000"/>
            <a:ext cx="6016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>
                <a:latin typeface="Comic Sans MS" pitchFamily="66" charset="0"/>
              </a:rPr>
              <a:t>-180º</a:t>
            </a:r>
          </a:p>
        </p:txBody>
      </p:sp>
      <p:sp>
        <p:nvSpPr>
          <p:cNvPr id="107" name="Text Box 276"/>
          <p:cNvSpPr txBox="1">
            <a:spLocks noChangeArrowheads="1"/>
          </p:cNvSpPr>
          <p:nvPr/>
        </p:nvSpPr>
        <p:spPr bwMode="auto">
          <a:xfrm>
            <a:off x="3511550" y="2166938"/>
            <a:ext cx="619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>
                <a:latin typeface="Comic Sans MS" pitchFamily="66" charset="0"/>
              </a:rPr>
              <a:t>-360º</a:t>
            </a:r>
          </a:p>
        </p:txBody>
      </p:sp>
      <p:sp>
        <p:nvSpPr>
          <p:cNvPr id="108" name="Text Box 277"/>
          <p:cNvSpPr txBox="1">
            <a:spLocks noChangeArrowheads="1"/>
          </p:cNvSpPr>
          <p:nvPr/>
        </p:nvSpPr>
        <p:spPr bwMode="auto">
          <a:xfrm>
            <a:off x="6059487" y="1611313"/>
            <a:ext cx="31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1</a:t>
            </a:r>
          </a:p>
        </p:txBody>
      </p:sp>
      <p:sp>
        <p:nvSpPr>
          <p:cNvPr id="109" name="Text Box 278"/>
          <p:cNvSpPr txBox="1">
            <a:spLocks noChangeArrowheads="1"/>
          </p:cNvSpPr>
          <p:nvPr/>
        </p:nvSpPr>
        <p:spPr bwMode="auto">
          <a:xfrm>
            <a:off x="6059487" y="2032000"/>
            <a:ext cx="31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0</a:t>
            </a:r>
          </a:p>
        </p:txBody>
      </p:sp>
      <p:sp>
        <p:nvSpPr>
          <p:cNvPr id="110" name="Text Box 279"/>
          <p:cNvSpPr txBox="1">
            <a:spLocks noChangeArrowheads="1"/>
          </p:cNvSpPr>
          <p:nvPr/>
        </p:nvSpPr>
        <p:spPr bwMode="auto">
          <a:xfrm>
            <a:off x="6005512" y="2462213"/>
            <a:ext cx="377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-1</a:t>
            </a:r>
          </a:p>
        </p:txBody>
      </p:sp>
      <p:sp>
        <p:nvSpPr>
          <p:cNvPr id="111" name="Text Box 275"/>
          <p:cNvSpPr txBox="1">
            <a:spLocks noChangeArrowheads="1"/>
          </p:cNvSpPr>
          <p:nvPr/>
        </p:nvSpPr>
        <p:spPr bwMode="auto">
          <a:xfrm>
            <a:off x="4137025" y="2166938"/>
            <a:ext cx="619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>
                <a:latin typeface="Comic Sans MS" pitchFamily="66" charset="0"/>
              </a:rPr>
              <a:t>-270º</a:t>
            </a:r>
          </a:p>
        </p:txBody>
      </p:sp>
      <p:sp>
        <p:nvSpPr>
          <p:cNvPr id="112" name="Text Box 283"/>
          <p:cNvSpPr txBox="1">
            <a:spLocks noChangeArrowheads="1"/>
          </p:cNvSpPr>
          <p:nvPr/>
        </p:nvSpPr>
        <p:spPr bwMode="auto">
          <a:xfrm>
            <a:off x="8686800" y="1966913"/>
            <a:ext cx="287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>
                <a:latin typeface="Comic Sans MS" pitchFamily="66" charset="0"/>
              </a:rPr>
              <a:t>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284"/>
              <p:cNvSpPr txBox="1">
                <a:spLocks noChangeArrowheads="1"/>
              </p:cNvSpPr>
              <p:nvPr/>
            </p:nvSpPr>
            <p:spPr bwMode="auto">
              <a:xfrm>
                <a:off x="8096547" y="4149080"/>
                <a:ext cx="104590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6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16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l-GR" altLang="en-US" sz="1600" i="1" dirty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l-GR" altLang="en-US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3" name="Text Box 2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96547" y="4149080"/>
                <a:ext cx="1045901" cy="338554"/>
              </a:xfrm>
              <a:prstGeom prst="rect">
                <a:avLst/>
              </a:prstGeom>
              <a:blipFill>
                <a:blip r:embed="rId5"/>
                <a:stretch>
                  <a:fillRect b="-545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 Box 285"/>
              <p:cNvSpPr txBox="1">
                <a:spLocks noChangeArrowheads="1"/>
              </p:cNvSpPr>
              <p:nvPr/>
            </p:nvSpPr>
            <p:spPr bwMode="auto">
              <a:xfrm>
                <a:off x="7884368" y="1268760"/>
                <a:ext cx="11353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6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1600" i="1" dirty="0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l-GR" altLang="en-US" sz="1600" i="1" dirty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l-GR" altLang="en-US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4" name="Text Box 2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4368" y="1268760"/>
                <a:ext cx="1135360" cy="338554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 Box 202"/>
          <p:cNvSpPr txBox="1">
            <a:spLocks noChangeArrowheads="1"/>
          </p:cNvSpPr>
          <p:nvPr/>
        </p:nvSpPr>
        <p:spPr bwMode="auto">
          <a:xfrm>
            <a:off x="6045337" y="4609182"/>
            <a:ext cx="31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985164" y="1900052"/>
            <a:ext cx="59376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576950" y="1881250"/>
            <a:ext cx="0" cy="30480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Line 229"/>
          <p:cNvSpPr>
            <a:spLocks noChangeShapeType="1"/>
          </p:cNvSpPr>
          <p:nvPr/>
        </p:nvSpPr>
        <p:spPr bwMode="auto">
          <a:xfrm>
            <a:off x="3806825" y="2179638"/>
            <a:ext cx="2481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8" name="Line 253"/>
          <p:cNvSpPr>
            <a:spLocks noChangeShapeType="1"/>
          </p:cNvSpPr>
          <p:nvPr/>
        </p:nvSpPr>
        <p:spPr bwMode="auto">
          <a:xfrm>
            <a:off x="6296025" y="2181225"/>
            <a:ext cx="2481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35896" y="2924944"/>
                <a:ext cx="51845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You can see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1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1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l-GR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anywhere on the graph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924944"/>
                <a:ext cx="5184575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Straight Connector 139"/>
          <p:cNvCxnSpPr/>
          <p:nvPr/>
        </p:nvCxnSpPr>
        <p:spPr>
          <a:xfrm flipV="1">
            <a:off x="5201899" y="2528328"/>
            <a:ext cx="2134566" cy="36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7315200" y="2169042"/>
            <a:ext cx="1" cy="362618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5213445" y="2183219"/>
            <a:ext cx="54" cy="375736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6004731" y="1878374"/>
            <a:ext cx="0" cy="30480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305910" y="4442603"/>
            <a:ext cx="3795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923472" y="5112588"/>
            <a:ext cx="3795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5926348" y="4787660"/>
            <a:ext cx="0" cy="34505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6665344" y="4439728"/>
            <a:ext cx="0" cy="34505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26679" y="213935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828580" y="2136476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-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182928" y="193806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040701" y="1943819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-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527321" y="475027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739441" y="4514489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-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3793197" y="5563617"/>
                <a:ext cx="4927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You can see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1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1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l-GR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anywhere on the graph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97" y="5563617"/>
                <a:ext cx="4927438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1946239" y="77379"/>
                <a:ext cx="1484765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239" y="77379"/>
                <a:ext cx="148476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3541493" y="75401"/>
                <a:ext cx="157716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493" y="75401"/>
                <a:ext cx="1577163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 265"/>
          <p:cNvSpPr>
            <a:spLocks/>
          </p:cNvSpPr>
          <p:nvPr/>
        </p:nvSpPr>
        <p:spPr bwMode="auto">
          <a:xfrm>
            <a:off x="3379787" y="1755775"/>
            <a:ext cx="1049338" cy="1090613"/>
          </a:xfrm>
          <a:custGeom>
            <a:avLst/>
            <a:gdLst>
              <a:gd name="T0" fmla="*/ 1412685443 w 17674"/>
              <a:gd name="T1" fmla="*/ 0 h 20518"/>
              <a:gd name="T2" fmla="*/ 2147483647 w 17674"/>
              <a:gd name="T3" fmla="*/ 1216592994 h 20518"/>
              <a:gd name="T4" fmla="*/ 0 w 17674"/>
              <a:gd name="T5" fmla="*/ 2147483647 h 205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674" h="20518" fill="none" extrusionOk="0">
                <a:moveTo>
                  <a:pt x="6750" y="-1"/>
                </a:moveTo>
                <a:cubicBezTo>
                  <a:pt x="11168" y="1453"/>
                  <a:pt x="15000" y="4294"/>
                  <a:pt x="17674" y="8100"/>
                </a:cubicBezTo>
              </a:path>
              <a:path w="17674" h="20518" stroke="0" extrusionOk="0">
                <a:moveTo>
                  <a:pt x="6750" y="-1"/>
                </a:moveTo>
                <a:cubicBezTo>
                  <a:pt x="11168" y="1453"/>
                  <a:pt x="15000" y="4294"/>
                  <a:pt x="17674" y="8100"/>
                </a:cubicBezTo>
                <a:lnTo>
                  <a:pt x="0" y="20518"/>
                </a:lnTo>
                <a:lnTo>
                  <a:pt x="6750" y="-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" name="Freeform 266"/>
          <p:cNvSpPr>
            <a:spLocks/>
          </p:cNvSpPr>
          <p:nvPr/>
        </p:nvSpPr>
        <p:spPr bwMode="auto">
          <a:xfrm>
            <a:off x="4419600" y="1752600"/>
            <a:ext cx="3729037" cy="852488"/>
          </a:xfrm>
          <a:custGeom>
            <a:avLst/>
            <a:gdLst>
              <a:gd name="T0" fmla="*/ 0 w 2349"/>
              <a:gd name="T1" fmla="*/ 2147483647 h 537"/>
              <a:gd name="T2" fmla="*/ 2147483647 w 2349"/>
              <a:gd name="T3" fmla="*/ 2147483647 h 537"/>
              <a:gd name="T4" fmla="*/ 2147483647 w 2349"/>
              <a:gd name="T5" fmla="*/ 2147483647 h 537"/>
              <a:gd name="T6" fmla="*/ 2147483647 w 2349"/>
              <a:gd name="T7" fmla="*/ 0 h 537"/>
              <a:gd name="T8" fmla="*/ 2147483647 w 2349"/>
              <a:gd name="T9" fmla="*/ 2147483647 h 537"/>
              <a:gd name="T10" fmla="*/ 2147483647 w 2349"/>
              <a:gd name="T11" fmla="*/ 2147483647 h 537"/>
              <a:gd name="T12" fmla="*/ 2147483647 w 2349"/>
              <a:gd name="T13" fmla="*/ 2147483647 h 5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49" h="537">
                <a:moveTo>
                  <a:pt x="0" y="266"/>
                </a:moveTo>
                <a:cubicBezTo>
                  <a:pt x="132" y="401"/>
                  <a:pt x="265" y="537"/>
                  <a:pt x="396" y="537"/>
                </a:cubicBezTo>
                <a:cubicBezTo>
                  <a:pt x="527" y="537"/>
                  <a:pt x="655" y="355"/>
                  <a:pt x="785" y="266"/>
                </a:cubicBezTo>
                <a:cubicBezTo>
                  <a:pt x="915" y="177"/>
                  <a:pt x="1044" y="0"/>
                  <a:pt x="1175" y="0"/>
                </a:cubicBezTo>
                <a:cubicBezTo>
                  <a:pt x="1306" y="0"/>
                  <a:pt x="1440" y="177"/>
                  <a:pt x="1570" y="266"/>
                </a:cubicBezTo>
                <a:cubicBezTo>
                  <a:pt x="1700" y="355"/>
                  <a:pt x="1824" y="537"/>
                  <a:pt x="1954" y="537"/>
                </a:cubicBezTo>
                <a:cubicBezTo>
                  <a:pt x="2084" y="537"/>
                  <a:pt x="2216" y="401"/>
                  <a:pt x="2349" y="26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16" name="Group 281"/>
          <p:cNvGrpSpPr>
            <a:grpSpLocks/>
          </p:cNvGrpSpPr>
          <p:nvPr/>
        </p:nvGrpSpPr>
        <p:grpSpPr bwMode="auto">
          <a:xfrm>
            <a:off x="3560899" y="4128169"/>
            <a:ext cx="2755900" cy="1276350"/>
            <a:chOff x="2212" y="860"/>
            <a:chExt cx="1736" cy="804"/>
          </a:xfrm>
        </p:grpSpPr>
        <p:sp>
          <p:nvSpPr>
            <p:cNvPr id="117" name="Text Box 210"/>
            <p:cNvSpPr txBox="1">
              <a:spLocks noChangeArrowheads="1"/>
            </p:cNvSpPr>
            <p:nvPr/>
          </p:nvSpPr>
          <p:spPr bwMode="auto">
            <a:xfrm>
              <a:off x="3410" y="1249"/>
              <a:ext cx="3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Comic Sans MS" pitchFamily="66" charset="0"/>
                </a:rPr>
                <a:t>-90º</a:t>
              </a:r>
            </a:p>
          </p:txBody>
        </p:sp>
        <p:sp>
          <p:nvSpPr>
            <p:cNvPr id="118" name="Text Box 212"/>
            <p:cNvSpPr txBox="1">
              <a:spLocks noChangeArrowheads="1"/>
            </p:cNvSpPr>
            <p:nvPr/>
          </p:nvSpPr>
          <p:spPr bwMode="auto">
            <a:xfrm>
              <a:off x="2596" y="1259"/>
              <a:ext cx="3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Comic Sans MS" pitchFamily="66" charset="0"/>
                </a:rPr>
                <a:t>-270º</a:t>
              </a:r>
            </a:p>
          </p:txBody>
        </p:sp>
        <p:sp>
          <p:nvSpPr>
            <p:cNvPr id="119" name="Text Box 213"/>
            <p:cNvSpPr txBox="1">
              <a:spLocks noChangeArrowheads="1"/>
            </p:cNvSpPr>
            <p:nvPr/>
          </p:nvSpPr>
          <p:spPr bwMode="auto">
            <a:xfrm>
              <a:off x="2212" y="1253"/>
              <a:ext cx="3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Comic Sans MS" pitchFamily="66" charset="0"/>
                </a:rPr>
                <a:t>-360º</a:t>
              </a:r>
            </a:p>
          </p:txBody>
        </p:sp>
        <p:sp>
          <p:nvSpPr>
            <p:cNvPr id="120" name="Rectangle 142"/>
            <p:cNvSpPr>
              <a:spLocks noChangeArrowheads="1"/>
            </p:cNvSpPr>
            <p:nvPr/>
          </p:nvSpPr>
          <p:spPr bwMode="auto">
            <a:xfrm>
              <a:off x="3749" y="1530"/>
              <a:ext cx="19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altLang="en-US" sz="800"/>
            </a:p>
          </p:txBody>
        </p:sp>
        <p:sp>
          <p:nvSpPr>
            <p:cNvPr id="121" name="Rectangle 143"/>
            <p:cNvSpPr>
              <a:spLocks noChangeArrowheads="1"/>
            </p:cNvSpPr>
            <p:nvPr/>
          </p:nvSpPr>
          <p:spPr bwMode="auto">
            <a:xfrm>
              <a:off x="3358" y="1530"/>
              <a:ext cx="19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altLang="en-US" sz="800"/>
            </a:p>
          </p:txBody>
        </p:sp>
        <p:sp>
          <p:nvSpPr>
            <p:cNvPr id="122" name="Rectangle 147"/>
            <p:cNvSpPr>
              <a:spLocks noChangeArrowheads="1"/>
            </p:cNvSpPr>
            <p:nvPr/>
          </p:nvSpPr>
          <p:spPr bwMode="auto">
            <a:xfrm>
              <a:off x="2576" y="1530"/>
              <a:ext cx="19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altLang="en-US" sz="800"/>
            </a:p>
          </p:txBody>
        </p:sp>
        <p:sp>
          <p:nvSpPr>
            <p:cNvPr id="123" name="Rectangle 148"/>
            <p:cNvSpPr>
              <a:spLocks noChangeArrowheads="1"/>
            </p:cNvSpPr>
            <p:nvPr/>
          </p:nvSpPr>
          <p:spPr bwMode="auto">
            <a:xfrm>
              <a:off x="2381" y="1530"/>
              <a:ext cx="19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altLang="en-US" sz="800"/>
            </a:p>
          </p:txBody>
        </p:sp>
        <p:sp>
          <p:nvSpPr>
            <p:cNvPr id="124" name="Rectangle 155"/>
            <p:cNvSpPr>
              <a:spLocks noChangeArrowheads="1"/>
            </p:cNvSpPr>
            <p:nvPr/>
          </p:nvSpPr>
          <p:spPr bwMode="auto">
            <a:xfrm>
              <a:off x="2381" y="1396"/>
              <a:ext cx="19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altLang="en-US" sz="800"/>
            </a:p>
          </p:txBody>
        </p:sp>
        <p:sp>
          <p:nvSpPr>
            <p:cNvPr id="125" name="Rectangle 162"/>
            <p:cNvSpPr>
              <a:spLocks noChangeArrowheads="1"/>
            </p:cNvSpPr>
            <p:nvPr/>
          </p:nvSpPr>
          <p:spPr bwMode="auto">
            <a:xfrm>
              <a:off x="2381" y="1262"/>
              <a:ext cx="19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altLang="en-US" sz="800"/>
            </a:p>
          </p:txBody>
        </p:sp>
        <p:sp>
          <p:nvSpPr>
            <p:cNvPr id="126" name="Rectangle 169"/>
            <p:cNvSpPr>
              <a:spLocks noChangeArrowheads="1"/>
            </p:cNvSpPr>
            <p:nvPr/>
          </p:nvSpPr>
          <p:spPr bwMode="auto">
            <a:xfrm>
              <a:off x="2381" y="1128"/>
              <a:ext cx="19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altLang="en-US" sz="800"/>
            </a:p>
          </p:txBody>
        </p:sp>
        <p:sp>
          <p:nvSpPr>
            <p:cNvPr id="127" name="Rectangle 176"/>
            <p:cNvSpPr>
              <a:spLocks noChangeArrowheads="1"/>
            </p:cNvSpPr>
            <p:nvPr/>
          </p:nvSpPr>
          <p:spPr bwMode="auto">
            <a:xfrm>
              <a:off x="2381" y="994"/>
              <a:ext cx="19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altLang="en-US" sz="800"/>
            </a:p>
          </p:txBody>
        </p:sp>
        <p:sp>
          <p:nvSpPr>
            <p:cNvPr id="128" name="Rectangle 183"/>
            <p:cNvSpPr>
              <a:spLocks noChangeArrowheads="1"/>
            </p:cNvSpPr>
            <p:nvPr/>
          </p:nvSpPr>
          <p:spPr bwMode="auto">
            <a:xfrm>
              <a:off x="2381" y="860"/>
              <a:ext cx="19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altLang="en-US" sz="800"/>
            </a:p>
          </p:txBody>
        </p:sp>
        <p:sp>
          <p:nvSpPr>
            <p:cNvPr id="129" name="Freeform 214"/>
            <p:cNvSpPr>
              <a:spLocks/>
            </p:cNvSpPr>
            <p:nvPr/>
          </p:nvSpPr>
          <p:spPr bwMode="auto">
            <a:xfrm>
              <a:off x="2383" y="987"/>
              <a:ext cx="1565" cy="537"/>
            </a:xfrm>
            <a:custGeom>
              <a:avLst/>
              <a:gdLst>
                <a:gd name="T0" fmla="*/ 0 w 1565"/>
                <a:gd name="T1" fmla="*/ 278 h 537"/>
                <a:gd name="T2" fmla="*/ 396 w 1565"/>
                <a:gd name="T3" fmla="*/ 1 h 537"/>
                <a:gd name="T4" fmla="*/ 785 w 1565"/>
                <a:gd name="T5" fmla="*/ 272 h 537"/>
                <a:gd name="T6" fmla="*/ 1175 w 1565"/>
                <a:gd name="T7" fmla="*/ 537 h 537"/>
                <a:gd name="T8" fmla="*/ 1565 w 1565"/>
                <a:gd name="T9" fmla="*/ 272 h 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5" h="537">
                  <a:moveTo>
                    <a:pt x="0" y="278"/>
                  </a:moveTo>
                  <a:cubicBezTo>
                    <a:pt x="132" y="140"/>
                    <a:pt x="265" y="2"/>
                    <a:pt x="396" y="1"/>
                  </a:cubicBezTo>
                  <a:cubicBezTo>
                    <a:pt x="527" y="0"/>
                    <a:pt x="655" y="183"/>
                    <a:pt x="785" y="272"/>
                  </a:cubicBezTo>
                  <a:cubicBezTo>
                    <a:pt x="915" y="361"/>
                    <a:pt x="1045" y="537"/>
                    <a:pt x="1175" y="537"/>
                  </a:cubicBezTo>
                  <a:cubicBezTo>
                    <a:pt x="1305" y="537"/>
                    <a:pt x="1435" y="404"/>
                    <a:pt x="1565" y="27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Line 236"/>
            <p:cNvSpPr>
              <a:spLocks noChangeShapeType="1"/>
            </p:cNvSpPr>
            <p:nvPr/>
          </p:nvSpPr>
          <p:spPr bwMode="auto">
            <a:xfrm>
              <a:off x="2382" y="1266"/>
              <a:ext cx="15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Text Box 211"/>
            <p:cNvSpPr txBox="1">
              <a:spLocks noChangeArrowheads="1"/>
            </p:cNvSpPr>
            <p:nvPr/>
          </p:nvSpPr>
          <p:spPr bwMode="auto">
            <a:xfrm>
              <a:off x="3004" y="1255"/>
              <a:ext cx="3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Comic Sans MS" pitchFamily="66" charset="0"/>
                </a:rPr>
                <a:t>-180º</a:t>
              </a:r>
            </a:p>
          </p:txBody>
        </p:sp>
      </p:grpSp>
      <p:sp>
        <p:nvSpPr>
          <p:cNvPr id="132" name="Freeform 200"/>
          <p:cNvSpPr>
            <a:spLocks/>
          </p:cNvSpPr>
          <p:nvPr/>
        </p:nvSpPr>
        <p:spPr bwMode="auto">
          <a:xfrm>
            <a:off x="6286637" y="4339307"/>
            <a:ext cx="2484437" cy="852487"/>
          </a:xfrm>
          <a:custGeom>
            <a:avLst/>
            <a:gdLst>
              <a:gd name="T0" fmla="*/ 0 w 1565"/>
              <a:gd name="T1" fmla="*/ 2147483647 h 537"/>
              <a:gd name="T2" fmla="*/ 2147483647 w 1565"/>
              <a:gd name="T3" fmla="*/ 2147483647 h 537"/>
              <a:gd name="T4" fmla="*/ 2147483647 w 1565"/>
              <a:gd name="T5" fmla="*/ 2147483647 h 537"/>
              <a:gd name="T6" fmla="*/ 2147483647 w 1565"/>
              <a:gd name="T7" fmla="*/ 2147483647 h 537"/>
              <a:gd name="T8" fmla="*/ 2147483647 w 1565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65" h="537">
                <a:moveTo>
                  <a:pt x="0" y="278"/>
                </a:moveTo>
                <a:cubicBezTo>
                  <a:pt x="132" y="140"/>
                  <a:pt x="265" y="2"/>
                  <a:pt x="396" y="1"/>
                </a:cubicBezTo>
                <a:cubicBezTo>
                  <a:pt x="527" y="0"/>
                  <a:pt x="655" y="183"/>
                  <a:pt x="785" y="272"/>
                </a:cubicBezTo>
                <a:cubicBezTo>
                  <a:pt x="915" y="361"/>
                  <a:pt x="1045" y="537"/>
                  <a:pt x="1175" y="537"/>
                </a:cubicBezTo>
                <a:cubicBezTo>
                  <a:pt x="1305" y="537"/>
                  <a:pt x="1435" y="404"/>
                  <a:pt x="1565" y="27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" name="Arc 267"/>
          <p:cNvSpPr>
            <a:spLocks/>
          </p:cNvSpPr>
          <p:nvPr/>
        </p:nvSpPr>
        <p:spPr bwMode="auto">
          <a:xfrm flipH="1">
            <a:off x="8094662" y="1776351"/>
            <a:ext cx="1049338" cy="1090613"/>
          </a:xfrm>
          <a:custGeom>
            <a:avLst/>
            <a:gdLst>
              <a:gd name="T0" fmla="*/ 1412685443 w 17674"/>
              <a:gd name="T1" fmla="*/ 0 h 20518"/>
              <a:gd name="T2" fmla="*/ 2147483647 w 17674"/>
              <a:gd name="T3" fmla="*/ 1216592994 h 20518"/>
              <a:gd name="T4" fmla="*/ 0 w 17674"/>
              <a:gd name="T5" fmla="*/ 2147483647 h 205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674" h="20518" fill="none" extrusionOk="0">
                <a:moveTo>
                  <a:pt x="6750" y="-1"/>
                </a:moveTo>
                <a:cubicBezTo>
                  <a:pt x="11168" y="1453"/>
                  <a:pt x="15000" y="4294"/>
                  <a:pt x="17674" y="8100"/>
                </a:cubicBezTo>
              </a:path>
              <a:path w="17674" h="20518" stroke="0" extrusionOk="0">
                <a:moveTo>
                  <a:pt x="6750" y="-1"/>
                </a:moveTo>
                <a:cubicBezTo>
                  <a:pt x="11168" y="1453"/>
                  <a:pt x="15000" y="4294"/>
                  <a:pt x="17674" y="8100"/>
                </a:cubicBezTo>
                <a:lnTo>
                  <a:pt x="0" y="20518"/>
                </a:lnTo>
                <a:lnTo>
                  <a:pt x="6750" y="-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1A</a:t>
            </a:r>
          </a:p>
        </p:txBody>
      </p:sp>
    </p:spTree>
    <p:extLst>
      <p:ext uri="{BB962C8B-B14F-4D97-AF65-F5344CB8AC3E}">
        <p14:creationId xmlns:p14="http://schemas.microsoft.com/office/powerpoint/2010/main" val="226396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62" grpId="0" animBg="1"/>
      <p:bldP spid="63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80" grpId="0"/>
      <p:bldP spid="81" grpId="0"/>
      <p:bldP spid="82" grpId="0"/>
      <p:bldP spid="83" grpId="0"/>
      <p:bldP spid="84" grpId="0"/>
      <p:bldP spid="94" grpId="0"/>
      <p:bldP spid="95" grpId="0"/>
      <p:bldP spid="96" grpId="0"/>
      <p:bldP spid="97" grpId="0"/>
      <p:bldP spid="99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85" grpId="0" animBg="1"/>
      <p:bldP spid="98" grpId="0" animBg="1"/>
      <p:bldP spid="26" grpId="0"/>
      <p:bldP spid="37" grpId="0"/>
      <p:bldP spid="149" grpId="0"/>
      <p:bldP spid="150" grpId="0"/>
      <p:bldP spid="151" grpId="0"/>
      <p:bldP spid="152" grpId="0"/>
      <p:bldP spid="153" grpId="0"/>
      <p:bldP spid="154" grpId="0"/>
      <p:bldP spid="155" grpId="0" animBg="1"/>
      <p:bldP spid="156" grpId="0" animBg="1"/>
      <p:bldP spid="100" grpId="0" animBg="1"/>
      <p:bldP spid="101" grpId="0" animBg="1"/>
      <p:bldP spid="132" grpId="0" animBg="1"/>
      <p:bldP spid="13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1G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0029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37973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use the properties of complex nth roots to solve geometric problems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  <a:sym typeface="Wingdings" panose="05000000000000000000" pitchFamily="2" charset="2"/>
                  </a:rPr>
                  <a:t>Find the 6</a:t>
                </a:r>
                <a:r>
                  <a:rPr lang="en-GB" sz="1600" baseline="30000" dirty="0">
                    <a:latin typeface="Comic Sans MS" pitchFamily="66" charset="0"/>
                    <a:sym typeface="Wingdings" panose="05000000000000000000" pitchFamily="2" charset="2"/>
                  </a:rPr>
                  <a:t>th</a:t>
                </a:r>
                <a:r>
                  <a:rPr lang="en-GB" sz="1600" dirty="0">
                    <a:latin typeface="Comic Sans MS" pitchFamily="66" charset="0"/>
                    <a:sym typeface="Wingdings" panose="05000000000000000000" pitchFamily="2" charset="2"/>
                  </a:rPr>
                  <a:t> roots of the complex number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7+24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3797300" cy="5105400"/>
              </a:xfrm>
              <a:blipFill>
                <a:blip r:embed="rId3"/>
                <a:stretch>
                  <a:fillRect t="-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E55FB3C-9E4A-4159-AC93-5FCB86A188F0}"/>
                  </a:ext>
                </a:extLst>
              </p:cNvPr>
              <p:cNvSpPr txBox="1"/>
              <p:nvPr/>
            </p:nvSpPr>
            <p:spPr>
              <a:xfrm>
                <a:off x="1384300" y="3505200"/>
                <a:ext cx="11776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=7+24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E55FB3C-9E4A-4159-AC93-5FCB86A18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00" y="3505200"/>
                <a:ext cx="1177695" cy="246221"/>
              </a:xfrm>
              <a:prstGeom prst="rect">
                <a:avLst/>
              </a:prstGeom>
              <a:blipFill>
                <a:blip r:embed="rId4"/>
                <a:stretch>
                  <a:fillRect l="-1554" r="-259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0">
            <a:extLst>
              <a:ext uri="{FF2B5EF4-FFF2-40B4-BE49-F238E27FC236}">
                <a16:creationId xmlns:a16="http://schemas.microsoft.com/office/drawing/2014/main" id="{856A083A-1D70-4D71-9EAF-D116752D5FF8}"/>
              </a:ext>
            </a:extLst>
          </p:cNvPr>
          <p:cNvSpPr/>
          <p:nvPr/>
        </p:nvSpPr>
        <p:spPr>
          <a:xfrm>
            <a:off x="8103476" y="2608214"/>
            <a:ext cx="76200" cy="76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31">
            <a:extLst>
              <a:ext uri="{FF2B5EF4-FFF2-40B4-BE49-F238E27FC236}">
                <a16:creationId xmlns:a16="http://schemas.microsoft.com/office/drawing/2014/main" id="{1A341E8E-512D-48EE-9E48-40DDE5603442}"/>
              </a:ext>
            </a:extLst>
          </p:cNvPr>
          <p:cNvCxnSpPr/>
          <p:nvPr/>
        </p:nvCxnSpPr>
        <p:spPr>
          <a:xfrm flipV="1">
            <a:off x="7570076" y="1474075"/>
            <a:ext cx="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32">
            <a:extLst>
              <a:ext uri="{FF2B5EF4-FFF2-40B4-BE49-F238E27FC236}">
                <a16:creationId xmlns:a16="http://schemas.microsoft.com/office/drawing/2014/main" id="{7021AAF1-798D-45D4-983D-C9547CD2164D}"/>
              </a:ext>
            </a:extLst>
          </p:cNvPr>
          <p:cNvCxnSpPr/>
          <p:nvPr/>
        </p:nvCxnSpPr>
        <p:spPr>
          <a:xfrm rot="5400000" flipV="1">
            <a:off x="7608176" y="1588375"/>
            <a:ext cx="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4">
            <a:extLst>
              <a:ext uri="{FF2B5EF4-FFF2-40B4-BE49-F238E27FC236}">
                <a16:creationId xmlns:a16="http://schemas.microsoft.com/office/drawing/2014/main" id="{C596E563-2D6C-4414-BDB5-2A69550E752E}"/>
              </a:ext>
            </a:extLst>
          </p:cNvPr>
          <p:cNvSpPr txBox="1"/>
          <p:nvPr/>
        </p:nvSpPr>
        <p:spPr>
          <a:xfrm>
            <a:off x="7699438" y="1989754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r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0" name="Straight Arrow Connector 35">
            <a:extLst>
              <a:ext uri="{FF2B5EF4-FFF2-40B4-BE49-F238E27FC236}">
                <a16:creationId xmlns:a16="http://schemas.microsoft.com/office/drawing/2014/main" id="{B8DE8444-19BF-4C81-90C5-700F8A352A2F}"/>
              </a:ext>
            </a:extLst>
          </p:cNvPr>
          <p:cNvCxnSpPr/>
          <p:nvPr/>
        </p:nvCxnSpPr>
        <p:spPr>
          <a:xfrm flipV="1">
            <a:off x="8179677" y="1842671"/>
            <a:ext cx="0" cy="83820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id="{2F3A121F-D703-4C37-AE07-AC03B43D8ADD}"/>
              </a:ext>
            </a:extLst>
          </p:cNvPr>
          <p:cNvSpPr txBox="1"/>
          <p:nvPr/>
        </p:nvSpPr>
        <p:spPr>
          <a:xfrm>
            <a:off x="7754373" y="266669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7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Arc 37">
            <a:extLst>
              <a:ext uri="{FF2B5EF4-FFF2-40B4-BE49-F238E27FC236}">
                <a16:creationId xmlns:a16="http://schemas.microsoft.com/office/drawing/2014/main" id="{D151189F-9514-471C-A002-FDDA9B8D7877}"/>
              </a:ext>
            </a:extLst>
          </p:cNvPr>
          <p:cNvSpPr/>
          <p:nvPr/>
        </p:nvSpPr>
        <p:spPr>
          <a:xfrm>
            <a:off x="6884276" y="2285693"/>
            <a:ext cx="914400" cy="914400"/>
          </a:xfrm>
          <a:prstGeom prst="arc">
            <a:avLst>
              <a:gd name="adj1" fmla="val 19582500"/>
              <a:gd name="adj2" fmla="val 211592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E435C0ED-1E3D-4144-8F2F-32A605367A24}"/>
              </a:ext>
            </a:extLst>
          </p:cNvPr>
          <p:cNvSpPr txBox="1"/>
          <p:nvPr/>
        </p:nvSpPr>
        <p:spPr>
          <a:xfrm>
            <a:off x="7720181" y="242354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4" name="TextBox 39">
            <a:extLst>
              <a:ext uri="{FF2B5EF4-FFF2-40B4-BE49-F238E27FC236}">
                <a16:creationId xmlns:a16="http://schemas.microsoft.com/office/drawing/2014/main" id="{29678671-B7A2-4369-9CC4-250BCAE9166A}"/>
              </a:ext>
            </a:extLst>
          </p:cNvPr>
          <p:cNvSpPr txBox="1"/>
          <p:nvPr/>
        </p:nvSpPr>
        <p:spPr>
          <a:xfrm>
            <a:off x="8636876" y="2540875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Re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id="{23D91DFA-F81D-4BD1-B0C7-1DAEA1891610}"/>
              </a:ext>
            </a:extLst>
          </p:cNvPr>
          <p:cNvSpPr txBox="1"/>
          <p:nvPr/>
        </p:nvSpPr>
        <p:spPr>
          <a:xfrm>
            <a:off x="7417676" y="1245475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mic Sans MS" pitchFamily="66" charset="0"/>
              </a:rPr>
              <a:t>Im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6" name="Straight Arrow Connector 41">
            <a:extLst>
              <a:ext uri="{FF2B5EF4-FFF2-40B4-BE49-F238E27FC236}">
                <a16:creationId xmlns:a16="http://schemas.microsoft.com/office/drawing/2014/main" id="{4E905D42-D990-470A-A6C1-D2D2084D831E}"/>
              </a:ext>
            </a:extLst>
          </p:cNvPr>
          <p:cNvCxnSpPr/>
          <p:nvPr/>
        </p:nvCxnSpPr>
        <p:spPr>
          <a:xfrm flipH="1">
            <a:off x="7570076" y="2693275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2">
            <a:extLst>
              <a:ext uri="{FF2B5EF4-FFF2-40B4-BE49-F238E27FC236}">
                <a16:creationId xmlns:a16="http://schemas.microsoft.com/office/drawing/2014/main" id="{846713FA-A8F5-45A1-9EB2-7A1A88568B7C}"/>
              </a:ext>
            </a:extLst>
          </p:cNvPr>
          <p:cNvSpPr txBox="1"/>
          <p:nvPr/>
        </p:nvSpPr>
        <p:spPr>
          <a:xfrm>
            <a:off x="8185550" y="2158103"/>
            <a:ext cx="37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24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8" name="Straight Arrow Connector 33">
            <a:extLst>
              <a:ext uri="{FF2B5EF4-FFF2-40B4-BE49-F238E27FC236}">
                <a16:creationId xmlns:a16="http://schemas.microsoft.com/office/drawing/2014/main" id="{964E3D83-475D-4C41-9D4B-EDF2AC50F8DB}"/>
              </a:ext>
            </a:extLst>
          </p:cNvPr>
          <p:cNvCxnSpPr/>
          <p:nvPr/>
        </p:nvCxnSpPr>
        <p:spPr>
          <a:xfrm flipV="1">
            <a:off x="7570076" y="1828800"/>
            <a:ext cx="616994" cy="864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8">
                <a:extLst>
                  <a:ext uri="{FF2B5EF4-FFF2-40B4-BE49-F238E27FC236}">
                    <a16:creationId xmlns:a16="http://schemas.microsoft.com/office/drawing/2014/main" id="{20E231B4-ACAA-471E-B613-B359A5499AE4}"/>
                  </a:ext>
                </a:extLst>
              </p:cNvPr>
              <p:cNvSpPr txBox="1"/>
              <p:nvPr/>
            </p:nvSpPr>
            <p:spPr>
              <a:xfrm>
                <a:off x="4102152" y="1797913"/>
                <a:ext cx="1657570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8">
                <a:extLst>
                  <a:ext uri="{FF2B5EF4-FFF2-40B4-BE49-F238E27FC236}">
                    <a16:creationId xmlns:a16="http://schemas.microsoft.com/office/drawing/2014/main" id="{20E231B4-ACAA-471E-B613-B359A54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152" y="1797913"/>
                <a:ext cx="1657570" cy="3532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9">
                <a:extLst>
                  <a:ext uri="{FF2B5EF4-FFF2-40B4-BE49-F238E27FC236}">
                    <a16:creationId xmlns:a16="http://schemas.microsoft.com/office/drawing/2014/main" id="{A3954E86-2CA4-4EFD-9BD8-3DAF89D79CE9}"/>
                  </a:ext>
                </a:extLst>
              </p:cNvPr>
              <p:cNvSpPr txBox="1"/>
              <p:nvPr/>
            </p:nvSpPr>
            <p:spPr>
              <a:xfrm>
                <a:off x="4135161" y="2261794"/>
                <a:ext cx="18664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/>
                      </a:rPr>
                      <m:t>𝑎𝑟𝑔𝑧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/>
                      </a:rPr>
                      <m:t>=1.29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(to 2dp)</a:t>
                </a:r>
              </a:p>
            </p:txBody>
          </p:sp>
        </mc:Choice>
        <mc:Fallback xmlns="">
          <p:sp>
            <p:nvSpPr>
              <p:cNvPr id="21" name="TextBox 19">
                <a:extLst>
                  <a:ext uri="{FF2B5EF4-FFF2-40B4-BE49-F238E27FC236}">
                    <a16:creationId xmlns:a16="http://schemas.microsoft.com/office/drawing/2014/main" id="{A3954E86-2CA4-4EFD-9BD8-3DAF89D79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161" y="2261794"/>
                <a:ext cx="1866473" cy="307777"/>
              </a:xfrm>
              <a:prstGeom prst="rect">
                <a:avLst/>
              </a:prstGeom>
              <a:blipFill>
                <a:blip r:embed="rId6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43">
                <a:extLst>
                  <a:ext uri="{FF2B5EF4-FFF2-40B4-BE49-F238E27FC236}">
                    <a16:creationId xmlns:a16="http://schemas.microsoft.com/office/drawing/2014/main" id="{E79A7A01-73EA-4CF0-B8B8-E10624A3BB89}"/>
                  </a:ext>
                </a:extLst>
              </p:cNvPr>
              <p:cNvSpPr txBox="1"/>
              <p:nvPr/>
            </p:nvSpPr>
            <p:spPr>
              <a:xfrm>
                <a:off x="5764912" y="1848714"/>
                <a:ext cx="7468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43">
                <a:extLst>
                  <a:ext uri="{FF2B5EF4-FFF2-40B4-BE49-F238E27FC236}">
                    <a16:creationId xmlns:a16="http://schemas.microsoft.com/office/drawing/2014/main" id="{E79A7A01-73EA-4CF0-B8B8-E10624A3B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912" y="1848714"/>
                <a:ext cx="74687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17">
            <a:extLst>
              <a:ext uri="{FF2B5EF4-FFF2-40B4-BE49-F238E27FC236}">
                <a16:creationId xmlns:a16="http://schemas.microsoft.com/office/drawing/2014/main" id="{2FCDE786-AC3B-49D9-837A-0851A20294B1}"/>
              </a:ext>
            </a:extLst>
          </p:cNvPr>
          <p:cNvSpPr txBox="1"/>
          <p:nvPr/>
        </p:nvSpPr>
        <p:spPr>
          <a:xfrm>
            <a:off x="3943762" y="1422042"/>
            <a:ext cx="3149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Find the modulus and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A7FD6C7-74DC-497A-95AA-82CC21A81EF6}"/>
                  </a:ext>
                </a:extLst>
              </p:cNvPr>
              <p:cNvSpPr txBox="1"/>
              <p:nvPr/>
            </p:nvSpPr>
            <p:spPr>
              <a:xfrm>
                <a:off x="1358900" y="3987800"/>
                <a:ext cx="2931828" cy="277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=25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1.29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1.29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A7FD6C7-74DC-497A-95AA-82CC21A81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00" y="3987800"/>
                <a:ext cx="2931828" cy="277961"/>
              </a:xfrm>
              <a:prstGeom prst="rect">
                <a:avLst/>
              </a:prstGeom>
              <a:blipFill>
                <a:blip r:embed="rId8"/>
                <a:stretch>
                  <a:fillRect l="-624" b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E8B78B9-B5E0-4EED-8B1B-390141EF2FED}"/>
                  </a:ext>
                </a:extLst>
              </p:cNvPr>
              <p:cNvSpPr txBox="1"/>
              <p:nvPr/>
            </p:nvSpPr>
            <p:spPr>
              <a:xfrm>
                <a:off x="1473200" y="4978400"/>
                <a:ext cx="4269246" cy="413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1.29+2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𝑖𝑠𝑖𝑛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1.29+2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E8B78B9-B5E0-4EED-8B1B-390141EF2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0" y="4978400"/>
                <a:ext cx="4269246" cy="4135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2358089-9E83-46FB-A5F4-5FE0977425E9}"/>
                  </a:ext>
                </a:extLst>
              </p:cNvPr>
              <p:cNvSpPr txBox="1"/>
              <p:nvPr/>
            </p:nvSpPr>
            <p:spPr>
              <a:xfrm>
                <a:off x="1358900" y="4546600"/>
                <a:ext cx="4129720" cy="277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=25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1.29+2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1.29+2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2358089-9E83-46FB-A5F4-5FE097742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00" y="4546600"/>
                <a:ext cx="4129720" cy="277961"/>
              </a:xfrm>
              <a:prstGeom prst="rect">
                <a:avLst/>
              </a:prstGeom>
              <a:blipFill>
                <a:blip r:embed="rId10"/>
                <a:stretch>
                  <a:fillRect l="-295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380354C-D1D0-41A9-A967-2CFA4DD4E3E1}"/>
                  </a:ext>
                </a:extLst>
              </p:cNvPr>
              <p:cNvSpPr txBox="1"/>
              <p:nvPr/>
            </p:nvSpPr>
            <p:spPr>
              <a:xfrm>
                <a:off x="1485900" y="5588000"/>
                <a:ext cx="4484305" cy="636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g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1.29+2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1.29+2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380354C-D1D0-41A9-A967-2CFA4DD4E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5588000"/>
                <a:ext cx="4484305" cy="6363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24">
            <a:extLst>
              <a:ext uri="{FF2B5EF4-FFF2-40B4-BE49-F238E27FC236}">
                <a16:creationId xmlns:a16="http://schemas.microsoft.com/office/drawing/2014/main" id="{85953616-1691-48F3-A506-BB0B33E985F2}"/>
              </a:ext>
            </a:extLst>
          </p:cNvPr>
          <p:cNvSpPr/>
          <p:nvPr/>
        </p:nvSpPr>
        <p:spPr>
          <a:xfrm>
            <a:off x="4245681" y="3609041"/>
            <a:ext cx="243395" cy="517864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19F17E31-2A1B-4B58-82DC-DAAA6AC255B3}"/>
              </a:ext>
            </a:extLst>
          </p:cNvPr>
          <p:cNvSpPr txBox="1"/>
          <p:nvPr/>
        </p:nvSpPr>
        <p:spPr>
          <a:xfrm>
            <a:off x="4492167" y="3590238"/>
            <a:ext cx="191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Rewrite in modulus-argument form</a:t>
            </a:r>
          </a:p>
        </p:txBody>
      </p:sp>
      <p:sp>
        <p:nvSpPr>
          <p:cNvPr id="33" name="Arc 24">
            <a:extLst>
              <a:ext uri="{FF2B5EF4-FFF2-40B4-BE49-F238E27FC236}">
                <a16:creationId xmlns:a16="http://schemas.microsoft.com/office/drawing/2014/main" id="{A0137871-EA4D-4749-94DA-1B190C893F4F}"/>
              </a:ext>
            </a:extLst>
          </p:cNvPr>
          <p:cNvSpPr/>
          <p:nvPr/>
        </p:nvSpPr>
        <p:spPr>
          <a:xfrm>
            <a:off x="5439481" y="4180541"/>
            <a:ext cx="243395" cy="517864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24">
            <a:extLst>
              <a:ext uri="{FF2B5EF4-FFF2-40B4-BE49-F238E27FC236}">
                <a16:creationId xmlns:a16="http://schemas.microsoft.com/office/drawing/2014/main" id="{7A992A40-8E7F-4798-A371-50B366A984FE}"/>
              </a:ext>
            </a:extLst>
          </p:cNvPr>
          <p:cNvSpPr/>
          <p:nvPr/>
        </p:nvSpPr>
        <p:spPr>
          <a:xfrm>
            <a:off x="5706181" y="4739341"/>
            <a:ext cx="243395" cy="517864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24">
            <a:extLst>
              <a:ext uri="{FF2B5EF4-FFF2-40B4-BE49-F238E27FC236}">
                <a16:creationId xmlns:a16="http://schemas.microsoft.com/office/drawing/2014/main" id="{19E0077F-A760-4D34-AF1B-72C208C5397D}"/>
              </a:ext>
            </a:extLst>
          </p:cNvPr>
          <p:cNvSpPr/>
          <p:nvPr/>
        </p:nvSpPr>
        <p:spPr>
          <a:xfrm>
            <a:off x="5896681" y="5283200"/>
            <a:ext cx="212019" cy="634405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27">
            <a:extLst>
              <a:ext uri="{FF2B5EF4-FFF2-40B4-BE49-F238E27FC236}">
                <a16:creationId xmlns:a16="http://schemas.microsoft.com/office/drawing/2014/main" id="{7A8AB307-F064-4686-BCD6-33132D9F55C2}"/>
              </a:ext>
            </a:extLst>
          </p:cNvPr>
          <p:cNvSpPr txBox="1"/>
          <p:nvPr/>
        </p:nvSpPr>
        <p:spPr>
          <a:xfrm>
            <a:off x="5607526" y="4212538"/>
            <a:ext cx="191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Use the rule above</a:t>
            </a: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id="{6B1D30AD-D0BE-4A00-B89D-6AE578F82168}"/>
              </a:ext>
            </a:extLst>
          </p:cNvPr>
          <p:cNvSpPr txBox="1"/>
          <p:nvPr/>
        </p:nvSpPr>
        <p:spPr>
          <a:xfrm>
            <a:off x="5963126" y="4822138"/>
            <a:ext cx="191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Take the sixth root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id="{8A085982-ED0E-482D-8708-58A85EA63EC0}"/>
              </a:ext>
            </a:extLst>
          </p:cNvPr>
          <p:cNvSpPr txBox="1"/>
          <p:nvPr/>
        </p:nvSpPr>
        <p:spPr>
          <a:xfrm>
            <a:off x="6191726" y="5380938"/>
            <a:ext cx="191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Rewrite and apply De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Moivre’s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30931CA-DE16-4B05-A7BC-52D1EFA4C916}"/>
                  </a:ext>
                </a:extLst>
              </p:cNvPr>
              <p:cNvSpPr txBox="1"/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In general, the solutions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=1,2..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30931CA-DE16-4B05-A7BC-52D1EFA4C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6175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1" grpId="0"/>
      <p:bldP spid="12" grpId="0" animBg="1"/>
      <p:bldP spid="13" grpId="0"/>
      <p:bldP spid="14" grpId="0"/>
      <p:bldP spid="15" grpId="0"/>
      <p:bldP spid="17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37973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use the properties of complex nth roots to solve geometric problems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  <a:sym typeface="Wingdings" panose="05000000000000000000" pitchFamily="2" charset="2"/>
                  </a:rPr>
                  <a:t>Find the 6</a:t>
                </a:r>
                <a:r>
                  <a:rPr lang="en-GB" sz="1600" baseline="30000" dirty="0">
                    <a:latin typeface="Comic Sans MS" pitchFamily="66" charset="0"/>
                    <a:sym typeface="Wingdings" panose="05000000000000000000" pitchFamily="2" charset="2"/>
                  </a:rPr>
                  <a:t>th</a:t>
                </a:r>
                <a:r>
                  <a:rPr lang="en-GB" sz="1600" dirty="0">
                    <a:latin typeface="Comic Sans MS" pitchFamily="66" charset="0"/>
                    <a:sym typeface="Wingdings" panose="05000000000000000000" pitchFamily="2" charset="2"/>
                  </a:rPr>
                  <a:t> roots of the complex number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7+24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3797300" cy="5105400"/>
              </a:xfrm>
              <a:blipFill>
                <a:blip r:embed="rId3"/>
                <a:stretch>
                  <a:fillRect t="-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380354C-D1D0-41A9-A967-2CFA4DD4E3E1}"/>
                  </a:ext>
                </a:extLst>
              </p:cNvPr>
              <p:cNvSpPr txBox="1"/>
              <p:nvPr/>
            </p:nvSpPr>
            <p:spPr>
              <a:xfrm>
                <a:off x="349704" y="3437618"/>
                <a:ext cx="3918957" cy="5568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g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1.29+2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1.29+2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380354C-D1D0-41A9-A967-2CFA4DD4E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04" y="3437618"/>
                <a:ext cx="3918957" cy="5568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9C37FAB-FD80-4ADE-A6EF-2EB548E4BC57}"/>
                  </a:ext>
                </a:extLst>
              </p:cNvPr>
              <p:cNvSpPr txBox="1"/>
              <p:nvPr/>
            </p:nvSpPr>
            <p:spPr>
              <a:xfrm>
                <a:off x="467544" y="4221088"/>
                <a:ext cx="6131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9C37FAB-FD80-4ADE-A6EF-2EB548E4B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221088"/>
                <a:ext cx="613181" cy="215444"/>
              </a:xfrm>
              <a:prstGeom prst="rect">
                <a:avLst/>
              </a:prstGeom>
              <a:blipFill>
                <a:blip r:embed="rId5"/>
                <a:stretch>
                  <a:fillRect l="-7000" r="-7000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F6614401-10CD-4200-ABDC-EF26D3B22E6C}"/>
              </a:ext>
            </a:extLst>
          </p:cNvPr>
          <p:cNvCxnSpPr>
            <a:cxnSpLocks/>
          </p:cNvCxnSpPr>
          <p:nvPr/>
        </p:nvCxnSpPr>
        <p:spPr>
          <a:xfrm>
            <a:off x="1259632" y="4321671"/>
            <a:ext cx="93610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1510798C-ED1F-4357-972A-DA9ABCDFDF52}"/>
                  </a:ext>
                </a:extLst>
              </p:cNvPr>
              <p:cNvSpPr txBox="1"/>
              <p:nvPr/>
            </p:nvSpPr>
            <p:spPr>
              <a:xfrm>
                <a:off x="467544" y="4797152"/>
                <a:ext cx="6131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1510798C-ED1F-4357-972A-DA9ABCDFD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97152"/>
                <a:ext cx="613181" cy="215444"/>
              </a:xfrm>
              <a:prstGeom prst="rect">
                <a:avLst/>
              </a:prstGeom>
              <a:blipFill>
                <a:blip r:embed="rId6"/>
                <a:stretch>
                  <a:fillRect l="-7000" r="-7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A7F29519-9A1F-4DA6-81E0-634C9EA65CCD}"/>
                  </a:ext>
                </a:extLst>
              </p:cNvPr>
              <p:cNvSpPr txBox="1"/>
              <p:nvPr/>
            </p:nvSpPr>
            <p:spPr>
              <a:xfrm>
                <a:off x="467544" y="5373216"/>
                <a:ext cx="4785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A7F29519-9A1F-4DA6-81E0-634C9EA65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73216"/>
                <a:ext cx="478529" cy="215444"/>
              </a:xfrm>
              <a:prstGeom prst="rect">
                <a:avLst/>
              </a:prstGeom>
              <a:blipFill>
                <a:blip r:embed="rId7"/>
                <a:stretch>
                  <a:fillRect l="-8974" r="-8974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7DC1A10-4CEA-4E73-B8FF-9A6AD62859CF}"/>
                  </a:ext>
                </a:extLst>
              </p:cNvPr>
              <p:cNvSpPr txBox="1"/>
              <p:nvPr/>
            </p:nvSpPr>
            <p:spPr>
              <a:xfrm>
                <a:off x="467544" y="5085184"/>
                <a:ext cx="4785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7DC1A10-4CEA-4E73-B8FF-9A6AD6285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85184"/>
                <a:ext cx="478529" cy="215444"/>
              </a:xfrm>
              <a:prstGeom prst="rect">
                <a:avLst/>
              </a:prstGeom>
              <a:blipFill>
                <a:blip r:embed="rId8"/>
                <a:stretch>
                  <a:fillRect l="-8974" r="-8974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51F5CDD3-E22F-4D6C-B86F-0565E6D3E345}"/>
                  </a:ext>
                </a:extLst>
              </p:cNvPr>
              <p:cNvSpPr txBox="1"/>
              <p:nvPr/>
            </p:nvSpPr>
            <p:spPr>
              <a:xfrm>
                <a:off x="467544" y="4509120"/>
                <a:ext cx="6131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51F5CDD3-E22F-4D6C-B86F-0565E6D3E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09120"/>
                <a:ext cx="613181" cy="215444"/>
              </a:xfrm>
              <a:prstGeom prst="rect">
                <a:avLst/>
              </a:prstGeom>
              <a:blipFill>
                <a:blip r:embed="rId9"/>
                <a:stretch>
                  <a:fillRect l="-7000" r="-7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A84637D-E9DF-4BA4-9BA8-5E22124CCC30}"/>
                  </a:ext>
                </a:extLst>
              </p:cNvPr>
              <p:cNvSpPr txBox="1"/>
              <p:nvPr/>
            </p:nvSpPr>
            <p:spPr>
              <a:xfrm>
                <a:off x="467544" y="5661248"/>
                <a:ext cx="4785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A84637D-E9DF-4BA4-9BA8-5E22124CC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61248"/>
                <a:ext cx="478529" cy="215444"/>
              </a:xfrm>
              <a:prstGeom prst="rect">
                <a:avLst/>
              </a:prstGeom>
              <a:blipFill>
                <a:blip r:embed="rId10"/>
                <a:stretch>
                  <a:fillRect l="-8974" r="-897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F06150C6-E1B6-48FB-9EE5-C04C79FDCFDE}"/>
              </a:ext>
            </a:extLst>
          </p:cNvPr>
          <p:cNvCxnSpPr>
            <a:cxnSpLocks/>
          </p:cNvCxnSpPr>
          <p:nvPr/>
        </p:nvCxnSpPr>
        <p:spPr>
          <a:xfrm>
            <a:off x="1259632" y="4605511"/>
            <a:ext cx="93610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A455ED40-3418-4F56-8B89-BF07DE547DAC}"/>
              </a:ext>
            </a:extLst>
          </p:cNvPr>
          <p:cNvCxnSpPr>
            <a:cxnSpLocks/>
          </p:cNvCxnSpPr>
          <p:nvPr/>
        </p:nvCxnSpPr>
        <p:spPr>
          <a:xfrm>
            <a:off x="1259632" y="4903068"/>
            <a:ext cx="93610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BE663D7-29AC-40BD-8DB8-2D3CCD5EF00E}"/>
              </a:ext>
            </a:extLst>
          </p:cNvPr>
          <p:cNvCxnSpPr>
            <a:cxnSpLocks/>
          </p:cNvCxnSpPr>
          <p:nvPr/>
        </p:nvCxnSpPr>
        <p:spPr>
          <a:xfrm>
            <a:off x="1259632" y="5186908"/>
            <a:ext cx="93610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C212597A-0662-4C17-B63A-B84E139E74FF}"/>
              </a:ext>
            </a:extLst>
          </p:cNvPr>
          <p:cNvCxnSpPr>
            <a:cxnSpLocks/>
          </p:cNvCxnSpPr>
          <p:nvPr/>
        </p:nvCxnSpPr>
        <p:spPr>
          <a:xfrm>
            <a:off x="1259632" y="5483324"/>
            <a:ext cx="93610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1C20C92-1994-4819-B4F3-29865FE4B6C7}"/>
              </a:ext>
            </a:extLst>
          </p:cNvPr>
          <p:cNvCxnSpPr>
            <a:cxnSpLocks/>
          </p:cNvCxnSpPr>
          <p:nvPr/>
        </p:nvCxnSpPr>
        <p:spPr>
          <a:xfrm>
            <a:off x="1259632" y="5767164"/>
            <a:ext cx="93610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3A39BAC8-2F3B-45E1-BA05-285AFFF65FB3}"/>
                  </a:ext>
                </a:extLst>
              </p:cNvPr>
              <p:cNvSpPr txBox="1"/>
              <p:nvPr/>
            </p:nvSpPr>
            <p:spPr>
              <a:xfrm>
                <a:off x="2339752" y="4221088"/>
                <a:ext cx="15162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=−1.67−0.36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3A39BAC8-2F3B-45E1-BA05-285AFFF65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221088"/>
                <a:ext cx="1516249" cy="215444"/>
              </a:xfrm>
              <a:prstGeom prst="rect">
                <a:avLst/>
              </a:prstGeom>
              <a:blipFill>
                <a:blip r:embed="rId11"/>
                <a:stretch>
                  <a:fillRect l="-1606" r="-1606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B65601A4-DE6B-4818-AC27-4B8DA2044104}"/>
                  </a:ext>
                </a:extLst>
              </p:cNvPr>
              <p:cNvSpPr txBox="1"/>
              <p:nvPr/>
            </p:nvSpPr>
            <p:spPr>
              <a:xfrm>
                <a:off x="2339752" y="4509120"/>
                <a:ext cx="15204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=−0.52−1.63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B65601A4-DE6B-4818-AC27-4B8DA2044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509120"/>
                <a:ext cx="1520416" cy="215444"/>
              </a:xfrm>
              <a:prstGeom prst="rect">
                <a:avLst/>
              </a:prstGeom>
              <a:blipFill>
                <a:blip r:embed="rId12"/>
                <a:stretch>
                  <a:fillRect l="-1606" r="-2008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5FD93324-55DC-4886-B953-5C9AF2D7D551}"/>
                  </a:ext>
                </a:extLst>
              </p:cNvPr>
              <p:cNvSpPr txBox="1"/>
              <p:nvPr/>
            </p:nvSpPr>
            <p:spPr>
              <a:xfrm>
                <a:off x="2267744" y="4797152"/>
                <a:ext cx="151216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=1.15−1.26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5FD93324-55DC-4886-B953-5C9AF2D7D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797152"/>
                <a:ext cx="1512168" cy="215444"/>
              </a:xfrm>
              <a:prstGeom prst="rect">
                <a:avLst/>
              </a:prstGeom>
              <a:blipFill>
                <a:blip r:embed="rId1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1588428F-A680-4203-AB6E-D856887737B3}"/>
                  </a:ext>
                </a:extLst>
              </p:cNvPr>
              <p:cNvSpPr txBox="1"/>
              <p:nvPr/>
            </p:nvSpPr>
            <p:spPr>
              <a:xfrm>
                <a:off x="2339752" y="5085184"/>
                <a:ext cx="13857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=1.67+0.36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1588428F-A680-4203-AB6E-D85688773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085184"/>
                <a:ext cx="1385764" cy="215444"/>
              </a:xfrm>
              <a:prstGeom prst="rect">
                <a:avLst/>
              </a:prstGeom>
              <a:blipFill>
                <a:blip r:embed="rId14"/>
                <a:stretch>
                  <a:fillRect l="-1762" r="-220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2861B25E-1E59-4BB1-A719-F0A00FF47AC0}"/>
                  </a:ext>
                </a:extLst>
              </p:cNvPr>
              <p:cNvSpPr txBox="1"/>
              <p:nvPr/>
            </p:nvSpPr>
            <p:spPr>
              <a:xfrm>
                <a:off x="2339752" y="5373216"/>
                <a:ext cx="13857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=0.52+1.63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2861B25E-1E59-4BB1-A719-F0A00FF47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373216"/>
                <a:ext cx="1385764" cy="215444"/>
              </a:xfrm>
              <a:prstGeom prst="rect">
                <a:avLst/>
              </a:prstGeom>
              <a:blipFill>
                <a:blip r:embed="rId15"/>
                <a:stretch>
                  <a:fillRect l="-1762" r="-2203" b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B3B612D8-8DCA-4BC8-BC95-6F84A7FDEB8A}"/>
                  </a:ext>
                </a:extLst>
              </p:cNvPr>
              <p:cNvSpPr txBox="1"/>
              <p:nvPr/>
            </p:nvSpPr>
            <p:spPr>
              <a:xfrm>
                <a:off x="2339752" y="5661248"/>
                <a:ext cx="15204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=−1.15+1.26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B3B612D8-8DCA-4BC8-BC95-6F84A7FDE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661248"/>
                <a:ext cx="1520416" cy="215444"/>
              </a:xfrm>
              <a:prstGeom prst="rect">
                <a:avLst/>
              </a:prstGeom>
              <a:blipFill>
                <a:blip r:embed="rId16"/>
                <a:stretch>
                  <a:fillRect l="-1606" r="-2008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31">
            <a:extLst>
              <a:ext uri="{FF2B5EF4-FFF2-40B4-BE49-F238E27FC236}">
                <a16:creationId xmlns:a16="http://schemas.microsoft.com/office/drawing/2014/main" id="{22E55C76-219B-4C70-B1AA-8B8780921280}"/>
              </a:ext>
            </a:extLst>
          </p:cNvPr>
          <p:cNvCxnSpPr>
            <a:cxnSpLocks/>
          </p:cNvCxnSpPr>
          <p:nvPr/>
        </p:nvCxnSpPr>
        <p:spPr>
          <a:xfrm flipV="1">
            <a:off x="6660232" y="1268760"/>
            <a:ext cx="0" cy="33843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39">
            <a:extLst>
              <a:ext uri="{FF2B5EF4-FFF2-40B4-BE49-F238E27FC236}">
                <a16:creationId xmlns:a16="http://schemas.microsoft.com/office/drawing/2014/main" id="{6CC5DD99-49B7-403D-B69C-59BA03CC8F5D}"/>
              </a:ext>
            </a:extLst>
          </p:cNvPr>
          <p:cNvSpPr txBox="1"/>
          <p:nvPr/>
        </p:nvSpPr>
        <p:spPr>
          <a:xfrm>
            <a:off x="8388424" y="2852936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Re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60" name="TextBox 40">
            <a:extLst>
              <a:ext uri="{FF2B5EF4-FFF2-40B4-BE49-F238E27FC236}">
                <a16:creationId xmlns:a16="http://schemas.microsoft.com/office/drawing/2014/main" id="{A135B18B-76D0-4C3A-AE39-8932EE27BDC2}"/>
              </a:ext>
            </a:extLst>
          </p:cNvPr>
          <p:cNvSpPr txBox="1"/>
          <p:nvPr/>
        </p:nvSpPr>
        <p:spPr>
          <a:xfrm>
            <a:off x="6516216" y="980728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mic Sans MS" pitchFamily="66" charset="0"/>
              </a:rPr>
              <a:t>Im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62" name="Straight Arrow Connector 31">
            <a:extLst>
              <a:ext uri="{FF2B5EF4-FFF2-40B4-BE49-F238E27FC236}">
                <a16:creationId xmlns:a16="http://schemas.microsoft.com/office/drawing/2014/main" id="{5A3C5BDE-C03E-48EB-B752-8CE83304409B}"/>
              </a:ext>
            </a:extLst>
          </p:cNvPr>
          <p:cNvCxnSpPr>
            <a:cxnSpLocks/>
          </p:cNvCxnSpPr>
          <p:nvPr/>
        </p:nvCxnSpPr>
        <p:spPr>
          <a:xfrm rot="5400000" flipV="1">
            <a:off x="6696236" y="1304764"/>
            <a:ext cx="0" cy="33843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7DD831EE-4D31-4597-9D14-6549F3BBB058}"/>
              </a:ext>
            </a:extLst>
          </p:cNvPr>
          <p:cNvGrpSpPr/>
          <p:nvPr/>
        </p:nvGrpSpPr>
        <p:grpSpPr>
          <a:xfrm>
            <a:off x="6876256" y="1844824"/>
            <a:ext cx="144016" cy="144016"/>
            <a:chOff x="7740352" y="4509120"/>
            <a:chExt cx="144016" cy="144016"/>
          </a:xfrm>
        </p:grpSpPr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BABE69B0-447C-494E-9B37-7BFC4966DC7A}"/>
                </a:ext>
              </a:extLst>
            </p:cNvPr>
            <p:cNvCxnSpPr/>
            <p:nvPr/>
          </p:nvCxnSpPr>
          <p:spPr>
            <a:xfrm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1D008C5B-5B73-4A10-8499-472E3ED9E1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45D6491F-1504-4E34-B6CB-334A447D8129}"/>
              </a:ext>
            </a:extLst>
          </p:cNvPr>
          <p:cNvGrpSpPr/>
          <p:nvPr/>
        </p:nvGrpSpPr>
        <p:grpSpPr>
          <a:xfrm>
            <a:off x="6300192" y="4005064"/>
            <a:ext cx="144016" cy="144016"/>
            <a:chOff x="7740352" y="4509120"/>
            <a:chExt cx="144016" cy="144016"/>
          </a:xfrm>
        </p:grpSpPr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84D41BFA-63D5-48F5-AA84-09D19B62B7E5}"/>
                </a:ext>
              </a:extLst>
            </p:cNvPr>
            <p:cNvCxnSpPr/>
            <p:nvPr/>
          </p:nvCxnSpPr>
          <p:spPr>
            <a:xfrm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23D18CF6-B146-4BB5-B71D-6E39656928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D8A387FA-8BD7-4CE6-B3A6-8B4FDD5F084E}"/>
              </a:ext>
            </a:extLst>
          </p:cNvPr>
          <p:cNvGrpSpPr/>
          <p:nvPr/>
        </p:nvGrpSpPr>
        <p:grpSpPr>
          <a:xfrm>
            <a:off x="5796136" y="2132856"/>
            <a:ext cx="144016" cy="144016"/>
            <a:chOff x="7740352" y="4509120"/>
            <a:chExt cx="144016" cy="144016"/>
          </a:xfrm>
        </p:grpSpPr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A594BB0F-3268-480E-8ABB-9E00FD504AED}"/>
                </a:ext>
              </a:extLst>
            </p:cNvPr>
            <p:cNvCxnSpPr/>
            <p:nvPr/>
          </p:nvCxnSpPr>
          <p:spPr>
            <a:xfrm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F69FDB23-E517-4D69-816E-473958D570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145AE288-D4DF-416C-8B2C-EC55E4F2943F}"/>
              </a:ext>
            </a:extLst>
          </p:cNvPr>
          <p:cNvGrpSpPr/>
          <p:nvPr/>
        </p:nvGrpSpPr>
        <p:grpSpPr>
          <a:xfrm>
            <a:off x="7380312" y="3717032"/>
            <a:ext cx="144016" cy="144016"/>
            <a:chOff x="7740352" y="4509120"/>
            <a:chExt cx="144016" cy="144016"/>
          </a:xfrm>
        </p:grpSpPr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DF3D845A-5BD8-424D-9CC2-2529EBD5FE50}"/>
                </a:ext>
              </a:extLst>
            </p:cNvPr>
            <p:cNvCxnSpPr/>
            <p:nvPr/>
          </p:nvCxnSpPr>
          <p:spPr>
            <a:xfrm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C34E2B7B-1350-42EF-9FF3-DBF75E58C3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D2FD1C19-2B24-4830-B6E8-886024950365}"/>
              </a:ext>
            </a:extLst>
          </p:cNvPr>
          <p:cNvGrpSpPr/>
          <p:nvPr/>
        </p:nvGrpSpPr>
        <p:grpSpPr>
          <a:xfrm>
            <a:off x="7668344" y="2636912"/>
            <a:ext cx="144016" cy="144016"/>
            <a:chOff x="7740352" y="4509120"/>
            <a:chExt cx="144016" cy="144016"/>
          </a:xfrm>
        </p:grpSpPr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18E25C9C-8066-4A33-A7BC-87B62F1ADACB}"/>
                </a:ext>
              </a:extLst>
            </p:cNvPr>
            <p:cNvCxnSpPr/>
            <p:nvPr/>
          </p:nvCxnSpPr>
          <p:spPr>
            <a:xfrm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81F4ED57-31F7-42A1-9DA0-B328BDBB8A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A6EAD675-8E10-4A42-8C6E-35042373168F}"/>
              </a:ext>
            </a:extLst>
          </p:cNvPr>
          <p:cNvGrpSpPr/>
          <p:nvPr/>
        </p:nvGrpSpPr>
        <p:grpSpPr>
          <a:xfrm>
            <a:off x="5508104" y="3212976"/>
            <a:ext cx="144016" cy="144016"/>
            <a:chOff x="7740352" y="4509120"/>
            <a:chExt cx="144016" cy="144016"/>
          </a:xfrm>
        </p:grpSpPr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E3EF7B7E-7EF3-4D5D-B3B4-5C60D499016A}"/>
                </a:ext>
              </a:extLst>
            </p:cNvPr>
            <p:cNvCxnSpPr/>
            <p:nvPr/>
          </p:nvCxnSpPr>
          <p:spPr>
            <a:xfrm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AC815509-1A4F-49BE-BBE0-D189927DA6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2D6CD051-F4A9-4106-8F86-C0149D8A4BF0}"/>
              </a:ext>
            </a:extLst>
          </p:cNvPr>
          <p:cNvCxnSpPr/>
          <p:nvPr/>
        </p:nvCxnSpPr>
        <p:spPr>
          <a:xfrm flipV="1">
            <a:off x="6660232" y="2708920"/>
            <a:ext cx="1080120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DD31EB6B-A34D-426F-8BEB-285A8078DDF5}"/>
              </a:ext>
            </a:extLst>
          </p:cNvPr>
          <p:cNvCxnSpPr/>
          <p:nvPr/>
        </p:nvCxnSpPr>
        <p:spPr>
          <a:xfrm flipV="1">
            <a:off x="5580112" y="2996952"/>
            <a:ext cx="1080120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8DB8114A-6D4B-4CF9-A413-F0BFF8C66F47}"/>
              </a:ext>
            </a:extLst>
          </p:cNvPr>
          <p:cNvCxnSpPr>
            <a:cxnSpLocks/>
          </p:cNvCxnSpPr>
          <p:nvPr/>
        </p:nvCxnSpPr>
        <p:spPr>
          <a:xfrm flipV="1">
            <a:off x="6660232" y="1916832"/>
            <a:ext cx="288032" cy="1080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878181D8-726E-4DA4-95CE-FD323476BAC7}"/>
              </a:ext>
            </a:extLst>
          </p:cNvPr>
          <p:cNvCxnSpPr>
            <a:cxnSpLocks/>
          </p:cNvCxnSpPr>
          <p:nvPr/>
        </p:nvCxnSpPr>
        <p:spPr>
          <a:xfrm flipV="1">
            <a:off x="6372200" y="2996952"/>
            <a:ext cx="288032" cy="1080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A2D367CD-24E2-4C5C-8A96-C448AC6FF93A}"/>
              </a:ext>
            </a:extLst>
          </p:cNvPr>
          <p:cNvCxnSpPr>
            <a:cxnSpLocks/>
          </p:cNvCxnSpPr>
          <p:nvPr/>
        </p:nvCxnSpPr>
        <p:spPr>
          <a:xfrm flipH="1" flipV="1">
            <a:off x="5868144" y="2204864"/>
            <a:ext cx="792088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21210DD1-1DD2-4CD1-BF1F-3864CEDC5D15}"/>
              </a:ext>
            </a:extLst>
          </p:cNvPr>
          <p:cNvCxnSpPr>
            <a:cxnSpLocks/>
          </p:cNvCxnSpPr>
          <p:nvPr/>
        </p:nvCxnSpPr>
        <p:spPr>
          <a:xfrm flipH="1" flipV="1">
            <a:off x="6660232" y="2996952"/>
            <a:ext cx="792088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0E308847-4ED2-4666-B13E-662CF2FE5CAC}"/>
                  </a:ext>
                </a:extLst>
              </p:cNvPr>
              <p:cNvSpPr txBox="1"/>
              <p:nvPr/>
            </p:nvSpPr>
            <p:spPr>
              <a:xfrm>
                <a:off x="5292080" y="3212976"/>
                <a:ext cx="2008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0E308847-4ED2-4666-B13E-662CF2FE5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212976"/>
                <a:ext cx="200889" cy="215444"/>
              </a:xfrm>
              <a:prstGeom prst="rect">
                <a:avLst/>
              </a:prstGeom>
              <a:blipFill>
                <a:blip r:embed="rId17"/>
                <a:stretch>
                  <a:fillRect l="-12121" r="-3030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C784CDE5-8AD6-4E4C-AF2B-9EA928A38D50}"/>
                  </a:ext>
                </a:extLst>
              </p:cNvPr>
              <p:cNvSpPr txBox="1"/>
              <p:nvPr/>
            </p:nvSpPr>
            <p:spPr>
              <a:xfrm>
                <a:off x="6156176" y="4149080"/>
                <a:ext cx="2050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C784CDE5-8AD6-4E4C-AF2B-9EA928A38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149080"/>
                <a:ext cx="205056" cy="215444"/>
              </a:xfrm>
              <a:prstGeom prst="rect">
                <a:avLst/>
              </a:prstGeom>
              <a:blipFill>
                <a:blip r:embed="rId18"/>
                <a:stretch>
                  <a:fillRect l="-14706" r="-2941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4C36025F-8364-4769-83C5-0C2650B6E309}"/>
                  </a:ext>
                </a:extLst>
              </p:cNvPr>
              <p:cNvSpPr txBox="1"/>
              <p:nvPr/>
            </p:nvSpPr>
            <p:spPr>
              <a:xfrm>
                <a:off x="7524328" y="3861048"/>
                <a:ext cx="2050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4C36025F-8364-4769-83C5-0C2650B6E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861048"/>
                <a:ext cx="205056" cy="215444"/>
              </a:xfrm>
              <a:prstGeom prst="rect">
                <a:avLst/>
              </a:prstGeom>
              <a:blipFill>
                <a:blip r:embed="rId19"/>
                <a:stretch>
                  <a:fillRect l="-11765" r="-2941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1435A2E6-35BF-4CC5-8EED-22C822F4E424}"/>
                  </a:ext>
                </a:extLst>
              </p:cNvPr>
              <p:cNvSpPr txBox="1"/>
              <p:nvPr/>
            </p:nvSpPr>
            <p:spPr>
              <a:xfrm>
                <a:off x="7884368" y="2564904"/>
                <a:ext cx="2050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1435A2E6-35BF-4CC5-8EED-22C822F4E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564904"/>
                <a:ext cx="205056" cy="215444"/>
              </a:xfrm>
              <a:prstGeom prst="rect">
                <a:avLst/>
              </a:prstGeom>
              <a:blipFill>
                <a:blip r:embed="rId20"/>
                <a:stretch>
                  <a:fillRect l="-11765" r="-2941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9DB49A7F-3840-47B8-A665-9FB5EEC6CEE4}"/>
                  </a:ext>
                </a:extLst>
              </p:cNvPr>
              <p:cNvSpPr txBox="1"/>
              <p:nvPr/>
            </p:nvSpPr>
            <p:spPr>
              <a:xfrm>
                <a:off x="6876256" y="1556792"/>
                <a:ext cx="2050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9DB49A7F-3840-47B8-A665-9FB5EEC6C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556792"/>
                <a:ext cx="205056" cy="215444"/>
              </a:xfrm>
              <a:prstGeom prst="rect">
                <a:avLst/>
              </a:prstGeom>
              <a:blipFill>
                <a:blip r:embed="rId21"/>
                <a:stretch>
                  <a:fillRect l="-14706" r="-2941" b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BFDAB7DD-3362-402D-9D1D-82FFC3BF90F7}"/>
                  </a:ext>
                </a:extLst>
              </p:cNvPr>
              <p:cNvSpPr txBox="1"/>
              <p:nvPr/>
            </p:nvSpPr>
            <p:spPr>
              <a:xfrm>
                <a:off x="5580112" y="1916832"/>
                <a:ext cx="2050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BFDAB7DD-3362-402D-9D1D-82FFC3BF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916832"/>
                <a:ext cx="205056" cy="215444"/>
              </a:xfrm>
              <a:prstGeom prst="rect">
                <a:avLst/>
              </a:prstGeom>
              <a:blipFill>
                <a:blip r:embed="rId22"/>
                <a:stretch>
                  <a:fillRect l="-11765" r="-2941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2F185902-D701-43DE-938B-79A8859DDB26}"/>
              </a:ext>
            </a:extLst>
          </p:cNvPr>
          <p:cNvCxnSpPr/>
          <p:nvPr/>
        </p:nvCxnSpPr>
        <p:spPr>
          <a:xfrm flipV="1">
            <a:off x="5868144" y="1916832"/>
            <a:ext cx="1080120" cy="28803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0F57524-73F9-4AA9-8FC1-CDAEED1724C5}"/>
              </a:ext>
            </a:extLst>
          </p:cNvPr>
          <p:cNvCxnSpPr/>
          <p:nvPr/>
        </p:nvCxnSpPr>
        <p:spPr>
          <a:xfrm flipV="1">
            <a:off x="6372200" y="3789040"/>
            <a:ext cx="1080120" cy="28803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F3766723-FA06-4018-A63A-AFE9103E8819}"/>
              </a:ext>
            </a:extLst>
          </p:cNvPr>
          <p:cNvCxnSpPr>
            <a:cxnSpLocks/>
          </p:cNvCxnSpPr>
          <p:nvPr/>
        </p:nvCxnSpPr>
        <p:spPr>
          <a:xfrm flipV="1">
            <a:off x="5580112" y="2204864"/>
            <a:ext cx="288032" cy="10801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251807BD-A08E-499A-98F5-004695C3ADC4}"/>
              </a:ext>
            </a:extLst>
          </p:cNvPr>
          <p:cNvCxnSpPr>
            <a:cxnSpLocks/>
          </p:cNvCxnSpPr>
          <p:nvPr/>
        </p:nvCxnSpPr>
        <p:spPr>
          <a:xfrm flipV="1">
            <a:off x="7452320" y="2708920"/>
            <a:ext cx="288032" cy="10801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B2374846-AB77-41F3-B88E-2DA0A349D96D}"/>
              </a:ext>
            </a:extLst>
          </p:cNvPr>
          <p:cNvCxnSpPr>
            <a:cxnSpLocks/>
          </p:cNvCxnSpPr>
          <p:nvPr/>
        </p:nvCxnSpPr>
        <p:spPr>
          <a:xfrm flipH="1" flipV="1">
            <a:off x="5580112" y="3284984"/>
            <a:ext cx="792088" cy="7920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CAE23998-3FE0-4D0D-BEE7-9018299DA2CD}"/>
              </a:ext>
            </a:extLst>
          </p:cNvPr>
          <p:cNvCxnSpPr>
            <a:cxnSpLocks/>
          </p:cNvCxnSpPr>
          <p:nvPr/>
        </p:nvCxnSpPr>
        <p:spPr>
          <a:xfrm flipH="1" flipV="1">
            <a:off x="6948264" y="1916832"/>
            <a:ext cx="792088" cy="7920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5A75C383-2B6C-4193-AEFE-82EEA2BFB8E2}"/>
              </a:ext>
            </a:extLst>
          </p:cNvPr>
          <p:cNvSpPr/>
          <p:nvPr/>
        </p:nvSpPr>
        <p:spPr>
          <a:xfrm>
            <a:off x="2339752" y="4221088"/>
            <a:ext cx="1512168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31F72D0A-A7C3-4C30-A72E-4D75F52EDA55}"/>
              </a:ext>
            </a:extLst>
          </p:cNvPr>
          <p:cNvSpPr/>
          <p:nvPr/>
        </p:nvSpPr>
        <p:spPr>
          <a:xfrm>
            <a:off x="2339752" y="4509120"/>
            <a:ext cx="1512168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4CE1D243-F836-4D43-A9CF-341493F0D96B}"/>
              </a:ext>
            </a:extLst>
          </p:cNvPr>
          <p:cNvSpPr/>
          <p:nvPr/>
        </p:nvSpPr>
        <p:spPr>
          <a:xfrm>
            <a:off x="2339752" y="4797152"/>
            <a:ext cx="1368152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074223B8-A8CC-4B7C-9063-17754FAB2439}"/>
              </a:ext>
            </a:extLst>
          </p:cNvPr>
          <p:cNvSpPr/>
          <p:nvPr/>
        </p:nvSpPr>
        <p:spPr>
          <a:xfrm>
            <a:off x="2339752" y="5085184"/>
            <a:ext cx="1368152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6A70C319-332B-4AB4-84EA-16E827F6EF21}"/>
              </a:ext>
            </a:extLst>
          </p:cNvPr>
          <p:cNvSpPr/>
          <p:nvPr/>
        </p:nvSpPr>
        <p:spPr>
          <a:xfrm>
            <a:off x="2339752" y="5373216"/>
            <a:ext cx="1368152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0465025F-A97C-4EA6-B5D2-1FAE8588EF06}"/>
              </a:ext>
            </a:extLst>
          </p:cNvPr>
          <p:cNvSpPr/>
          <p:nvPr/>
        </p:nvSpPr>
        <p:spPr>
          <a:xfrm>
            <a:off x="2339752" y="5661248"/>
            <a:ext cx="1512168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6DA742FD-5B52-4BC2-BB08-D516C5D2A093}"/>
              </a:ext>
            </a:extLst>
          </p:cNvPr>
          <p:cNvSpPr txBox="1"/>
          <p:nvPr/>
        </p:nvSpPr>
        <p:spPr>
          <a:xfrm>
            <a:off x="4644008" y="4869160"/>
            <a:ext cx="4320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roots will form a regular polygon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(each is the same distance from the origin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) the same magnitude, and due to sine and cosine being cyclical they appear at consistent intervals)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3" name="Title 1">
            <a:extLst>
              <a:ext uri="{FF2B5EF4-FFF2-40B4-BE49-F238E27FC236}">
                <a16:creationId xmlns:a16="http://schemas.microsoft.com/office/drawing/2014/main" id="{9B24152A-9AB3-4A04-A8B4-BB5E8689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77990CCE-C5BB-4C46-9E0F-A82303C0F326}"/>
                  </a:ext>
                </a:extLst>
              </p:cNvPr>
              <p:cNvSpPr txBox="1"/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In general, the solutions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=1,2..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77990CCE-C5BB-4C46-9E0F-A82303C0F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016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/>
      <p:bldP spid="41" grpId="0"/>
      <p:bldP spid="42" grpId="0"/>
      <p:bldP spid="43" grpId="0"/>
      <p:bldP spid="44" grpId="0"/>
      <p:bldP spid="51" grpId="0"/>
      <p:bldP spid="52" grpId="0"/>
      <p:bldP spid="53" grpId="0"/>
      <p:bldP spid="54" grpId="0"/>
      <p:bldP spid="55" grpId="0"/>
      <p:bldP spid="56" grpId="0"/>
      <p:bldP spid="59" grpId="0"/>
      <p:bldP spid="60" grpId="0"/>
      <p:bldP spid="91" grpId="0"/>
      <p:bldP spid="92" grpId="0"/>
      <p:bldP spid="93" grpId="0"/>
      <p:bldP spid="94" grpId="0"/>
      <p:bldP spid="95" grpId="0"/>
      <p:bldP spid="96" grpId="0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7973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use the properties of complex nth roots to solve geometric problems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  <a:sym typeface="Wingdings" panose="05000000000000000000" pitchFamily="2" charset="2"/>
              </a:rPr>
              <a:t>Find the 6</a:t>
            </a:r>
            <a:r>
              <a:rPr lang="en-GB" sz="1600" baseline="30000" dirty="0">
                <a:latin typeface="Comic Sans MS" pitchFamily="66" charset="0"/>
                <a:sym typeface="Wingdings" panose="05000000000000000000" pitchFamily="2" charset="2"/>
              </a:rPr>
              <a:t>th</a:t>
            </a:r>
            <a:r>
              <a:rPr lang="en-GB" sz="1600" dirty="0">
                <a:latin typeface="Comic Sans MS" pitchFamily="66" charset="0"/>
                <a:sym typeface="Wingdings" panose="05000000000000000000" pitchFamily="2" charset="2"/>
              </a:rPr>
              <a:t> roots of </a:t>
            </a: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unity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1G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C095CAD7-6F68-48DA-8C3B-317302D4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BA20C4E-A3C9-4EB4-A2E2-56B1013A7FC9}"/>
                  </a:ext>
                </a:extLst>
              </p:cNvPr>
              <p:cNvSpPr txBox="1"/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In general, the solutions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=1,2..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BA20C4E-A3C9-4EB4-A2E2-56B1013A7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A713A56-20B8-4C78-9B04-2AA5C94747B3}"/>
                  </a:ext>
                </a:extLst>
              </p:cNvPr>
              <p:cNvSpPr txBox="1"/>
              <p:nvPr/>
            </p:nvSpPr>
            <p:spPr>
              <a:xfrm>
                <a:off x="1475656" y="3140968"/>
                <a:ext cx="6204263" cy="40459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In general, the solutions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=1,2..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A713A56-20B8-4C78-9B04-2AA5C9474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140968"/>
                <a:ext cx="6204263" cy="40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442B3B9-52F1-48FE-AB2C-7027FA0185C7}"/>
                  </a:ext>
                </a:extLst>
              </p:cNvPr>
              <p:cNvSpPr txBox="1"/>
              <p:nvPr/>
            </p:nvSpPr>
            <p:spPr>
              <a:xfrm>
                <a:off x="107504" y="4221088"/>
                <a:ext cx="1162882" cy="2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800" dirty="0"/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442B3B9-52F1-48FE-AB2C-7027FA018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221088"/>
                <a:ext cx="1162882" cy="276614"/>
              </a:xfrm>
              <a:prstGeom prst="rect">
                <a:avLst/>
              </a:prstGeom>
              <a:blipFill>
                <a:blip r:embed="rId6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C4D3863-2BEC-4F42-AF44-CC15A6ED5214}"/>
                  </a:ext>
                </a:extLst>
              </p:cNvPr>
              <p:cNvSpPr txBox="1"/>
              <p:nvPr/>
            </p:nvSpPr>
            <p:spPr>
              <a:xfrm>
                <a:off x="1619672" y="4221088"/>
                <a:ext cx="1130309" cy="233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800" dirty="0"/>
              </a:p>
            </p:txBody>
          </p:sp>
        </mc:Choice>
        <mc:Fallback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C4D3863-2BEC-4F42-AF44-CC15A6ED5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221088"/>
                <a:ext cx="1130309" cy="233462"/>
              </a:xfrm>
              <a:prstGeom prst="rect">
                <a:avLst/>
              </a:prstGeom>
              <a:blipFill>
                <a:blip r:embed="rId7"/>
                <a:stretch>
                  <a:fillRect l="-1081" t="-2564"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4FB6EAC-BFCC-47B2-A19D-F58C4D1745C4}"/>
                  </a:ext>
                </a:extLst>
              </p:cNvPr>
              <p:cNvSpPr txBox="1"/>
              <p:nvPr/>
            </p:nvSpPr>
            <p:spPr>
              <a:xfrm>
                <a:off x="3131840" y="4221088"/>
                <a:ext cx="1162882" cy="2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800" dirty="0"/>
              </a:p>
            </p:txBody>
          </p:sp>
        </mc:Choice>
        <mc:Fallback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4FB6EAC-BFCC-47B2-A19D-F58C4D174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221088"/>
                <a:ext cx="1162882" cy="276614"/>
              </a:xfrm>
              <a:prstGeom prst="rect">
                <a:avLst/>
              </a:prstGeom>
              <a:blipFill>
                <a:blip r:embed="rId8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1D54149-CE92-48E2-82D7-08A53BF612AF}"/>
                  </a:ext>
                </a:extLst>
              </p:cNvPr>
              <p:cNvSpPr txBox="1"/>
              <p:nvPr/>
            </p:nvSpPr>
            <p:spPr>
              <a:xfrm>
                <a:off x="4644008" y="4221088"/>
                <a:ext cx="1162882" cy="2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800" dirty="0"/>
              </a:p>
            </p:txBody>
          </p:sp>
        </mc:Choice>
        <mc:Fallback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1D54149-CE92-48E2-82D7-08A53BF61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221088"/>
                <a:ext cx="1162882" cy="276614"/>
              </a:xfrm>
              <a:prstGeom prst="rect">
                <a:avLst/>
              </a:prstGeom>
              <a:blipFill>
                <a:blip r:embed="rId9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ECFD5A7-AF06-4D40-A8F8-70D84A9ED4FB}"/>
                  </a:ext>
                </a:extLst>
              </p:cNvPr>
              <p:cNvSpPr txBox="1"/>
              <p:nvPr/>
            </p:nvSpPr>
            <p:spPr>
              <a:xfrm>
                <a:off x="6156176" y="4221088"/>
                <a:ext cx="1275093" cy="2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800" dirty="0"/>
              </a:p>
            </p:txBody>
          </p:sp>
        </mc:Choice>
        <mc:Fallback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ECFD5A7-AF06-4D40-A8F8-70D84A9ED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221088"/>
                <a:ext cx="1275093" cy="276614"/>
              </a:xfrm>
              <a:prstGeom prst="rect">
                <a:avLst/>
              </a:prstGeom>
              <a:blipFill>
                <a:blip r:embed="rId10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49043C8-DFE3-4767-86D8-0F41F81120AF}"/>
                  </a:ext>
                </a:extLst>
              </p:cNvPr>
              <p:cNvSpPr txBox="1"/>
              <p:nvPr/>
            </p:nvSpPr>
            <p:spPr>
              <a:xfrm>
                <a:off x="7740352" y="4221088"/>
                <a:ext cx="1275093" cy="2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800" dirty="0"/>
              </a:p>
            </p:txBody>
          </p:sp>
        </mc:Choice>
        <mc:Fallback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49043C8-DFE3-4767-86D8-0F41F8112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4221088"/>
                <a:ext cx="1275093" cy="276614"/>
              </a:xfrm>
              <a:prstGeom prst="rect">
                <a:avLst/>
              </a:prstGeom>
              <a:blipFill>
                <a:blip r:embed="rId11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8ABC2F5F-CB1C-4035-9EE6-7A628ABB018B}"/>
              </a:ext>
            </a:extLst>
          </p:cNvPr>
          <p:cNvCxnSpPr>
            <a:cxnSpLocks/>
          </p:cNvCxnSpPr>
          <p:nvPr/>
        </p:nvCxnSpPr>
        <p:spPr>
          <a:xfrm flipH="1">
            <a:off x="971600" y="3645024"/>
            <a:ext cx="3465222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27">
                <a:extLst>
                  <a:ext uri="{FF2B5EF4-FFF2-40B4-BE49-F238E27FC236}">
                    <a16:creationId xmlns:a16="http://schemas.microsoft.com/office/drawing/2014/main" id="{0738B767-E0D9-454F-8593-9883AC85115C}"/>
                  </a:ext>
                </a:extLst>
              </p:cNvPr>
              <p:cNvSpPr txBox="1"/>
              <p:nvPr/>
            </p:nvSpPr>
            <p:spPr>
              <a:xfrm>
                <a:off x="755576" y="3861048"/>
                <a:ext cx="58297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05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2" name="TextBox 27">
                <a:extLst>
                  <a:ext uri="{FF2B5EF4-FFF2-40B4-BE49-F238E27FC236}">
                    <a16:creationId xmlns:a16="http://schemas.microsoft.com/office/drawing/2014/main" id="{0738B767-E0D9-454F-8593-9883AC851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861048"/>
                <a:ext cx="582971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F0F0F157-4F27-4E1C-8AF8-A69430935280}"/>
              </a:ext>
            </a:extLst>
          </p:cNvPr>
          <p:cNvCxnSpPr>
            <a:cxnSpLocks/>
          </p:cNvCxnSpPr>
          <p:nvPr/>
        </p:nvCxnSpPr>
        <p:spPr>
          <a:xfrm flipH="1">
            <a:off x="2411760" y="3645024"/>
            <a:ext cx="216024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76C2CFA1-FCDA-48AD-A91A-C1F802118F59}"/>
              </a:ext>
            </a:extLst>
          </p:cNvPr>
          <p:cNvCxnSpPr>
            <a:cxnSpLocks/>
          </p:cNvCxnSpPr>
          <p:nvPr/>
        </p:nvCxnSpPr>
        <p:spPr>
          <a:xfrm flipH="1">
            <a:off x="3779912" y="3645024"/>
            <a:ext cx="936104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EA9E1E5C-0B48-49E3-8DA8-0F9A4B6A9D81}"/>
              </a:ext>
            </a:extLst>
          </p:cNvPr>
          <p:cNvCxnSpPr>
            <a:cxnSpLocks/>
          </p:cNvCxnSpPr>
          <p:nvPr/>
        </p:nvCxnSpPr>
        <p:spPr>
          <a:xfrm>
            <a:off x="4860032" y="3645024"/>
            <a:ext cx="504056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41533AF9-F552-482A-8134-1F5F3EC5CB7A}"/>
              </a:ext>
            </a:extLst>
          </p:cNvPr>
          <p:cNvCxnSpPr>
            <a:cxnSpLocks/>
          </p:cNvCxnSpPr>
          <p:nvPr/>
        </p:nvCxnSpPr>
        <p:spPr>
          <a:xfrm>
            <a:off x="5004048" y="3645024"/>
            <a:ext cx="180020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186E8C2-DF1F-432F-A5F3-13D41867D55C}"/>
              </a:ext>
            </a:extLst>
          </p:cNvPr>
          <p:cNvCxnSpPr>
            <a:cxnSpLocks/>
          </p:cNvCxnSpPr>
          <p:nvPr/>
        </p:nvCxnSpPr>
        <p:spPr>
          <a:xfrm>
            <a:off x="5220072" y="3645024"/>
            <a:ext cx="3096344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27">
                <a:extLst>
                  <a:ext uri="{FF2B5EF4-FFF2-40B4-BE49-F238E27FC236}">
                    <a16:creationId xmlns:a16="http://schemas.microsoft.com/office/drawing/2014/main" id="{EA48A2BF-F7B5-4C95-AECE-2371370589B6}"/>
                  </a:ext>
                </a:extLst>
              </p:cNvPr>
              <p:cNvSpPr txBox="1"/>
              <p:nvPr/>
            </p:nvSpPr>
            <p:spPr>
              <a:xfrm>
                <a:off x="1907704" y="4005064"/>
                <a:ext cx="58297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05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6" name="TextBox 27">
                <a:extLst>
                  <a:ext uri="{FF2B5EF4-FFF2-40B4-BE49-F238E27FC236}">
                    <a16:creationId xmlns:a16="http://schemas.microsoft.com/office/drawing/2014/main" id="{EA48A2BF-F7B5-4C95-AECE-237137058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005064"/>
                <a:ext cx="582971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27">
                <a:extLst>
                  <a:ext uri="{FF2B5EF4-FFF2-40B4-BE49-F238E27FC236}">
                    <a16:creationId xmlns:a16="http://schemas.microsoft.com/office/drawing/2014/main" id="{ACB2FC9F-741C-46EF-9B38-43D948EDFF55}"/>
                  </a:ext>
                </a:extLst>
              </p:cNvPr>
              <p:cNvSpPr txBox="1"/>
              <p:nvPr/>
            </p:nvSpPr>
            <p:spPr>
              <a:xfrm>
                <a:off x="3275856" y="4005064"/>
                <a:ext cx="58297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05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7" name="TextBox 27">
                <a:extLst>
                  <a:ext uri="{FF2B5EF4-FFF2-40B4-BE49-F238E27FC236}">
                    <a16:creationId xmlns:a16="http://schemas.microsoft.com/office/drawing/2014/main" id="{ACB2FC9F-741C-46EF-9B38-43D948EDF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005064"/>
                <a:ext cx="582971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27">
                <a:extLst>
                  <a:ext uri="{FF2B5EF4-FFF2-40B4-BE49-F238E27FC236}">
                    <a16:creationId xmlns:a16="http://schemas.microsoft.com/office/drawing/2014/main" id="{3C7F7BA9-578C-40EA-857D-41937D149FDF}"/>
                  </a:ext>
                </a:extLst>
              </p:cNvPr>
              <p:cNvSpPr txBox="1"/>
              <p:nvPr/>
            </p:nvSpPr>
            <p:spPr>
              <a:xfrm>
                <a:off x="4788024" y="4005064"/>
                <a:ext cx="58297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05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8" name="TextBox 27">
                <a:extLst>
                  <a:ext uri="{FF2B5EF4-FFF2-40B4-BE49-F238E27FC236}">
                    <a16:creationId xmlns:a16="http://schemas.microsoft.com/office/drawing/2014/main" id="{3C7F7BA9-578C-40EA-857D-41937D149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005064"/>
                <a:ext cx="582971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27">
                <a:extLst>
                  <a:ext uri="{FF2B5EF4-FFF2-40B4-BE49-F238E27FC236}">
                    <a16:creationId xmlns:a16="http://schemas.microsoft.com/office/drawing/2014/main" id="{E8882200-070F-40C9-9054-F2015410E25E}"/>
                  </a:ext>
                </a:extLst>
              </p:cNvPr>
              <p:cNvSpPr txBox="1"/>
              <p:nvPr/>
            </p:nvSpPr>
            <p:spPr>
              <a:xfrm>
                <a:off x="6804248" y="4005064"/>
                <a:ext cx="58297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05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9" name="TextBox 27">
                <a:extLst>
                  <a:ext uri="{FF2B5EF4-FFF2-40B4-BE49-F238E27FC236}">
                    <a16:creationId xmlns:a16="http://schemas.microsoft.com/office/drawing/2014/main" id="{E8882200-070F-40C9-9054-F2015410E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005064"/>
                <a:ext cx="582971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27">
                <a:extLst>
                  <a:ext uri="{FF2B5EF4-FFF2-40B4-BE49-F238E27FC236}">
                    <a16:creationId xmlns:a16="http://schemas.microsoft.com/office/drawing/2014/main" id="{2343029A-4A79-4359-A12E-EB9E0E0B8CB9}"/>
                  </a:ext>
                </a:extLst>
              </p:cNvPr>
              <p:cNvSpPr txBox="1"/>
              <p:nvPr/>
            </p:nvSpPr>
            <p:spPr>
              <a:xfrm>
                <a:off x="8172400" y="3861048"/>
                <a:ext cx="58297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05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50" name="TextBox 27">
                <a:extLst>
                  <a:ext uri="{FF2B5EF4-FFF2-40B4-BE49-F238E27FC236}">
                    <a16:creationId xmlns:a16="http://schemas.microsoft.com/office/drawing/2014/main" id="{2343029A-4A79-4359-A12E-EB9E0E0B8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861048"/>
                <a:ext cx="582971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F6C36B72-EDD2-4321-AC18-683A964FF262}"/>
                  </a:ext>
                </a:extLst>
              </p:cNvPr>
              <p:cNvSpPr txBox="1"/>
              <p:nvPr/>
            </p:nvSpPr>
            <p:spPr>
              <a:xfrm>
                <a:off x="323528" y="4725144"/>
                <a:ext cx="636072" cy="290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900" dirty="0"/>
              </a:p>
            </p:txBody>
          </p:sp>
        </mc:Choice>
        <mc:Fallback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F6C36B72-EDD2-4321-AC18-683A964FF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25144"/>
                <a:ext cx="636072" cy="290464"/>
              </a:xfrm>
              <a:prstGeom prst="rect">
                <a:avLst/>
              </a:prstGeom>
              <a:blipFill>
                <a:blip r:embed="rId18"/>
                <a:stretch>
                  <a:fillRect l="-1923" r="-4808" b="-14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74FD1E06-1ED7-4589-B08F-806E5716F167}"/>
                  </a:ext>
                </a:extLst>
              </p:cNvPr>
              <p:cNvSpPr txBox="1"/>
              <p:nvPr/>
            </p:nvSpPr>
            <p:spPr>
              <a:xfrm>
                <a:off x="1763688" y="4725144"/>
                <a:ext cx="741870" cy="290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900" dirty="0"/>
              </a:p>
            </p:txBody>
          </p:sp>
        </mc:Choice>
        <mc:Fallback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74FD1E06-1ED7-4589-B08F-806E5716F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725144"/>
                <a:ext cx="741870" cy="290464"/>
              </a:xfrm>
              <a:prstGeom prst="rect">
                <a:avLst/>
              </a:prstGeom>
              <a:blipFill>
                <a:blip r:embed="rId19"/>
                <a:stretch>
                  <a:fillRect l="-1639" r="-3279" b="-14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7909187-A1A0-446E-B4D7-311097F27A50}"/>
                  </a:ext>
                </a:extLst>
              </p:cNvPr>
              <p:cNvSpPr txBox="1"/>
              <p:nvPr/>
            </p:nvSpPr>
            <p:spPr>
              <a:xfrm>
                <a:off x="3491880" y="4869160"/>
                <a:ext cx="385105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900" dirty="0"/>
              </a:p>
            </p:txBody>
          </p:sp>
        </mc:Choice>
        <mc:Fallback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7909187-A1A0-446E-B4D7-311097F2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869160"/>
                <a:ext cx="385105" cy="138499"/>
              </a:xfrm>
              <a:prstGeom prst="rect">
                <a:avLst/>
              </a:prstGeom>
              <a:blipFill>
                <a:blip r:embed="rId20"/>
                <a:stretch>
                  <a:fillRect l="-4762" r="-7937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114CA75D-3151-49D2-9572-652B5190A826}"/>
                  </a:ext>
                </a:extLst>
              </p:cNvPr>
              <p:cNvSpPr txBox="1"/>
              <p:nvPr/>
            </p:nvSpPr>
            <p:spPr>
              <a:xfrm>
                <a:off x="4860032" y="4725144"/>
                <a:ext cx="741870" cy="290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900" dirty="0"/>
              </a:p>
            </p:txBody>
          </p:sp>
        </mc:Choice>
        <mc:Fallback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114CA75D-3151-49D2-9572-652B5190A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725144"/>
                <a:ext cx="741870" cy="290464"/>
              </a:xfrm>
              <a:prstGeom prst="rect">
                <a:avLst/>
              </a:prstGeom>
              <a:blipFill>
                <a:blip r:embed="rId21"/>
                <a:stretch>
                  <a:fillRect l="-1639" r="-3279" b="-14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A3C7B122-2681-4256-A845-F3CAF8C3D957}"/>
                  </a:ext>
                </a:extLst>
              </p:cNvPr>
              <p:cNvSpPr txBox="1"/>
              <p:nvPr/>
            </p:nvSpPr>
            <p:spPr>
              <a:xfrm>
                <a:off x="6444208" y="4725144"/>
                <a:ext cx="636072" cy="290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900" dirty="0"/>
              </a:p>
            </p:txBody>
          </p:sp>
        </mc:Choice>
        <mc:Fallback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A3C7B122-2681-4256-A845-F3CAF8C3D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725144"/>
                <a:ext cx="636072" cy="290464"/>
              </a:xfrm>
              <a:prstGeom prst="rect">
                <a:avLst/>
              </a:prstGeom>
              <a:blipFill>
                <a:blip r:embed="rId22"/>
                <a:stretch>
                  <a:fillRect l="-1923" r="-4808" b="-14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C876813-B103-4183-8240-1943555FB4B2}"/>
                  </a:ext>
                </a:extLst>
              </p:cNvPr>
              <p:cNvSpPr txBox="1"/>
              <p:nvPr/>
            </p:nvSpPr>
            <p:spPr>
              <a:xfrm>
                <a:off x="8244408" y="4797152"/>
                <a:ext cx="298543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900" dirty="0"/>
              </a:p>
            </p:txBody>
          </p:sp>
        </mc:Choice>
        <mc:Fallback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C876813-B103-4183-8240-1943555FB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4797152"/>
                <a:ext cx="298543" cy="138499"/>
              </a:xfrm>
              <a:prstGeom prst="rect">
                <a:avLst/>
              </a:prstGeom>
              <a:blipFill>
                <a:blip r:embed="rId23"/>
                <a:stretch>
                  <a:fillRect l="-6122" r="-10204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24">
            <a:extLst>
              <a:ext uri="{FF2B5EF4-FFF2-40B4-BE49-F238E27FC236}">
                <a16:creationId xmlns:a16="http://schemas.microsoft.com/office/drawing/2014/main" id="{D52BF3BD-F5FF-45A9-9755-93B0FA27B654}"/>
              </a:ext>
            </a:extLst>
          </p:cNvPr>
          <p:cNvSpPr/>
          <p:nvPr/>
        </p:nvSpPr>
        <p:spPr>
          <a:xfrm rot="5400000" flipV="1">
            <a:off x="1259632" y="4365105"/>
            <a:ext cx="360041" cy="1512169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27">
                <a:extLst>
                  <a:ext uri="{FF2B5EF4-FFF2-40B4-BE49-F238E27FC236}">
                    <a16:creationId xmlns:a16="http://schemas.microsoft.com/office/drawing/2014/main" id="{063AE352-6354-4832-A890-CFABF9BF0CD9}"/>
                  </a:ext>
                </a:extLst>
              </p:cNvPr>
              <p:cNvSpPr txBox="1"/>
              <p:nvPr/>
            </p:nvSpPr>
            <p:spPr>
              <a:xfrm>
                <a:off x="251520" y="5805264"/>
                <a:ext cx="8496944" cy="650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The 6</a:t>
                </a:r>
                <a:r>
                  <a:rPr lang="en-GB" sz="1400" baseline="30000" dirty="0">
                    <a:solidFill>
                      <a:srgbClr val="FF0000"/>
                    </a:solidFill>
                    <a:latin typeface="Comic Sans MS" pitchFamily="66" charset="0"/>
                  </a:rPr>
                  <a:t>th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roots of unity actually follow a cyclical sequence with common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GB" sz="1400" u="sng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Notice that this common ratio is the value we get when </a:t>
                </a:r>
                <a14:m>
                  <m:oMath xmlns:m="http://schemas.openxmlformats.org/officeDocument/2006/math">
                    <m:r>
                      <a:rPr lang="en-GB" sz="1400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GB" sz="1400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GB" sz="1400" u="sng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63" name="TextBox 27">
                <a:extLst>
                  <a:ext uri="{FF2B5EF4-FFF2-40B4-BE49-F238E27FC236}">
                    <a16:creationId xmlns:a16="http://schemas.microsoft.com/office/drawing/2014/main" id="{063AE352-6354-4832-A890-CFABF9BF0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05264"/>
                <a:ext cx="8496944" cy="650434"/>
              </a:xfrm>
              <a:prstGeom prst="rect">
                <a:avLst/>
              </a:prstGeom>
              <a:blipFill>
                <a:blip r:embed="rId24"/>
                <a:stretch>
                  <a:fillRect b="-84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24">
            <a:extLst>
              <a:ext uri="{FF2B5EF4-FFF2-40B4-BE49-F238E27FC236}">
                <a16:creationId xmlns:a16="http://schemas.microsoft.com/office/drawing/2014/main" id="{86049E4D-CD6F-4906-87E7-7574CA185081}"/>
              </a:ext>
            </a:extLst>
          </p:cNvPr>
          <p:cNvSpPr/>
          <p:nvPr/>
        </p:nvSpPr>
        <p:spPr>
          <a:xfrm rot="5400000" flipV="1">
            <a:off x="2771800" y="4365104"/>
            <a:ext cx="360041" cy="1512169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rc 24">
            <a:extLst>
              <a:ext uri="{FF2B5EF4-FFF2-40B4-BE49-F238E27FC236}">
                <a16:creationId xmlns:a16="http://schemas.microsoft.com/office/drawing/2014/main" id="{38638719-906A-4254-BDE4-46D108BDDF36}"/>
              </a:ext>
            </a:extLst>
          </p:cNvPr>
          <p:cNvSpPr/>
          <p:nvPr/>
        </p:nvSpPr>
        <p:spPr>
          <a:xfrm rot="5400000" flipV="1">
            <a:off x="4283968" y="4365105"/>
            <a:ext cx="360041" cy="1512169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24">
            <a:extLst>
              <a:ext uri="{FF2B5EF4-FFF2-40B4-BE49-F238E27FC236}">
                <a16:creationId xmlns:a16="http://schemas.microsoft.com/office/drawing/2014/main" id="{11AD1998-6BB3-41E3-8BE1-D0C3936CCA0C}"/>
              </a:ext>
            </a:extLst>
          </p:cNvPr>
          <p:cNvSpPr/>
          <p:nvPr/>
        </p:nvSpPr>
        <p:spPr>
          <a:xfrm rot="5400000" flipV="1">
            <a:off x="5796136" y="4365104"/>
            <a:ext cx="360041" cy="1512169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24">
            <a:extLst>
              <a:ext uri="{FF2B5EF4-FFF2-40B4-BE49-F238E27FC236}">
                <a16:creationId xmlns:a16="http://schemas.microsoft.com/office/drawing/2014/main" id="{A50280ED-65DF-4EFA-84F6-8CA99E5177A4}"/>
              </a:ext>
            </a:extLst>
          </p:cNvPr>
          <p:cNvSpPr/>
          <p:nvPr/>
        </p:nvSpPr>
        <p:spPr>
          <a:xfrm rot="5400000" flipV="1">
            <a:off x="7308304" y="4365104"/>
            <a:ext cx="360041" cy="1512169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3A3B163-5FBB-4333-B9BC-268A9AEDDC4A}"/>
                  </a:ext>
                </a:extLst>
              </p:cNvPr>
              <p:cNvSpPr txBox="1"/>
              <p:nvPr/>
            </p:nvSpPr>
            <p:spPr>
              <a:xfrm>
                <a:off x="971600" y="5301208"/>
                <a:ext cx="790153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3A3B163-5FBB-4333-B9BC-268A9AEDD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01208"/>
                <a:ext cx="790153" cy="386196"/>
              </a:xfrm>
              <a:prstGeom prst="rect">
                <a:avLst/>
              </a:prstGeom>
              <a:blipFill>
                <a:blip r:embed="rId2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0237F7CC-29D2-434F-9133-08B375160773}"/>
                  </a:ext>
                </a:extLst>
              </p:cNvPr>
              <p:cNvSpPr txBox="1"/>
              <p:nvPr/>
            </p:nvSpPr>
            <p:spPr>
              <a:xfrm>
                <a:off x="2555776" y="5301208"/>
                <a:ext cx="790153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0237F7CC-29D2-434F-9133-08B375160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301208"/>
                <a:ext cx="790153" cy="386196"/>
              </a:xfrm>
              <a:prstGeom prst="rect">
                <a:avLst/>
              </a:prstGeom>
              <a:blipFill>
                <a:blip r:embed="rId26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3847EDD2-9AEC-4502-AB5F-4F3637E6B478}"/>
                  </a:ext>
                </a:extLst>
              </p:cNvPr>
              <p:cNvSpPr txBox="1"/>
              <p:nvPr/>
            </p:nvSpPr>
            <p:spPr>
              <a:xfrm>
                <a:off x="4067944" y="5301208"/>
                <a:ext cx="790153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3847EDD2-9AEC-4502-AB5F-4F3637E6B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301208"/>
                <a:ext cx="790153" cy="386196"/>
              </a:xfrm>
              <a:prstGeom prst="rect">
                <a:avLst/>
              </a:prstGeom>
              <a:blipFill>
                <a:blip r:embed="rId27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634FFA1A-724E-4014-8A12-B72DFEE735BE}"/>
                  </a:ext>
                </a:extLst>
              </p:cNvPr>
              <p:cNvSpPr txBox="1"/>
              <p:nvPr/>
            </p:nvSpPr>
            <p:spPr>
              <a:xfrm>
                <a:off x="5580112" y="5301208"/>
                <a:ext cx="790153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634FFA1A-724E-4014-8A12-B72DFEE73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301208"/>
                <a:ext cx="790153" cy="386196"/>
              </a:xfrm>
              <a:prstGeom prst="rect">
                <a:avLst/>
              </a:prstGeom>
              <a:blipFill>
                <a:blip r:embed="rId28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A81AB79E-6C47-48B6-9DE4-9C8DC5C4E192}"/>
                  </a:ext>
                </a:extLst>
              </p:cNvPr>
              <p:cNvSpPr txBox="1"/>
              <p:nvPr/>
            </p:nvSpPr>
            <p:spPr>
              <a:xfrm>
                <a:off x="7164288" y="5301208"/>
                <a:ext cx="790153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A81AB79E-6C47-48B6-9DE4-9C8DC5C4E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5301208"/>
                <a:ext cx="790153" cy="386196"/>
              </a:xfrm>
              <a:prstGeom prst="rect">
                <a:avLst/>
              </a:prstGeom>
              <a:blipFill>
                <a:blip r:embed="rId29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B8B21BBB-1767-4F82-8A66-1BF9AC539A5F}"/>
              </a:ext>
            </a:extLst>
          </p:cNvPr>
          <p:cNvSpPr/>
          <p:nvPr/>
        </p:nvSpPr>
        <p:spPr>
          <a:xfrm>
            <a:off x="323528" y="4725144"/>
            <a:ext cx="720080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C546B0F5-646A-4C93-A65D-75132C9A9A93}"/>
              </a:ext>
            </a:extLst>
          </p:cNvPr>
          <p:cNvSpPr/>
          <p:nvPr/>
        </p:nvSpPr>
        <p:spPr>
          <a:xfrm>
            <a:off x="1043608" y="5373216"/>
            <a:ext cx="720080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27">
                <a:extLst>
                  <a:ext uri="{FF2B5EF4-FFF2-40B4-BE49-F238E27FC236}">
                    <a16:creationId xmlns:a16="http://schemas.microsoft.com/office/drawing/2014/main" id="{B4BA0EC4-EA3C-4F14-8EC7-D5C13FE7780C}"/>
                  </a:ext>
                </a:extLst>
              </p:cNvPr>
              <p:cNvSpPr txBox="1"/>
              <p:nvPr/>
            </p:nvSpPr>
            <p:spPr>
              <a:xfrm>
                <a:off x="5724128" y="2492896"/>
                <a:ext cx="3161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Since we are finding the 6</a:t>
                </a:r>
                <a:r>
                  <a:rPr lang="en-US" sz="1400" baseline="30000" dirty="0">
                    <a:solidFill>
                      <a:srgbClr val="FF0000"/>
                    </a:solidFill>
                    <a:latin typeface="Comic Sans MS" pitchFamily="66" charset="0"/>
                  </a:rPr>
                  <a:t>th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roots,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in all cases here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75" name="TextBox 27">
                <a:extLst>
                  <a:ext uri="{FF2B5EF4-FFF2-40B4-BE49-F238E27FC236}">
                    <a16:creationId xmlns:a16="http://schemas.microsoft.com/office/drawing/2014/main" id="{B4BA0EC4-EA3C-4F14-8EC7-D5C13FE77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492896"/>
                <a:ext cx="3161855" cy="523220"/>
              </a:xfrm>
              <a:prstGeom prst="rect">
                <a:avLst/>
              </a:prstGeom>
              <a:blipFill>
                <a:blip r:embed="rId30"/>
                <a:stretch>
                  <a:fillRect t="-2326" r="-193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4175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26" grpId="0"/>
      <p:bldP spid="27" grpId="0"/>
      <p:bldP spid="28" grpId="0"/>
      <p:bldP spid="29" grpId="0"/>
      <p:bldP spid="30" grpId="0"/>
      <p:bldP spid="32" grpId="0"/>
      <p:bldP spid="46" grpId="0"/>
      <p:bldP spid="47" grpId="0"/>
      <p:bldP spid="48" grpId="0"/>
      <p:bldP spid="49" grpId="0"/>
      <p:bldP spid="50" grpId="0"/>
      <p:bldP spid="51" grpId="0"/>
      <p:bldP spid="57" grpId="0"/>
      <p:bldP spid="58" grpId="0"/>
      <p:bldP spid="59" grpId="0"/>
      <p:bldP spid="60" grpId="0"/>
      <p:bldP spid="61" grpId="0"/>
      <p:bldP spid="62" grpId="0" animBg="1"/>
      <p:bldP spid="64" grpId="0" animBg="1"/>
      <p:bldP spid="65" grpId="0" animBg="1"/>
      <p:bldP spid="66" grpId="0" animBg="1"/>
      <p:bldP spid="67" grpId="0" animBg="1"/>
      <p:bldP spid="44" grpId="0"/>
      <p:bldP spid="69" grpId="0"/>
      <p:bldP spid="70" grpId="0"/>
      <p:bldP spid="71" grpId="0"/>
      <p:bldP spid="72" grpId="0"/>
      <p:bldP spid="45" grpId="0" animBg="1"/>
      <p:bldP spid="74" grpId="0" animBg="1"/>
      <p:bldP spid="7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7973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use the properties of complex nth roots to solve geometric problems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Bringing things together…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1G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C095CAD7-6F68-48DA-8C3B-317302D4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BA20C4E-A3C9-4EB4-A2E2-56B1013A7FC9}"/>
                  </a:ext>
                </a:extLst>
              </p:cNvPr>
              <p:cNvSpPr txBox="1"/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In general, the solutions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=1,2..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BA20C4E-A3C9-4EB4-A2E2-56B1013A7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F147283-C6BE-465E-8C0A-8A946877301A}"/>
                  </a:ext>
                </a:extLst>
              </p:cNvPr>
              <p:cNvSpPr txBox="1"/>
              <p:nvPr/>
            </p:nvSpPr>
            <p:spPr>
              <a:xfrm>
                <a:off x="971600" y="3356992"/>
                <a:ext cx="1058174" cy="451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F147283-C6BE-465E-8C0A-8A9468773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356992"/>
                <a:ext cx="1058174" cy="4517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3CE709DA-4119-465F-B0BE-E1DB56922B9E}"/>
                  </a:ext>
                </a:extLst>
              </p:cNvPr>
              <p:cNvSpPr txBox="1"/>
              <p:nvPr/>
            </p:nvSpPr>
            <p:spPr>
              <a:xfrm>
                <a:off x="2195736" y="3356992"/>
                <a:ext cx="1226938" cy="451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3CE709DA-4119-465F-B0BE-E1DB56922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356992"/>
                <a:ext cx="1226938" cy="4517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テキスト ボックス 118">
                <a:extLst>
                  <a:ext uri="{FF2B5EF4-FFF2-40B4-BE49-F238E27FC236}">
                    <a16:creationId xmlns:a16="http://schemas.microsoft.com/office/drawing/2014/main" id="{D4EC819B-59F2-4E0A-9C94-C2B780A3EC71}"/>
                  </a:ext>
                </a:extLst>
              </p:cNvPr>
              <p:cNvSpPr txBox="1"/>
              <p:nvPr/>
            </p:nvSpPr>
            <p:spPr>
              <a:xfrm>
                <a:off x="3779912" y="3501008"/>
                <a:ext cx="6735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19" name="テキスト ボックス 118">
                <a:extLst>
                  <a:ext uri="{FF2B5EF4-FFF2-40B4-BE49-F238E27FC236}">
                    <a16:creationId xmlns:a16="http://schemas.microsoft.com/office/drawing/2014/main" id="{D4EC819B-59F2-4E0A-9C94-C2B780A3E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501008"/>
                <a:ext cx="673518" cy="215444"/>
              </a:xfrm>
              <a:prstGeom prst="rect">
                <a:avLst/>
              </a:prstGeom>
              <a:blipFill>
                <a:blip r:embed="rId7"/>
                <a:stretch>
                  <a:fillRect l="-2703" r="-540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テキスト ボックス 119">
                <a:extLst>
                  <a:ext uri="{FF2B5EF4-FFF2-40B4-BE49-F238E27FC236}">
                    <a16:creationId xmlns:a16="http://schemas.microsoft.com/office/drawing/2014/main" id="{C0A6C38B-510F-4E56-9BDC-A50D9423D58E}"/>
                  </a:ext>
                </a:extLst>
              </p:cNvPr>
              <p:cNvSpPr txBox="1"/>
              <p:nvPr/>
            </p:nvSpPr>
            <p:spPr>
              <a:xfrm>
                <a:off x="4716016" y="3356992"/>
                <a:ext cx="1226939" cy="451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0" name="テキスト ボックス 119">
                <a:extLst>
                  <a:ext uri="{FF2B5EF4-FFF2-40B4-BE49-F238E27FC236}">
                    <a16:creationId xmlns:a16="http://schemas.microsoft.com/office/drawing/2014/main" id="{C0A6C38B-510F-4E56-9BDC-A50D9423D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356992"/>
                <a:ext cx="1226939" cy="4517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4A0D962A-BF8B-413A-B42B-94DEE2F71A38}"/>
                  </a:ext>
                </a:extLst>
              </p:cNvPr>
              <p:cNvSpPr txBox="1"/>
              <p:nvPr/>
            </p:nvSpPr>
            <p:spPr>
              <a:xfrm>
                <a:off x="6156176" y="3356992"/>
                <a:ext cx="1062342" cy="451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4A0D962A-BF8B-413A-B42B-94DEE2F71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356992"/>
                <a:ext cx="1062342" cy="4517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49947920-9ADA-4A79-86EB-39195F296AEF}"/>
                  </a:ext>
                </a:extLst>
              </p:cNvPr>
              <p:cNvSpPr txBox="1"/>
              <p:nvPr/>
            </p:nvSpPr>
            <p:spPr>
              <a:xfrm>
                <a:off x="7668344" y="3501008"/>
                <a:ext cx="5388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49947920-9ADA-4A79-86EB-39195F296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501008"/>
                <a:ext cx="538865" cy="215444"/>
              </a:xfrm>
              <a:prstGeom prst="rect">
                <a:avLst/>
              </a:prstGeom>
              <a:blipFill>
                <a:blip r:embed="rId10"/>
                <a:stretch>
                  <a:fillRect l="-4545" r="-795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Arc 24">
            <a:extLst>
              <a:ext uri="{FF2B5EF4-FFF2-40B4-BE49-F238E27FC236}">
                <a16:creationId xmlns:a16="http://schemas.microsoft.com/office/drawing/2014/main" id="{23ABF4E6-1A37-4552-AEF9-67C51B199366}"/>
              </a:ext>
            </a:extLst>
          </p:cNvPr>
          <p:cNvSpPr/>
          <p:nvPr/>
        </p:nvSpPr>
        <p:spPr>
          <a:xfrm rot="5400000" flipV="1">
            <a:off x="1979712" y="3356992"/>
            <a:ext cx="360040" cy="122413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D89DD4F7-D9C4-47F1-B179-D1DA0E91CDB9}"/>
                  </a:ext>
                </a:extLst>
              </p:cNvPr>
              <p:cNvSpPr txBox="1"/>
              <p:nvPr/>
            </p:nvSpPr>
            <p:spPr>
              <a:xfrm>
                <a:off x="1763688" y="4149080"/>
                <a:ext cx="790153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D89DD4F7-D9C4-47F1-B179-D1DA0E91C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149080"/>
                <a:ext cx="790153" cy="386196"/>
              </a:xfrm>
              <a:prstGeom prst="rect">
                <a:avLst/>
              </a:prstGeom>
              <a:blipFill>
                <a:blip r:embed="rId11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Arc 24">
            <a:extLst>
              <a:ext uri="{FF2B5EF4-FFF2-40B4-BE49-F238E27FC236}">
                <a16:creationId xmlns:a16="http://schemas.microsoft.com/office/drawing/2014/main" id="{76C864BC-4C8A-4090-B344-8DE7FAF4EEF9}"/>
              </a:ext>
            </a:extLst>
          </p:cNvPr>
          <p:cNvSpPr/>
          <p:nvPr/>
        </p:nvSpPr>
        <p:spPr>
          <a:xfrm rot="5400000" flipV="1">
            <a:off x="3275856" y="3356992"/>
            <a:ext cx="360040" cy="122413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Arc 24">
            <a:extLst>
              <a:ext uri="{FF2B5EF4-FFF2-40B4-BE49-F238E27FC236}">
                <a16:creationId xmlns:a16="http://schemas.microsoft.com/office/drawing/2014/main" id="{A3011424-447A-4207-AA5F-A3680F5ED6E7}"/>
              </a:ext>
            </a:extLst>
          </p:cNvPr>
          <p:cNvSpPr/>
          <p:nvPr/>
        </p:nvSpPr>
        <p:spPr>
          <a:xfrm rot="5400000" flipV="1">
            <a:off x="4572000" y="3356992"/>
            <a:ext cx="360040" cy="122413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Arc 24">
            <a:extLst>
              <a:ext uri="{FF2B5EF4-FFF2-40B4-BE49-F238E27FC236}">
                <a16:creationId xmlns:a16="http://schemas.microsoft.com/office/drawing/2014/main" id="{63D69590-1EFA-46FC-9897-065F95CB0454}"/>
              </a:ext>
            </a:extLst>
          </p:cNvPr>
          <p:cNvSpPr/>
          <p:nvPr/>
        </p:nvSpPr>
        <p:spPr>
          <a:xfrm rot="5400000" flipV="1">
            <a:off x="5868144" y="3356992"/>
            <a:ext cx="360040" cy="122413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Arc 24">
            <a:extLst>
              <a:ext uri="{FF2B5EF4-FFF2-40B4-BE49-F238E27FC236}">
                <a16:creationId xmlns:a16="http://schemas.microsoft.com/office/drawing/2014/main" id="{B822AC3E-5766-47D2-8BD5-AB541EE16B59}"/>
              </a:ext>
            </a:extLst>
          </p:cNvPr>
          <p:cNvSpPr/>
          <p:nvPr/>
        </p:nvSpPr>
        <p:spPr>
          <a:xfrm rot="5400000" flipV="1">
            <a:off x="7164288" y="3356992"/>
            <a:ext cx="360040" cy="122413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テキスト ボックス 128">
                <a:extLst>
                  <a:ext uri="{FF2B5EF4-FFF2-40B4-BE49-F238E27FC236}">
                    <a16:creationId xmlns:a16="http://schemas.microsoft.com/office/drawing/2014/main" id="{DD96DD1C-ABDB-46FC-9AA7-CE7A836F980B}"/>
                  </a:ext>
                </a:extLst>
              </p:cNvPr>
              <p:cNvSpPr txBox="1"/>
              <p:nvPr/>
            </p:nvSpPr>
            <p:spPr>
              <a:xfrm>
                <a:off x="3059832" y="4149080"/>
                <a:ext cx="790153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29" name="テキスト ボックス 128">
                <a:extLst>
                  <a:ext uri="{FF2B5EF4-FFF2-40B4-BE49-F238E27FC236}">
                    <a16:creationId xmlns:a16="http://schemas.microsoft.com/office/drawing/2014/main" id="{DD96DD1C-ABDB-46FC-9AA7-CE7A836F9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149080"/>
                <a:ext cx="790153" cy="386196"/>
              </a:xfrm>
              <a:prstGeom prst="rect">
                <a:avLst/>
              </a:prstGeom>
              <a:blipFill>
                <a:blip r:embed="rId12"/>
                <a:stretch>
                  <a:fillRect l="-769" b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D48C1D5A-CE05-4748-8E72-9C1B66BA4931}"/>
                  </a:ext>
                </a:extLst>
              </p:cNvPr>
              <p:cNvSpPr txBox="1"/>
              <p:nvPr/>
            </p:nvSpPr>
            <p:spPr>
              <a:xfrm>
                <a:off x="4355976" y="4149080"/>
                <a:ext cx="790153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D48C1D5A-CE05-4748-8E72-9C1B66BA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149080"/>
                <a:ext cx="790153" cy="386196"/>
              </a:xfrm>
              <a:prstGeom prst="rect">
                <a:avLst/>
              </a:prstGeom>
              <a:blipFill>
                <a:blip r:embed="rId13"/>
                <a:stretch>
                  <a:fillRect l="-775" b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テキスト ボックス 130">
                <a:extLst>
                  <a:ext uri="{FF2B5EF4-FFF2-40B4-BE49-F238E27FC236}">
                    <a16:creationId xmlns:a16="http://schemas.microsoft.com/office/drawing/2014/main" id="{7CDC27A1-4F32-437A-8B9D-B2C39EDC0B58}"/>
                  </a:ext>
                </a:extLst>
              </p:cNvPr>
              <p:cNvSpPr txBox="1"/>
              <p:nvPr/>
            </p:nvSpPr>
            <p:spPr>
              <a:xfrm>
                <a:off x="5652120" y="4149080"/>
                <a:ext cx="790153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1" name="テキスト ボックス 130">
                <a:extLst>
                  <a:ext uri="{FF2B5EF4-FFF2-40B4-BE49-F238E27FC236}">
                    <a16:creationId xmlns:a16="http://schemas.microsoft.com/office/drawing/2014/main" id="{7CDC27A1-4F32-437A-8B9D-B2C39EDC0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149080"/>
                <a:ext cx="790153" cy="386196"/>
              </a:xfrm>
              <a:prstGeom prst="rect">
                <a:avLst/>
              </a:prstGeom>
              <a:blipFill>
                <a:blip r:embed="rId1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テキスト ボックス 131">
                <a:extLst>
                  <a:ext uri="{FF2B5EF4-FFF2-40B4-BE49-F238E27FC236}">
                    <a16:creationId xmlns:a16="http://schemas.microsoft.com/office/drawing/2014/main" id="{7CD4A088-B49A-4251-95B4-5E580449911C}"/>
                  </a:ext>
                </a:extLst>
              </p:cNvPr>
              <p:cNvSpPr txBox="1"/>
              <p:nvPr/>
            </p:nvSpPr>
            <p:spPr>
              <a:xfrm>
                <a:off x="6948264" y="4149080"/>
                <a:ext cx="790153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2" name="テキスト ボックス 131">
                <a:extLst>
                  <a:ext uri="{FF2B5EF4-FFF2-40B4-BE49-F238E27FC236}">
                    <a16:creationId xmlns:a16="http://schemas.microsoft.com/office/drawing/2014/main" id="{7CD4A088-B49A-4251-95B4-5E5804499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149080"/>
                <a:ext cx="790153" cy="386196"/>
              </a:xfrm>
              <a:prstGeom prst="rect">
                <a:avLst/>
              </a:prstGeom>
              <a:blipFill>
                <a:blip r:embed="rId15"/>
                <a:stretch>
                  <a:fillRect l="-775" b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D7B636-8500-4B3C-BA70-E18EA8C966B2}"/>
              </a:ext>
            </a:extLst>
          </p:cNvPr>
          <p:cNvSpPr txBox="1"/>
          <p:nvPr/>
        </p:nvSpPr>
        <p:spPr>
          <a:xfrm>
            <a:off x="2843808" y="2996952"/>
            <a:ext cx="298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6</a:t>
            </a:r>
            <a:r>
              <a:rPr lang="en-US" sz="1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roots of unity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テキスト ボックス 132">
                <a:extLst>
                  <a:ext uri="{FF2B5EF4-FFF2-40B4-BE49-F238E27FC236}">
                    <a16:creationId xmlns:a16="http://schemas.microsoft.com/office/drawing/2014/main" id="{E341F020-8B70-4B76-A526-002ECE142023}"/>
                  </a:ext>
                </a:extLst>
              </p:cNvPr>
              <p:cNvSpPr txBox="1"/>
              <p:nvPr/>
            </p:nvSpPr>
            <p:spPr>
              <a:xfrm>
                <a:off x="2771800" y="4869160"/>
                <a:ext cx="31775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6</a:t>
                </a:r>
                <a:r>
                  <a:rPr lang="en-US" sz="1600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roots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7+24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3" name="テキスト ボックス 132">
                <a:extLst>
                  <a:ext uri="{FF2B5EF4-FFF2-40B4-BE49-F238E27FC236}">
                    <a16:creationId xmlns:a16="http://schemas.microsoft.com/office/drawing/2014/main" id="{E341F020-8B70-4B76-A526-002ECE142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869160"/>
                <a:ext cx="3177535" cy="338554"/>
              </a:xfrm>
              <a:prstGeom prst="rect">
                <a:avLst/>
              </a:prstGeom>
              <a:blipFill>
                <a:blip r:embed="rId16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00A2DA49-00F1-466A-813E-318F4D8E8BEA}"/>
              </a:ext>
            </a:extLst>
          </p:cNvPr>
          <p:cNvSpPr txBox="1"/>
          <p:nvPr/>
        </p:nvSpPr>
        <p:spPr>
          <a:xfrm>
            <a:off x="3419872" y="5157192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(the first example we did)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テキスト ボックス 134">
                <a:extLst>
                  <a:ext uri="{FF2B5EF4-FFF2-40B4-BE49-F238E27FC236}">
                    <a16:creationId xmlns:a16="http://schemas.microsoft.com/office/drawing/2014/main" id="{F047AAFF-C754-4A0F-828F-61C5D6282725}"/>
                  </a:ext>
                </a:extLst>
              </p:cNvPr>
              <p:cNvSpPr txBox="1"/>
              <p:nvPr/>
            </p:nvSpPr>
            <p:spPr>
              <a:xfrm>
                <a:off x="395536" y="5445224"/>
                <a:ext cx="13007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=−1.67−0.36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35" name="テキスト ボックス 134">
                <a:extLst>
                  <a:ext uri="{FF2B5EF4-FFF2-40B4-BE49-F238E27FC236}">
                    <a16:creationId xmlns:a16="http://schemas.microsoft.com/office/drawing/2014/main" id="{F047AAFF-C754-4A0F-828F-61C5D6282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45224"/>
                <a:ext cx="1300741" cy="184666"/>
              </a:xfrm>
              <a:prstGeom prst="rect">
                <a:avLst/>
              </a:prstGeom>
              <a:blipFill>
                <a:blip r:embed="rId17"/>
                <a:stretch>
                  <a:fillRect l="-1408" r="-2347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8F15B67E-A009-40FD-A657-1B25859E90C3}"/>
                  </a:ext>
                </a:extLst>
              </p:cNvPr>
              <p:cNvSpPr txBox="1"/>
              <p:nvPr/>
            </p:nvSpPr>
            <p:spPr>
              <a:xfrm>
                <a:off x="1907704" y="5445224"/>
                <a:ext cx="130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=−0.52−1.63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8F15B67E-A009-40FD-A657-1B25859E9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445224"/>
                <a:ext cx="1304331" cy="184666"/>
              </a:xfrm>
              <a:prstGeom prst="rect">
                <a:avLst/>
              </a:prstGeom>
              <a:blipFill>
                <a:blip r:embed="rId18"/>
                <a:stretch>
                  <a:fillRect l="-1402" r="-2336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242AEA72-0319-46DD-AF1C-DB6E6720B6EB}"/>
                  </a:ext>
                </a:extLst>
              </p:cNvPr>
              <p:cNvSpPr txBox="1"/>
              <p:nvPr/>
            </p:nvSpPr>
            <p:spPr>
              <a:xfrm>
                <a:off x="3419872" y="5445224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=1.15−1.26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242AEA72-0319-46DD-AF1C-DB6E6720B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445224"/>
                <a:ext cx="1152128" cy="184666"/>
              </a:xfrm>
              <a:prstGeom prst="rect">
                <a:avLst/>
              </a:prstGeom>
              <a:blipFill>
                <a:blip r:embed="rId19"/>
                <a:stretch>
                  <a:fillRect l="-2646" r="-4233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テキスト ボックス 137">
                <a:extLst>
                  <a:ext uri="{FF2B5EF4-FFF2-40B4-BE49-F238E27FC236}">
                    <a16:creationId xmlns:a16="http://schemas.microsoft.com/office/drawing/2014/main" id="{46F32D00-3483-4FD8-881B-9DDF5C5AF67E}"/>
                  </a:ext>
                </a:extLst>
              </p:cNvPr>
              <p:cNvSpPr txBox="1"/>
              <p:nvPr/>
            </p:nvSpPr>
            <p:spPr>
              <a:xfrm>
                <a:off x="4788024" y="5445224"/>
                <a:ext cx="118891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=1.67+0.36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38" name="テキスト ボックス 137">
                <a:extLst>
                  <a:ext uri="{FF2B5EF4-FFF2-40B4-BE49-F238E27FC236}">
                    <a16:creationId xmlns:a16="http://schemas.microsoft.com/office/drawing/2014/main" id="{46F32D00-3483-4FD8-881B-9DDF5C5AF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445224"/>
                <a:ext cx="1188915" cy="184666"/>
              </a:xfrm>
              <a:prstGeom prst="rect">
                <a:avLst/>
              </a:prstGeom>
              <a:blipFill>
                <a:blip r:embed="rId20"/>
                <a:stretch>
                  <a:fillRect l="-1026" r="-2564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テキスト ボックス 138">
                <a:extLst>
                  <a:ext uri="{FF2B5EF4-FFF2-40B4-BE49-F238E27FC236}">
                    <a16:creationId xmlns:a16="http://schemas.microsoft.com/office/drawing/2014/main" id="{AAFAB293-FBBF-4F26-ACCF-5AFD9683B3EE}"/>
                  </a:ext>
                </a:extLst>
              </p:cNvPr>
              <p:cNvSpPr txBox="1"/>
              <p:nvPr/>
            </p:nvSpPr>
            <p:spPr>
              <a:xfrm>
                <a:off x="6156176" y="5445224"/>
                <a:ext cx="118891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=0.52+1.63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39" name="テキスト ボックス 138">
                <a:extLst>
                  <a:ext uri="{FF2B5EF4-FFF2-40B4-BE49-F238E27FC236}">
                    <a16:creationId xmlns:a16="http://schemas.microsoft.com/office/drawing/2014/main" id="{AAFAB293-FBBF-4F26-ACCF-5AFD9683B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445224"/>
                <a:ext cx="1188915" cy="184666"/>
              </a:xfrm>
              <a:prstGeom prst="rect">
                <a:avLst/>
              </a:prstGeom>
              <a:blipFill>
                <a:blip r:embed="rId21"/>
                <a:stretch>
                  <a:fillRect l="-1538" r="-2564" b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テキスト ボックス 139">
                <a:extLst>
                  <a:ext uri="{FF2B5EF4-FFF2-40B4-BE49-F238E27FC236}">
                    <a16:creationId xmlns:a16="http://schemas.microsoft.com/office/drawing/2014/main" id="{8424955E-49F4-4832-BEA6-C5C1E4C26531}"/>
                  </a:ext>
                </a:extLst>
              </p:cNvPr>
              <p:cNvSpPr txBox="1"/>
              <p:nvPr/>
            </p:nvSpPr>
            <p:spPr>
              <a:xfrm>
                <a:off x="7524328" y="5445224"/>
                <a:ext cx="130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=−1.15+1.26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40" name="テキスト ボックス 139">
                <a:extLst>
                  <a:ext uri="{FF2B5EF4-FFF2-40B4-BE49-F238E27FC236}">
                    <a16:creationId xmlns:a16="http://schemas.microsoft.com/office/drawing/2014/main" id="{8424955E-49F4-4832-BEA6-C5C1E4C26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5445224"/>
                <a:ext cx="1304331" cy="184666"/>
              </a:xfrm>
              <a:prstGeom prst="rect">
                <a:avLst/>
              </a:prstGeom>
              <a:blipFill>
                <a:blip r:embed="rId22"/>
                <a:stretch>
                  <a:fillRect l="-935" r="-2336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Arc 24">
            <a:extLst>
              <a:ext uri="{FF2B5EF4-FFF2-40B4-BE49-F238E27FC236}">
                <a16:creationId xmlns:a16="http://schemas.microsoft.com/office/drawing/2014/main" id="{FCEACC1F-1338-4AB5-A7A9-DA6F5773F78C}"/>
              </a:ext>
            </a:extLst>
          </p:cNvPr>
          <p:cNvSpPr/>
          <p:nvPr/>
        </p:nvSpPr>
        <p:spPr>
          <a:xfrm rot="5400000" flipV="1">
            <a:off x="1691680" y="5085184"/>
            <a:ext cx="360040" cy="122413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テキスト ボックス 141">
                <a:extLst>
                  <a:ext uri="{FF2B5EF4-FFF2-40B4-BE49-F238E27FC236}">
                    <a16:creationId xmlns:a16="http://schemas.microsoft.com/office/drawing/2014/main" id="{C5CA2D95-B85E-4C6B-8B4C-940BCD15DF62}"/>
                  </a:ext>
                </a:extLst>
              </p:cNvPr>
              <p:cNvSpPr txBox="1"/>
              <p:nvPr/>
            </p:nvSpPr>
            <p:spPr>
              <a:xfrm>
                <a:off x="1475656" y="5877272"/>
                <a:ext cx="790153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42" name="テキスト ボックス 141">
                <a:extLst>
                  <a:ext uri="{FF2B5EF4-FFF2-40B4-BE49-F238E27FC236}">
                    <a16:creationId xmlns:a16="http://schemas.microsoft.com/office/drawing/2014/main" id="{C5CA2D95-B85E-4C6B-8B4C-940BCD15D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877272"/>
                <a:ext cx="790153" cy="386196"/>
              </a:xfrm>
              <a:prstGeom prst="rect">
                <a:avLst/>
              </a:prstGeom>
              <a:blipFill>
                <a:blip r:embed="rId23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Arc 24">
            <a:extLst>
              <a:ext uri="{FF2B5EF4-FFF2-40B4-BE49-F238E27FC236}">
                <a16:creationId xmlns:a16="http://schemas.microsoft.com/office/drawing/2014/main" id="{50B8AE58-523C-4DDD-B9FE-7B2E6FEC3030}"/>
              </a:ext>
            </a:extLst>
          </p:cNvPr>
          <p:cNvSpPr/>
          <p:nvPr/>
        </p:nvSpPr>
        <p:spPr>
          <a:xfrm rot="5400000" flipV="1">
            <a:off x="3203848" y="5085184"/>
            <a:ext cx="360040" cy="122413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E0B44A46-F8E0-44EC-B35A-98435B8AB75A}"/>
                  </a:ext>
                </a:extLst>
              </p:cNvPr>
              <p:cNvSpPr txBox="1"/>
              <p:nvPr/>
            </p:nvSpPr>
            <p:spPr>
              <a:xfrm>
                <a:off x="2987824" y="5877272"/>
                <a:ext cx="790153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E0B44A46-F8E0-44EC-B35A-98435B8AB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877272"/>
                <a:ext cx="790153" cy="386196"/>
              </a:xfrm>
              <a:prstGeom prst="rect">
                <a:avLst/>
              </a:prstGeom>
              <a:blipFill>
                <a:blip r:embed="rId2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Arc 24">
            <a:extLst>
              <a:ext uri="{FF2B5EF4-FFF2-40B4-BE49-F238E27FC236}">
                <a16:creationId xmlns:a16="http://schemas.microsoft.com/office/drawing/2014/main" id="{7C7FAD13-B170-41E1-82DB-A69CDE5F013B}"/>
              </a:ext>
            </a:extLst>
          </p:cNvPr>
          <p:cNvSpPr/>
          <p:nvPr/>
        </p:nvSpPr>
        <p:spPr>
          <a:xfrm rot="5400000" flipV="1">
            <a:off x="4644008" y="5085184"/>
            <a:ext cx="360040" cy="122413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テキスト ボックス 145">
                <a:extLst>
                  <a:ext uri="{FF2B5EF4-FFF2-40B4-BE49-F238E27FC236}">
                    <a16:creationId xmlns:a16="http://schemas.microsoft.com/office/drawing/2014/main" id="{A6E24FE2-141B-4515-AD75-67A5E789E5F5}"/>
                  </a:ext>
                </a:extLst>
              </p:cNvPr>
              <p:cNvSpPr txBox="1"/>
              <p:nvPr/>
            </p:nvSpPr>
            <p:spPr>
              <a:xfrm>
                <a:off x="4427984" y="5877272"/>
                <a:ext cx="790153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46" name="テキスト ボックス 145">
                <a:extLst>
                  <a:ext uri="{FF2B5EF4-FFF2-40B4-BE49-F238E27FC236}">
                    <a16:creationId xmlns:a16="http://schemas.microsoft.com/office/drawing/2014/main" id="{A6E24FE2-141B-4515-AD75-67A5E789E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877272"/>
                <a:ext cx="790153" cy="386196"/>
              </a:xfrm>
              <a:prstGeom prst="rect">
                <a:avLst/>
              </a:prstGeom>
              <a:blipFill>
                <a:blip r:embed="rId2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Arc 24">
            <a:extLst>
              <a:ext uri="{FF2B5EF4-FFF2-40B4-BE49-F238E27FC236}">
                <a16:creationId xmlns:a16="http://schemas.microsoft.com/office/drawing/2014/main" id="{824869C4-5363-4B72-ABCA-37B6AFCC50CB}"/>
              </a:ext>
            </a:extLst>
          </p:cNvPr>
          <p:cNvSpPr/>
          <p:nvPr/>
        </p:nvSpPr>
        <p:spPr>
          <a:xfrm rot="5400000" flipV="1">
            <a:off x="6084168" y="5085184"/>
            <a:ext cx="360040" cy="122413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テキスト ボックス 147">
                <a:extLst>
                  <a:ext uri="{FF2B5EF4-FFF2-40B4-BE49-F238E27FC236}">
                    <a16:creationId xmlns:a16="http://schemas.microsoft.com/office/drawing/2014/main" id="{7BD37C5E-64B7-4A1C-9395-07FE5EE84540}"/>
                  </a:ext>
                </a:extLst>
              </p:cNvPr>
              <p:cNvSpPr txBox="1"/>
              <p:nvPr/>
            </p:nvSpPr>
            <p:spPr>
              <a:xfrm>
                <a:off x="5868144" y="5877272"/>
                <a:ext cx="790153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48" name="テキスト ボックス 147">
                <a:extLst>
                  <a:ext uri="{FF2B5EF4-FFF2-40B4-BE49-F238E27FC236}">
                    <a16:creationId xmlns:a16="http://schemas.microsoft.com/office/drawing/2014/main" id="{7BD37C5E-64B7-4A1C-9395-07FE5EE84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877272"/>
                <a:ext cx="790153" cy="386196"/>
              </a:xfrm>
              <a:prstGeom prst="rect">
                <a:avLst/>
              </a:prstGeom>
              <a:blipFill>
                <a:blip r:embed="rId26"/>
                <a:stretch>
                  <a:fillRect l="-775" b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Arc 24">
            <a:extLst>
              <a:ext uri="{FF2B5EF4-FFF2-40B4-BE49-F238E27FC236}">
                <a16:creationId xmlns:a16="http://schemas.microsoft.com/office/drawing/2014/main" id="{C4062253-50DB-442B-B8FC-1054CF7353FA}"/>
              </a:ext>
            </a:extLst>
          </p:cNvPr>
          <p:cNvSpPr/>
          <p:nvPr/>
        </p:nvSpPr>
        <p:spPr>
          <a:xfrm rot="5400000" flipV="1">
            <a:off x="7524328" y="5085184"/>
            <a:ext cx="360040" cy="1224136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0F0CA526-5B18-49C1-9500-E3B88577F517}"/>
                  </a:ext>
                </a:extLst>
              </p:cNvPr>
              <p:cNvSpPr txBox="1"/>
              <p:nvPr/>
            </p:nvSpPr>
            <p:spPr>
              <a:xfrm>
                <a:off x="7308304" y="5877272"/>
                <a:ext cx="790153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0F0CA526-5B18-49C1-9500-E3B88577F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5877272"/>
                <a:ext cx="790153" cy="386196"/>
              </a:xfrm>
              <a:prstGeom prst="rect">
                <a:avLst/>
              </a:prstGeom>
              <a:blipFill>
                <a:blip r:embed="rId27"/>
                <a:stretch>
                  <a:fillRect l="-775" b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B6F778E-FE2F-44E1-9177-C7B95196C6B0}"/>
                  </a:ext>
                </a:extLst>
              </p:cNvPr>
              <p:cNvSpPr txBox="1"/>
              <p:nvPr/>
            </p:nvSpPr>
            <p:spPr>
              <a:xfrm>
                <a:off x="5004048" y="1916832"/>
                <a:ext cx="38884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Amazingly, the 6</a:t>
                </a:r>
                <a:r>
                  <a:rPr lang="en-US" baseline="300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</a:t>
                </a:r>
                <a:r>
                  <a:rPr lang="en-US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roots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7+24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also have the same common ratio!</a:t>
                </a: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B6F778E-FE2F-44E1-9177-C7B95196C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916832"/>
                <a:ext cx="3888433" cy="646331"/>
              </a:xfrm>
              <a:prstGeom prst="rect">
                <a:avLst/>
              </a:prstGeom>
              <a:blipFill>
                <a:blip r:embed="rId28"/>
                <a:stretch>
                  <a:fillRect l="-1097"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E691968D-FF5E-45B7-B9A9-DD231DD83A46}"/>
              </a:ext>
            </a:extLst>
          </p:cNvPr>
          <p:cNvSpPr txBox="1"/>
          <p:nvPr/>
        </p:nvSpPr>
        <p:spPr>
          <a:xfrm>
            <a:off x="1619672" y="594928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 ??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4136676F-BA2F-450E-A59F-1ECA3FAC06EF}"/>
              </a:ext>
            </a:extLst>
          </p:cNvPr>
          <p:cNvSpPr txBox="1"/>
          <p:nvPr/>
        </p:nvSpPr>
        <p:spPr>
          <a:xfrm>
            <a:off x="3131840" y="594928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 ??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B949A19B-B853-4B1B-B50F-9C9F8F042422}"/>
              </a:ext>
            </a:extLst>
          </p:cNvPr>
          <p:cNvSpPr txBox="1"/>
          <p:nvPr/>
        </p:nvSpPr>
        <p:spPr>
          <a:xfrm>
            <a:off x="4572000" y="594928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 ??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CA1395C2-7422-49EB-A827-ABA156FC43DF}"/>
              </a:ext>
            </a:extLst>
          </p:cNvPr>
          <p:cNvSpPr txBox="1"/>
          <p:nvPr/>
        </p:nvSpPr>
        <p:spPr>
          <a:xfrm>
            <a:off x="6012160" y="594928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 ??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C1B246A0-B8A6-42A2-9C65-0331AADD890C}"/>
              </a:ext>
            </a:extLst>
          </p:cNvPr>
          <p:cNvSpPr txBox="1"/>
          <p:nvPr/>
        </p:nvSpPr>
        <p:spPr>
          <a:xfrm>
            <a:off x="7524328" y="594928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 ??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09570C8D-D100-4C14-9D9D-56071A558E32}"/>
              </a:ext>
            </a:extLst>
          </p:cNvPr>
          <p:cNvSpPr/>
          <p:nvPr/>
        </p:nvSpPr>
        <p:spPr>
          <a:xfrm>
            <a:off x="1763688" y="4149080"/>
            <a:ext cx="6048672" cy="4320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EB4DF2FB-A2BF-4C2D-A3EA-ADD665F20FE6}"/>
              </a:ext>
            </a:extLst>
          </p:cNvPr>
          <p:cNvSpPr/>
          <p:nvPr/>
        </p:nvSpPr>
        <p:spPr>
          <a:xfrm>
            <a:off x="1547664" y="5877272"/>
            <a:ext cx="6480720" cy="4320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4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/>
      <p:bldP spid="121" grpId="0"/>
      <p:bldP spid="122" grpId="0"/>
      <p:bldP spid="123" grpId="0" animBg="1"/>
      <p:bldP spid="124" grpId="0"/>
      <p:bldP spid="125" grpId="0" animBg="1"/>
      <p:bldP spid="126" grpId="0" animBg="1"/>
      <p:bldP spid="127" grpId="0" animBg="1"/>
      <p:bldP spid="128" grpId="0" animBg="1"/>
      <p:bldP spid="129" grpId="0"/>
      <p:bldP spid="130" grpId="0"/>
      <p:bldP spid="131" grpId="0"/>
      <p:bldP spid="132" grpId="0"/>
      <p:bldP spid="5" grpId="0"/>
      <p:bldP spid="133" grpId="0"/>
      <p:bldP spid="134" grpId="0"/>
      <p:bldP spid="134" grpId="1"/>
      <p:bldP spid="135" grpId="0"/>
      <p:bldP spid="136" grpId="0"/>
      <p:bldP spid="137" grpId="0"/>
      <p:bldP spid="138" grpId="0"/>
      <p:bldP spid="139" grpId="0"/>
      <p:bldP spid="140" grpId="0"/>
      <p:bldP spid="141" grpId="0" animBg="1"/>
      <p:bldP spid="142" grpId="0"/>
      <p:bldP spid="143" grpId="0" animBg="1"/>
      <p:bldP spid="144" grpId="0"/>
      <p:bldP spid="145" grpId="0" animBg="1"/>
      <p:bldP spid="146" grpId="0"/>
      <p:bldP spid="147" grpId="0" animBg="1"/>
      <p:bldP spid="148" grpId="0"/>
      <p:bldP spid="149" grpId="0" animBg="1"/>
      <p:bldP spid="150" grpId="0"/>
      <p:bldP spid="6" grpId="0"/>
      <p:bldP spid="151" grpId="0"/>
      <p:bldP spid="151" grpId="1"/>
      <p:bldP spid="156" grpId="0"/>
      <p:bldP spid="156" grpId="1"/>
      <p:bldP spid="158" grpId="0"/>
      <p:bldP spid="158" grpId="1"/>
      <p:bldP spid="159" grpId="0"/>
      <p:bldP spid="159" grpId="1"/>
      <p:bldP spid="160" grpId="0"/>
      <p:bldP spid="160" grpId="1"/>
      <p:bldP spid="161" grpId="0" animBg="1"/>
      <p:bldP spid="161" grpId="1" animBg="1"/>
      <p:bldP spid="162" grpId="0" animBg="1"/>
      <p:bldP spid="162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弧 8">
            <a:extLst>
              <a:ext uri="{FF2B5EF4-FFF2-40B4-BE49-F238E27FC236}">
                <a16:creationId xmlns:a16="http://schemas.microsoft.com/office/drawing/2014/main" id="{F307D825-6EDA-4F60-BD1B-7672B374EA03}"/>
              </a:ext>
            </a:extLst>
          </p:cNvPr>
          <p:cNvSpPr/>
          <p:nvPr/>
        </p:nvSpPr>
        <p:spPr>
          <a:xfrm>
            <a:off x="6300192" y="2420888"/>
            <a:ext cx="914400" cy="914400"/>
          </a:xfrm>
          <a:prstGeom prst="arc">
            <a:avLst>
              <a:gd name="adj1" fmla="val 6746819"/>
              <a:gd name="adj2" fmla="val 9168179"/>
            </a:avLst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37973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use the properties of complex nth roots to solve geometric problems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Looking at the arrangement of points from our first example, we can conclude that multiplying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rotates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anticlockwise about the origin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  <a:sym typeface="Wingdings" panose="05000000000000000000" pitchFamily="2" charset="2"/>
                  </a:rPr>
                  <a:t> So, another way to find these roots would have been to find one, and then repeatedly multiply it by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until we have found all of them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3797300" cy="5105400"/>
              </a:xfrm>
              <a:blipFill>
                <a:blip r:embed="rId3"/>
                <a:stretch>
                  <a:fillRect t="-717" r="-3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1G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C095CAD7-6F68-48DA-8C3B-317302D4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BA20C4E-A3C9-4EB4-A2E2-56B1013A7FC9}"/>
                  </a:ext>
                </a:extLst>
              </p:cNvPr>
              <p:cNvSpPr txBox="1"/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In general, the solutions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=1,2..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BA20C4E-A3C9-4EB4-A2E2-56B1013A7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31">
            <a:extLst>
              <a:ext uri="{FF2B5EF4-FFF2-40B4-BE49-F238E27FC236}">
                <a16:creationId xmlns:a16="http://schemas.microsoft.com/office/drawing/2014/main" id="{6349619E-BF17-4CA4-B8E1-6F4ABB6B461C}"/>
              </a:ext>
            </a:extLst>
          </p:cNvPr>
          <p:cNvCxnSpPr>
            <a:cxnSpLocks/>
          </p:cNvCxnSpPr>
          <p:nvPr/>
        </p:nvCxnSpPr>
        <p:spPr>
          <a:xfrm flipV="1">
            <a:off x="6660232" y="1268760"/>
            <a:ext cx="0" cy="33843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39">
            <a:extLst>
              <a:ext uri="{FF2B5EF4-FFF2-40B4-BE49-F238E27FC236}">
                <a16:creationId xmlns:a16="http://schemas.microsoft.com/office/drawing/2014/main" id="{F19100E2-FD92-4753-830E-8F98B525924C}"/>
              </a:ext>
            </a:extLst>
          </p:cNvPr>
          <p:cNvSpPr txBox="1"/>
          <p:nvPr/>
        </p:nvSpPr>
        <p:spPr>
          <a:xfrm>
            <a:off x="8388424" y="2852936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Re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1" name="TextBox 40">
            <a:extLst>
              <a:ext uri="{FF2B5EF4-FFF2-40B4-BE49-F238E27FC236}">
                <a16:creationId xmlns:a16="http://schemas.microsoft.com/office/drawing/2014/main" id="{4DD7AD0A-66A5-4C41-938C-12E57287CDC3}"/>
              </a:ext>
            </a:extLst>
          </p:cNvPr>
          <p:cNvSpPr txBox="1"/>
          <p:nvPr/>
        </p:nvSpPr>
        <p:spPr>
          <a:xfrm>
            <a:off x="6516216" y="980728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mic Sans MS" pitchFamily="66" charset="0"/>
              </a:rPr>
              <a:t>Im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52" name="Straight Arrow Connector 31">
            <a:extLst>
              <a:ext uri="{FF2B5EF4-FFF2-40B4-BE49-F238E27FC236}">
                <a16:creationId xmlns:a16="http://schemas.microsoft.com/office/drawing/2014/main" id="{C0BF01B3-1BBE-4447-BC27-E7A773D3C19B}"/>
              </a:ext>
            </a:extLst>
          </p:cNvPr>
          <p:cNvCxnSpPr>
            <a:cxnSpLocks/>
          </p:cNvCxnSpPr>
          <p:nvPr/>
        </p:nvCxnSpPr>
        <p:spPr>
          <a:xfrm rot="5400000" flipV="1">
            <a:off x="6696236" y="1304764"/>
            <a:ext cx="0" cy="33843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D7A51401-7822-416A-AB5B-B6ED921907C3}"/>
              </a:ext>
            </a:extLst>
          </p:cNvPr>
          <p:cNvGrpSpPr/>
          <p:nvPr/>
        </p:nvGrpSpPr>
        <p:grpSpPr>
          <a:xfrm>
            <a:off x="6876256" y="1844824"/>
            <a:ext cx="144016" cy="144016"/>
            <a:chOff x="7740352" y="4509120"/>
            <a:chExt cx="144016" cy="144016"/>
          </a:xfrm>
        </p:grpSpPr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AAADB440-AF54-4599-B984-3C151CDD40A3}"/>
                </a:ext>
              </a:extLst>
            </p:cNvPr>
            <p:cNvCxnSpPr/>
            <p:nvPr/>
          </p:nvCxnSpPr>
          <p:spPr>
            <a:xfrm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6CB9CDDC-8D35-4A80-8F28-E01ED0D70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6F649CCF-D6CD-4950-BFEB-03AD482BBCA8}"/>
              </a:ext>
            </a:extLst>
          </p:cNvPr>
          <p:cNvGrpSpPr/>
          <p:nvPr/>
        </p:nvGrpSpPr>
        <p:grpSpPr>
          <a:xfrm>
            <a:off x="6300192" y="4005064"/>
            <a:ext cx="144016" cy="144016"/>
            <a:chOff x="7740352" y="4509120"/>
            <a:chExt cx="144016" cy="144016"/>
          </a:xfrm>
        </p:grpSpPr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3541762A-140F-41C6-9F19-F70247C1AE62}"/>
                </a:ext>
              </a:extLst>
            </p:cNvPr>
            <p:cNvCxnSpPr/>
            <p:nvPr/>
          </p:nvCxnSpPr>
          <p:spPr>
            <a:xfrm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28756CCC-77AD-4F14-8675-73DCAA75E6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6CB5437C-FFAA-4D2F-AF38-423F7C02A1FF}"/>
              </a:ext>
            </a:extLst>
          </p:cNvPr>
          <p:cNvGrpSpPr/>
          <p:nvPr/>
        </p:nvGrpSpPr>
        <p:grpSpPr>
          <a:xfrm>
            <a:off x="5796136" y="2132856"/>
            <a:ext cx="144016" cy="144016"/>
            <a:chOff x="7740352" y="4509120"/>
            <a:chExt cx="144016" cy="144016"/>
          </a:xfrm>
        </p:grpSpPr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006A5DB5-0562-4419-B593-D51C2D0B0D9F}"/>
                </a:ext>
              </a:extLst>
            </p:cNvPr>
            <p:cNvCxnSpPr/>
            <p:nvPr/>
          </p:nvCxnSpPr>
          <p:spPr>
            <a:xfrm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4F183ED8-6CD1-41F3-9499-2B51704D4E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B585E5ED-7474-41DA-869F-5AB062C0016B}"/>
              </a:ext>
            </a:extLst>
          </p:cNvPr>
          <p:cNvGrpSpPr/>
          <p:nvPr/>
        </p:nvGrpSpPr>
        <p:grpSpPr>
          <a:xfrm>
            <a:off x="7380312" y="3717032"/>
            <a:ext cx="144016" cy="144016"/>
            <a:chOff x="7740352" y="4509120"/>
            <a:chExt cx="144016" cy="144016"/>
          </a:xfrm>
        </p:grpSpPr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5B5C3158-7380-4A0F-918F-8C9DD65C407E}"/>
                </a:ext>
              </a:extLst>
            </p:cNvPr>
            <p:cNvCxnSpPr/>
            <p:nvPr/>
          </p:nvCxnSpPr>
          <p:spPr>
            <a:xfrm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99542C29-4EA2-45DC-B6D0-3F244E0664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343B95DD-EF74-4B78-88EA-733946BA2B50}"/>
              </a:ext>
            </a:extLst>
          </p:cNvPr>
          <p:cNvGrpSpPr/>
          <p:nvPr/>
        </p:nvGrpSpPr>
        <p:grpSpPr>
          <a:xfrm>
            <a:off x="7668344" y="2636912"/>
            <a:ext cx="144016" cy="144016"/>
            <a:chOff x="7740352" y="4509120"/>
            <a:chExt cx="144016" cy="144016"/>
          </a:xfrm>
        </p:grpSpPr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10BAB937-935C-443A-8653-7944A6796167}"/>
                </a:ext>
              </a:extLst>
            </p:cNvPr>
            <p:cNvCxnSpPr/>
            <p:nvPr/>
          </p:nvCxnSpPr>
          <p:spPr>
            <a:xfrm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4BCF2FE0-014B-47F7-90A8-2C106570EC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75A1EC82-FB1D-48BF-B142-A603D025B45E}"/>
              </a:ext>
            </a:extLst>
          </p:cNvPr>
          <p:cNvGrpSpPr/>
          <p:nvPr/>
        </p:nvGrpSpPr>
        <p:grpSpPr>
          <a:xfrm>
            <a:off x="5508104" y="3212976"/>
            <a:ext cx="144016" cy="144016"/>
            <a:chOff x="7740352" y="4509120"/>
            <a:chExt cx="144016" cy="144016"/>
          </a:xfrm>
        </p:grpSpPr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69DA9FFE-5D03-493E-BA94-241C30AD2E65}"/>
                </a:ext>
              </a:extLst>
            </p:cNvPr>
            <p:cNvCxnSpPr/>
            <p:nvPr/>
          </p:nvCxnSpPr>
          <p:spPr>
            <a:xfrm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48DD215E-E1A6-4A7B-9C3C-12DE9E4A14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BF31CE9F-9360-4A5E-92A4-33F99D9E9B5E}"/>
              </a:ext>
            </a:extLst>
          </p:cNvPr>
          <p:cNvCxnSpPr/>
          <p:nvPr/>
        </p:nvCxnSpPr>
        <p:spPr>
          <a:xfrm flipV="1">
            <a:off x="6660232" y="2708920"/>
            <a:ext cx="1080120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E0F4C4AD-3E1B-45CA-80C6-03ADB5978B83}"/>
              </a:ext>
            </a:extLst>
          </p:cNvPr>
          <p:cNvCxnSpPr/>
          <p:nvPr/>
        </p:nvCxnSpPr>
        <p:spPr>
          <a:xfrm flipV="1">
            <a:off x="5580112" y="2996952"/>
            <a:ext cx="1080120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BF067B0-D2C7-4A0E-BE43-D634315FE12C}"/>
              </a:ext>
            </a:extLst>
          </p:cNvPr>
          <p:cNvCxnSpPr>
            <a:cxnSpLocks/>
          </p:cNvCxnSpPr>
          <p:nvPr/>
        </p:nvCxnSpPr>
        <p:spPr>
          <a:xfrm flipV="1">
            <a:off x="6660232" y="1916832"/>
            <a:ext cx="288032" cy="1080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2B40BFEC-BC26-4F5C-92A0-09146066847F}"/>
              </a:ext>
            </a:extLst>
          </p:cNvPr>
          <p:cNvCxnSpPr>
            <a:cxnSpLocks/>
          </p:cNvCxnSpPr>
          <p:nvPr/>
        </p:nvCxnSpPr>
        <p:spPr>
          <a:xfrm flipV="1">
            <a:off x="6372200" y="2996952"/>
            <a:ext cx="288032" cy="1080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4135F3A7-7E8B-4A83-8EF3-E3BEAB8D3E65}"/>
              </a:ext>
            </a:extLst>
          </p:cNvPr>
          <p:cNvCxnSpPr>
            <a:cxnSpLocks/>
          </p:cNvCxnSpPr>
          <p:nvPr/>
        </p:nvCxnSpPr>
        <p:spPr>
          <a:xfrm flipH="1" flipV="1">
            <a:off x="5868144" y="2204864"/>
            <a:ext cx="792088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AE308E08-53FC-4B40-B4DE-4C844ACE4DBE}"/>
              </a:ext>
            </a:extLst>
          </p:cNvPr>
          <p:cNvCxnSpPr>
            <a:cxnSpLocks/>
          </p:cNvCxnSpPr>
          <p:nvPr/>
        </p:nvCxnSpPr>
        <p:spPr>
          <a:xfrm flipH="1" flipV="1">
            <a:off x="6660232" y="2996952"/>
            <a:ext cx="792088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04D47D7A-6C11-489C-8F1C-B03E9851C911}"/>
                  </a:ext>
                </a:extLst>
              </p:cNvPr>
              <p:cNvSpPr txBox="1"/>
              <p:nvPr/>
            </p:nvSpPr>
            <p:spPr>
              <a:xfrm>
                <a:off x="5292080" y="3212976"/>
                <a:ext cx="2008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04D47D7A-6C11-489C-8F1C-B03E9851C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212976"/>
                <a:ext cx="200889" cy="215444"/>
              </a:xfrm>
              <a:prstGeom prst="rect">
                <a:avLst/>
              </a:prstGeom>
              <a:blipFill>
                <a:blip r:embed="rId5"/>
                <a:stretch>
                  <a:fillRect l="-12121" r="-3030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14CDDE0C-45CB-4B9C-AB27-21B495C1DE89}"/>
                  </a:ext>
                </a:extLst>
              </p:cNvPr>
              <p:cNvSpPr txBox="1"/>
              <p:nvPr/>
            </p:nvSpPr>
            <p:spPr>
              <a:xfrm>
                <a:off x="6156176" y="4149080"/>
                <a:ext cx="2050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14CDDE0C-45CB-4B9C-AB27-21B495C1D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149080"/>
                <a:ext cx="205056" cy="215444"/>
              </a:xfrm>
              <a:prstGeom prst="rect">
                <a:avLst/>
              </a:prstGeom>
              <a:blipFill>
                <a:blip r:embed="rId6"/>
                <a:stretch>
                  <a:fillRect l="-14706" r="-2941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2F1C5793-5BB9-4686-B99B-877EBAC74198}"/>
                  </a:ext>
                </a:extLst>
              </p:cNvPr>
              <p:cNvSpPr txBox="1"/>
              <p:nvPr/>
            </p:nvSpPr>
            <p:spPr>
              <a:xfrm>
                <a:off x="7524328" y="3861048"/>
                <a:ext cx="2050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2F1C5793-5BB9-4686-B99B-877EBAC74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861048"/>
                <a:ext cx="205056" cy="215444"/>
              </a:xfrm>
              <a:prstGeom prst="rect">
                <a:avLst/>
              </a:prstGeom>
              <a:blipFill>
                <a:blip r:embed="rId7"/>
                <a:stretch>
                  <a:fillRect l="-11765" r="-2941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E3EBD09-A608-4DFF-BF44-9E3A7FB0BD8C}"/>
                  </a:ext>
                </a:extLst>
              </p:cNvPr>
              <p:cNvSpPr txBox="1"/>
              <p:nvPr/>
            </p:nvSpPr>
            <p:spPr>
              <a:xfrm>
                <a:off x="7884368" y="2564904"/>
                <a:ext cx="2050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E3EBD09-A608-4DFF-BF44-9E3A7FB0B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564904"/>
                <a:ext cx="205056" cy="215444"/>
              </a:xfrm>
              <a:prstGeom prst="rect">
                <a:avLst/>
              </a:prstGeom>
              <a:blipFill>
                <a:blip r:embed="rId8"/>
                <a:stretch>
                  <a:fillRect l="-11765" r="-2941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F623B463-9329-4F7D-82C0-7CA10DE1D590}"/>
                  </a:ext>
                </a:extLst>
              </p:cNvPr>
              <p:cNvSpPr txBox="1"/>
              <p:nvPr/>
            </p:nvSpPr>
            <p:spPr>
              <a:xfrm>
                <a:off x="6876256" y="1556792"/>
                <a:ext cx="2050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F623B463-9329-4F7D-82C0-7CA10DE1D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556792"/>
                <a:ext cx="205056" cy="215444"/>
              </a:xfrm>
              <a:prstGeom prst="rect">
                <a:avLst/>
              </a:prstGeom>
              <a:blipFill>
                <a:blip r:embed="rId9"/>
                <a:stretch>
                  <a:fillRect l="-14706" r="-2941" b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DF1BC1C5-26EA-4687-8ECD-A2DC6C400B56}"/>
                  </a:ext>
                </a:extLst>
              </p:cNvPr>
              <p:cNvSpPr txBox="1"/>
              <p:nvPr/>
            </p:nvSpPr>
            <p:spPr>
              <a:xfrm>
                <a:off x="5580112" y="1916832"/>
                <a:ext cx="2050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DF1BC1C5-26EA-4687-8ECD-A2DC6C400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916832"/>
                <a:ext cx="205056" cy="215444"/>
              </a:xfrm>
              <a:prstGeom prst="rect">
                <a:avLst/>
              </a:prstGeom>
              <a:blipFill>
                <a:blip r:embed="rId10"/>
                <a:stretch>
                  <a:fillRect l="-11765" r="-2941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0E93B4C2-D2D1-4D0B-84DB-14E44E0B6AB9}"/>
              </a:ext>
            </a:extLst>
          </p:cNvPr>
          <p:cNvCxnSpPr/>
          <p:nvPr/>
        </p:nvCxnSpPr>
        <p:spPr>
          <a:xfrm flipV="1">
            <a:off x="5868144" y="1916832"/>
            <a:ext cx="1080120" cy="28803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F158D58D-660B-4650-AB9C-A3082C6CB2EE}"/>
              </a:ext>
            </a:extLst>
          </p:cNvPr>
          <p:cNvCxnSpPr/>
          <p:nvPr/>
        </p:nvCxnSpPr>
        <p:spPr>
          <a:xfrm flipV="1">
            <a:off x="6372200" y="3789040"/>
            <a:ext cx="1080120" cy="28803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20B9CCD9-E821-43F8-BF26-C778576846CC}"/>
              </a:ext>
            </a:extLst>
          </p:cNvPr>
          <p:cNvCxnSpPr>
            <a:cxnSpLocks/>
          </p:cNvCxnSpPr>
          <p:nvPr/>
        </p:nvCxnSpPr>
        <p:spPr>
          <a:xfrm flipV="1">
            <a:off x="5580112" y="2204864"/>
            <a:ext cx="288032" cy="10801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0FFE3DAF-5AC6-40E5-9646-27729E35BB40}"/>
              </a:ext>
            </a:extLst>
          </p:cNvPr>
          <p:cNvCxnSpPr>
            <a:cxnSpLocks/>
          </p:cNvCxnSpPr>
          <p:nvPr/>
        </p:nvCxnSpPr>
        <p:spPr>
          <a:xfrm flipV="1">
            <a:off x="7452320" y="2708920"/>
            <a:ext cx="288032" cy="10801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CDFEB0D3-EE60-447A-867D-0CC743F92682}"/>
              </a:ext>
            </a:extLst>
          </p:cNvPr>
          <p:cNvCxnSpPr>
            <a:cxnSpLocks/>
          </p:cNvCxnSpPr>
          <p:nvPr/>
        </p:nvCxnSpPr>
        <p:spPr>
          <a:xfrm flipH="1" flipV="1">
            <a:off x="5580112" y="3284984"/>
            <a:ext cx="792088" cy="7920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22DFB4F4-8B35-46CD-977E-E8805D661E64}"/>
              </a:ext>
            </a:extLst>
          </p:cNvPr>
          <p:cNvCxnSpPr>
            <a:cxnSpLocks/>
          </p:cNvCxnSpPr>
          <p:nvPr/>
        </p:nvCxnSpPr>
        <p:spPr>
          <a:xfrm flipH="1" flipV="1">
            <a:off x="6948264" y="1916832"/>
            <a:ext cx="792088" cy="7920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92FC42F-CE0F-4BAF-B2D0-F8700628F9AD}"/>
                  </a:ext>
                </a:extLst>
              </p:cNvPr>
              <p:cNvSpPr txBox="1"/>
              <p:nvPr/>
            </p:nvSpPr>
            <p:spPr>
              <a:xfrm>
                <a:off x="4139953" y="4725144"/>
                <a:ext cx="4752528" cy="1491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To find all the roots of a complex number: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First, find any root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Then find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𝑐𝑜𝑠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𝑖𝑠𝑖𝑛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Then multiply the root by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repeatedly until you have found all the roots</a:t>
                </a: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92FC42F-CE0F-4BAF-B2D0-F8700628F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3" y="4725144"/>
                <a:ext cx="4752528" cy="1491947"/>
              </a:xfrm>
              <a:prstGeom prst="rect">
                <a:avLst/>
              </a:prstGeom>
              <a:blipFill>
                <a:blip r:embed="rId11"/>
                <a:stretch>
                  <a:fillRect l="-385" t="-816" b="-32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2C6C3862-3BAB-4038-A66D-5A94FE59A537}"/>
              </a:ext>
            </a:extLst>
          </p:cNvPr>
          <p:cNvCxnSpPr>
            <a:cxnSpLocks/>
          </p:cNvCxnSpPr>
          <p:nvPr/>
        </p:nvCxnSpPr>
        <p:spPr>
          <a:xfrm flipV="1">
            <a:off x="7749190" y="1844824"/>
            <a:ext cx="999274" cy="3456384"/>
          </a:xfrm>
          <a:prstGeom prst="straightConnector1">
            <a:avLst/>
          </a:prstGeom>
          <a:ln w="635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4CACA942-02E0-4CB9-A1B6-99D9F0F2BBA5}"/>
              </a:ext>
            </a:extLst>
          </p:cNvPr>
          <p:cNvCxnSpPr>
            <a:cxnSpLocks/>
          </p:cNvCxnSpPr>
          <p:nvPr/>
        </p:nvCxnSpPr>
        <p:spPr>
          <a:xfrm>
            <a:off x="6444208" y="332656"/>
            <a:ext cx="2295418" cy="1512168"/>
          </a:xfrm>
          <a:prstGeom prst="straightConnector1">
            <a:avLst/>
          </a:prstGeom>
          <a:ln w="635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E83D6853-00FC-40EB-8309-A6EE2A127F27}"/>
                  </a:ext>
                </a:extLst>
              </p:cNvPr>
              <p:cNvSpPr txBox="1"/>
              <p:nvPr/>
            </p:nvSpPr>
            <p:spPr>
              <a:xfrm>
                <a:off x="7343800" y="620688"/>
                <a:ext cx="18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This is the result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E83D6853-00FC-40EB-8309-A6EE2A127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800" y="620688"/>
                <a:ext cx="1800200" cy="523220"/>
              </a:xfrm>
              <a:prstGeom prst="rect">
                <a:avLst/>
              </a:prstGeom>
              <a:blipFill>
                <a:blip r:embed="rId12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1C749963-137C-4714-9E5F-852A3C4F1F4C}"/>
                  </a:ext>
                </a:extLst>
              </p:cNvPr>
              <p:cNvSpPr txBox="1"/>
              <p:nvPr/>
            </p:nvSpPr>
            <p:spPr>
              <a:xfrm>
                <a:off x="6084168" y="3140968"/>
                <a:ext cx="432048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1C749963-137C-4714-9E5F-852A3C4F1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140968"/>
                <a:ext cx="432048" cy="3125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745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4" grpId="0"/>
      <p:bldP spid="94" grpId="1"/>
      <p:bldP spid="9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7973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use the properties of complex nth roots to solve geometric problems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More formally: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1G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C095CAD7-6F68-48DA-8C3B-317302D4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BA20C4E-A3C9-4EB4-A2E2-56B1013A7FC9}"/>
                  </a:ext>
                </a:extLst>
              </p:cNvPr>
              <p:cNvSpPr txBox="1"/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In general, the solutions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=1,2..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BA20C4E-A3C9-4EB4-A2E2-56B1013A7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DCFC80F-D384-48DB-8A50-54EAC97A577C}"/>
                  </a:ext>
                </a:extLst>
              </p:cNvPr>
              <p:cNvSpPr txBox="1"/>
              <p:nvPr/>
            </p:nvSpPr>
            <p:spPr>
              <a:xfrm>
                <a:off x="755576" y="3284984"/>
                <a:ext cx="78488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is one root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..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are the roots of unity, then the roots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are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..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DCFC80F-D384-48DB-8A50-54EAC97A5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284984"/>
                <a:ext cx="7848872" cy="584775"/>
              </a:xfrm>
              <a:prstGeom prst="rect">
                <a:avLst/>
              </a:prstGeom>
              <a:blipFill>
                <a:blip r:embed="rId5"/>
                <a:stretch>
                  <a:fillRect l="-466" t="-2083" r="-699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9D03CE7C-C73E-40C9-865E-A745E2FBFC43}"/>
                  </a:ext>
                </a:extLst>
              </p:cNvPr>
              <p:cNvSpPr txBox="1"/>
              <p:nvPr/>
            </p:nvSpPr>
            <p:spPr>
              <a:xfrm>
                <a:off x="2267744" y="4509120"/>
                <a:ext cx="4752528" cy="1491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First, find any root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Then find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𝑐𝑜𝑠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𝑖𝑠𝑖𝑛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Then multiply the root by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repeatedly until you have found all the roots</a:t>
                </a:r>
              </a:p>
            </p:txBody>
          </p:sp>
        </mc:Choice>
        <mc:Fallback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9D03CE7C-C73E-40C9-865E-A745E2FBF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509120"/>
                <a:ext cx="4752528" cy="1491947"/>
              </a:xfrm>
              <a:prstGeom prst="rect">
                <a:avLst/>
              </a:prstGeom>
              <a:blipFill>
                <a:blip r:embed="rId6"/>
                <a:stretch>
                  <a:fillRect l="-128" t="-820" b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E71DD7B-8474-4C67-9084-B0898948DC45}"/>
              </a:ext>
            </a:extLst>
          </p:cNvPr>
          <p:cNvSpPr/>
          <p:nvPr/>
        </p:nvSpPr>
        <p:spPr>
          <a:xfrm>
            <a:off x="2339752" y="4509120"/>
            <a:ext cx="1944216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CB9B74B5-1755-4A5C-B3C8-79EE5F637889}"/>
              </a:ext>
            </a:extLst>
          </p:cNvPr>
          <p:cNvSpPr/>
          <p:nvPr/>
        </p:nvSpPr>
        <p:spPr>
          <a:xfrm>
            <a:off x="1043608" y="3356992"/>
            <a:ext cx="288032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78800953-885C-41CE-9861-277EE64B60BE}"/>
              </a:ext>
            </a:extLst>
          </p:cNvPr>
          <p:cNvSpPr/>
          <p:nvPr/>
        </p:nvSpPr>
        <p:spPr>
          <a:xfrm>
            <a:off x="5148064" y="3356992"/>
            <a:ext cx="288032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019FDBDF-88D3-4488-ADB1-CA57A1858448}"/>
              </a:ext>
            </a:extLst>
          </p:cNvPr>
          <p:cNvSpPr/>
          <p:nvPr/>
        </p:nvSpPr>
        <p:spPr>
          <a:xfrm>
            <a:off x="2339752" y="4941168"/>
            <a:ext cx="3888432" cy="4320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5253A5B9-D9F7-40E4-9267-96BA337B111E}"/>
              </a:ext>
            </a:extLst>
          </p:cNvPr>
          <p:cNvSpPr/>
          <p:nvPr/>
        </p:nvSpPr>
        <p:spPr>
          <a:xfrm>
            <a:off x="2339752" y="5517232"/>
            <a:ext cx="4320480" cy="4320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Arc 24">
            <a:extLst>
              <a:ext uri="{FF2B5EF4-FFF2-40B4-BE49-F238E27FC236}">
                <a16:creationId xmlns:a16="http://schemas.microsoft.com/office/drawing/2014/main" id="{0AFF4172-F71C-4E8A-B3B8-9643E39CC482}"/>
              </a:ext>
            </a:extLst>
          </p:cNvPr>
          <p:cNvSpPr/>
          <p:nvPr/>
        </p:nvSpPr>
        <p:spPr>
          <a:xfrm rot="5400000" flipV="1">
            <a:off x="4499993" y="3717033"/>
            <a:ext cx="360040" cy="36004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Arc 24">
            <a:extLst>
              <a:ext uri="{FF2B5EF4-FFF2-40B4-BE49-F238E27FC236}">
                <a16:creationId xmlns:a16="http://schemas.microsoft.com/office/drawing/2014/main" id="{125DF1B6-ED7C-422D-A0DE-2CF0BFAA3D50}"/>
              </a:ext>
            </a:extLst>
          </p:cNvPr>
          <p:cNvSpPr/>
          <p:nvPr/>
        </p:nvSpPr>
        <p:spPr>
          <a:xfrm rot="5400000" flipV="1">
            <a:off x="4932040" y="3717032"/>
            <a:ext cx="360040" cy="36004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Arc 24">
            <a:extLst>
              <a:ext uri="{FF2B5EF4-FFF2-40B4-BE49-F238E27FC236}">
                <a16:creationId xmlns:a16="http://schemas.microsoft.com/office/drawing/2014/main" id="{9C58B7CA-C245-4F4C-B95A-375D0677A666}"/>
              </a:ext>
            </a:extLst>
          </p:cNvPr>
          <p:cNvSpPr/>
          <p:nvPr/>
        </p:nvSpPr>
        <p:spPr>
          <a:xfrm rot="5400000" flipV="1">
            <a:off x="5364088" y="3717032"/>
            <a:ext cx="360040" cy="36004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Arc 24">
            <a:extLst>
              <a:ext uri="{FF2B5EF4-FFF2-40B4-BE49-F238E27FC236}">
                <a16:creationId xmlns:a16="http://schemas.microsoft.com/office/drawing/2014/main" id="{5F687F68-4BA5-4EC8-8072-C84E834375F2}"/>
              </a:ext>
            </a:extLst>
          </p:cNvPr>
          <p:cNvSpPr/>
          <p:nvPr/>
        </p:nvSpPr>
        <p:spPr>
          <a:xfrm rot="5400000" flipV="1">
            <a:off x="5796136" y="3717032"/>
            <a:ext cx="360040" cy="36004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96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95" grpId="0" animBg="1"/>
      <p:bldP spid="95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37973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use the properties of complex nth roots to solve geometric problems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 coordinate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e>
                        </m:rad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,1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lies at one vertex of an equilateral triangle. The centre of the triangle is at the origin.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Find the coordinates of the other vertices of the triangle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3797300" cy="5105400"/>
              </a:xfrm>
              <a:blipFill>
                <a:blip r:embed="rId3"/>
                <a:stretch>
                  <a:fillRect l="-161" t="-717" r="-1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1G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C095CAD7-6F68-48DA-8C3B-317302D4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BA20C4E-A3C9-4EB4-A2E2-56B1013A7FC9}"/>
                  </a:ext>
                </a:extLst>
              </p:cNvPr>
              <p:cNvSpPr txBox="1"/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In general, the solutions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=1,2..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BA20C4E-A3C9-4EB4-A2E2-56B1013A7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9D03CE7C-C73E-40C9-865E-A745E2FBFC43}"/>
                  </a:ext>
                </a:extLst>
              </p:cNvPr>
              <p:cNvSpPr txBox="1"/>
              <p:nvPr/>
            </p:nvSpPr>
            <p:spPr>
              <a:xfrm>
                <a:off x="7190021" y="0"/>
                <a:ext cx="1944216" cy="136133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First, find any root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Then find </a:t>
                </a:r>
                <a14:m>
                  <m:oMath xmlns:m="http://schemas.openxmlformats.org/officeDocument/2006/math">
                    <m:r>
                      <a:rPr lang="en-US" sz="1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𝑐𝑜𝑠</m:t>
                    </m:r>
                    <m:d>
                      <m:dPr>
                        <m:ctrlP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𝑖𝑠𝑖𝑛</m:t>
                    </m:r>
                    <m:d>
                      <m:dPr>
                        <m:ctrlP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GB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Then multiply the root by </a:t>
                </a:r>
                <a14:m>
                  <m:oMath xmlns:m="http://schemas.openxmlformats.org/officeDocument/2006/math">
                    <m:r>
                      <a:rPr lang="en-GB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repeatedly until you have found all the roots</a:t>
                </a:r>
              </a:p>
            </p:txBody>
          </p:sp>
        </mc:Choice>
        <mc:Fallback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9D03CE7C-C73E-40C9-865E-A745E2FBF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021" y="0"/>
                <a:ext cx="1944216" cy="1361335"/>
              </a:xfrm>
              <a:prstGeom prst="rect">
                <a:avLst/>
              </a:prstGeom>
              <a:blipFill>
                <a:blip r:embed="rId5"/>
                <a:stretch>
                  <a:fillRect b="-13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31">
            <a:extLst>
              <a:ext uri="{FF2B5EF4-FFF2-40B4-BE49-F238E27FC236}">
                <a16:creationId xmlns:a16="http://schemas.microsoft.com/office/drawing/2014/main" id="{FFC3EE69-E87F-4A11-8CBC-86FE7F354DB0}"/>
              </a:ext>
            </a:extLst>
          </p:cNvPr>
          <p:cNvCxnSpPr>
            <a:cxnSpLocks/>
          </p:cNvCxnSpPr>
          <p:nvPr/>
        </p:nvCxnSpPr>
        <p:spPr>
          <a:xfrm flipV="1">
            <a:off x="5652120" y="1412776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>
            <a:extLst>
              <a:ext uri="{FF2B5EF4-FFF2-40B4-BE49-F238E27FC236}">
                <a16:creationId xmlns:a16="http://schemas.microsoft.com/office/drawing/2014/main" id="{484D67D9-A375-42E1-8941-8BDF9AEC4349}"/>
              </a:ext>
            </a:extLst>
          </p:cNvPr>
          <p:cNvSpPr txBox="1"/>
          <p:nvPr/>
        </p:nvSpPr>
        <p:spPr>
          <a:xfrm>
            <a:off x="6876256" y="2564904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x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9" name="TextBox 40">
            <a:extLst>
              <a:ext uri="{FF2B5EF4-FFF2-40B4-BE49-F238E27FC236}">
                <a16:creationId xmlns:a16="http://schemas.microsoft.com/office/drawing/2014/main" id="{9E51E524-12A4-421F-AEA5-B357142C2884}"/>
              </a:ext>
            </a:extLst>
          </p:cNvPr>
          <p:cNvSpPr txBox="1"/>
          <p:nvPr/>
        </p:nvSpPr>
        <p:spPr>
          <a:xfrm>
            <a:off x="5508104" y="1124744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y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23" name="Straight Arrow Connector 31">
            <a:extLst>
              <a:ext uri="{FF2B5EF4-FFF2-40B4-BE49-F238E27FC236}">
                <a16:creationId xmlns:a16="http://schemas.microsoft.com/office/drawing/2014/main" id="{2AC1C597-F237-48D2-B8B4-C12635F63BD4}"/>
              </a:ext>
            </a:extLst>
          </p:cNvPr>
          <p:cNvCxnSpPr>
            <a:cxnSpLocks/>
          </p:cNvCxnSpPr>
          <p:nvPr/>
        </p:nvCxnSpPr>
        <p:spPr>
          <a:xfrm rot="5400000" flipV="1">
            <a:off x="5652120" y="1484784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09A341B-2F48-4C55-B228-653027F48CBE}"/>
              </a:ext>
            </a:extLst>
          </p:cNvPr>
          <p:cNvGrpSpPr/>
          <p:nvPr/>
        </p:nvGrpSpPr>
        <p:grpSpPr>
          <a:xfrm>
            <a:off x="6156176" y="2132856"/>
            <a:ext cx="144016" cy="144016"/>
            <a:chOff x="7740352" y="4509120"/>
            <a:chExt cx="144016" cy="144016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5819C78B-A7E5-42DE-850E-750144205725}"/>
                </a:ext>
              </a:extLst>
            </p:cNvPr>
            <p:cNvCxnSpPr/>
            <p:nvPr/>
          </p:nvCxnSpPr>
          <p:spPr>
            <a:xfrm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D6833852-0042-40AE-9C6D-270DE0F11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BD85A3B-B34C-464B-B46D-469C0A151691}"/>
                  </a:ext>
                </a:extLst>
              </p:cNvPr>
              <p:cNvSpPr txBox="1"/>
              <p:nvPr/>
            </p:nvSpPr>
            <p:spPr>
              <a:xfrm>
                <a:off x="6300192" y="1916832"/>
                <a:ext cx="502189" cy="221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BD85A3B-B34C-464B-B46D-469C0A151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916832"/>
                <a:ext cx="502189" cy="2212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8A1C0CF-8321-4625-A193-CA97EA43EC47}"/>
              </a:ext>
            </a:extLst>
          </p:cNvPr>
          <p:cNvSpPr txBox="1"/>
          <p:nvPr/>
        </p:nvSpPr>
        <p:spPr>
          <a:xfrm>
            <a:off x="107504" y="44371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</a:rPr>
              <a:t>Although this problem involves regular coordinates, you can model it using complex numbers in order to solve it!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D1DEAA1-713D-4D0A-86D7-82874DD3E95F}"/>
              </a:ext>
            </a:extLst>
          </p:cNvPr>
          <p:cNvCxnSpPr/>
          <p:nvPr/>
        </p:nvCxnSpPr>
        <p:spPr>
          <a:xfrm flipH="1">
            <a:off x="6444208" y="2204864"/>
            <a:ext cx="86409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21CF646-96F6-461C-9716-8F5154958802}"/>
                  </a:ext>
                </a:extLst>
              </p:cNvPr>
              <p:cNvSpPr txBox="1"/>
              <p:nvPr/>
            </p:nvSpPr>
            <p:spPr>
              <a:xfrm>
                <a:off x="7164288" y="1916832"/>
                <a:ext cx="165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will be our first root,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21CF646-96F6-461C-9716-8F5154958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1916832"/>
                <a:ext cx="1656184" cy="523220"/>
              </a:xfrm>
              <a:prstGeom prst="rect">
                <a:avLst/>
              </a:prstGeom>
              <a:blipFill>
                <a:blip r:embed="rId7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8C1AD7D-E02C-469E-B813-5484800AF4E0}"/>
                  </a:ext>
                </a:extLst>
              </p:cNvPr>
              <p:cNvSpPr txBox="1"/>
              <p:nvPr/>
            </p:nvSpPr>
            <p:spPr>
              <a:xfrm>
                <a:off x="467544" y="5373216"/>
                <a:ext cx="108012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8C1AD7D-E02C-469E-B813-5484800AF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73216"/>
                <a:ext cx="1080120" cy="3331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54F7D54-1A2C-4703-BB1E-800900647DCF}"/>
                  </a:ext>
                </a:extLst>
              </p:cNvPr>
              <p:cNvSpPr txBox="1"/>
              <p:nvPr/>
            </p:nvSpPr>
            <p:spPr>
              <a:xfrm>
                <a:off x="3923928" y="4005064"/>
                <a:ext cx="2592288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𝑖𝑠𝑖𝑛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54F7D54-1A2C-4703-BB1E-800900647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005064"/>
                <a:ext cx="2592288" cy="5763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E9DBB17-8928-4EBC-BCD4-1BDE9499332D}"/>
                  </a:ext>
                </a:extLst>
              </p:cNvPr>
              <p:cNvSpPr txBox="1"/>
              <p:nvPr/>
            </p:nvSpPr>
            <p:spPr>
              <a:xfrm>
                <a:off x="3923928" y="4653136"/>
                <a:ext cx="2592288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𝑖𝑠𝑖𝑛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E9DBB17-8928-4EBC-BCD4-1BDE94993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653136"/>
                <a:ext cx="2592288" cy="5763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1F3B548-8B33-41A6-ADE2-947592160249}"/>
                  </a:ext>
                </a:extLst>
              </p:cNvPr>
              <p:cNvSpPr txBox="1"/>
              <p:nvPr/>
            </p:nvSpPr>
            <p:spPr>
              <a:xfrm>
                <a:off x="4067944" y="5301208"/>
                <a:ext cx="1440160" cy="554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1F3B548-8B33-41A6-ADE2-947592160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301208"/>
                <a:ext cx="1440160" cy="5541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1127DC42-5BE9-4C56-B518-39968AC2ACE8}"/>
                  </a:ext>
                </a:extLst>
              </p:cNvPr>
              <p:cNvSpPr txBox="1"/>
              <p:nvPr/>
            </p:nvSpPr>
            <p:spPr>
              <a:xfrm>
                <a:off x="1907704" y="5229200"/>
                <a:ext cx="1440160" cy="554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1127DC42-5BE9-4C56-B518-39968AC2A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229200"/>
                <a:ext cx="1440160" cy="5541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24">
            <a:extLst>
              <a:ext uri="{FF2B5EF4-FFF2-40B4-BE49-F238E27FC236}">
                <a16:creationId xmlns:a16="http://schemas.microsoft.com/office/drawing/2014/main" id="{1177D84F-6918-4C02-9621-978EE8DCD05C}"/>
              </a:ext>
            </a:extLst>
          </p:cNvPr>
          <p:cNvSpPr/>
          <p:nvPr/>
        </p:nvSpPr>
        <p:spPr>
          <a:xfrm>
            <a:off x="6228184" y="4293096"/>
            <a:ext cx="288032" cy="648072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27">
                <a:extLst>
                  <a:ext uri="{FF2B5EF4-FFF2-40B4-BE49-F238E27FC236}">
                    <a16:creationId xmlns:a16="http://schemas.microsoft.com/office/drawing/2014/main" id="{8EACD1AE-1C18-4771-9419-7E395A266D1B}"/>
                  </a:ext>
                </a:extLst>
              </p:cNvPr>
              <p:cNvSpPr txBox="1"/>
              <p:nvPr/>
            </p:nvSpPr>
            <p:spPr>
              <a:xfrm>
                <a:off x="6300192" y="4221088"/>
                <a:ext cx="259228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In this case we are considering an equilateral triangle, 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9" name="TextBox 27">
                <a:extLst>
                  <a:ext uri="{FF2B5EF4-FFF2-40B4-BE49-F238E27FC236}">
                    <a16:creationId xmlns:a16="http://schemas.microsoft.com/office/drawing/2014/main" id="{8EACD1AE-1C18-4771-9419-7E395A266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221088"/>
                <a:ext cx="2592288" cy="738664"/>
              </a:xfrm>
              <a:prstGeom prst="rect">
                <a:avLst/>
              </a:prstGeom>
              <a:blipFill>
                <a:blip r:embed="rId13"/>
                <a:stretch>
                  <a:fillRect t="-820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24">
            <a:extLst>
              <a:ext uri="{FF2B5EF4-FFF2-40B4-BE49-F238E27FC236}">
                <a16:creationId xmlns:a16="http://schemas.microsoft.com/office/drawing/2014/main" id="{3110D084-40A9-4610-B3B8-D12EE66F04D8}"/>
              </a:ext>
            </a:extLst>
          </p:cNvPr>
          <p:cNvSpPr/>
          <p:nvPr/>
        </p:nvSpPr>
        <p:spPr>
          <a:xfrm>
            <a:off x="6156176" y="4941168"/>
            <a:ext cx="288032" cy="648072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id="{2B3D60F5-4100-4A16-A6D4-9B36F38CFFB9}"/>
              </a:ext>
            </a:extLst>
          </p:cNvPr>
          <p:cNvSpPr txBox="1"/>
          <p:nvPr/>
        </p:nvSpPr>
        <p:spPr>
          <a:xfrm>
            <a:off x="6372200" y="508518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Work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D132C6-8BA8-4F76-A72B-68C58F2EB96F}"/>
              </a:ext>
            </a:extLst>
          </p:cNvPr>
          <p:cNvSpPr/>
          <p:nvPr/>
        </p:nvSpPr>
        <p:spPr>
          <a:xfrm>
            <a:off x="7164288" y="0"/>
            <a:ext cx="1728192" cy="26064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726A6DE-130D-47D3-B83C-9D1DD5A106C8}"/>
              </a:ext>
            </a:extLst>
          </p:cNvPr>
          <p:cNvSpPr/>
          <p:nvPr/>
        </p:nvSpPr>
        <p:spPr>
          <a:xfrm>
            <a:off x="7164288" y="188640"/>
            <a:ext cx="1979712" cy="5040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75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7" grpId="0"/>
      <p:bldP spid="28" grpId="0"/>
      <p:bldP spid="31" grpId="0"/>
      <p:bldP spid="32" grpId="0"/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1" grpId="0"/>
      <p:bldP spid="11" grpId="0" animBg="1"/>
      <p:bldP spid="11" grpId="1" animBg="1"/>
      <p:bldP spid="43" grpId="0" animBg="1"/>
      <p:bldP spid="43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37973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use the properties of complex nth roots to solve geometric problems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 coordinate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e>
                        </m:rad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,1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lies at one vertex of an equilateral triangle. The centre of the triangle is at the origin.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Find the coordinates of the other vertices of the triangle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3797300" cy="5105400"/>
              </a:xfrm>
              <a:blipFill>
                <a:blip r:embed="rId3"/>
                <a:stretch>
                  <a:fillRect l="-161" t="-717" r="-1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1G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C095CAD7-6F68-48DA-8C3B-317302D4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BA20C4E-A3C9-4EB4-A2E2-56B1013A7FC9}"/>
                  </a:ext>
                </a:extLst>
              </p:cNvPr>
              <p:cNvSpPr txBox="1"/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In general, the solutions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=1,2..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BA20C4E-A3C9-4EB4-A2E2-56B1013A7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9D03CE7C-C73E-40C9-865E-A745E2FBFC43}"/>
                  </a:ext>
                </a:extLst>
              </p:cNvPr>
              <p:cNvSpPr txBox="1"/>
              <p:nvPr/>
            </p:nvSpPr>
            <p:spPr>
              <a:xfrm>
                <a:off x="7190021" y="0"/>
                <a:ext cx="1944216" cy="136133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First, find any root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Then find </a:t>
                </a:r>
                <a14:m>
                  <m:oMath xmlns:m="http://schemas.openxmlformats.org/officeDocument/2006/math">
                    <m:r>
                      <a:rPr lang="en-US" sz="1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𝑐𝑜𝑠</m:t>
                    </m:r>
                    <m:d>
                      <m:dPr>
                        <m:ctrlP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𝑖𝑠𝑖𝑛</m:t>
                    </m:r>
                    <m:d>
                      <m:dPr>
                        <m:ctrlP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GB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Then multiply the root by </a:t>
                </a:r>
                <a14:m>
                  <m:oMath xmlns:m="http://schemas.openxmlformats.org/officeDocument/2006/math">
                    <m:r>
                      <a:rPr lang="en-GB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repeatedly until you have found all the roots</a:t>
                </a:r>
              </a:p>
            </p:txBody>
          </p:sp>
        </mc:Choice>
        <mc:Fallback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9D03CE7C-C73E-40C9-865E-A745E2FBF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021" y="0"/>
                <a:ext cx="1944216" cy="1361335"/>
              </a:xfrm>
              <a:prstGeom prst="rect">
                <a:avLst/>
              </a:prstGeom>
              <a:blipFill>
                <a:blip r:embed="rId5"/>
                <a:stretch>
                  <a:fillRect b="-13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31">
            <a:extLst>
              <a:ext uri="{FF2B5EF4-FFF2-40B4-BE49-F238E27FC236}">
                <a16:creationId xmlns:a16="http://schemas.microsoft.com/office/drawing/2014/main" id="{FFC3EE69-E87F-4A11-8CBC-86FE7F354DB0}"/>
              </a:ext>
            </a:extLst>
          </p:cNvPr>
          <p:cNvCxnSpPr>
            <a:cxnSpLocks/>
          </p:cNvCxnSpPr>
          <p:nvPr/>
        </p:nvCxnSpPr>
        <p:spPr>
          <a:xfrm flipV="1">
            <a:off x="5652120" y="1412776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>
            <a:extLst>
              <a:ext uri="{FF2B5EF4-FFF2-40B4-BE49-F238E27FC236}">
                <a16:creationId xmlns:a16="http://schemas.microsoft.com/office/drawing/2014/main" id="{484D67D9-A375-42E1-8941-8BDF9AEC4349}"/>
              </a:ext>
            </a:extLst>
          </p:cNvPr>
          <p:cNvSpPr txBox="1"/>
          <p:nvPr/>
        </p:nvSpPr>
        <p:spPr>
          <a:xfrm>
            <a:off x="6876256" y="2564904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x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9" name="TextBox 40">
            <a:extLst>
              <a:ext uri="{FF2B5EF4-FFF2-40B4-BE49-F238E27FC236}">
                <a16:creationId xmlns:a16="http://schemas.microsoft.com/office/drawing/2014/main" id="{9E51E524-12A4-421F-AEA5-B357142C2884}"/>
              </a:ext>
            </a:extLst>
          </p:cNvPr>
          <p:cNvSpPr txBox="1"/>
          <p:nvPr/>
        </p:nvSpPr>
        <p:spPr>
          <a:xfrm>
            <a:off x="5508104" y="1124744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y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23" name="Straight Arrow Connector 31">
            <a:extLst>
              <a:ext uri="{FF2B5EF4-FFF2-40B4-BE49-F238E27FC236}">
                <a16:creationId xmlns:a16="http://schemas.microsoft.com/office/drawing/2014/main" id="{2AC1C597-F237-48D2-B8B4-C12635F63BD4}"/>
              </a:ext>
            </a:extLst>
          </p:cNvPr>
          <p:cNvCxnSpPr>
            <a:cxnSpLocks/>
          </p:cNvCxnSpPr>
          <p:nvPr/>
        </p:nvCxnSpPr>
        <p:spPr>
          <a:xfrm rot="5400000" flipV="1">
            <a:off x="5652120" y="1484784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09A341B-2F48-4C55-B228-653027F48CBE}"/>
              </a:ext>
            </a:extLst>
          </p:cNvPr>
          <p:cNvGrpSpPr/>
          <p:nvPr/>
        </p:nvGrpSpPr>
        <p:grpSpPr>
          <a:xfrm>
            <a:off x="6156176" y="2132856"/>
            <a:ext cx="144016" cy="144016"/>
            <a:chOff x="7740352" y="4509120"/>
            <a:chExt cx="144016" cy="144016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5819C78B-A7E5-42DE-850E-750144205725}"/>
                </a:ext>
              </a:extLst>
            </p:cNvPr>
            <p:cNvCxnSpPr/>
            <p:nvPr/>
          </p:nvCxnSpPr>
          <p:spPr>
            <a:xfrm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D6833852-0042-40AE-9C6D-270DE0F11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BD85A3B-B34C-464B-B46D-469C0A151691}"/>
                  </a:ext>
                </a:extLst>
              </p:cNvPr>
              <p:cNvSpPr txBox="1"/>
              <p:nvPr/>
            </p:nvSpPr>
            <p:spPr>
              <a:xfrm>
                <a:off x="6300192" y="1916832"/>
                <a:ext cx="502189" cy="221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BD85A3B-B34C-464B-B46D-469C0A151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916832"/>
                <a:ext cx="502189" cy="2212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8A1C0CF-8321-4625-A193-CA97EA43EC47}"/>
              </a:ext>
            </a:extLst>
          </p:cNvPr>
          <p:cNvSpPr txBox="1"/>
          <p:nvPr/>
        </p:nvSpPr>
        <p:spPr>
          <a:xfrm>
            <a:off x="107504" y="44371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</a:rPr>
              <a:t>Although this problem involves regular coordinates, you can model it using complex numbers in order to solve it!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CEDC08D-5B07-4E37-8454-A601496C9EC8}"/>
              </a:ext>
            </a:extLst>
          </p:cNvPr>
          <p:cNvSpPr/>
          <p:nvPr/>
        </p:nvSpPr>
        <p:spPr>
          <a:xfrm>
            <a:off x="7185157" y="620688"/>
            <a:ext cx="1979712" cy="7200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04EAD5B-14D8-4ED8-84C4-F67A55ECF7AC}"/>
                  </a:ext>
                </a:extLst>
              </p:cNvPr>
              <p:cNvSpPr txBox="1"/>
              <p:nvPr/>
            </p:nvSpPr>
            <p:spPr>
              <a:xfrm>
                <a:off x="4067944" y="4221088"/>
                <a:ext cx="1944216" cy="60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latin typeface="Comic Sans MS" panose="030F0702030302020204" pitchFamily="66" charset="0"/>
                            </a:rPr>
                            <m:t> </m:t>
                          </m:r>
                        </m:e>
                      </m:d>
                      <m:d>
                        <m:d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04EAD5B-14D8-4ED8-84C4-F67A55ECF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221088"/>
                <a:ext cx="1944216" cy="6016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D276B06-8377-429E-BF99-24B1F0E1DAAA}"/>
                  </a:ext>
                </a:extLst>
              </p:cNvPr>
              <p:cNvSpPr txBox="1"/>
              <p:nvPr/>
            </p:nvSpPr>
            <p:spPr>
              <a:xfrm>
                <a:off x="3707904" y="4869160"/>
                <a:ext cx="2520280" cy="54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D276B06-8377-429E-BF99-24B1F0E1D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869160"/>
                <a:ext cx="2520280" cy="5441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EFD40F4-09BF-4527-A936-EF056A240550}"/>
                  </a:ext>
                </a:extLst>
              </p:cNvPr>
              <p:cNvSpPr txBox="1"/>
              <p:nvPr/>
            </p:nvSpPr>
            <p:spPr>
              <a:xfrm>
                <a:off x="3635896" y="5517232"/>
                <a:ext cx="2520280" cy="54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EFD40F4-09BF-4527-A936-EF056A240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517232"/>
                <a:ext cx="2520280" cy="5441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512014BA-4C0C-4201-84FE-3721848506A4}"/>
                  </a:ext>
                </a:extLst>
              </p:cNvPr>
              <p:cNvSpPr txBox="1"/>
              <p:nvPr/>
            </p:nvSpPr>
            <p:spPr>
              <a:xfrm>
                <a:off x="3923928" y="6237312"/>
                <a:ext cx="1008112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512014BA-4C0C-4201-84FE-372184850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6237312"/>
                <a:ext cx="1008112" cy="3331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E5229AC-BDBF-4569-83A1-4E7B8588C2B8}"/>
                  </a:ext>
                </a:extLst>
              </p:cNvPr>
              <p:cNvSpPr txBox="1"/>
              <p:nvPr/>
            </p:nvSpPr>
            <p:spPr>
              <a:xfrm>
                <a:off x="467544" y="5373216"/>
                <a:ext cx="108012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E5229AC-BDBF-4569-83A1-4E7B8588C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73216"/>
                <a:ext cx="1080120" cy="3331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A23E090-D28A-4DD6-902E-5F8F7A53D242}"/>
                  </a:ext>
                </a:extLst>
              </p:cNvPr>
              <p:cNvSpPr txBox="1"/>
              <p:nvPr/>
            </p:nvSpPr>
            <p:spPr>
              <a:xfrm>
                <a:off x="1907704" y="5229200"/>
                <a:ext cx="1440160" cy="554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A23E090-D28A-4DD6-902E-5F8F7A53D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229200"/>
                <a:ext cx="1440160" cy="5541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24">
            <a:extLst>
              <a:ext uri="{FF2B5EF4-FFF2-40B4-BE49-F238E27FC236}">
                <a16:creationId xmlns:a16="http://schemas.microsoft.com/office/drawing/2014/main" id="{F9F45258-81E8-4BCD-A0F7-C3D3E6313B85}"/>
              </a:ext>
            </a:extLst>
          </p:cNvPr>
          <p:cNvSpPr/>
          <p:nvPr/>
        </p:nvSpPr>
        <p:spPr>
          <a:xfrm>
            <a:off x="5940152" y="4509120"/>
            <a:ext cx="288032" cy="648072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27">
            <a:extLst>
              <a:ext uri="{FF2B5EF4-FFF2-40B4-BE49-F238E27FC236}">
                <a16:creationId xmlns:a16="http://schemas.microsoft.com/office/drawing/2014/main" id="{9D49945D-B8A1-4DC7-9AFA-C2C8D66F6CA8}"/>
              </a:ext>
            </a:extLst>
          </p:cNvPr>
          <p:cNvSpPr txBox="1"/>
          <p:nvPr/>
        </p:nvSpPr>
        <p:spPr>
          <a:xfrm>
            <a:off x="6156176" y="465313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Expand brackets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Arc 24">
            <a:extLst>
              <a:ext uri="{FF2B5EF4-FFF2-40B4-BE49-F238E27FC236}">
                <a16:creationId xmlns:a16="http://schemas.microsoft.com/office/drawing/2014/main" id="{5CCE074E-BDDA-4B3D-90A0-51553AACF200}"/>
              </a:ext>
            </a:extLst>
          </p:cNvPr>
          <p:cNvSpPr/>
          <p:nvPr/>
        </p:nvSpPr>
        <p:spPr>
          <a:xfrm>
            <a:off x="5940152" y="5157192"/>
            <a:ext cx="288032" cy="648072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24">
            <a:extLst>
              <a:ext uri="{FF2B5EF4-FFF2-40B4-BE49-F238E27FC236}">
                <a16:creationId xmlns:a16="http://schemas.microsoft.com/office/drawing/2014/main" id="{93FF0EFF-17F1-45DB-9B77-4A1853BCB7FA}"/>
              </a:ext>
            </a:extLst>
          </p:cNvPr>
          <p:cNvSpPr/>
          <p:nvPr/>
        </p:nvSpPr>
        <p:spPr>
          <a:xfrm>
            <a:off x="5796136" y="5805264"/>
            <a:ext cx="288032" cy="648072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27">
                <a:extLst>
                  <a:ext uri="{FF2B5EF4-FFF2-40B4-BE49-F238E27FC236}">
                    <a16:creationId xmlns:a16="http://schemas.microsoft.com/office/drawing/2014/main" id="{66A4C645-9B3A-41E1-96FA-3A80C9876841}"/>
                  </a:ext>
                </a:extLst>
              </p:cNvPr>
              <p:cNvSpPr txBox="1"/>
              <p:nvPr/>
            </p:nvSpPr>
            <p:spPr>
              <a:xfrm>
                <a:off x="6156176" y="5301208"/>
                <a:ext cx="9361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53" name="TextBox 27">
                <a:extLst>
                  <a:ext uri="{FF2B5EF4-FFF2-40B4-BE49-F238E27FC236}">
                    <a16:creationId xmlns:a16="http://schemas.microsoft.com/office/drawing/2014/main" id="{66A4C645-9B3A-41E1-96FA-3A80C9876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301208"/>
                <a:ext cx="936104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27">
            <a:extLst>
              <a:ext uri="{FF2B5EF4-FFF2-40B4-BE49-F238E27FC236}">
                <a16:creationId xmlns:a16="http://schemas.microsoft.com/office/drawing/2014/main" id="{BB6721C1-732C-40F5-83E4-750DB45CD1AF}"/>
              </a:ext>
            </a:extLst>
          </p:cNvPr>
          <p:cNvSpPr txBox="1"/>
          <p:nvPr/>
        </p:nvSpPr>
        <p:spPr>
          <a:xfrm>
            <a:off x="5868144" y="587727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Group like terms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7BFA722D-6D82-4224-93FC-C2F5044CDFF1}"/>
                  </a:ext>
                </a:extLst>
              </p:cNvPr>
              <p:cNvSpPr txBox="1"/>
              <p:nvPr/>
            </p:nvSpPr>
            <p:spPr>
              <a:xfrm>
                <a:off x="467544" y="5805264"/>
                <a:ext cx="1224136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7BFA722D-6D82-4224-93FC-C2F5044CD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05264"/>
                <a:ext cx="1224136" cy="3331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27">
                <a:extLst>
                  <a:ext uri="{FF2B5EF4-FFF2-40B4-BE49-F238E27FC236}">
                    <a16:creationId xmlns:a16="http://schemas.microsoft.com/office/drawing/2014/main" id="{071502C5-0AA1-49A5-91CB-DD3382D30F6F}"/>
                  </a:ext>
                </a:extLst>
              </p:cNvPr>
              <p:cNvSpPr txBox="1"/>
              <p:nvPr/>
            </p:nvSpPr>
            <p:spPr>
              <a:xfrm>
                <a:off x="3779912" y="3861048"/>
                <a:ext cx="23218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56" name="TextBox 27">
                <a:extLst>
                  <a:ext uri="{FF2B5EF4-FFF2-40B4-BE49-F238E27FC236}">
                    <a16:creationId xmlns:a16="http://schemas.microsoft.com/office/drawing/2014/main" id="{071502C5-0AA1-49A5-91CB-DD3382D30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861048"/>
                <a:ext cx="2321895" cy="307777"/>
              </a:xfrm>
              <a:prstGeom prst="rect">
                <a:avLst/>
              </a:prstGeom>
              <a:blipFill>
                <a:blip r:embed="rId1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460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3" grpId="0"/>
      <p:bldP spid="42" grpId="0"/>
      <p:bldP spid="45" grpId="0"/>
      <p:bldP spid="46" grpId="0"/>
      <p:bldP spid="49" grpId="0" animBg="1"/>
      <p:bldP spid="50" grpId="0"/>
      <p:bldP spid="51" grpId="0" animBg="1"/>
      <p:bldP spid="52" grpId="0" animBg="1"/>
      <p:bldP spid="53" grpId="0"/>
      <p:bldP spid="54" grpId="0"/>
      <p:bldP spid="55" grpId="0"/>
      <p:bldP spid="5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37973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use the properties of complex nth roots to solve geometric problems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 coordinate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e>
                        </m:rad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,1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lies at one vertex of an equilateral triangle. The centre of the triangle is at the origin.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Find the coordinates of the other vertices of the triangle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3797300" cy="5105400"/>
              </a:xfrm>
              <a:blipFill>
                <a:blip r:embed="rId3"/>
                <a:stretch>
                  <a:fillRect l="-161" t="-717" r="-1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1G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C095CAD7-6F68-48DA-8C3B-317302D4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BA20C4E-A3C9-4EB4-A2E2-56B1013A7FC9}"/>
                  </a:ext>
                </a:extLst>
              </p:cNvPr>
              <p:cNvSpPr txBox="1"/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In general, the solutions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=1,2..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BA20C4E-A3C9-4EB4-A2E2-56B1013A7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9D03CE7C-C73E-40C9-865E-A745E2FBFC43}"/>
                  </a:ext>
                </a:extLst>
              </p:cNvPr>
              <p:cNvSpPr txBox="1"/>
              <p:nvPr/>
            </p:nvSpPr>
            <p:spPr>
              <a:xfrm>
                <a:off x="7190021" y="0"/>
                <a:ext cx="1944216" cy="136133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First, find any root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Then find </a:t>
                </a:r>
                <a14:m>
                  <m:oMath xmlns:m="http://schemas.openxmlformats.org/officeDocument/2006/math">
                    <m:r>
                      <a:rPr lang="en-US" sz="1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𝑐𝑜𝑠</m:t>
                    </m:r>
                    <m:d>
                      <m:dPr>
                        <m:ctrlP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𝑖𝑠𝑖𝑛</m:t>
                    </m:r>
                    <m:d>
                      <m:dPr>
                        <m:ctrlP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GB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Then multiply the root by </a:t>
                </a:r>
                <a14:m>
                  <m:oMath xmlns:m="http://schemas.openxmlformats.org/officeDocument/2006/math">
                    <m:r>
                      <a:rPr lang="en-GB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repeatedly until you have found all the roots</a:t>
                </a:r>
              </a:p>
            </p:txBody>
          </p:sp>
        </mc:Choice>
        <mc:Fallback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9D03CE7C-C73E-40C9-865E-A745E2FBF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021" y="0"/>
                <a:ext cx="1944216" cy="1361335"/>
              </a:xfrm>
              <a:prstGeom prst="rect">
                <a:avLst/>
              </a:prstGeom>
              <a:blipFill>
                <a:blip r:embed="rId5"/>
                <a:stretch>
                  <a:fillRect b="-13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31">
            <a:extLst>
              <a:ext uri="{FF2B5EF4-FFF2-40B4-BE49-F238E27FC236}">
                <a16:creationId xmlns:a16="http://schemas.microsoft.com/office/drawing/2014/main" id="{FFC3EE69-E87F-4A11-8CBC-86FE7F354DB0}"/>
              </a:ext>
            </a:extLst>
          </p:cNvPr>
          <p:cNvCxnSpPr>
            <a:cxnSpLocks/>
          </p:cNvCxnSpPr>
          <p:nvPr/>
        </p:nvCxnSpPr>
        <p:spPr>
          <a:xfrm flipV="1">
            <a:off x="5652120" y="1412776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>
            <a:extLst>
              <a:ext uri="{FF2B5EF4-FFF2-40B4-BE49-F238E27FC236}">
                <a16:creationId xmlns:a16="http://schemas.microsoft.com/office/drawing/2014/main" id="{484D67D9-A375-42E1-8941-8BDF9AEC4349}"/>
              </a:ext>
            </a:extLst>
          </p:cNvPr>
          <p:cNvSpPr txBox="1"/>
          <p:nvPr/>
        </p:nvSpPr>
        <p:spPr>
          <a:xfrm>
            <a:off x="6876256" y="2564904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x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9" name="TextBox 40">
            <a:extLst>
              <a:ext uri="{FF2B5EF4-FFF2-40B4-BE49-F238E27FC236}">
                <a16:creationId xmlns:a16="http://schemas.microsoft.com/office/drawing/2014/main" id="{9E51E524-12A4-421F-AEA5-B357142C2884}"/>
              </a:ext>
            </a:extLst>
          </p:cNvPr>
          <p:cNvSpPr txBox="1"/>
          <p:nvPr/>
        </p:nvSpPr>
        <p:spPr>
          <a:xfrm>
            <a:off x="5508104" y="1124744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y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23" name="Straight Arrow Connector 31">
            <a:extLst>
              <a:ext uri="{FF2B5EF4-FFF2-40B4-BE49-F238E27FC236}">
                <a16:creationId xmlns:a16="http://schemas.microsoft.com/office/drawing/2014/main" id="{2AC1C597-F237-48D2-B8B4-C12635F63BD4}"/>
              </a:ext>
            </a:extLst>
          </p:cNvPr>
          <p:cNvCxnSpPr>
            <a:cxnSpLocks/>
          </p:cNvCxnSpPr>
          <p:nvPr/>
        </p:nvCxnSpPr>
        <p:spPr>
          <a:xfrm rot="5400000" flipV="1">
            <a:off x="5652120" y="1484784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09A341B-2F48-4C55-B228-653027F48CBE}"/>
              </a:ext>
            </a:extLst>
          </p:cNvPr>
          <p:cNvGrpSpPr/>
          <p:nvPr/>
        </p:nvGrpSpPr>
        <p:grpSpPr>
          <a:xfrm>
            <a:off x="6156176" y="2132856"/>
            <a:ext cx="144016" cy="144016"/>
            <a:chOff x="7740352" y="4509120"/>
            <a:chExt cx="144016" cy="144016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5819C78B-A7E5-42DE-850E-750144205725}"/>
                </a:ext>
              </a:extLst>
            </p:cNvPr>
            <p:cNvCxnSpPr/>
            <p:nvPr/>
          </p:nvCxnSpPr>
          <p:spPr>
            <a:xfrm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D6833852-0042-40AE-9C6D-270DE0F11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BD85A3B-B34C-464B-B46D-469C0A151691}"/>
                  </a:ext>
                </a:extLst>
              </p:cNvPr>
              <p:cNvSpPr txBox="1"/>
              <p:nvPr/>
            </p:nvSpPr>
            <p:spPr>
              <a:xfrm>
                <a:off x="6300192" y="1916832"/>
                <a:ext cx="502189" cy="221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BD85A3B-B34C-464B-B46D-469C0A151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916832"/>
                <a:ext cx="502189" cy="2212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8A1C0CF-8321-4625-A193-CA97EA43EC47}"/>
              </a:ext>
            </a:extLst>
          </p:cNvPr>
          <p:cNvSpPr txBox="1"/>
          <p:nvPr/>
        </p:nvSpPr>
        <p:spPr>
          <a:xfrm>
            <a:off x="107504" y="44371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</a:rPr>
              <a:t>Although this problem involves regular coordinates, you can model it using complex numbers in order to solve it!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CEDC08D-5B07-4E37-8454-A601496C9EC8}"/>
              </a:ext>
            </a:extLst>
          </p:cNvPr>
          <p:cNvSpPr/>
          <p:nvPr/>
        </p:nvSpPr>
        <p:spPr>
          <a:xfrm>
            <a:off x="7185157" y="620688"/>
            <a:ext cx="1979712" cy="7200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04EAD5B-14D8-4ED8-84C4-F67A55ECF7AC}"/>
                  </a:ext>
                </a:extLst>
              </p:cNvPr>
              <p:cNvSpPr txBox="1"/>
              <p:nvPr/>
            </p:nvSpPr>
            <p:spPr>
              <a:xfrm>
                <a:off x="3851920" y="4221088"/>
                <a:ext cx="2160240" cy="60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latin typeface="Comic Sans MS" panose="030F0702030302020204" pitchFamily="66" charset="0"/>
                            </a:rPr>
                            <m:t> </m:t>
                          </m:r>
                        </m:e>
                      </m:d>
                      <m:d>
                        <m:d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04EAD5B-14D8-4ED8-84C4-F67A55ECF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221088"/>
                <a:ext cx="2160240" cy="6016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D276B06-8377-429E-BF99-24B1F0E1DAAA}"/>
                  </a:ext>
                </a:extLst>
              </p:cNvPr>
              <p:cNvSpPr txBox="1"/>
              <p:nvPr/>
            </p:nvSpPr>
            <p:spPr>
              <a:xfrm>
                <a:off x="3635896" y="4869160"/>
                <a:ext cx="2520280" cy="54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D276B06-8377-429E-BF99-24B1F0E1D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869160"/>
                <a:ext cx="2520280" cy="5441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EFD40F4-09BF-4527-A936-EF056A240550}"/>
                  </a:ext>
                </a:extLst>
              </p:cNvPr>
              <p:cNvSpPr txBox="1"/>
              <p:nvPr/>
            </p:nvSpPr>
            <p:spPr>
              <a:xfrm>
                <a:off x="3563888" y="5517232"/>
                <a:ext cx="2448272" cy="54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EFD40F4-09BF-4527-A936-EF056A240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517232"/>
                <a:ext cx="2448272" cy="5441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512014BA-4C0C-4201-84FE-3721848506A4}"/>
                  </a:ext>
                </a:extLst>
              </p:cNvPr>
              <p:cNvSpPr txBox="1"/>
              <p:nvPr/>
            </p:nvSpPr>
            <p:spPr>
              <a:xfrm>
                <a:off x="3923928" y="6237312"/>
                <a:ext cx="648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512014BA-4C0C-4201-84FE-372184850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6237312"/>
                <a:ext cx="64807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E5229AC-BDBF-4569-83A1-4E7B8588C2B8}"/>
                  </a:ext>
                </a:extLst>
              </p:cNvPr>
              <p:cNvSpPr txBox="1"/>
              <p:nvPr/>
            </p:nvSpPr>
            <p:spPr>
              <a:xfrm>
                <a:off x="467544" y="5373216"/>
                <a:ext cx="108012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E5229AC-BDBF-4569-83A1-4E7B8588C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73216"/>
                <a:ext cx="1080120" cy="3331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A23E090-D28A-4DD6-902E-5F8F7A53D242}"/>
                  </a:ext>
                </a:extLst>
              </p:cNvPr>
              <p:cNvSpPr txBox="1"/>
              <p:nvPr/>
            </p:nvSpPr>
            <p:spPr>
              <a:xfrm>
                <a:off x="1907704" y="5229200"/>
                <a:ext cx="1440160" cy="554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A23E090-D28A-4DD6-902E-5F8F7A53D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229200"/>
                <a:ext cx="1440160" cy="5541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24">
            <a:extLst>
              <a:ext uri="{FF2B5EF4-FFF2-40B4-BE49-F238E27FC236}">
                <a16:creationId xmlns:a16="http://schemas.microsoft.com/office/drawing/2014/main" id="{F9F45258-81E8-4BCD-A0F7-C3D3E6313B85}"/>
              </a:ext>
            </a:extLst>
          </p:cNvPr>
          <p:cNvSpPr/>
          <p:nvPr/>
        </p:nvSpPr>
        <p:spPr>
          <a:xfrm>
            <a:off x="5940152" y="4509120"/>
            <a:ext cx="288032" cy="648072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27">
            <a:extLst>
              <a:ext uri="{FF2B5EF4-FFF2-40B4-BE49-F238E27FC236}">
                <a16:creationId xmlns:a16="http://schemas.microsoft.com/office/drawing/2014/main" id="{9D49945D-B8A1-4DC7-9AFA-C2C8D66F6CA8}"/>
              </a:ext>
            </a:extLst>
          </p:cNvPr>
          <p:cNvSpPr txBox="1"/>
          <p:nvPr/>
        </p:nvSpPr>
        <p:spPr>
          <a:xfrm>
            <a:off x="6156176" y="465313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Expand brackets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Arc 24">
            <a:extLst>
              <a:ext uri="{FF2B5EF4-FFF2-40B4-BE49-F238E27FC236}">
                <a16:creationId xmlns:a16="http://schemas.microsoft.com/office/drawing/2014/main" id="{5CCE074E-BDDA-4B3D-90A0-51553AACF200}"/>
              </a:ext>
            </a:extLst>
          </p:cNvPr>
          <p:cNvSpPr/>
          <p:nvPr/>
        </p:nvSpPr>
        <p:spPr>
          <a:xfrm>
            <a:off x="5940152" y="5157192"/>
            <a:ext cx="288032" cy="648072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24">
            <a:extLst>
              <a:ext uri="{FF2B5EF4-FFF2-40B4-BE49-F238E27FC236}">
                <a16:creationId xmlns:a16="http://schemas.microsoft.com/office/drawing/2014/main" id="{93FF0EFF-17F1-45DB-9B77-4A1853BCB7FA}"/>
              </a:ext>
            </a:extLst>
          </p:cNvPr>
          <p:cNvSpPr/>
          <p:nvPr/>
        </p:nvSpPr>
        <p:spPr>
          <a:xfrm>
            <a:off x="5796136" y="5805264"/>
            <a:ext cx="288032" cy="648072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27">
                <a:extLst>
                  <a:ext uri="{FF2B5EF4-FFF2-40B4-BE49-F238E27FC236}">
                    <a16:creationId xmlns:a16="http://schemas.microsoft.com/office/drawing/2014/main" id="{66A4C645-9B3A-41E1-96FA-3A80C9876841}"/>
                  </a:ext>
                </a:extLst>
              </p:cNvPr>
              <p:cNvSpPr txBox="1"/>
              <p:nvPr/>
            </p:nvSpPr>
            <p:spPr>
              <a:xfrm>
                <a:off x="6156176" y="5301208"/>
                <a:ext cx="9361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53" name="TextBox 27">
                <a:extLst>
                  <a:ext uri="{FF2B5EF4-FFF2-40B4-BE49-F238E27FC236}">
                    <a16:creationId xmlns:a16="http://schemas.microsoft.com/office/drawing/2014/main" id="{66A4C645-9B3A-41E1-96FA-3A80C9876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301208"/>
                <a:ext cx="936104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27">
            <a:extLst>
              <a:ext uri="{FF2B5EF4-FFF2-40B4-BE49-F238E27FC236}">
                <a16:creationId xmlns:a16="http://schemas.microsoft.com/office/drawing/2014/main" id="{BB6721C1-732C-40F5-83E4-750DB45CD1AF}"/>
              </a:ext>
            </a:extLst>
          </p:cNvPr>
          <p:cNvSpPr txBox="1"/>
          <p:nvPr/>
        </p:nvSpPr>
        <p:spPr>
          <a:xfrm>
            <a:off x="5868144" y="587727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Group like terms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7BFA722D-6D82-4224-93FC-C2F5044CDFF1}"/>
                  </a:ext>
                </a:extLst>
              </p:cNvPr>
              <p:cNvSpPr txBox="1"/>
              <p:nvPr/>
            </p:nvSpPr>
            <p:spPr>
              <a:xfrm>
                <a:off x="467544" y="5805264"/>
                <a:ext cx="1224136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7BFA722D-6D82-4224-93FC-C2F5044CD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05264"/>
                <a:ext cx="1224136" cy="3331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27">
                <a:extLst>
                  <a:ext uri="{FF2B5EF4-FFF2-40B4-BE49-F238E27FC236}">
                    <a16:creationId xmlns:a16="http://schemas.microsoft.com/office/drawing/2014/main" id="{071502C5-0AA1-49A5-91CB-DD3382D30F6F}"/>
                  </a:ext>
                </a:extLst>
              </p:cNvPr>
              <p:cNvSpPr txBox="1"/>
              <p:nvPr/>
            </p:nvSpPr>
            <p:spPr>
              <a:xfrm>
                <a:off x="3779912" y="3861048"/>
                <a:ext cx="23218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56" name="TextBox 27">
                <a:extLst>
                  <a:ext uri="{FF2B5EF4-FFF2-40B4-BE49-F238E27FC236}">
                    <a16:creationId xmlns:a16="http://schemas.microsoft.com/office/drawing/2014/main" id="{071502C5-0AA1-49A5-91CB-DD3382D30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861048"/>
                <a:ext cx="2321895" cy="307777"/>
              </a:xfrm>
              <a:prstGeom prst="rect">
                <a:avLst/>
              </a:prstGeom>
              <a:blipFill>
                <a:blip r:embed="rId1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05825-136C-4E22-8C13-5BDFCC7AE803}"/>
                  </a:ext>
                </a:extLst>
              </p:cNvPr>
              <p:cNvSpPr txBox="1"/>
              <p:nvPr/>
            </p:nvSpPr>
            <p:spPr>
              <a:xfrm>
                <a:off x="467544" y="6237312"/>
                <a:ext cx="9361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05825-136C-4E22-8C13-5BDFCC7AE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237312"/>
                <a:ext cx="936104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618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3" grpId="0"/>
      <p:bldP spid="42" grpId="0"/>
      <p:bldP spid="45" grpId="0"/>
      <p:bldP spid="46" grpId="0"/>
      <p:bldP spid="49" grpId="0" animBg="1"/>
      <p:bldP spid="50" grpId="0"/>
      <p:bldP spid="51" grpId="0" animBg="1"/>
      <p:bldP spid="52" grpId="0" animBg="1"/>
      <p:bldP spid="53" grpId="0"/>
      <p:bldP spid="54" grpId="0"/>
      <p:bldP spid="56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3528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express a complex number in the form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𝒓𝒆𝒊</m:t>
                    </m:r>
                    <m:r>
                      <a:rPr lang="el-GR" sz="1400" b="1" i="1" baseline="30000" dirty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Express the following in the form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𝑧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𝑟𝑒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1400" baseline="30000" dirty="0">
                    <a:latin typeface="Comic Sans MS" panose="030F0702030302020204" pitchFamily="66" charset="0"/>
                  </a:rPr>
                  <a:t> </a:t>
                </a:r>
                <a:r>
                  <a:rPr lang="en-US" sz="1400" dirty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sz="1400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352800" cy="4525963"/>
              </a:xfrm>
              <a:blipFill>
                <a:blip r:embed="rId2"/>
                <a:stretch>
                  <a:fillRect t="-270" r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76200"/>
                <a:ext cx="177317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773178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185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418" y="542498"/>
                <a:ext cx="874342" cy="3172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8" y="542498"/>
                <a:ext cx="874342" cy="3172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1946239" y="77379"/>
                <a:ext cx="1484765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239" y="77379"/>
                <a:ext cx="148476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3541493" y="75401"/>
                <a:ext cx="157716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493" y="75401"/>
                <a:ext cx="157716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800" y="3048000"/>
                <a:ext cx="2593787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048000"/>
                <a:ext cx="2593787" cy="5763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029200" y="1524000"/>
                <a:ext cx="2593787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524000"/>
                <a:ext cx="2593787" cy="5763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/>
          <p:cNvCxnSpPr/>
          <p:nvPr/>
        </p:nvCxnSpPr>
        <p:spPr>
          <a:xfrm flipH="1" flipV="1">
            <a:off x="6324600" y="2133600"/>
            <a:ext cx="3810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6781800" y="2133600"/>
            <a:ext cx="3810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5486400" y="2133600"/>
            <a:ext cx="762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4400" y="28194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can see from the form that r = √2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172200" y="28194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can see from the form that 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l-GR" sz="1400" baseline="30000" dirty="0">
                <a:solidFill>
                  <a:srgbClr val="FF0000"/>
                </a:solidFill>
                <a:latin typeface="Comic Sans MS" pitchFamily="66" charset="0"/>
              </a:rPr>
              <a:t>π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US" sz="1400" baseline="-25000" dirty="0">
                <a:solidFill>
                  <a:srgbClr val="FF0000"/>
                </a:solidFill>
                <a:latin typeface="Comic Sans MS" pitchFamily="66" charset="0"/>
              </a:rPr>
              <a:t>10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5715000" y="4419600"/>
                <a:ext cx="973728" cy="34939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419600"/>
                <a:ext cx="973728" cy="34939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5715000" y="4953000"/>
                <a:ext cx="1203856" cy="42928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953000"/>
                <a:ext cx="1203856" cy="4292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Arc 143"/>
          <p:cNvSpPr/>
          <p:nvPr/>
        </p:nvSpPr>
        <p:spPr>
          <a:xfrm>
            <a:off x="6781800" y="4648200"/>
            <a:ext cx="304800" cy="533400"/>
          </a:xfrm>
          <a:prstGeom prst="arc">
            <a:avLst>
              <a:gd name="adj1" fmla="val 16200000"/>
              <a:gd name="adj2" fmla="val 545054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TextBox 156"/>
          <p:cNvSpPr txBox="1"/>
          <p:nvPr/>
        </p:nvSpPr>
        <p:spPr>
          <a:xfrm>
            <a:off x="7086600" y="4724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Replace r and 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29200" y="3581400"/>
                <a:ext cx="849912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𝑟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581400"/>
                <a:ext cx="849912" cy="36760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6477000" y="3505200"/>
                <a:ext cx="848117" cy="512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505200"/>
                <a:ext cx="848117" cy="512384"/>
              </a:xfrm>
              <a:prstGeom prst="rect">
                <a:avLst/>
              </a:prstGeom>
              <a:blipFill rotWithShape="1">
                <a:blip r:embed="rId1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1A</a:t>
            </a:r>
          </a:p>
        </p:txBody>
      </p:sp>
    </p:spTree>
    <p:extLst>
      <p:ext uri="{BB962C8B-B14F-4D97-AF65-F5344CB8AC3E}">
        <p14:creationId xmlns:p14="http://schemas.microsoft.com/office/powerpoint/2010/main" val="186898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9" grpId="0"/>
      <p:bldP spid="16" grpId="0"/>
      <p:bldP spid="136" grpId="0"/>
      <p:bldP spid="137" grpId="0"/>
      <p:bldP spid="139" grpId="0"/>
      <p:bldP spid="144" grpId="0" animBg="1"/>
      <p:bldP spid="157" grpId="0"/>
      <p:bldP spid="17" grpId="0"/>
      <p:bldP spid="15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37973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use the properties of complex nth roots to solve geometric problems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 coordinate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e>
                        </m:rad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,1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lies at one vertex of an equilateral triangle. The centre of the triangle is at the origin.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Find the coordinates of the other vertices of the triangle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3797300" cy="5105400"/>
              </a:xfrm>
              <a:blipFill>
                <a:blip r:embed="rId3"/>
                <a:stretch>
                  <a:fillRect l="-161" t="-717" r="-1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10343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1G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C095CAD7-6F68-48DA-8C3B-317302D4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BA20C4E-A3C9-4EB4-A2E2-56B1013A7FC9}"/>
                  </a:ext>
                </a:extLst>
              </p:cNvPr>
              <p:cNvSpPr txBox="1"/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In general, the solutions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=1,2..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BA20C4E-A3C9-4EB4-A2E2-56B1013A7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204263" cy="404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9D03CE7C-C73E-40C9-865E-A745E2FBFC43}"/>
                  </a:ext>
                </a:extLst>
              </p:cNvPr>
              <p:cNvSpPr txBox="1"/>
              <p:nvPr/>
            </p:nvSpPr>
            <p:spPr>
              <a:xfrm>
                <a:off x="7190021" y="0"/>
                <a:ext cx="1944216" cy="136133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First, find any root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Then find </a:t>
                </a:r>
                <a14:m>
                  <m:oMath xmlns:m="http://schemas.openxmlformats.org/officeDocument/2006/math">
                    <m:r>
                      <a:rPr lang="en-US" sz="1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𝑐𝑜𝑠</m:t>
                    </m:r>
                    <m:d>
                      <m:dPr>
                        <m:ctrlP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𝑖𝑠𝑖𝑛</m:t>
                    </m:r>
                    <m:d>
                      <m:dPr>
                        <m:ctrlP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GB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Then multiply the root by </a:t>
                </a:r>
                <a14:m>
                  <m:oMath xmlns:m="http://schemas.openxmlformats.org/officeDocument/2006/math">
                    <m:r>
                      <a:rPr lang="en-GB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repeatedly until you have found all the roots</a:t>
                </a:r>
              </a:p>
            </p:txBody>
          </p:sp>
        </mc:Choice>
        <mc:Fallback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9D03CE7C-C73E-40C9-865E-A745E2FBF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021" y="0"/>
                <a:ext cx="1944216" cy="1361335"/>
              </a:xfrm>
              <a:prstGeom prst="rect">
                <a:avLst/>
              </a:prstGeom>
              <a:blipFill>
                <a:blip r:embed="rId5"/>
                <a:stretch>
                  <a:fillRect b="-13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31">
            <a:extLst>
              <a:ext uri="{FF2B5EF4-FFF2-40B4-BE49-F238E27FC236}">
                <a16:creationId xmlns:a16="http://schemas.microsoft.com/office/drawing/2014/main" id="{FFC3EE69-E87F-4A11-8CBC-86FE7F354DB0}"/>
              </a:ext>
            </a:extLst>
          </p:cNvPr>
          <p:cNvCxnSpPr>
            <a:cxnSpLocks/>
          </p:cNvCxnSpPr>
          <p:nvPr/>
        </p:nvCxnSpPr>
        <p:spPr>
          <a:xfrm flipV="1">
            <a:off x="5652120" y="1412776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>
            <a:extLst>
              <a:ext uri="{FF2B5EF4-FFF2-40B4-BE49-F238E27FC236}">
                <a16:creationId xmlns:a16="http://schemas.microsoft.com/office/drawing/2014/main" id="{484D67D9-A375-42E1-8941-8BDF9AEC4349}"/>
              </a:ext>
            </a:extLst>
          </p:cNvPr>
          <p:cNvSpPr txBox="1"/>
          <p:nvPr/>
        </p:nvSpPr>
        <p:spPr>
          <a:xfrm>
            <a:off x="6876256" y="2564904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x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9" name="TextBox 40">
            <a:extLst>
              <a:ext uri="{FF2B5EF4-FFF2-40B4-BE49-F238E27FC236}">
                <a16:creationId xmlns:a16="http://schemas.microsoft.com/office/drawing/2014/main" id="{9E51E524-12A4-421F-AEA5-B357142C2884}"/>
              </a:ext>
            </a:extLst>
          </p:cNvPr>
          <p:cNvSpPr txBox="1"/>
          <p:nvPr/>
        </p:nvSpPr>
        <p:spPr>
          <a:xfrm>
            <a:off x="5508104" y="1124744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y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23" name="Straight Arrow Connector 31">
            <a:extLst>
              <a:ext uri="{FF2B5EF4-FFF2-40B4-BE49-F238E27FC236}">
                <a16:creationId xmlns:a16="http://schemas.microsoft.com/office/drawing/2014/main" id="{2AC1C597-F237-48D2-B8B4-C12635F63BD4}"/>
              </a:ext>
            </a:extLst>
          </p:cNvPr>
          <p:cNvCxnSpPr>
            <a:cxnSpLocks/>
          </p:cNvCxnSpPr>
          <p:nvPr/>
        </p:nvCxnSpPr>
        <p:spPr>
          <a:xfrm rot="5400000" flipV="1">
            <a:off x="5652120" y="1484784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09A341B-2F48-4C55-B228-653027F48CBE}"/>
              </a:ext>
            </a:extLst>
          </p:cNvPr>
          <p:cNvGrpSpPr/>
          <p:nvPr/>
        </p:nvGrpSpPr>
        <p:grpSpPr>
          <a:xfrm>
            <a:off x="6156176" y="2132856"/>
            <a:ext cx="144016" cy="144016"/>
            <a:chOff x="7740352" y="4509120"/>
            <a:chExt cx="144016" cy="144016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5819C78B-A7E5-42DE-850E-750144205725}"/>
                </a:ext>
              </a:extLst>
            </p:cNvPr>
            <p:cNvCxnSpPr/>
            <p:nvPr/>
          </p:nvCxnSpPr>
          <p:spPr>
            <a:xfrm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D6833852-0042-40AE-9C6D-270DE0F11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BD85A3B-B34C-464B-B46D-469C0A151691}"/>
                  </a:ext>
                </a:extLst>
              </p:cNvPr>
              <p:cNvSpPr txBox="1"/>
              <p:nvPr/>
            </p:nvSpPr>
            <p:spPr>
              <a:xfrm>
                <a:off x="6300192" y="1916832"/>
                <a:ext cx="502189" cy="221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BD85A3B-B34C-464B-B46D-469C0A151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916832"/>
                <a:ext cx="502189" cy="2212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8A1C0CF-8321-4625-A193-CA97EA43EC47}"/>
              </a:ext>
            </a:extLst>
          </p:cNvPr>
          <p:cNvSpPr txBox="1"/>
          <p:nvPr/>
        </p:nvSpPr>
        <p:spPr>
          <a:xfrm>
            <a:off x="107504" y="44371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</a:rPr>
              <a:t>Although this problem involves regular coordinates, you can model it using complex numbers in order to solve it!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E5229AC-BDBF-4569-83A1-4E7B8588C2B8}"/>
                  </a:ext>
                </a:extLst>
              </p:cNvPr>
              <p:cNvSpPr txBox="1"/>
              <p:nvPr/>
            </p:nvSpPr>
            <p:spPr>
              <a:xfrm>
                <a:off x="467544" y="5373216"/>
                <a:ext cx="108012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E5229AC-BDBF-4569-83A1-4E7B8588C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73216"/>
                <a:ext cx="1080120" cy="3331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A23E090-D28A-4DD6-902E-5F8F7A53D242}"/>
                  </a:ext>
                </a:extLst>
              </p:cNvPr>
              <p:cNvSpPr txBox="1"/>
              <p:nvPr/>
            </p:nvSpPr>
            <p:spPr>
              <a:xfrm>
                <a:off x="1907704" y="5229200"/>
                <a:ext cx="1440160" cy="554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A23E090-D28A-4DD6-902E-5F8F7A53D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229200"/>
                <a:ext cx="1440160" cy="5541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7BFA722D-6D82-4224-93FC-C2F5044CDFF1}"/>
                  </a:ext>
                </a:extLst>
              </p:cNvPr>
              <p:cNvSpPr txBox="1"/>
              <p:nvPr/>
            </p:nvSpPr>
            <p:spPr>
              <a:xfrm>
                <a:off x="467544" y="5805264"/>
                <a:ext cx="1224136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7BFA722D-6D82-4224-93FC-C2F5044CD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05264"/>
                <a:ext cx="1224136" cy="3331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05825-136C-4E22-8C13-5BDFCC7AE803}"/>
                  </a:ext>
                </a:extLst>
              </p:cNvPr>
              <p:cNvSpPr txBox="1"/>
              <p:nvPr/>
            </p:nvSpPr>
            <p:spPr>
              <a:xfrm>
                <a:off x="467544" y="6237312"/>
                <a:ext cx="9361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05825-136C-4E22-8C13-5BDFCC7AE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237312"/>
                <a:ext cx="93610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DA86CFFA-F9DE-479D-8D68-EB7D3091A82B}"/>
              </a:ext>
            </a:extLst>
          </p:cNvPr>
          <p:cNvCxnSpPr>
            <a:cxnSpLocks/>
          </p:cNvCxnSpPr>
          <p:nvPr/>
        </p:nvCxnSpPr>
        <p:spPr>
          <a:xfrm>
            <a:off x="1691680" y="6021288"/>
            <a:ext cx="93610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72BE6C99-290C-4DC9-9587-C381C5986E4E}"/>
              </a:ext>
            </a:extLst>
          </p:cNvPr>
          <p:cNvCxnSpPr>
            <a:cxnSpLocks/>
          </p:cNvCxnSpPr>
          <p:nvPr/>
        </p:nvCxnSpPr>
        <p:spPr>
          <a:xfrm>
            <a:off x="1403648" y="6381328"/>
            <a:ext cx="93610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27">
                <a:extLst>
                  <a:ext uri="{FF2B5EF4-FFF2-40B4-BE49-F238E27FC236}">
                    <a16:creationId xmlns:a16="http://schemas.microsoft.com/office/drawing/2014/main" id="{E58D5B9E-46D2-4A51-B896-C742897D542A}"/>
                  </a:ext>
                </a:extLst>
              </p:cNvPr>
              <p:cNvSpPr txBox="1"/>
              <p:nvPr/>
            </p:nvSpPr>
            <p:spPr>
              <a:xfrm>
                <a:off x="2627784" y="5850088"/>
                <a:ext cx="4176464" cy="345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This will correspond to the coordinate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5" name="TextBox 27">
                <a:extLst>
                  <a:ext uri="{FF2B5EF4-FFF2-40B4-BE49-F238E27FC236}">
                    <a16:creationId xmlns:a16="http://schemas.microsoft.com/office/drawing/2014/main" id="{E58D5B9E-46D2-4A51-B896-C742897D5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850088"/>
                <a:ext cx="4176464" cy="345287"/>
              </a:xfrm>
              <a:prstGeom prst="rect">
                <a:avLst/>
              </a:prstGeom>
              <a:blipFill>
                <a:blip r:embed="rId11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27">
                <a:extLst>
                  <a:ext uri="{FF2B5EF4-FFF2-40B4-BE49-F238E27FC236}">
                    <a16:creationId xmlns:a16="http://schemas.microsoft.com/office/drawing/2014/main" id="{D30A8AF2-196C-4F6F-B073-6A319CB65CE3}"/>
                  </a:ext>
                </a:extLst>
              </p:cNvPr>
              <p:cNvSpPr txBox="1"/>
              <p:nvPr/>
            </p:nvSpPr>
            <p:spPr>
              <a:xfrm>
                <a:off x="2267744" y="6210128"/>
                <a:ext cx="41764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This will correspond to the coordinate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6" name="TextBox 27">
                <a:extLst>
                  <a:ext uri="{FF2B5EF4-FFF2-40B4-BE49-F238E27FC236}">
                    <a16:creationId xmlns:a16="http://schemas.microsoft.com/office/drawing/2014/main" id="{D30A8AF2-196C-4F6F-B073-6A319CB65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6210128"/>
                <a:ext cx="4176464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A3FEA1BF-0B99-410B-A637-795B4819C404}"/>
              </a:ext>
            </a:extLst>
          </p:cNvPr>
          <p:cNvCxnSpPr>
            <a:cxnSpLocks/>
          </p:cNvCxnSpPr>
          <p:nvPr/>
        </p:nvCxnSpPr>
        <p:spPr>
          <a:xfrm>
            <a:off x="5076056" y="2204864"/>
            <a:ext cx="115212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79C56D11-D134-4A7C-B167-DF1CE1ACD543}"/>
              </a:ext>
            </a:extLst>
          </p:cNvPr>
          <p:cNvCxnSpPr>
            <a:cxnSpLocks/>
          </p:cNvCxnSpPr>
          <p:nvPr/>
        </p:nvCxnSpPr>
        <p:spPr>
          <a:xfrm>
            <a:off x="5076056" y="2204864"/>
            <a:ext cx="576064" cy="10801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BA1F7BF8-42A5-4EE5-B69E-A04C8277EFD3}"/>
              </a:ext>
            </a:extLst>
          </p:cNvPr>
          <p:cNvCxnSpPr>
            <a:cxnSpLocks/>
          </p:cNvCxnSpPr>
          <p:nvPr/>
        </p:nvCxnSpPr>
        <p:spPr>
          <a:xfrm flipH="1">
            <a:off x="5652120" y="2204864"/>
            <a:ext cx="576064" cy="10801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0B6D3288-450D-428E-9365-E0BE4B207C87}"/>
              </a:ext>
            </a:extLst>
          </p:cNvPr>
          <p:cNvGrpSpPr/>
          <p:nvPr/>
        </p:nvGrpSpPr>
        <p:grpSpPr>
          <a:xfrm>
            <a:off x="5004048" y="2132856"/>
            <a:ext cx="144016" cy="144016"/>
            <a:chOff x="7740352" y="4509120"/>
            <a:chExt cx="144016" cy="144016"/>
          </a:xfrm>
        </p:grpSpPr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71510CC4-A956-46C5-90DC-125C2405BA7C}"/>
                </a:ext>
              </a:extLst>
            </p:cNvPr>
            <p:cNvCxnSpPr/>
            <p:nvPr/>
          </p:nvCxnSpPr>
          <p:spPr>
            <a:xfrm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C783618E-A980-416B-AF28-7602CD9AB0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9D4E41B3-31EB-4F0D-9E8F-B8BB4525B87A}"/>
                  </a:ext>
                </a:extLst>
              </p:cNvPr>
              <p:cNvSpPr txBox="1"/>
              <p:nvPr/>
            </p:nvSpPr>
            <p:spPr>
              <a:xfrm>
                <a:off x="4716016" y="1916832"/>
                <a:ext cx="617605" cy="221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9D4E41B3-31EB-4F0D-9E8F-B8BB4525B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916832"/>
                <a:ext cx="617605" cy="2212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887CD789-1B8A-4304-A9DE-DB513214ACF5}"/>
              </a:ext>
            </a:extLst>
          </p:cNvPr>
          <p:cNvGrpSpPr/>
          <p:nvPr/>
        </p:nvGrpSpPr>
        <p:grpSpPr>
          <a:xfrm>
            <a:off x="5580112" y="3212976"/>
            <a:ext cx="144016" cy="144016"/>
            <a:chOff x="7740352" y="4509120"/>
            <a:chExt cx="144016" cy="144016"/>
          </a:xfrm>
        </p:grpSpPr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F99D6E9B-5E6B-4445-A96A-71989CA178F1}"/>
                </a:ext>
              </a:extLst>
            </p:cNvPr>
            <p:cNvCxnSpPr/>
            <p:nvPr/>
          </p:nvCxnSpPr>
          <p:spPr>
            <a:xfrm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E01E2E5E-CF83-4380-990E-8C129518F0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509120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BA05D6DD-53B6-46E8-92BA-2BB50BCCA6E7}"/>
                  </a:ext>
                </a:extLst>
              </p:cNvPr>
              <p:cNvSpPr txBox="1"/>
              <p:nvPr/>
            </p:nvSpPr>
            <p:spPr>
              <a:xfrm>
                <a:off x="5652120" y="3356992"/>
                <a:ext cx="5060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0,−2</m:t>
                          </m:r>
                        </m:e>
                      </m:d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BA05D6DD-53B6-46E8-92BA-2BB50BCCA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356992"/>
                <a:ext cx="506036" cy="184666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560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0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1523</TotalTime>
  <Words>12943</Words>
  <Application>Microsoft Office PowerPoint</Application>
  <PresentationFormat>画面に合わせる (4:3)</PresentationFormat>
  <Paragraphs>2257</Paragraphs>
  <Slides>90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90</vt:i4>
      </vt:variant>
    </vt:vector>
  </HeadingPairs>
  <TitlesOfParts>
    <vt:vector size="99" baseType="lpstr">
      <vt:lpstr>Arial</vt:lpstr>
      <vt:lpstr>Arial Black</vt:lpstr>
      <vt:lpstr>Calibri</vt:lpstr>
      <vt:lpstr>Calibri Light</vt:lpstr>
      <vt:lpstr>Cambria Math</vt:lpstr>
      <vt:lpstr>Comic Sans MS</vt:lpstr>
      <vt:lpstr>Monotype Corsiva</vt:lpstr>
      <vt:lpstr>Wingdings</vt:lpstr>
      <vt:lpstr>Office テーマ</vt:lpstr>
      <vt:lpstr>PowerPoint プレゼンテーション</vt:lpstr>
      <vt:lpstr>Prior Knowledge Check</vt:lpstr>
      <vt:lpstr>PowerPoint プレゼンテーション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PowerPoint プレゼンテーション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PowerPoint プレゼンテーション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PowerPoint プレゼンテーション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PowerPoint プレゼンテーション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PowerPoint プレゼンテーション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PowerPoint プレゼンテーション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322</cp:revision>
  <dcterms:created xsi:type="dcterms:W3CDTF">2017-08-14T15:35:38Z</dcterms:created>
  <dcterms:modified xsi:type="dcterms:W3CDTF">2020-07-12T13:13:32Z</dcterms:modified>
</cp:coreProperties>
</file>