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1.png"/><Relationship Id="rId5" Type="http://schemas.openxmlformats.org/officeDocument/2006/relationships/image" Target="../media/image320.png"/><Relationship Id="rId4" Type="http://schemas.openxmlformats.org/officeDocument/2006/relationships/image" Target="../media/image3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6.png"/><Relationship Id="rId13" Type="http://schemas.openxmlformats.org/officeDocument/2006/relationships/image" Target="../media/image331.png"/><Relationship Id="rId7" Type="http://schemas.openxmlformats.org/officeDocument/2006/relationships/image" Target="../media/image325.png"/><Relationship Id="rId1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4.png"/><Relationship Id="rId11" Type="http://schemas.openxmlformats.org/officeDocument/2006/relationships/image" Target="../media/image329.png"/><Relationship Id="rId5" Type="http://schemas.openxmlformats.org/officeDocument/2006/relationships/image" Target="../media/image323.png"/><Relationship Id="rId10" Type="http://schemas.openxmlformats.org/officeDocument/2006/relationships/image" Target="../media/image328.png"/><Relationship Id="rId4" Type="http://schemas.openxmlformats.org/officeDocument/2006/relationships/image" Target="../media/image322.png"/><Relationship Id="rId9" Type="http://schemas.openxmlformats.org/officeDocument/2006/relationships/image" Target="../media/image327.png"/><Relationship Id="rId14" Type="http://schemas.openxmlformats.org/officeDocument/2006/relationships/image" Target="../media/image1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5.png"/><Relationship Id="rId13" Type="http://schemas.openxmlformats.org/officeDocument/2006/relationships/image" Target="../media/image340.png"/><Relationship Id="rId7" Type="http://schemas.openxmlformats.org/officeDocument/2006/relationships/image" Target="../media/image334.png"/><Relationship Id="rId12" Type="http://schemas.openxmlformats.org/officeDocument/2006/relationships/image" Target="../media/image339.png"/><Relationship Id="rId17" Type="http://schemas.openxmlformats.org/officeDocument/2006/relationships/image" Target="../media/image131.png"/><Relationship Id="rId16" Type="http://schemas.openxmlformats.org/officeDocument/2006/relationships/image" Target="../media/image3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3.png"/><Relationship Id="rId11" Type="http://schemas.openxmlformats.org/officeDocument/2006/relationships/image" Target="../media/image338.png"/><Relationship Id="rId5" Type="http://schemas.openxmlformats.org/officeDocument/2006/relationships/image" Target="../media/image332.png"/><Relationship Id="rId15" Type="http://schemas.openxmlformats.org/officeDocument/2006/relationships/image" Target="../media/image342.png"/><Relationship Id="rId10" Type="http://schemas.openxmlformats.org/officeDocument/2006/relationships/image" Target="../media/image337.png"/><Relationship Id="rId4" Type="http://schemas.openxmlformats.org/officeDocument/2006/relationships/image" Target="../media/image322.png"/><Relationship Id="rId9" Type="http://schemas.openxmlformats.org/officeDocument/2006/relationships/image" Target="../media/image336.png"/><Relationship Id="rId14" Type="http://schemas.openxmlformats.org/officeDocument/2006/relationships/image" Target="../media/image3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3" Type="http://schemas.openxmlformats.org/officeDocument/2006/relationships/image" Target="../media/image133.png"/><Relationship Id="rId7" Type="http://schemas.openxmlformats.org/officeDocument/2006/relationships/image" Target="../media/image137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2.png"/><Relationship Id="rId4" Type="http://schemas.openxmlformats.org/officeDocument/2006/relationships/image" Target="../media/image1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143.png"/><Relationship Id="rId7" Type="http://schemas.openxmlformats.org/officeDocument/2006/relationships/image" Target="../media/image167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5" Type="http://schemas.openxmlformats.org/officeDocument/2006/relationships/image" Target="../media/image145.png"/><Relationship Id="rId10" Type="http://schemas.openxmlformats.org/officeDocument/2006/relationships/image" Target="../media/image193.png"/><Relationship Id="rId4" Type="http://schemas.openxmlformats.org/officeDocument/2006/relationships/image" Target="../media/image144.png"/><Relationship Id="rId9" Type="http://schemas.openxmlformats.org/officeDocument/2006/relationships/image" Target="../media/image1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7F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4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inverse matrices to reverse the effect of a linear transformation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triangle T has vertices at A, B and C. The matrix: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transforms T to the triangle T’ with vertices at (4,3), (4,10) and (-4,-3).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Find the coordinates of the points A, B and C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Let the coordinates of the original  triangle, T, be given by matrix ‘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X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’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So the matrix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M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multiplied by the original coordinates,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X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gives us the new set of coordinates…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36765" y="2960915"/>
                <a:ext cx="1415387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𝑴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765" y="2960915"/>
                <a:ext cx="1415387" cy="502958"/>
              </a:xfrm>
              <a:prstGeom prst="rect">
                <a:avLst/>
              </a:prstGeom>
              <a:blipFill>
                <a:blip r:embed="rId2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19600" y="1676400"/>
                <a:ext cx="2057400" cy="501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𝑴𝑿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676400"/>
                <a:ext cx="2057400" cy="501740"/>
              </a:xfrm>
              <a:prstGeom prst="rect">
                <a:avLst/>
              </a:prstGeom>
              <a:blipFill rotWithShape="1">
                <a:blip r:embed="rId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38600" y="2362200"/>
                <a:ext cx="2808333" cy="501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𝑴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1" i="1" smtClean="0">
                          <a:latin typeface="Cambria Math"/>
                        </a:rPr>
                        <m:t>𝑴𝑿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𝑴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362200"/>
                <a:ext cx="2808333" cy="501740"/>
              </a:xfrm>
              <a:prstGeom prst="rect">
                <a:avLst/>
              </a:prstGeom>
              <a:blipFill rotWithShape="1"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8200" y="3048000"/>
                <a:ext cx="2236958" cy="501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𝑿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𝑴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048000"/>
                <a:ext cx="2236958" cy="501740"/>
              </a:xfrm>
              <a:prstGeom prst="rect">
                <a:avLst/>
              </a:prstGeom>
              <a:blipFill rotWithShape="1">
                <a:blip r:embed="rId6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5105400" y="2743200"/>
            <a:ext cx="381000" cy="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14800" y="2743200"/>
            <a:ext cx="381000" cy="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91000" y="2590800"/>
            <a:ext cx="533400" cy="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6781800" y="1981200"/>
            <a:ext cx="381000" cy="609600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086600" y="1905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both sides by </a:t>
            </a:r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(as before, ensure it is in the same ‘position’)</a:t>
            </a:r>
          </a:p>
        </p:txBody>
      </p:sp>
      <p:sp>
        <p:nvSpPr>
          <p:cNvPr id="17" name="Arc 16"/>
          <p:cNvSpPr/>
          <p:nvPr/>
        </p:nvSpPr>
        <p:spPr>
          <a:xfrm>
            <a:off x="6781800" y="2667000"/>
            <a:ext cx="381000" cy="609600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070678" y="2667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is just the identity matrix and can be cancelled out!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19600" y="3962400"/>
            <a:ext cx="4191000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to find the original set of coordinates, we have to multiply the final set of coordinates by the inverse of the matrix that created them!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7F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43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  <p:bldP spid="9" grpId="0"/>
      <p:bldP spid="15" grpId="0" animBg="1"/>
      <p:bldP spid="16" grpId="0"/>
      <p:bldP spid="17" grpId="0" animBg="1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inverse matrices to reverse the effect of a linear transformation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triangle T has vertices at A, B and C. The matrix: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transforms T to the triangle T’ with vertices at (4,3), (4,10) and (-4,-3).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Find the coordinates of the points A, B and C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Let the coordinates of the original  triangle, T, be given by matrix ‘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X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’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So the matrix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M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multiplied by the original coordinates,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X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gives us the new set of coordinates…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55093" y="1525218"/>
                <a:ext cx="2236958" cy="501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𝑿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𝑴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093" y="1525218"/>
                <a:ext cx="2236958" cy="501740"/>
              </a:xfrm>
              <a:prstGeom prst="rect">
                <a:avLst/>
              </a:prstGeom>
              <a:blipFill rotWithShape="1">
                <a:blip r:embed="rId4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19600" y="1524000"/>
                <a:ext cx="1415387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𝑴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524000"/>
                <a:ext cx="1415387" cy="502958"/>
              </a:xfrm>
              <a:prstGeom prst="rect">
                <a:avLst/>
              </a:prstGeom>
              <a:blipFill rotWithShape="1">
                <a:blip r:embed="rId5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19600" y="2286000"/>
                <a:ext cx="19211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𝑑𝑒𝑡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𝑴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𝑎𝑑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286000"/>
                <a:ext cx="1921103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27293" y="2709446"/>
                <a:ext cx="22641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=(4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×1)</m:t>
                      </m:r>
                      <m:r>
                        <a:rPr lang="en-GB" sz="1600" b="0" i="1" smtClean="0">
                          <a:latin typeface="Cambria Math"/>
                        </a:rPr>
                        <m:t>−(3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293" y="2709446"/>
                <a:ext cx="2264107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27294" y="3130202"/>
                <a:ext cx="7076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294" y="3130202"/>
                <a:ext cx="707694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4498025"/>
                <a:ext cx="1772088" cy="557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𝑴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98025"/>
                <a:ext cx="1772088" cy="55758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57800" y="449802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98025"/>
                <a:ext cx="344966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38800" y="472662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6625"/>
                <a:ext cx="344966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38800" y="4492289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92289"/>
                <a:ext cx="344966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81600" y="4726625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726625"/>
                <a:ext cx="498855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800600" y="3583625"/>
            <a:ext cx="335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we can fill in the parts of </a:t>
            </a:r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Swap a and d around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Reverse the signs of b and c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7097772" y="2440624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250172" y="251682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values</a:t>
            </a:r>
          </a:p>
        </p:txBody>
      </p:sp>
      <p:sp>
        <p:nvSpPr>
          <p:cNvPr id="22" name="Arc 21"/>
          <p:cNvSpPr/>
          <p:nvPr/>
        </p:nvSpPr>
        <p:spPr>
          <a:xfrm>
            <a:off x="7097772" y="2897824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326372" y="2974024"/>
            <a:ext cx="1295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2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336765" y="2960915"/>
                <a:ext cx="1415387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𝑴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765" y="2960915"/>
                <a:ext cx="1415387" cy="502958"/>
              </a:xfrm>
              <a:prstGeom prst="rect">
                <a:avLst/>
              </a:prstGeom>
              <a:blipFill>
                <a:blip r:embed="rId1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4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1" grpId="0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inverse matrices to reverse the effect of a linear transformation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triangle T has vertices at A, B and C. The matrix: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transforms T to the triangle T’ with vertices at (4,3), (4,10) and (-4,-3).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Find the coordinates of the points A, B and C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Let the coordinates of the original  triangle, T, be given by matrix ‘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X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’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So the matrix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M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multiplied by the original coordinates,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X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gives us the new set of coordinates…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55093" y="1525218"/>
                <a:ext cx="2236958" cy="501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𝑿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𝑴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093" y="1525218"/>
                <a:ext cx="2236958" cy="501740"/>
              </a:xfrm>
              <a:prstGeom prst="rect">
                <a:avLst/>
              </a:prstGeom>
              <a:blipFill rotWithShape="1">
                <a:blip r:embed="rId4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03007" y="1499057"/>
                <a:ext cx="1775294" cy="55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𝑴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007" y="1499057"/>
                <a:ext cx="1775294" cy="5540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59693" y="2206336"/>
                <a:ext cx="2236958" cy="501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𝑿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𝑴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693" y="2206336"/>
                <a:ext cx="2236958" cy="501740"/>
              </a:xfrm>
              <a:prstGeom prst="rect">
                <a:avLst/>
              </a:prstGeom>
              <a:blipFill rotWithShape="1">
                <a:blip r:embed="rId6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59693" y="2765363"/>
                <a:ext cx="2729914" cy="55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𝑿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7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693" y="2765363"/>
                <a:ext cx="2729914" cy="55406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6618143" y="2497911"/>
            <a:ext cx="385049" cy="544483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972300" y="2612963"/>
            <a:ext cx="1295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03477" y="3397069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88598" y="339344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87023" y="3382198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3)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69439" y="339493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64792" y="3393449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3)</a:t>
            </a:r>
          </a:p>
        </p:txBody>
      </p:sp>
      <p:sp>
        <p:nvSpPr>
          <p:cNvPr id="34" name="Arc 33"/>
          <p:cNvSpPr/>
          <p:nvPr/>
        </p:nvSpPr>
        <p:spPr>
          <a:xfrm>
            <a:off x="7195934" y="3005417"/>
            <a:ext cx="385049" cy="544483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475995" y="2930147"/>
            <a:ext cx="18050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Ignore the 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and just multiply the matrices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6200" y="3962400"/>
                <a:ext cx="3938322" cy="57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  <m:e/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  <m:e/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962400"/>
                <a:ext cx="3938322" cy="57881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 flipV="1">
            <a:off x="4219917" y="3951579"/>
            <a:ext cx="381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 flipV="1">
            <a:off x="4553150" y="3961263"/>
            <a:ext cx="3810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 flipV="1">
            <a:off x="4219917" y="4180179"/>
            <a:ext cx="381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 flipV="1">
            <a:off x="4553150" y="4189863"/>
            <a:ext cx="3810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 flipV="1">
            <a:off x="4942111" y="3961263"/>
            <a:ext cx="381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 flipV="1">
            <a:off x="4942111" y="4189863"/>
            <a:ext cx="3810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 flipV="1">
            <a:off x="5276481" y="3961262"/>
            <a:ext cx="381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 flipV="1">
            <a:off x="5276481" y="4189862"/>
            <a:ext cx="3810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 flipV="1">
            <a:off x="5715484" y="3977185"/>
            <a:ext cx="381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 flipV="1">
            <a:off x="5715484" y="4205785"/>
            <a:ext cx="3810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1777" y="4724400"/>
                <a:ext cx="15492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+(1×3)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777" y="4724400"/>
                <a:ext cx="1549207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555777" y="4724400"/>
                <a:ext cx="16485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+(1×10)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777" y="4724400"/>
                <a:ext cx="1648593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187875" y="4724400"/>
                <a:ext cx="18185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+(1×−3)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875" y="4724400"/>
                <a:ext cx="1818511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79377" y="5105400"/>
                <a:ext cx="1752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+(4×3)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377" y="5105400"/>
                <a:ext cx="1752600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03377" y="5105400"/>
                <a:ext cx="1828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+(4×10)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377" y="5105400"/>
                <a:ext cx="1828800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003577" y="5105400"/>
                <a:ext cx="21335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+(4×−3)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577" y="5105400"/>
                <a:ext cx="2133599" cy="307777"/>
              </a:xfrm>
              <a:prstGeom prst="rect">
                <a:avLst/>
              </a:prstGeom>
              <a:blipFill rotWithShape="1"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86200" y="5562600"/>
                <a:ext cx="1954509" cy="55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𝑿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14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−7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28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562600"/>
                <a:ext cx="1954509" cy="55406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86200" y="6172200"/>
                <a:ext cx="1742207" cy="502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𝑿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1600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172200"/>
                <a:ext cx="1742207" cy="502253"/>
              </a:xfrm>
              <a:prstGeom prst="rect">
                <a:avLst/>
              </a:prstGeom>
              <a:blipFill rotWithShape="1">
                <a:blip r:embed="rId1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5665643" y="5904748"/>
            <a:ext cx="385049" cy="544483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019800" y="5943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all parts of the matrix by 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30628" y="6456700"/>
            <a:ext cx="4380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Original coordinates were: (1,0), (2,4) and (-1,0)</a:t>
            </a:r>
          </a:p>
        </p:txBody>
      </p:sp>
      <p:sp>
        <p:nvSpPr>
          <p:cNvPr id="5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5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36765" y="2960915"/>
                <a:ext cx="1415387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𝑴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765" y="2960915"/>
                <a:ext cx="1415387" cy="502958"/>
              </a:xfrm>
              <a:prstGeom prst="rect">
                <a:avLst/>
              </a:prstGeom>
              <a:blipFill>
                <a:blip r:embed="rId17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67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81400" cy="5029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inverse matrices to reverse the effect of a linear transformation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represents a transformation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maps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with coordinates (</a:t>
                </a:r>
                <a:r>
                  <a:rPr lang="en-US" sz="1400" dirty="0" err="1">
                    <a:latin typeface="Comic Sans MS" panose="030F0702030302020204" pitchFamily="66" charset="0"/>
                    <a:sym typeface="Wingdings" pitchFamily="2" charset="2"/>
                  </a:rPr>
                  <a:t>x,y</a:t>
                </a: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) onto the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’ with coordinates (6,10):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Find the coordinates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81400" cy="5029200"/>
              </a:xfrm>
              <a:blipFill>
                <a:blip r:embed="rId2"/>
                <a:stretch>
                  <a:fillRect t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5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03668" y="1393372"/>
                <a:ext cx="1272592" cy="463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668" y="1393372"/>
                <a:ext cx="1272592" cy="4632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16135" y="2103118"/>
                <a:ext cx="2080378" cy="463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35" y="2103118"/>
                <a:ext cx="2080378" cy="4632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590901" y="2834638"/>
                <a:ext cx="1504964" cy="463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901" y="2834638"/>
                <a:ext cx="1504964" cy="4632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6958435" y="1628503"/>
            <a:ext cx="339349" cy="68864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256702" y="1589362"/>
            <a:ext cx="16782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both by the inverse of A, at the start</a:t>
            </a:r>
          </a:p>
        </p:txBody>
      </p:sp>
      <p:sp>
        <p:nvSpPr>
          <p:cNvPr id="63" name="Arc 62"/>
          <p:cNvSpPr/>
          <p:nvPr/>
        </p:nvSpPr>
        <p:spPr>
          <a:xfrm>
            <a:off x="6962789" y="2355668"/>
            <a:ext cx="339349" cy="68864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217513" y="2438447"/>
            <a:ext cx="1351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left side simplifies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19156" y="3483476"/>
            <a:ext cx="47200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we need to multiply the inverse of A by the coordinate matrix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Find the inverse matrix using your calculator…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429794" y="4319449"/>
                <a:ext cx="1811650" cy="465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794" y="4319449"/>
                <a:ext cx="1811650" cy="4657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625736" y="5037907"/>
                <a:ext cx="1521891" cy="465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736" y="5037907"/>
                <a:ext cx="1521891" cy="4657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969724" y="5799907"/>
                <a:ext cx="888385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724" y="5799907"/>
                <a:ext cx="888385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1515293" y="4223704"/>
            <a:ext cx="114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(35,-16)</a:t>
            </a:r>
          </a:p>
        </p:txBody>
      </p:sp>
      <p:sp>
        <p:nvSpPr>
          <p:cNvPr id="70" name="Arc 69"/>
          <p:cNvSpPr/>
          <p:nvPr/>
        </p:nvSpPr>
        <p:spPr>
          <a:xfrm>
            <a:off x="7054229" y="4572000"/>
            <a:ext cx="339349" cy="68864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7352495" y="4593819"/>
            <a:ext cx="15737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the inverse by the coordinates</a:t>
            </a:r>
          </a:p>
        </p:txBody>
      </p:sp>
      <p:sp>
        <p:nvSpPr>
          <p:cNvPr id="72" name="Arc 71"/>
          <p:cNvSpPr/>
          <p:nvPr/>
        </p:nvSpPr>
        <p:spPr>
          <a:xfrm>
            <a:off x="7023749" y="5325291"/>
            <a:ext cx="339349" cy="68864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7322017" y="5512573"/>
            <a:ext cx="1055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3738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8" grpId="0"/>
      <p:bldP spid="60" grpId="0"/>
      <p:bldP spid="61" grpId="0" animBg="1"/>
      <p:bldP spid="62" grpId="0"/>
      <p:bldP spid="63" grpId="0" animBg="1"/>
      <p:bldP spid="64" grpId="0"/>
      <p:bldP spid="66" grpId="0"/>
      <p:bldP spid="67" grpId="0"/>
      <p:bldP spid="68" grpId="0"/>
      <p:bldP spid="69" grpId="0"/>
      <p:bldP spid="70" grpId="0" animBg="1"/>
      <p:bldP spid="71" grpId="0"/>
      <p:bldP spid="72" grpId="0" animBg="1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81400" cy="5029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inverse matrices to reverse the effect of a linear transformation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represents a transformation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maps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with coordinates (</a:t>
                </a:r>
                <a:r>
                  <a:rPr lang="en-US" sz="1400" dirty="0" err="1">
                    <a:latin typeface="Comic Sans MS" panose="030F0702030302020204" pitchFamily="66" charset="0"/>
                    <a:sym typeface="Wingdings" pitchFamily="2" charset="2"/>
                  </a:rPr>
                  <a:t>x,y</a:t>
                </a: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) onto the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’ with coordinates (6,10):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Find the coordinates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𝑩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represents a transformation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. Given that the transformation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followed by the transformation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is equivalent to a reflection in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b) Find matrix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𝑩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81400" cy="5029200"/>
              </a:xfrm>
              <a:blipFill>
                <a:blip r:embed="rId2"/>
                <a:stretch>
                  <a:fillRect t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5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5293" y="4223704"/>
            <a:ext cx="114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(35,-16)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429103" y="1232263"/>
            <a:ext cx="0" cy="332270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83481" y="2869629"/>
            <a:ext cx="3467102" cy="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0529" y="2917655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itchFamily="66" charset="0"/>
              </a:rPr>
              <a:t>(1,0)</a:t>
            </a:r>
            <a:endParaRPr lang="en-GB" sz="1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8505" y="2090903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itchFamily="66" charset="0"/>
              </a:rPr>
              <a:t>(0,1)</a:t>
            </a:r>
            <a:endParaRPr lang="en-GB" sz="1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785804" y="2746620"/>
            <a:ext cx="175859" cy="228600"/>
            <a:chOff x="6629400" y="4876800"/>
            <a:chExt cx="175859" cy="2286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323755" y="2284134"/>
            <a:ext cx="175859" cy="228600"/>
            <a:chOff x="6629400" y="4876800"/>
            <a:chExt cx="175859" cy="2286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322700" y="2285067"/>
            <a:ext cx="175859" cy="228600"/>
            <a:chOff x="6629400" y="4876800"/>
            <a:chExt cx="175859" cy="2286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6856317" y="292297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28503" y="2082194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(0,1)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780956" y="2741336"/>
            <a:ext cx="175859" cy="228600"/>
            <a:chOff x="6629400" y="4876800"/>
            <a:chExt cx="175859" cy="2286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82637" y="4661263"/>
                <a:ext cx="243355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𝑂𝑟𝑖𝑔𝑖𝑛𝑎𝑙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𝑝𝑎𝑖𝑟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637" y="4661263"/>
                <a:ext cx="2433550" cy="5542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14084" y="5361475"/>
                <a:ext cx="199856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𝑁𝑒𝑤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𝑝𝑎𝑖𝑟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084" y="5361475"/>
                <a:ext cx="1998560" cy="5542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6263707" y="5011369"/>
            <a:ext cx="576666" cy="700212"/>
          </a:xfrm>
          <a:prstGeom prst="arc">
            <a:avLst>
              <a:gd name="adj1" fmla="val 16200000"/>
              <a:gd name="adj2" fmla="val 53321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754526" y="5017408"/>
            <a:ext cx="19714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Just replace the coordinates in the matrix…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4739938" y="1225731"/>
            <a:ext cx="3467102" cy="3200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916736" y="917954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y = x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62995" y="6149522"/>
                <a:ext cx="40843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this matrix is a reflection in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95" y="6149522"/>
                <a:ext cx="4084320" cy="307777"/>
              </a:xfrm>
              <a:prstGeom prst="rect">
                <a:avLst/>
              </a:prstGeom>
              <a:blipFill>
                <a:blip r:embed="rId5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3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7" grpId="1"/>
      <p:bldP spid="27" grpId="0"/>
      <p:bldP spid="27" grpId="1"/>
      <p:bldP spid="31" grpId="0"/>
      <p:bldP spid="35" grpId="0"/>
      <p:bldP spid="36" grpId="0"/>
      <p:bldP spid="37" grpId="0" animBg="1"/>
      <p:bldP spid="38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81400" cy="5029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inverse matrices to reverse the effect of a linear transformation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represents a transformation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maps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with coordinates (</a:t>
                </a:r>
                <a:r>
                  <a:rPr lang="en-US" sz="1400" dirty="0" err="1">
                    <a:latin typeface="Comic Sans MS" panose="030F0702030302020204" pitchFamily="66" charset="0"/>
                    <a:sym typeface="Wingdings" pitchFamily="2" charset="2"/>
                  </a:rPr>
                  <a:t>x,y</a:t>
                </a: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) onto the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’ with coordinates (6,10):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Find the coordinates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𝑩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represents a transformation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. Given that the transformation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followed by the transformation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is equivalent to a reflection in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b) Find matrix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𝑩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81400" cy="5029200"/>
              </a:xfrm>
              <a:blipFill>
                <a:blip r:embed="rId2"/>
                <a:stretch>
                  <a:fillRect t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5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5293" y="4223704"/>
            <a:ext cx="114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(35,-16)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16210" y="5701111"/>
                <a:ext cx="21125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𝑅𝑒𝑓𝑙𝑒𝑐𝑡𝑖𝑜𝑛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210" y="5701111"/>
                <a:ext cx="2112543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269353" y="5988493"/>
                <a:ext cx="813876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353" y="5988493"/>
                <a:ext cx="813876" cy="502958"/>
              </a:xfrm>
              <a:prstGeom prst="rect">
                <a:avLst/>
              </a:prstGeom>
              <a:blipFill>
                <a:blip r:embed="rId4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27697" y="1591470"/>
                <a:ext cx="41901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So A followed by B equals the matrix for the reflection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97" y="1591470"/>
                <a:ext cx="4190175" cy="523220"/>
              </a:xfrm>
              <a:prstGeom prst="rect">
                <a:avLst/>
              </a:prstGeom>
              <a:blipFill>
                <a:blip r:embed="rId5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11444" y="2294877"/>
                <a:ext cx="1329210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𝑩𝑨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444" y="2294877"/>
                <a:ext cx="1329210" cy="4619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13429" y="2882283"/>
                <a:ext cx="213699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𝑩𝑨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429" y="2882283"/>
                <a:ext cx="2136995" cy="4619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138692" y="3531832"/>
                <a:ext cx="1600053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692" y="3531832"/>
                <a:ext cx="1600053" cy="4619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140172" y="4190259"/>
                <a:ext cx="2220801" cy="465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.5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172" y="4190259"/>
                <a:ext cx="2220801" cy="4657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41652" y="4848686"/>
                <a:ext cx="1523174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52" y="4848686"/>
                <a:ext cx="1523174" cy="460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654325" y="2556770"/>
            <a:ext cx="367913" cy="615798"/>
          </a:xfrm>
          <a:prstGeom prst="arc">
            <a:avLst>
              <a:gd name="adj1" fmla="val 16200000"/>
              <a:gd name="adj2" fmla="val 53321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915705" y="2469517"/>
            <a:ext cx="2049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by the inverse of A, at the end</a:t>
            </a:r>
          </a:p>
        </p:txBody>
      </p:sp>
      <p:sp>
        <p:nvSpPr>
          <p:cNvPr id="49" name="Arc 48"/>
          <p:cNvSpPr/>
          <p:nvPr/>
        </p:nvSpPr>
        <p:spPr>
          <a:xfrm>
            <a:off x="6753459" y="3188564"/>
            <a:ext cx="367913" cy="615798"/>
          </a:xfrm>
          <a:prstGeom prst="arc">
            <a:avLst>
              <a:gd name="adj1" fmla="val 16200000"/>
              <a:gd name="adj2" fmla="val 53321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7225455" y="3802603"/>
            <a:ext cx="367913" cy="615798"/>
          </a:xfrm>
          <a:prstGeom prst="arc">
            <a:avLst>
              <a:gd name="adj1" fmla="val 16200000"/>
              <a:gd name="adj2" fmla="val 53321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7226935" y="4452152"/>
            <a:ext cx="367913" cy="615798"/>
          </a:xfrm>
          <a:prstGeom prst="arc">
            <a:avLst>
              <a:gd name="adj1" fmla="val 16200000"/>
              <a:gd name="adj2" fmla="val 53321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059227" y="3207843"/>
            <a:ext cx="1356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left side simplifies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22345" y="3724745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know the inverse of A from part a)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9335" y="4569602"/>
            <a:ext cx="1087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305948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 animBg="1"/>
      <p:bldP spid="51" grpId="0" animBg="1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366032-1FD5-4167-92B0-3C246512C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B4FD8D-99BB-4B56-B85A-A0033844A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18F2D9-4F1D-40AD-91F7-43492BEED5EE}">
  <ds:schemaRefs>
    <ds:schemaRef ds:uri="http://schemas.microsoft.com/office/2006/documentManagement/types"/>
    <ds:schemaRef ds:uri="http://schemas.microsoft.com/office/2006/metadata/properties"/>
    <ds:schemaRef ds:uri="78db98b4-7c56-4667-9532-fea666d1edab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930</TotalTime>
  <Words>1593</Words>
  <Application>Microsoft Office PowerPoint</Application>
  <PresentationFormat>On-screen Show (4:3)</PresentationFormat>
  <Paragraphs>155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178</cp:revision>
  <cp:lastPrinted>2017-11-21T05:26:55Z</cp:lastPrinted>
  <dcterms:created xsi:type="dcterms:W3CDTF">2017-08-14T15:35:38Z</dcterms:created>
  <dcterms:modified xsi:type="dcterms:W3CDTF">2021-06-14T11:54:58Z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