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7" autoAdjust="0"/>
  </p:normalViewPr>
  <p:slideViewPr>
    <p:cSldViewPr snapToGrid="0">
      <p:cViewPr varScale="1">
        <p:scale>
          <a:sx n="69" d="100"/>
          <a:sy n="69" d="100"/>
        </p:scale>
        <p:origin x="78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7" Type="http://schemas.openxmlformats.org/officeDocument/2006/relationships/image" Target="../media/image113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5" Type="http://schemas.openxmlformats.org/officeDocument/2006/relationships/image" Target="../media/image111.png"/><Relationship Id="rId4" Type="http://schemas.openxmlformats.org/officeDocument/2006/relationships/image" Target="../media/image1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13" Type="http://schemas.openxmlformats.org/officeDocument/2006/relationships/image" Target="../media/image125.png"/><Relationship Id="rId3" Type="http://schemas.openxmlformats.org/officeDocument/2006/relationships/image" Target="../media/image115.png"/><Relationship Id="rId7" Type="http://schemas.openxmlformats.org/officeDocument/2006/relationships/image" Target="../media/image119.png"/><Relationship Id="rId12" Type="http://schemas.openxmlformats.org/officeDocument/2006/relationships/image" Target="../media/image124.png"/><Relationship Id="rId2" Type="http://schemas.openxmlformats.org/officeDocument/2006/relationships/image" Target="../media/image1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11" Type="http://schemas.openxmlformats.org/officeDocument/2006/relationships/image" Target="../media/image123.png"/><Relationship Id="rId5" Type="http://schemas.openxmlformats.org/officeDocument/2006/relationships/image" Target="../media/image117.png"/><Relationship Id="rId10" Type="http://schemas.openxmlformats.org/officeDocument/2006/relationships/image" Target="../media/image122.png"/><Relationship Id="rId4" Type="http://schemas.openxmlformats.org/officeDocument/2006/relationships/image" Target="../media/image116.png"/><Relationship Id="rId9" Type="http://schemas.openxmlformats.org/officeDocument/2006/relationships/image" Target="../media/image121.png"/><Relationship Id="rId14" Type="http://schemas.openxmlformats.org/officeDocument/2006/relationships/image" Target="../media/image12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115.png"/><Relationship Id="rId7" Type="http://schemas.openxmlformats.org/officeDocument/2006/relationships/image" Target="../media/image119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11" Type="http://schemas.openxmlformats.org/officeDocument/2006/relationships/image" Target="../media/image130.png"/><Relationship Id="rId5" Type="http://schemas.openxmlformats.org/officeDocument/2006/relationships/image" Target="../media/image117.png"/><Relationship Id="rId10" Type="http://schemas.openxmlformats.org/officeDocument/2006/relationships/image" Target="../media/image129.png"/><Relationship Id="rId4" Type="http://schemas.openxmlformats.org/officeDocument/2006/relationships/image" Target="../media/image116.png"/><Relationship Id="rId9" Type="http://schemas.openxmlformats.org/officeDocument/2006/relationships/image" Target="../media/image12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2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2" Type="http://schemas.openxmlformats.org/officeDocument/2006/relationships/image" Target="../media/image51.png"/><Relationship Id="rId16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5" Type="http://schemas.openxmlformats.org/officeDocument/2006/relationships/image" Target="../media/image54.png"/><Relationship Id="rId15" Type="http://schemas.openxmlformats.org/officeDocument/2006/relationships/image" Target="../media/image6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Relationship Id="rId14" Type="http://schemas.openxmlformats.org/officeDocument/2006/relationships/image" Target="../media/image6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9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81.png"/><Relationship Id="rId7" Type="http://schemas.openxmlformats.org/officeDocument/2006/relationships/image" Target="../media/image72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11" Type="http://schemas.openxmlformats.org/officeDocument/2006/relationships/image" Target="../media/image84.png"/><Relationship Id="rId5" Type="http://schemas.openxmlformats.org/officeDocument/2006/relationships/image" Target="../media/image70.png"/><Relationship Id="rId10" Type="http://schemas.openxmlformats.org/officeDocument/2006/relationships/image" Target="../media/image83.png"/><Relationship Id="rId4" Type="http://schemas.openxmlformats.org/officeDocument/2006/relationships/image" Target="../media/image69.png"/><Relationship Id="rId9" Type="http://schemas.openxmlformats.org/officeDocument/2006/relationships/image" Target="../media/image8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7" Type="http://schemas.openxmlformats.org/officeDocument/2006/relationships/image" Target="../media/image91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image" Target="../media/image93.png"/><Relationship Id="rId7" Type="http://schemas.openxmlformats.org/officeDocument/2006/relationships/image" Target="../media/image97.png"/><Relationship Id="rId12" Type="http://schemas.openxmlformats.org/officeDocument/2006/relationships/image" Target="../media/image102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11" Type="http://schemas.openxmlformats.org/officeDocument/2006/relationships/image" Target="../media/image101.png"/><Relationship Id="rId5" Type="http://schemas.openxmlformats.org/officeDocument/2006/relationships/image" Target="../media/image95.png"/><Relationship Id="rId10" Type="http://schemas.openxmlformats.org/officeDocument/2006/relationships/image" Target="../media/image100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7.png"/><Relationship Id="rId5" Type="http://schemas.openxmlformats.org/officeDocument/2006/relationships/image" Target="../media/image106.png"/><Relationship Id="rId4" Type="http://schemas.openxmlformats.org/officeDocument/2006/relationships/image" Target="../media/image10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7E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13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501" y="1623350"/>
            <a:ext cx="3779520" cy="4525963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mic Sans MS" pitchFamily="66" charset="0"/>
              </a:rPr>
              <a:t>You can also apply matrices to perform linear transformations in three dimensions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en-US" sz="1400" dirty="0">
                <a:latin typeface="Comic Sans MS" pitchFamily="66" charset="0"/>
              </a:rPr>
              <a:t>The rotation matrices you need to know are as follows.</a:t>
            </a:r>
          </a:p>
          <a:p>
            <a:pPr marL="342900" indent="-342900" algn="ctr" eaLnBrk="1" hangingPunct="1">
              <a:lnSpc>
                <a:spcPct val="100000"/>
              </a:lnSpc>
              <a:spcBef>
                <a:spcPts val="0"/>
              </a:spcBef>
              <a:buFontTx/>
              <a:buAutoNum type="alphaLcParenR"/>
              <a:defRPr/>
            </a:pPr>
            <a:endParaRPr 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1400" dirty="0">
              <a:latin typeface="Comic Sans MS" pitchFamily="66" charset="0"/>
            </a:endParaRPr>
          </a:p>
        </p:txBody>
      </p:sp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18905" y="3291841"/>
                <a:ext cx="222939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Rotation </a:t>
                </a:r>
                <a:r>
                  <a:rPr lang="en-US" sz="1600" u="sng" dirty="0">
                    <a:latin typeface="Comic Sans MS" panose="030F0702030302020204" pitchFamily="66" charset="0"/>
                  </a:rPr>
                  <a:t>anticlockwise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around the x-axis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905" y="3291841"/>
                <a:ext cx="2229394" cy="830997"/>
              </a:xfrm>
              <a:prstGeom prst="rect">
                <a:avLst/>
              </a:prstGeom>
              <a:blipFill>
                <a:blip r:embed="rId2"/>
                <a:stretch>
                  <a:fillRect t="-1471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592287" y="3287486"/>
                <a:ext cx="225987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Rotation </a:t>
                </a:r>
                <a:r>
                  <a:rPr lang="en-US" sz="1600" u="sng" dirty="0">
                    <a:latin typeface="Comic Sans MS" panose="030F0702030302020204" pitchFamily="66" charset="0"/>
                  </a:rPr>
                  <a:t>anticlockwise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around the y-axis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287" y="3287486"/>
                <a:ext cx="2259873" cy="830997"/>
              </a:xfrm>
              <a:prstGeom prst="rect">
                <a:avLst/>
              </a:prstGeom>
              <a:blipFill>
                <a:blip r:embed="rId3"/>
                <a:stretch>
                  <a:fillRect t="-1460" b="-8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222277" y="3278777"/>
                <a:ext cx="216407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Rotation </a:t>
                </a:r>
                <a:r>
                  <a:rPr lang="en-US" sz="1600" u="sng" dirty="0">
                    <a:latin typeface="Comic Sans MS" panose="030F0702030302020204" pitchFamily="66" charset="0"/>
                  </a:rPr>
                  <a:t>anticlockwise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around the z-axis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277" y="3278777"/>
                <a:ext cx="2164078" cy="830997"/>
              </a:xfrm>
              <a:prstGeom prst="rect">
                <a:avLst/>
              </a:prstGeom>
              <a:blipFill>
                <a:blip r:embed="rId4"/>
                <a:stretch>
                  <a:fillRect t="-1471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59313" y="4349875"/>
                <a:ext cx="2319929" cy="9088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9313" y="4349875"/>
                <a:ext cx="2319929" cy="9088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986422" y="4358585"/>
                <a:ext cx="2319930" cy="9063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422" y="4358585"/>
                <a:ext cx="2319930" cy="90633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3564158" y="4349876"/>
                <a:ext cx="2319930" cy="908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158" y="4349876"/>
                <a:ext cx="2319930" cy="9089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030656" y="5573486"/>
            <a:ext cx="7468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You do not get given any of these (or any of the reflections either!)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6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" grpId="0"/>
      <p:bldP spid="35" grpId="0"/>
      <p:bldP spid="36" grpId="0"/>
      <p:bldP spid="37" grpId="0"/>
      <p:bldP spid="38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58501" y="1623350"/>
                <a:ext cx="3779520" cy="4525963"/>
              </a:xfrm>
            </p:spPr>
            <p:txBody>
              <a:bodyPr/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apply matrices to perform linear transformations in three dimensions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en-US" sz="1400" dirty="0">
                    <a:latin typeface="Comic Sans MS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Describe the transformation represented by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Find the image of the point with coordinates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(−1,−2,1) 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under the transformation represented by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58501" y="1623350"/>
                <a:ext cx="3779520" cy="4525963"/>
              </a:xfrm>
              <a:blipFill>
                <a:blip r:embed="rId2"/>
                <a:stretch>
                  <a:fillRect t="-135" r="-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7692021" y="0"/>
                <a:ext cx="1525674" cy="5823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2021" y="0"/>
                <a:ext cx="1525674" cy="5823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5018490" y="0"/>
                <a:ext cx="1525674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490" y="0"/>
                <a:ext cx="1525674" cy="580736"/>
              </a:xfrm>
              <a:prstGeom prst="rect">
                <a:avLst/>
              </a:prstGeom>
              <a:blipFill>
                <a:blip r:embed="rId4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350901" y="0"/>
                <a:ext cx="1525674" cy="5823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901" y="0"/>
                <a:ext cx="1525674" cy="5823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926947" y="0"/>
                <a:ext cx="1039964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947" y="0"/>
                <a:ext cx="1039964" cy="580736"/>
              </a:xfrm>
              <a:prstGeom prst="rect">
                <a:avLst/>
              </a:prstGeom>
              <a:blipFill>
                <a:blip r:embed="rId6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0" y="0"/>
                <a:ext cx="1039964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39964" cy="580736"/>
              </a:xfrm>
              <a:prstGeom prst="rect">
                <a:avLst/>
              </a:prstGeom>
              <a:blipFill>
                <a:blip r:embed="rId7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960295" y="0"/>
                <a:ext cx="1039964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295" y="0"/>
                <a:ext cx="1039964" cy="580736"/>
              </a:xfrm>
              <a:prstGeom prst="rect">
                <a:avLst/>
              </a:prstGeom>
              <a:blipFill>
                <a:blip r:embed="rId8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V="1">
            <a:off x="6261463" y="635726"/>
            <a:ext cx="809897" cy="109728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475107" y="1731484"/>
            <a:ext cx="4296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pattern that is in the question…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79951" y="2561631"/>
                <a:ext cx="2793714" cy="1114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400" b="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sz="14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b="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4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b="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sz="14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400" b="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  <m:r>
                        <a:rPr lang="en-US" sz="14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14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14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14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14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sz="14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sz="14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951" y="2561631"/>
                <a:ext cx="2793714" cy="111427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5228779" y="2566069"/>
            <a:ext cx="337351" cy="48827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6606297" y="2798368"/>
            <a:ext cx="415771" cy="22934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77463" y="2569028"/>
            <a:ext cx="236738" cy="4764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477788" y="2799848"/>
            <a:ext cx="415771" cy="22934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89268" y="4598124"/>
                <a:ext cx="982577" cy="5164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9268" y="4598124"/>
                <a:ext cx="982577" cy="51642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11486" y="5347060"/>
                <a:ext cx="1387431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600" dirty="0"/>
                  <a:t> </a:t>
                </a:r>
                <a:r>
                  <a:rPr lang="en-GB" sz="1600" dirty="0">
                    <a:latin typeface="Comic Sans MS" panose="030F0702030302020204" pitchFamily="66" charset="0"/>
                  </a:rPr>
                  <a:t>or</a:t>
                </a: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330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1486" y="5347060"/>
                <a:ext cx="1387431" cy="251800"/>
              </a:xfrm>
              <a:prstGeom prst="rect">
                <a:avLst/>
              </a:prstGeom>
              <a:blipFill>
                <a:blip r:embed="rId11"/>
                <a:stretch>
                  <a:fillRect l="-5263" t="-21951" r="-2193" b="-5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271657" y="4602479"/>
                <a:ext cx="826958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1657" y="4602479"/>
                <a:ext cx="826958" cy="4610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567750" y="5342706"/>
                <a:ext cx="1387431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600" dirty="0"/>
                  <a:t> </a:t>
                </a:r>
                <a:r>
                  <a:rPr lang="en-GB" sz="1600" dirty="0">
                    <a:latin typeface="Comic Sans MS" panose="030F0702030302020204" pitchFamily="66" charset="0"/>
                  </a:rPr>
                  <a:t>or</a:t>
                </a: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150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7750" y="5342706"/>
                <a:ext cx="1387431" cy="251800"/>
              </a:xfrm>
              <a:prstGeom prst="rect">
                <a:avLst/>
              </a:prstGeom>
              <a:blipFill>
                <a:blip r:embed="rId13"/>
                <a:stretch>
                  <a:fillRect l="-5263" t="-21429" r="-2193" b="-47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4480560" y="4611188"/>
            <a:ext cx="1040676" cy="53557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7193279" y="4580708"/>
            <a:ext cx="949235" cy="5138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4545875" y="3927566"/>
            <a:ext cx="4040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sides and form equations. Remember there can sometimes be multiple answers!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187440" y="5778137"/>
                <a:ext cx="1336765" cy="470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440" y="5778137"/>
                <a:ext cx="1336765" cy="4700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457689" y="2001449"/>
            <a:ext cx="4273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Rotation anti-clockwise about the y-axis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1646" y="2490651"/>
            <a:ext cx="1062445" cy="966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6439989" y="-1"/>
            <a:ext cx="1328057" cy="56605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61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8" grpId="0" animBg="1"/>
      <p:bldP spid="8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/>
      <p:bldP spid="25" grpId="0"/>
      <p:bldP spid="26" grpId="0"/>
      <p:bldP spid="28" grpId="0"/>
      <p:bldP spid="29" grpId="0" animBg="1"/>
      <p:bldP spid="29" grpId="1" animBg="1"/>
      <p:bldP spid="30" grpId="0" animBg="1"/>
      <p:bldP spid="30" grpId="1" animBg="1"/>
      <p:bldP spid="31" grpId="0"/>
      <p:bldP spid="32" grpId="0"/>
      <p:bldP spid="34" grpId="0"/>
      <p:bldP spid="9" grpId="0" animBg="1"/>
      <p:bldP spid="9" grpId="1" animBg="1"/>
      <p:bldP spid="39" grpId="0" animBg="1"/>
      <p:bldP spid="3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58501" y="1623350"/>
                <a:ext cx="3779520" cy="4525963"/>
              </a:xfrm>
            </p:spPr>
            <p:txBody>
              <a:bodyPr/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apply matrices to perform linear transformations in three dimensions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en-US" sz="1400" dirty="0">
                    <a:latin typeface="Comic Sans MS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Describe the transformation represented by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Find the image of the point with coordinates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(−1,−2,1) 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under the transformation represented by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ad>
                              <m:radPr>
                                <m:degHide m:val="on"/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,−2,</m:t>
                        </m:r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58501" y="1623350"/>
                <a:ext cx="3779520" cy="4525963"/>
              </a:xfrm>
              <a:blipFill>
                <a:blip r:embed="rId2"/>
                <a:stretch>
                  <a:fillRect t="-135" r="-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7692021" y="0"/>
                <a:ext cx="1525674" cy="5823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2021" y="0"/>
                <a:ext cx="1525674" cy="5823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5018490" y="0"/>
                <a:ext cx="1525674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490" y="0"/>
                <a:ext cx="1525674" cy="580736"/>
              </a:xfrm>
              <a:prstGeom prst="rect">
                <a:avLst/>
              </a:prstGeom>
              <a:blipFill>
                <a:blip r:embed="rId4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350901" y="0"/>
                <a:ext cx="1525674" cy="5823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12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901" y="0"/>
                <a:ext cx="1525674" cy="5823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926947" y="0"/>
                <a:ext cx="1039964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947" y="0"/>
                <a:ext cx="1039964" cy="580736"/>
              </a:xfrm>
              <a:prstGeom prst="rect">
                <a:avLst/>
              </a:prstGeom>
              <a:blipFill>
                <a:blip r:embed="rId6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0" y="0"/>
                <a:ext cx="1039964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39964" cy="580736"/>
              </a:xfrm>
              <a:prstGeom prst="rect">
                <a:avLst/>
              </a:prstGeom>
              <a:blipFill>
                <a:blip r:embed="rId7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960295" y="0"/>
                <a:ext cx="1039964" cy="580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295" y="0"/>
                <a:ext cx="1039964" cy="580736"/>
              </a:xfrm>
              <a:prstGeom prst="rect">
                <a:avLst/>
              </a:prstGeom>
              <a:blipFill>
                <a:blip r:embed="rId8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313510" y="4101737"/>
            <a:ext cx="4040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Rotation 30˚ anticlockwise about the y-axis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5210079" y="1388961"/>
                <a:ext cx="1449436" cy="13660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079" y="1388961"/>
                <a:ext cx="1449436" cy="13660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6451051" y="1689407"/>
                <a:ext cx="707395" cy="7419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051" y="1689407"/>
                <a:ext cx="707395" cy="7419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5784844" y="2939088"/>
                <a:ext cx="1193147" cy="13644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844" y="2939088"/>
                <a:ext cx="1193147" cy="136441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6940730" y="2142309"/>
            <a:ext cx="322217" cy="775063"/>
          </a:xfrm>
          <a:prstGeom prst="arc">
            <a:avLst>
              <a:gd name="adj1" fmla="val 16200000"/>
              <a:gd name="adj2" fmla="val 55382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7236822" y="2373085"/>
            <a:ext cx="1018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16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40" grpId="0"/>
      <p:bldP spid="41" grpId="0" animBg="1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600200"/>
                <a:ext cx="3779520" cy="4525963"/>
              </a:xfrm>
            </p:spPr>
            <p:txBody>
              <a:bodyPr>
                <a:normAutofit fontScale="92500"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apply matrices to perform linear transformations in three dimensions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Any linear transformation in 3 dimensions can be defined by the effect it has on the  unit vectors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transformation represented by the matrix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will map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  <a:endParaRPr lang="en-US" sz="14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600200"/>
                <a:ext cx="3779520" cy="4525963"/>
              </a:xfrm>
              <a:blipFill>
                <a:blip r:embed="rId2"/>
                <a:stretch>
                  <a:fillRect r="-53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69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501" y="1623350"/>
            <a:ext cx="3779520" cy="4525963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mic Sans MS" pitchFamily="66" charset="0"/>
              </a:rPr>
              <a:t>You can also apply matrices to perform linear transformations in three dimensions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en-US" sz="1400" b="1" dirty="0">
              <a:latin typeface="Comic Sans MS" pitchFamily="66" charset="0"/>
            </a:endParaRPr>
          </a:p>
        </p:txBody>
      </p:sp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4988688" y="4190035"/>
            <a:ext cx="0" cy="2465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566931" y="4826642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568860" y="4805422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896089" y="3842794"/>
                <a:ext cx="353751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089" y="3842794"/>
                <a:ext cx="35375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310129" y="5823994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129" y="5823994"/>
                <a:ext cx="36798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312058" y="4564282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058" y="4564282"/>
                <a:ext cx="367986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Parallelogram 11"/>
          <p:cNvSpPr/>
          <p:nvPr/>
        </p:nvSpPr>
        <p:spPr>
          <a:xfrm rot="1423722">
            <a:off x="2956439" y="4494763"/>
            <a:ext cx="4079303" cy="1802291"/>
          </a:xfrm>
          <a:prstGeom prst="parallelogram">
            <a:avLst>
              <a:gd name="adj" fmla="val 91273"/>
            </a:avLst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967958" y="5845213"/>
                <a:ext cx="7833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958" y="5845213"/>
                <a:ext cx="78335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634221" y="5604073"/>
                <a:ext cx="13952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plane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4221" y="5604073"/>
                <a:ext cx="1395254" cy="338554"/>
              </a:xfrm>
              <a:prstGeom prst="rect">
                <a:avLst/>
              </a:prstGeom>
              <a:blipFill>
                <a:blip r:embed="rId6"/>
                <a:stretch>
                  <a:fillRect l="-2183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V="1">
            <a:off x="1622385" y="2779851"/>
            <a:ext cx="0" cy="2465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200628" y="3416458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02557" y="3395238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529786" y="2432610"/>
                <a:ext cx="353751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9786" y="2432610"/>
                <a:ext cx="35375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943826" y="4413810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3826" y="4413810"/>
                <a:ext cx="36798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945755" y="3154098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5755" y="3154098"/>
                <a:ext cx="367986" cy="369332"/>
              </a:xfrm>
              <a:prstGeom prst="rect">
                <a:avLst/>
              </a:prstGeom>
              <a:blipFill>
                <a:blip r:embed="rId9"/>
                <a:stretch>
                  <a:fillRect b="-6557"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Parallelogram 33"/>
          <p:cNvSpPr/>
          <p:nvPr/>
        </p:nvSpPr>
        <p:spPr>
          <a:xfrm rot="16200000" flipH="1">
            <a:off x="-88008" y="2763290"/>
            <a:ext cx="3366709" cy="2519358"/>
          </a:xfrm>
          <a:prstGeom prst="parallelogram">
            <a:avLst>
              <a:gd name="adj" fmla="val 43671"/>
            </a:avLst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2810" y="2698828"/>
                <a:ext cx="797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10" y="2698828"/>
                <a:ext cx="79759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19073" y="2457688"/>
                <a:ext cx="13856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plane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𝑧𝑦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73" y="2457688"/>
                <a:ext cx="1385636" cy="338554"/>
              </a:xfrm>
              <a:prstGeom prst="rect">
                <a:avLst/>
              </a:prstGeom>
              <a:blipFill>
                <a:blip r:embed="rId11"/>
                <a:stretch>
                  <a:fillRect l="-2643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V="1">
            <a:off x="6613004" y="1716910"/>
            <a:ext cx="0" cy="2465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191247" y="2353517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193176" y="2332297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520405" y="1369669"/>
                <a:ext cx="353751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0405" y="1369669"/>
                <a:ext cx="35375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934445" y="3350869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445" y="3350869"/>
                <a:ext cx="367986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936374" y="2091157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6374" y="2091157"/>
                <a:ext cx="367986" cy="369332"/>
              </a:xfrm>
              <a:prstGeom prst="rect">
                <a:avLst/>
              </a:prstGeom>
              <a:blipFill>
                <a:blip r:embed="rId14"/>
                <a:stretch>
                  <a:fillRect b="-6557"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538977" y="1612737"/>
                <a:ext cx="8009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8977" y="1612737"/>
                <a:ext cx="800989" cy="369332"/>
              </a:xfrm>
              <a:prstGeom prst="rect">
                <a:avLst/>
              </a:prstGeom>
              <a:blipFill>
                <a:blip r:embed="rId1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205240" y="1371597"/>
                <a:ext cx="137922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plane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5240" y="1371597"/>
                <a:ext cx="1379224" cy="338554"/>
              </a:xfrm>
              <a:prstGeom prst="rect">
                <a:avLst/>
              </a:prstGeom>
              <a:blipFill>
                <a:blip r:embed="rId16"/>
                <a:stretch>
                  <a:fillRect l="-2655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Parallelogram 45"/>
          <p:cNvSpPr/>
          <p:nvPr/>
        </p:nvSpPr>
        <p:spPr>
          <a:xfrm rot="5400000">
            <a:off x="4902610" y="1700350"/>
            <a:ext cx="3366709" cy="2519358"/>
          </a:xfrm>
          <a:prstGeom prst="parallelogram">
            <a:avLst>
              <a:gd name="adj" fmla="val 43671"/>
            </a:avLst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96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8" grpId="0"/>
      <p:bldP spid="12" grpId="0" animBg="1"/>
      <p:bldP spid="13" grpId="0"/>
      <p:bldP spid="20" grpId="0"/>
      <p:bldP spid="31" grpId="0"/>
      <p:bldP spid="32" grpId="0"/>
      <p:bldP spid="33" grpId="0"/>
      <p:bldP spid="34" grpId="0" animBg="1"/>
      <p:bldP spid="35" grpId="0"/>
      <p:bldP spid="36" grpId="0"/>
      <p:bldP spid="40" grpId="0"/>
      <p:bldP spid="41" grpId="0"/>
      <p:bldP spid="42" grpId="0"/>
      <p:bldP spid="44" grpId="0"/>
      <p:bldP spid="45" grpId="0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1782501"/>
            <a:ext cx="3648456" cy="36144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Please note that when operating in 3D, sometimes axes are labelled in different ways…</a:t>
            </a:r>
          </a:p>
        </p:txBody>
      </p:sp>
      <p:pic>
        <p:nvPicPr>
          <p:cNvPr id="1026" name="Picture 2" descr="https://upload.wikimedia.org/wikipedia/commons/thumb/e/e2/Cartesian_coordinate_system_handedness.svg/400px-Cartesian_coordinate_system_handednes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51465"/>
            <a:ext cx="4262087" cy="2610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873691" y="1688802"/>
            <a:ext cx="3230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Sometimes referred to as left handed or right handed!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 descr="https://upload.wikimedia.org/wikipedia/commons/b/b2/3D_Cartesian_Coodinate_Handednes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85" y="2438539"/>
            <a:ext cx="4531633" cy="2549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1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27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58501" y="1623350"/>
                <a:ext cx="3779520" cy="4525963"/>
              </a:xfrm>
            </p:spPr>
            <p:txBody>
              <a:bodyPr/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apply matrices to perform linear transformations in three dimensions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  <a:defRPr/>
                </a:pPr>
                <a:r>
                  <a:rPr lang="en-US" sz="1400" dirty="0">
                    <a:latin typeface="Comic Sans MS" pitchFamily="66" charset="0"/>
                  </a:rPr>
                  <a:t>A transformation U, in three dimensions, represents a reflection in the plane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Write down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matrix that represents this transformation.</a:t>
                </a: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Find the image of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−1,2,3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itchFamily="66" charset="0"/>
                  </a:rPr>
                  <a:t> under this transformation</a:t>
                </a: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58501" y="1623350"/>
                <a:ext cx="3779520" cy="4525963"/>
              </a:xfrm>
              <a:blipFill>
                <a:blip r:embed="rId2"/>
                <a:stretch>
                  <a:fillRect t="-135" r="-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6378949" y="1577464"/>
            <a:ext cx="0" cy="2465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957192" y="2214071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59121" y="2192851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86350" y="1230223"/>
                <a:ext cx="353751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350" y="1230223"/>
                <a:ext cx="35375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700390" y="3211423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0390" y="3211423"/>
                <a:ext cx="36798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702319" y="1951711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2319" y="1951711"/>
                <a:ext cx="367986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Parallelogram 19"/>
          <p:cNvSpPr/>
          <p:nvPr/>
        </p:nvSpPr>
        <p:spPr>
          <a:xfrm rot="1423722">
            <a:off x="4346700" y="1882192"/>
            <a:ext cx="4079303" cy="1802291"/>
          </a:xfrm>
          <a:prstGeom prst="parallelogram">
            <a:avLst>
              <a:gd name="adj" fmla="val 91273"/>
            </a:avLst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980538" y="1646437"/>
                <a:ext cx="7833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538" y="1646437"/>
                <a:ext cx="78335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46801" y="1405297"/>
                <a:ext cx="13952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plane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6801" y="1405297"/>
                <a:ext cx="1395254" cy="338554"/>
              </a:xfrm>
              <a:prstGeom prst="rect">
                <a:avLst/>
              </a:prstGeom>
              <a:blipFill>
                <a:blip r:embed="rId7"/>
                <a:stretch>
                  <a:fillRect l="-2183"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/>
          <p:cNvGrpSpPr/>
          <p:nvPr/>
        </p:nvGrpSpPr>
        <p:grpSpPr>
          <a:xfrm>
            <a:off x="6639185" y="2882096"/>
            <a:ext cx="178305" cy="179094"/>
            <a:chOff x="6129898" y="4861367"/>
            <a:chExt cx="178305" cy="179094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6629538" y="2571510"/>
            <a:ext cx="178305" cy="179094"/>
            <a:chOff x="6129898" y="4861367"/>
            <a:chExt cx="178305" cy="179094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6284227" y="2422969"/>
            <a:ext cx="178305" cy="179094"/>
            <a:chOff x="6129898" y="4861367"/>
            <a:chExt cx="178305" cy="179094"/>
          </a:xfrm>
        </p:grpSpPr>
        <p:cxnSp>
          <p:nvCxnSpPr>
            <p:cNvPr id="31" name="Straight Connector 30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6493398" y="3217762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(1,0,0)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65717" y="2502061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(0,1,0)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35211" y="2006279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 panose="030F0702030302020204" pitchFamily="66" charset="0"/>
              </a:rPr>
              <a:t>(0,0,1)</a:t>
            </a:r>
            <a:endParaRPr lang="en-GB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68" name="Rectangle 7167"/>
              <p:cNvSpPr/>
              <p:nvPr/>
            </p:nvSpPr>
            <p:spPr>
              <a:xfrm>
                <a:off x="4466600" y="4756919"/>
                <a:ext cx="1268104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68" name="Rectangle 71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600" y="4756919"/>
                <a:ext cx="1268104" cy="8249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795040" y="4747274"/>
                <a:ext cx="1441228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5040" y="4747274"/>
                <a:ext cx="1441228" cy="82490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466600" y="4754384"/>
                <a:ext cx="1268104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600" y="4754384"/>
                <a:ext cx="1268104" cy="82490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6795040" y="4741761"/>
                <a:ext cx="1441228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5040" y="4741761"/>
                <a:ext cx="1441228" cy="82490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69" name="TextBox 7168"/>
          <p:cNvSpPr txBox="1"/>
          <p:nvPr/>
        </p:nvSpPr>
        <p:spPr>
          <a:xfrm>
            <a:off x="4375232" y="4166886"/>
            <a:ext cx="1435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Original coordinates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17490" y="4166886"/>
            <a:ext cx="1435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New coordinates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6286156" y="2980483"/>
            <a:ext cx="178305" cy="179094"/>
            <a:chOff x="6129898" y="4861367"/>
            <a:chExt cx="178305" cy="179094"/>
          </a:xfrm>
        </p:grpSpPr>
        <p:cxnSp>
          <p:nvCxnSpPr>
            <p:cNvPr id="44" name="Straight Connector 43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5434315" y="3154102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 panose="030F0702030302020204" pitchFamily="66" charset="0"/>
              </a:rPr>
              <a:t>(0,0,-1)</a:t>
            </a:r>
            <a:endParaRPr lang="en-GB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0" name="TextBox 7169"/>
              <p:cNvSpPr txBox="1"/>
              <p:nvPr/>
            </p:nvSpPr>
            <p:spPr>
              <a:xfrm>
                <a:off x="670561" y="4405986"/>
                <a:ext cx="297910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 reflection in the 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only move the third point, as shown…</a:t>
                </a:r>
              </a:p>
            </p:txBody>
          </p:sp>
        </mc:Choice>
        <mc:Fallback xmlns="">
          <p:sp>
            <p:nvSpPr>
              <p:cNvPr id="7170" name="TextBox 71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1" y="4405986"/>
                <a:ext cx="2979103" cy="738664"/>
              </a:xfrm>
              <a:prstGeom prst="rect">
                <a:avLst/>
              </a:prstGeom>
              <a:blipFill>
                <a:blip r:embed="rId12"/>
                <a:stretch>
                  <a:fillRect t="-1653" r="-204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00447" y="5350867"/>
                <a:ext cx="3766456" cy="877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matrix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perform a reflection in the plane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47" y="5350867"/>
                <a:ext cx="3766456" cy="877548"/>
              </a:xfrm>
              <a:prstGeom prst="rect">
                <a:avLst/>
              </a:prstGeom>
              <a:blipFill>
                <a:blip r:embed="rId13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399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0" grpId="0" animBg="1"/>
      <p:bldP spid="21" grpId="0"/>
      <p:bldP spid="22" grpId="0"/>
      <p:bldP spid="24" grpId="0"/>
      <p:bldP spid="34" grpId="0"/>
      <p:bldP spid="35" grpId="0"/>
      <p:bldP spid="35" grpId="1"/>
      <p:bldP spid="7168" grpId="0"/>
      <p:bldP spid="7168" grpId="1"/>
      <p:bldP spid="38" grpId="0"/>
      <p:bldP spid="38" grpId="1"/>
      <p:bldP spid="39" grpId="0"/>
      <p:bldP spid="40" grpId="0"/>
      <p:bldP spid="7169" grpId="0"/>
      <p:bldP spid="42" grpId="0"/>
      <p:bldP spid="4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3668662" y="3043590"/>
                <a:ext cx="1159869" cy="6621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8662" y="3043590"/>
                <a:ext cx="1159869" cy="6621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58501" y="1623350"/>
                <a:ext cx="3779520" cy="4525963"/>
              </a:xfrm>
            </p:spPr>
            <p:txBody>
              <a:bodyPr/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apply matrices to perform linear transformations in three dimensions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  <a:defRPr/>
                </a:pPr>
                <a:r>
                  <a:rPr lang="en-US" sz="1400" dirty="0">
                    <a:latin typeface="Comic Sans MS" pitchFamily="66" charset="0"/>
                  </a:rPr>
                  <a:t>A transformation U, in three dimensions, represents a reflection in the plane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Write down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matrix that represents this transformation.</a:t>
                </a: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Find the image of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−1,2,3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itchFamily="66" charset="0"/>
                  </a:rPr>
                  <a:t> under this transformation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 eaLnBrk="1" hangingPunct="1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  <a:defRPr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We need to multiply the coordinate matrix by the transformation matrix…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  <a:defRPr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 eaLnBrk="1" hangingPunct="1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  <a:defRPr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So the image will be 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(−1,2,−3)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58501" y="1623350"/>
                <a:ext cx="3779520" cy="4525963"/>
              </a:xfrm>
              <a:blipFill>
                <a:blip r:embed="rId3"/>
                <a:stretch>
                  <a:fillRect t="-135" r="-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6378949" y="1577464"/>
            <a:ext cx="0" cy="2465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957192" y="2214071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59121" y="2192851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86350" y="1230223"/>
                <a:ext cx="353751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350" y="1230223"/>
                <a:ext cx="35375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700390" y="3211423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0390" y="3211423"/>
                <a:ext cx="36798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702319" y="1951711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2319" y="1951711"/>
                <a:ext cx="367986" cy="36933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Parallelogram 19"/>
          <p:cNvSpPr/>
          <p:nvPr/>
        </p:nvSpPr>
        <p:spPr>
          <a:xfrm rot="1423722">
            <a:off x="4346700" y="1882192"/>
            <a:ext cx="4079303" cy="1802291"/>
          </a:xfrm>
          <a:prstGeom prst="parallelogram">
            <a:avLst>
              <a:gd name="adj" fmla="val 91273"/>
            </a:avLst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980538" y="1646437"/>
                <a:ext cx="7833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538" y="1646437"/>
                <a:ext cx="78335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46801" y="1405297"/>
                <a:ext cx="13952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plane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6801" y="1405297"/>
                <a:ext cx="1395254" cy="338554"/>
              </a:xfrm>
              <a:prstGeom prst="rect">
                <a:avLst/>
              </a:prstGeom>
              <a:blipFill>
                <a:blip r:embed="rId8"/>
                <a:stretch>
                  <a:fillRect l="-2183"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/>
          <p:cNvGrpSpPr/>
          <p:nvPr/>
        </p:nvGrpSpPr>
        <p:grpSpPr>
          <a:xfrm>
            <a:off x="6639185" y="2882096"/>
            <a:ext cx="178305" cy="179094"/>
            <a:chOff x="6129898" y="4861367"/>
            <a:chExt cx="178305" cy="179094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6629538" y="2571510"/>
            <a:ext cx="178305" cy="179094"/>
            <a:chOff x="6129898" y="4861367"/>
            <a:chExt cx="178305" cy="179094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6493398" y="3217762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(1,0,0)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65717" y="2502061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(0,1,0)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6286156" y="2980483"/>
            <a:ext cx="178305" cy="179094"/>
            <a:chOff x="6129898" y="4861367"/>
            <a:chExt cx="178305" cy="179094"/>
          </a:xfrm>
        </p:grpSpPr>
        <p:cxnSp>
          <p:nvCxnSpPr>
            <p:cNvPr id="44" name="Straight Connector 43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5434315" y="3154102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 panose="030F0702030302020204" pitchFamily="66" charset="0"/>
              </a:rPr>
              <a:t>(0,0,-1)</a:t>
            </a:r>
            <a:endParaRPr lang="en-GB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5558422" y="4376001"/>
                <a:ext cx="1300612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8422" y="4376001"/>
                <a:ext cx="1300612" cy="7435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6607805" y="4371647"/>
                <a:ext cx="662617" cy="7419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7805" y="4371647"/>
                <a:ext cx="662617" cy="7419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5993850" y="5246859"/>
                <a:ext cx="873509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850" y="5246859"/>
                <a:ext cx="873509" cy="74353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7123610" y="4876800"/>
            <a:ext cx="322217" cy="775063"/>
          </a:xfrm>
          <a:prstGeom prst="arc">
            <a:avLst>
              <a:gd name="adj1" fmla="val 16200000"/>
              <a:gd name="adj2" fmla="val 55382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7419702" y="5107576"/>
            <a:ext cx="1018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846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7" grpId="0"/>
      <p:bldP spid="48" grpId="0"/>
      <p:bldP spid="49" grpId="0" animBg="1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501" y="1623350"/>
            <a:ext cx="3779520" cy="4525963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mic Sans MS" pitchFamily="66" charset="0"/>
              </a:rPr>
              <a:t>You can also apply matrices to perform linear transformations in three dimensions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en-US" sz="1400" dirty="0">
                <a:latin typeface="Comic Sans MS" pitchFamily="66" charset="0"/>
              </a:rPr>
              <a:t>The reflection matrices you need to know are as follows.</a:t>
            </a:r>
          </a:p>
          <a:p>
            <a:pPr marL="342900" indent="-342900" algn="ctr" eaLnBrk="1" hangingPunct="1">
              <a:lnSpc>
                <a:spcPct val="100000"/>
              </a:lnSpc>
              <a:spcBef>
                <a:spcPts val="0"/>
              </a:spcBef>
              <a:buFontTx/>
              <a:buAutoNum type="alphaLcParenR"/>
              <a:defRPr/>
            </a:pPr>
            <a:endParaRPr lang="en-US" sz="1400" dirty="0">
              <a:latin typeface="Comic Sans MS" pitchFamily="66" charset="0"/>
            </a:endParaRPr>
          </a:p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1400" dirty="0">
              <a:latin typeface="Comic Sans MS" pitchFamily="66" charset="0"/>
            </a:endParaRPr>
          </a:p>
        </p:txBody>
      </p:sp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27315" y="3291841"/>
                <a:ext cx="25080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Reflection in the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𝑦𝑧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plane (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315" y="3291841"/>
                <a:ext cx="2508069" cy="584775"/>
              </a:xfrm>
              <a:prstGeom prst="rect">
                <a:avLst/>
              </a:prstGeom>
              <a:blipFill>
                <a:blip r:embed="rId2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452950" y="3304903"/>
                <a:ext cx="25080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Reflection in the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𝑥𝑧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plane (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2950" y="3304903"/>
                <a:ext cx="2508069" cy="584775"/>
              </a:xfrm>
              <a:prstGeom prst="rect">
                <a:avLst/>
              </a:prstGeom>
              <a:blipFill>
                <a:blip r:embed="rId3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95853" y="3304903"/>
                <a:ext cx="25080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Reflection in the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plane (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5853" y="3304903"/>
                <a:ext cx="2508069" cy="584775"/>
              </a:xfrm>
              <a:prstGeom prst="rect">
                <a:avLst/>
              </a:prstGeom>
              <a:blipFill>
                <a:blip r:embed="rId4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464113" y="4193121"/>
                <a:ext cx="1580369" cy="906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113" y="4193121"/>
                <a:ext cx="1580369" cy="9062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1299930" y="4184413"/>
                <a:ext cx="1580368" cy="906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930" y="4184413"/>
                <a:ext cx="1580368" cy="9062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3938627" y="4201830"/>
                <a:ext cx="1580368" cy="906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627" y="4201830"/>
                <a:ext cx="1580368" cy="9062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487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" grpId="0"/>
      <p:bldP spid="35" grpId="0"/>
      <p:bldP spid="36" grpId="0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58501" y="1623350"/>
                <a:ext cx="3779520" cy="4525963"/>
              </a:xfrm>
            </p:spPr>
            <p:txBody>
              <a:bodyPr/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apply matrices to perform linear transformations in three dimensions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  <a:defRPr/>
                </a:pPr>
                <a:r>
                  <a:rPr lang="en-US" sz="1400" dirty="0">
                    <a:latin typeface="Comic Sans MS" pitchFamily="66" charset="0"/>
                  </a:rPr>
                  <a:t>A transformation U, in three dimensions, represents a 90˚ anticlockwise rotation around the x-axis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Write down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matrix that represents this transformation.</a:t>
                </a: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Find the image of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−1,2,3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itchFamily="66" charset="0"/>
                  </a:rPr>
                  <a:t> under this transformation</a:t>
                </a: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58501" y="1623350"/>
                <a:ext cx="3779520" cy="4525963"/>
              </a:xfrm>
              <a:blipFill>
                <a:blip r:embed="rId2"/>
                <a:stretch>
                  <a:fillRect t="-135" r="-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6466035" y="1429418"/>
            <a:ext cx="0" cy="2465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5044278" y="2066025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5046207" y="2044805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373436" y="1082177"/>
                <a:ext cx="353751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436" y="1082177"/>
                <a:ext cx="35375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7787476" y="3063377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7476" y="3063377"/>
                <a:ext cx="36798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789405" y="1803665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405" y="1803665"/>
                <a:ext cx="367986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Parallelogram 75"/>
          <p:cNvSpPr/>
          <p:nvPr/>
        </p:nvSpPr>
        <p:spPr>
          <a:xfrm rot="1423722">
            <a:off x="4433786" y="1734146"/>
            <a:ext cx="4079303" cy="1802291"/>
          </a:xfrm>
          <a:prstGeom prst="parallelogram">
            <a:avLst>
              <a:gd name="adj" fmla="val 91273"/>
            </a:avLst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5" name="Group 94"/>
          <p:cNvGrpSpPr/>
          <p:nvPr/>
        </p:nvGrpSpPr>
        <p:grpSpPr>
          <a:xfrm>
            <a:off x="6726271" y="2734050"/>
            <a:ext cx="178305" cy="179094"/>
            <a:chOff x="6129898" y="4861367"/>
            <a:chExt cx="178305" cy="179094"/>
          </a:xfrm>
        </p:grpSpPr>
        <p:cxnSp>
          <p:nvCxnSpPr>
            <p:cNvPr id="96" name="Straight Connector 95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>
            <a:off x="6716624" y="2423464"/>
            <a:ext cx="178305" cy="179094"/>
            <a:chOff x="6129898" y="4861367"/>
            <a:chExt cx="178305" cy="179094"/>
          </a:xfrm>
        </p:grpSpPr>
        <p:cxnSp>
          <p:nvCxnSpPr>
            <p:cNvPr id="99" name="Straight Connector 98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6371313" y="2274923"/>
            <a:ext cx="178305" cy="179094"/>
            <a:chOff x="6129898" y="4861367"/>
            <a:chExt cx="178305" cy="179094"/>
          </a:xfrm>
        </p:grpSpPr>
        <p:cxnSp>
          <p:nvCxnSpPr>
            <p:cNvPr id="102" name="Straight Connector 101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/>
          <p:cNvSpPr txBox="1"/>
          <p:nvPr/>
        </p:nvSpPr>
        <p:spPr>
          <a:xfrm>
            <a:off x="6952803" y="2354015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(0,1,0)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422297" y="185823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 panose="030F0702030302020204" pitchFamily="66" charset="0"/>
              </a:rPr>
              <a:t>(0,0,1)</a:t>
            </a:r>
            <a:endParaRPr lang="en-GB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/>
              <p:cNvSpPr/>
              <p:nvPr/>
            </p:nvSpPr>
            <p:spPr>
              <a:xfrm>
                <a:off x="704496" y="5270724"/>
                <a:ext cx="1268104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6" name="Rectangle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496" y="5270724"/>
                <a:ext cx="1268104" cy="8249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/>
              <p:cNvSpPr/>
              <p:nvPr/>
            </p:nvSpPr>
            <p:spPr>
              <a:xfrm>
                <a:off x="704497" y="5268189"/>
                <a:ext cx="1268104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7" name="Rectangle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497" y="5268189"/>
                <a:ext cx="1268104" cy="8249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TextBox 107"/>
          <p:cNvSpPr txBox="1"/>
          <p:nvPr/>
        </p:nvSpPr>
        <p:spPr>
          <a:xfrm>
            <a:off x="613128" y="4680691"/>
            <a:ext cx="1435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Original coordinates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519524" y="298263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(1,0,0)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0" name="Straight Arrow Connector 109"/>
          <p:cNvCxnSpPr/>
          <p:nvPr/>
        </p:nvCxnSpPr>
        <p:spPr>
          <a:xfrm flipV="1">
            <a:off x="6452972" y="4133430"/>
            <a:ext cx="0" cy="2465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V="1">
            <a:off x="5031215" y="4770037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5033144" y="4748817"/>
            <a:ext cx="2787568" cy="12172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6360373" y="3786189"/>
                <a:ext cx="353751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0373" y="3786189"/>
                <a:ext cx="35375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7774413" y="5767389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4413" y="5767389"/>
                <a:ext cx="36798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7776342" y="4507677"/>
                <a:ext cx="367986" cy="369332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342" y="4507677"/>
                <a:ext cx="367986" cy="369332"/>
              </a:xfrm>
              <a:prstGeom prst="rect">
                <a:avLst/>
              </a:prstGeom>
              <a:blipFill>
                <a:blip r:embed="rId10"/>
                <a:stretch>
                  <a:fillRect b="-6557"/>
                </a:stretch>
              </a:blipFill>
              <a:ln w="222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Parallelogram 115"/>
          <p:cNvSpPr/>
          <p:nvPr/>
        </p:nvSpPr>
        <p:spPr>
          <a:xfrm rot="1423722">
            <a:off x="4420723" y="4438158"/>
            <a:ext cx="4079303" cy="1802291"/>
          </a:xfrm>
          <a:prstGeom prst="parallelogram">
            <a:avLst>
              <a:gd name="adj" fmla="val 91273"/>
            </a:avLst>
          </a:pr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7" name="Group 116"/>
          <p:cNvGrpSpPr/>
          <p:nvPr/>
        </p:nvGrpSpPr>
        <p:grpSpPr>
          <a:xfrm>
            <a:off x="6713208" y="5438062"/>
            <a:ext cx="178305" cy="179094"/>
            <a:chOff x="6129898" y="4861367"/>
            <a:chExt cx="178305" cy="179094"/>
          </a:xfrm>
        </p:grpSpPr>
        <p:cxnSp>
          <p:nvCxnSpPr>
            <p:cNvPr id="118" name="Straight Connector 117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6381344" y="5005556"/>
            <a:ext cx="178305" cy="179094"/>
            <a:chOff x="6129898" y="4861367"/>
            <a:chExt cx="178305" cy="179094"/>
          </a:xfrm>
        </p:grpSpPr>
        <p:cxnSp>
          <p:nvCxnSpPr>
            <p:cNvPr id="121" name="Straight Connector 120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6079576" y="5414363"/>
            <a:ext cx="178305" cy="179094"/>
            <a:chOff x="6129898" y="4861367"/>
            <a:chExt cx="178305" cy="179094"/>
          </a:xfrm>
        </p:grpSpPr>
        <p:cxnSp>
          <p:nvCxnSpPr>
            <p:cNvPr id="124" name="Straight Connector 123"/>
            <p:cNvCxnSpPr/>
            <p:nvPr/>
          </p:nvCxnSpPr>
          <p:spPr>
            <a:xfrm flipV="1">
              <a:off x="6139543" y="4861367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H="1" flipV="1">
              <a:off x="6129898" y="4863296"/>
              <a:ext cx="168660" cy="177165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TextBox 125"/>
          <p:cNvSpPr txBox="1"/>
          <p:nvPr/>
        </p:nvSpPr>
        <p:spPr>
          <a:xfrm>
            <a:off x="5633455" y="464872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(0,0,1)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5137783" y="5197970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 panose="030F0702030302020204" pitchFamily="66" charset="0"/>
              </a:rPr>
              <a:t>(0,-1,0)</a:t>
            </a:r>
            <a:endParaRPr lang="en-GB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506461" y="5686642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(1,0,0)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Arc 1"/>
          <p:cNvSpPr/>
          <p:nvPr/>
        </p:nvSpPr>
        <p:spPr>
          <a:xfrm rot="13901593" flipV="1">
            <a:off x="5947953" y="2316481"/>
            <a:ext cx="914400" cy="914400"/>
          </a:xfrm>
          <a:prstGeom prst="arc">
            <a:avLst>
              <a:gd name="adj1" fmla="val 16200000"/>
              <a:gd name="adj2" fmla="val 18509146"/>
            </a:avLst>
          </a:prstGeom>
          <a:ln w="25400">
            <a:solidFill>
              <a:srgbClr val="0000FF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Arc 128"/>
          <p:cNvSpPr/>
          <p:nvPr/>
        </p:nvSpPr>
        <p:spPr>
          <a:xfrm rot="18594242" flipH="1">
            <a:off x="6213564" y="2251169"/>
            <a:ext cx="914400" cy="914400"/>
          </a:xfrm>
          <a:prstGeom prst="arc">
            <a:avLst>
              <a:gd name="adj1" fmla="val 16200000"/>
              <a:gd name="adj2" fmla="val 18797839"/>
            </a:avLst>
          </a:prstGeom>
          <a:ln w="25400">
            <a:solidFill>
              <a:srgbClr val="008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Rectangle 129"/>
              <p:cNvSpPr/>
              <p:nvPr/>
            </p:nvSpPr>
            <p:spPr>
              <a:xfrm>
                <a:off x="2224142" y="5266370"/>
                <a:ext cx="1441228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0" name="Rectangle 1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142" y="5266370"/>
                <a:ext cx="1441228" cy="82490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Rectangle 130"/>
              <p:cNvSpPr/>
              <p:nvPr/>
            </p:nvSpPr>
            <p:spPr>
              <a:xfrm>
                <a:off x="2224144" y="5263835"/>
                <a:ext cx="1441228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1" name="Rectangle 1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144" y="5263835"/>
                <a:ext cx="1441228" cy="82490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2" name="TextBox 131"/>
          <p:cNvSpPr txBox="1"/>
          <p:nvPr/>
        </p:nvSpPr>
        <p:spPr>
          <a:xfrm>
            <a:off x="2219859" y="4676337"/>
            <a:ext cx="1435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New coordinates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27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76" grpId="0" animBg="1"/>
      <p:bldP spid="104" grpId="0"/>
      <p:bldP spid="105" grpId="0"/>
      <p:bldP spid="106" grpId="0"/>
      <p:bldP spid="106" grpId="1"/>
      <p:bldP spid="107" grpId="0"/>
      <p:bldP spid="108" grpId="0"/>
      <p:bldP spid="109" grpId="0"/>
      <p:bldP spid="113" grpId="0"/>
      <p:bldP spid="114" grpId="0"/>
      <p:bldP spid="115" grpId="0"/>
      <p:bldP spid="116" grpId="0" animBg="1"/>
      <p:bldP spid="126" grpId="0"/>
      <p:bldP spid="127" grpId="0"/>
      <p:bldP spid="128" grpId="0"/>
      <p:bldP spid="2" grpId="0" animBg="1"/>
      <p:bldP spid="129" grpId="0" animBg="1"/>
      <p:bldP spid="130" grpId="0"/>
      <p:bldP spid="130" grpId="1"/>
      <p:bldP spid="131" grpId="0"/>
      <p:bldP spid="1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Rectangle 130"/>
              <p:cNvSpPr/>
              <p:nvPr/>
            </p:nvSpPr>
            <p:spPr>
              <a:xfrm>
                <a:off x="3730726" y="3217321"/>
                <a:ext cx="1300612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1" name="Rectangle 1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0726" y="3217321"/>
                <a:ext cx="1300612" cy="7435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58501" y="1623350"/>
                <a:ext cx="3779520" cy="4525963"/>
              </a:xfrm>
            </p:spPr>
            <p:txBody>
              <a:bodyPr/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apply matrices to perform linear transformations in three dimensions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  <a:defRPr/>
                </a:pPr>
                <a:r>
                  <a:rPr lang="en-US" sz="1400" dirty="0">
                    <a:latin typeface="Comic Sans MS" pitchFamily="66" charset="0"/>
                  </a:rPr>
                  <a:t>A transformation U, in three dimensions, represents a 90˚ </a:t>
                </a:r>
                <a:r>
                  <a:rPr lang="en-US" sz="1400" dirty="0" smtClean="0">
                    <a:latin typeface="Comic Sans MS" pitchFamily="66" charset="0"/>
                  </a:rPr>
                  <a:t>anticlockwise rotation </a:t>
                </a:r>
                <a:r>
                  <a:rPr lang="en-US" sz="1400" dirty="0">
                    <a:latin typeface="Comic Sans MS" pitchFamily="66" charset="0"/>
                  </a:rPr>
                  <a:t>around the x-axis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Write down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matrix that represents this transformation.</a:t>
                </a: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  <a:defRPr/>
                </a:pPr>
                <a:r>
                  <a:rPr lang="en-US" sz="1400" dirty="0">
                    <a:latin typeface="Comic Sans MS" pitchFamily="66" charset="0"/>
                  </a:rPr>
                  <a:t>Find the image of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−1,2,3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itchFamily="66" charset="0"/>
                  </a:rPr>
                  <a:t> under this transformation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  <a:defRPr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We need to multiply the coordinate matrix by the transformation matrix…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  <a:defRPr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  <a:defRPr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So the image will be at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(−1,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3</m:t>
                    </m:r>
                    <m:r>
                      <a:rPr lang="en-US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,−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58501" y="1623350"/>
                <a:ext cx="3779520" cy="4525963"/>
              </a:xfrm>
              <a:blipFill>
                <a:blip r:embed="rId3"/>
                <a:stretch>
                  <a:fillRect t="-135" r="-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375542" y="1641510"/>
                <a:ext cx="1300612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542" y="1641510"/>
                <a:ext cx="1300612" cy="7435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6424925" y="1637156"/>
                <a:ext cx="662617" cy="7419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4925" y="1637156"/>
                <a:ext cx="662617" cy="7419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5810970" y="2512368"/>
                <a:ext cx="873509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970" y="2512368"/>
                <a:ext cx="873509" cy="7435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940730" y="2142309"/>
            <a:ext cx="322217" cy="775063"/>
          </a:xfrm>
          <a:prstGeom prst="arc">
            <a:avLst>
              <a:gd name="adj1" fmla="val 16200000"/>
              <a:gd name="adj2" fmla="val 55382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7236822" y="2373085"/>
            <a:ext cx="1018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21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 animBg="1"/>
      <p:bldP spid="6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366032-1FD5-4167-92B0-3C246512C0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B4FD8D-99BB-4B56-B85A-A0033844A1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18F2D9-4F1D-40AD-91F7-43492BEED5E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929</TotalTime>
  <Words>1914</Words>
  <Application>Microsoft Office PowerPoint</Application>
  <PresentationFormat>On-screen Show (4:3)</PresentationFormat>
  <Paragraphs>201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PowerPoint Presentation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177</cp:revision>
  <cp:lastPrinted>2017-11-21T05:26:55Z</cp:lastPrinted>
  <dcterms:created xsi:type="dcterms:W3CDTF">2017-08-14T15:35:38Z</dcterms:created>
  <dcterms:modified xsi:type="dcterms:W3CDTF">2021-06-14T11:53:50Z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