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6.png"/><Relationship Id="rId4" Type="http://schemas.openxmlformats.org/officeDocument/2006/relationships/image" Target="../media/image2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13" Type="http://schemas.openxmlformats.org/officeDocument/2006/relationships/image" Target="../media/image223.png"/><Relationship Id="rId7" Type="http://schemas.openxmlformats.org/officeDocument/2006/relationships/image" Target="../media/image217.png"/><Relationship Id="rId12" Type="http://schemas.openxmlformats.org/officeDocument/2006/relationships/image" Target="../media/image2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11" Type="http://schemas.openxmlformats.org/officeDocument/2006/relationships/image" Target="../media/image221.png"/><Relationship Id="rId5" Type="http://schemas.openxmlformats.org/officeDocument/2006/relationships/image" Target="../media/image215.png"/><Relationship Id="rId15" Type="http://schemas.openxmlformats.org/officeDocument/2006/relationships/image" Target="../media/image28.png"/><Relationship Id="rId10" Type="http://schemas.openxmlformats.org/officeDocument/2006/relationships/image" Target="../media/image220.png"/><Relationship Id="rId9" Type="http://schemas.openxmlformats.org/officeDocument/2006/relationships/image" Target="../media/image219.png"/><Relationship Id="rId1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13" Type="http://schemas.openxmlformats.org/officeDocument/2006/relationships/image" Target="../media/image235.png"/><Relationship Id="rId3" Type="http://schemas.openxmlformats.org/officeDocument/2006/relationships/image" Target="../media/image30.png"/><Relationship Id="rId7" Type="http://schemas.openxmlformats.org/officeDocument/2006/relationships/image" Target="../media/image229.png"/><Relationship Id="rId12" Type="http://schemas.openxmlformats.org/officeDocument/2006/relationships/image" Target="../media/image2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8.png"/><Relationship Id="rId11" Type="http://schemas.openxmlformats.org/officeDocument/2006/relationships/image" Target="../media/image233.png"/><Relationship Id="rId10" Type="http://schemas.openxmlformats.org/officeDocument/2006/relationships/image" Target="../media/image232.png"/><Relationship Id="rId4" Type="http://schemas.openxmlformats.org/officeDocument/2006/relationships/image" Target="../media/image31.png"/><Relationship Id="rId9" Type="http://schemas.openxmlformats.org/officeDocument/2006/relationships/image" Target="../media/image231.png"/><Relationship Id="rId14" Type="http://schemas.openxmlformats.org/officeDocument/2006/relationships/image" Target="../media/image2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9.png"/><Relationship Id="rId13" Type="http://schemas.openxmlformats.org/officeDocument/2006/relationships/image" Target="../media/image244.png"/><Relationship Id="rId7" Type="http://schemas.openxmlformats.org/officeDocument/2006/relationships/image" Target="../media/image238.png"/><Relationship Id="rId12" Type="http://schemas.openxmlformats.org/officeDocument/2006/relationships/image" Target="../media/image243.png"/><Relationship Id="rId17" Type="http://schemas.openxmlformats.org/officeDocument/2006/relationships/image" Target="../media/image31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7.png"/><Relationship Id="rId11" Type="http://schemas.openxmlformats.org/officeDocument/2006/relationships/image" Target="../media/image242.png"/><Relationship Id="rId15" Type="http://schemas.openxmlformats.org/officeDocument/2006/relationships/image" Target="../media/image29.png"/><Relationship Id="rId10" Type="http://schemas.openxmlformats.org/officeDocument/2006/relationships/image" Target="../media/image241.png"/><Relationship Id="rId9" Type="http://schemas.openxmlformats.org/officeDocument/2006/relationships/image" Target="../media/image240.png"/><Relationship Id="rId14" Type="http://schemas.openxmlformats.org/officeDocument/2006/relationships/image" Target="../media/image24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7D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20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86200" cy="5148943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matrix products to represent combinations of transformations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represents an enlargement with scale factor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followed by an anticlockwise rotation through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about the origin.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86200" cy="5148943"/>
              </a:xfrm>
              <a:blipFill>
                <a:blip r:embed="rId2"/>
                <a:stretch>
                  <a:fillRect l="-157" t="-711" r="-15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67814" y="1542643"/>
                <a:ext cx="446546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find the area scale factor by calculating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This can then be used to find the scale factor of enlargement.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14" y="1542643"/>
                <a:ext cx="4465469" cy="738664"/>
              </a:xfrm>
              <a:prstGeom prst="rect">
                <a:avLst/>
              </a:prstGeom>
              <a:blipFill>
                <a:blip r:embed="rId3"/>
                <a:stretch>
                  <a:fillRect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25838" y="2591207"/>
                <a:ext cx="11710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838" y="2591207"/>
                <a:ext cx="1171026" cy="276999"/>
              </a:xfrm>
              <a:prstGeom prst="rect">
                <a:avLst/>
              </a:prstGeom>
              <a:blipFill>
                <a:blip r:embed="rId4"/>
                <a:stretch>
                  <a:fillRect l="-4688" r="-41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66068" y="3023287"/>
                <a:ext cx="89056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068" y="3023287"/>
                <a:ext cx="890565" cy="309637"/>
              </a:xfrm>
              <a:prstGeom prst="rect">
                <a:avLst/>
              </a:prstGeom>
              <a:blipFill>
                <a:blip r:embed="rId5"/>
                <a:stretch>
                  <a:fillRect r="-5479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4367813" y="3606870"/>
            <a:ext cx="4465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the scale factor of enlargement is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221355" y="407157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355" y="4071571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167788" y="4264095"/>
            <a:ext cx="4465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Hang on a moment…</a:t>
            </a:r>
          </a:p>
          <a:p>
            <a:pPr algn="ctr"/>
            <a:endParaRPr lang="en-US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could also have had the answer    -4 above…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What would have happened if we used that? It is ok to do so??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5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86200" cy="5014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marL="228600" indent="-228600"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67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867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467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>
            <a:off x="4267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>
            <a:off x="5867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>
            <a:off x="7467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5029200" y="2133600"/>
            <a:ext cx="609600" cy="228600"/>
            <a:chOff x="5029200" y="2133600"/>
            <a:chExt cx="609600" cy="22860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5029200" y="21336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5029200" y="21336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257800" y="23622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rot="16200000">
            <a:off x="6210300" y="1943100"/>
            <a:ext cx="609600" cy="228600"/>
            <a:chOff x="5334000" y="2971800"/>
            <a:chExt cx="609600" cy="228600"/>
          </a:xfrm>
        </p:grpSpPr>
        <p:cxnSp>
          <p:nvCxnSpPr>
            <p:cNvPr id="34" name="Straight Connector 33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 flipV="1">
            <a:off x="8229600" y="2362200"/>
            <a:ext cx="609600" cy="228600"/>
            <a:chOff x="5334000" y="2971800"/>
            <a:chExt cx="609600" cy="228600"/>
          </a:xfrm>
        </p:grpSpPr>
        <p:cxnSp>
          <p:nvCxnSpPr>
            <p:cNvPr id="40" name="Straight Connector 39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Arc 42"/>
          <p:cNvSpPr>
            <a:spLocks noChangeAspect="1"/>
          </p:cNvSpPr>
          <p:nvPr/>
        </p:nvSpPr>
        <p:spPr>
          <a:xfrm>
            <a:off x="6477000" y="1905000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6629400" y="2133600"/>
            <a:ext cx="609600" cy="228600"/>
            <a:chOff x="5334000" y="2971800"/>
            <a:chExt cx="609600" cy="228600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 rot="16200000">
            <a:off x="7810500" y="1943100"/>
            <a:ext cx="609600" cy="228600"/>
            <a:chOff x="5334000" y="2971800"/>
            <a:chExt cx="609600" cy="228600"/>
          </a:xfrm>
        </p:grpSpPr>
        <p:cxnSp>
          <p:nvCxnSpPr>
            <p:cNvPr id="49" name="Straight Connector 48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Connector 52"/>
          <p:cNvCxnSpPr/>
          <p:nvPr/>
        </p:nvCxnSpPr>
        <p:spPr>
          <a:xfrm flipV="1">
            <a:off x="7467600" y="1676400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638800" y="3200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Rotated 90° anticlockwise about (0,0)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08273" y="33528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Reflected in y = 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7800" y="1905000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172200" y="1828800"/>
            <a:ext cx="349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458200" y="2514600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409584" y="55355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6200000">
            <a:off x="4371484" y="55736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806133" y="494972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803257" y="5426527"/>
            <a:ext cx="175859" cy="228600"/>
            <a:chOff x="6629400" y="4876800"/>
            <a:chExt cx="175859" cy="2286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5306802" y="4969433"/>
            <a:ext cx="175859" cy="228600"/>
            <a:chOff x="6629400" y="4876800"/>
            <a:chExt cx="175859" cy="2286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5591570" y="565606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4806133" y="5421259"/>
            <a:ext cx="175859" cy="228600"/>
            <a:chOff x="6629400" y="4876800"/>
            <a:chExt cx="175859" cy="22860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5307317" y="4962623"/>
            <a:ext cx="175859" cy="228600"/>
            <a:chOff x="6629400" y="4876800"/>
            <a:chExt cx="175859" cy="228600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5504505" y="4945233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70095" y="5656060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(-1,0)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817921" y="4787980"/>
                <a:ext cx="1929631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𝑝𝑎𝑖𝑟</m:t>
                      </m:r>
                      <m:r>
                        <a:rPr lang="en-US" sz="1400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921" y="4787980"/>
                <a:ext cx="1929631" cy="4515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912762" y="5982567"/>
                <a:ext cx="1690335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𝑁𝑒𝑤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𝑝𝑎𝑖𝑟</m:t>
                      </m:r>
                      <m:r>
                        <a:rPr lang="en-US" sz="14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762" y="5982567"/>
                <a:ext cx="1690335" cy="451598"/>
              </a:xfrm>
              <a:prstGeom prst="rect">
                <a:avLst/>
              </a:prstGeom>
              <a:blipFill rotWithShape="1">
                <a:blip r:embed="rId4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5" name="Straight Arrow Connector 94"/>
          <p:cNvCxnSpPr/>
          <p:nvPr/>
        </p:nvCxnSpPr>
        <p:spPr>
          <a:xfrm rot="5400000" flipV="1">
            <a:off x="7556571" y="5584532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7836672" y="5321562"/>
            <a:ext cx="1250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GB" sz="1200">
                <a:solidFill>
                  <a:srgbClr val="FF0000"/>
                </a:solidFill>
                <a:latin typeface="Comic Sans MS" panose="030F0702030302020204" pitchFamily="66" charset="0"/>
              </a:rPr>
              <a:t>the coordinates!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28650" y="6007852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6007852"/>
                <a:ext cx="1218282" cy="451598"/>
              </a:xfrm>
              <a:prstGeom prst="rect">
                <a:avLst/>
              </a:prstGeom>
              <a:blipFill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4460150" y="3960852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First transformation, the 90° anticlockwise rotation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111246" y="2362200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768975" y="2020228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490501" y="2369894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608887" y="2024075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608887" y="167640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265987" y="2351809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312523" y="2147186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668717" y="215488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980487" y="246384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9" name="Arc 108"/>
          <p:cNvSpPr>
            <a:spLocks noChangeAspect="1"/>
          </p:cNvSpPr>
          <p:nvPr/>
        </p:nvSpPr>
        <p:spPr>
          <a:xfrm>
            <a:off x="5316231" y="5198860"/>
            <a:ext cx="457200" cy="457200"/>
          </a:xfrm>
          <a:prstGeom prst="arc">
            <a:avLst/>
          </a:prstGeom>
          <a:ln w="190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>
            <a:spLocks noChangeAspect="1"/>
          </p:cNvSpPr>
          <p:nvPr/>
        </p:nvSpPr>
        <p:spPr>
          <a:xfrm rot="16200000">
            <a:off x="5009288" y="5196422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0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4" grpId="0"/>
      <p:bldP spid="55" grpId="0"/>
      <p:bldP spid="56" grpId="0"/>
      <p:bldP spid="57" grpId="0"/>
      <p:bldP spid="58" grpId="0"/>
      <p:bldP spid="63" grpId="0"/>
      <p:bldP spid="63" grpId="1"/>
      <p:bldP spid="70" grpId="0"/>
      <p:bldP spid="70" grpId="1"/>
      <p:bldP spid="91" grpId="0"/>
      <p:bldP spid="92" grpId="0"/>
      <p:bldP spid="93" grpId="0"/>
      <p:bldP spid="94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9" grpId="0" animBg="1"/>
      <p:bldP spid="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86200" cy="5014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marL="228600" indent="-228600"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67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867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467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>
            <a:off x="4267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>
            <a:off x="5867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>
            <a:off x="7467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5029200" y="2133600"/>
            <a:ext cx="609600" cy="228600"/>
            <a:chOff x="5029200" y="2133600"/>
            <a:chExt cx="609600" cy="22860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5029200" y="21336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5029200" y="21336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257800" y="23622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rot="16200000">
            <a:off x="6210300" y="1943100"/>
            <a:ext cx="609600" cy="228600"/>
            <a:chOff x="5334000" y="2971800"/>
            <a:chExt cx="609600" cy="228600"/>
          </a:xfrm>
        </p:grpSpPr>
        <p:cxnSp>
          <p:nvCxnSpPr>
            <p:cNvPr id="34" name="Straight Connector 33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 flipV="1">
            <a:off x="8229600" y="2362200"/>
            <a:ext cx="609600" cy="228600"/>
            <a:chOff x="5334000" y="2971800"/>
            <a:chExt cx="609600" cy="228600"/>
          </a:xfrm>
        </p:grpSpPr>
        <p:cxnSp>
          <p:nvCxnSpPr>
            <p:cNvPr id="40" name="Straight Connector 39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Arc 42"/>
          <p:cNvSpPr>
            <a:spLocks noChangeAspect="1"/>
          </p:cNvSpPr>
          <p:nvPr/>
        </p:nvSpPr>
        <p:spPr>
          <a:xfrm>
            <a:off x="6477000" y="1905000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7467600" y="1676400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638800" y="3200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Rotated 90° anticlockwise about (0,0)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08273" y="33528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Reflected in y = 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7800" y="1905000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172200" y="1828800"/>
            <a:ext cx="349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458200" y="2514600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409584" y="55355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6200000">
            <a:off x="4371484" y="55736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806133" y="494972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803257" y="5426527"/>
            <a:ext cx="175859" cy="228600"/>
            <a:chOff x="6629400" y="4876800"/>
            <a:chExt cx="175859" cy="2286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5306802" y="4969433"/>
            <a:ext cx="175859" cy="228600"/>
            <a:chOff x="6629400" y="4876800"/>
            <a:chExt cx="175859" cy="2286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5591570" y="565606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5303837" y="4969433"/>
            <a:ext cx="175859" cy="228600"/>
            <a:chOff x="6629400" y="4876800"/>
            <a:chExt cx="175859" cy="228600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4801484" y="495141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591570" y="565606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817921" y="4787980"/>
                <a:ext cx="1929631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𝑝𝑎𝑖𝑟</m:t>
                      </m:r>
                      <m:r>
                        <a:rPr lang="en-US" sz="1400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921" y="4787980"/>
                <a:ext cx="1929631" cy="4515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912762" y="5982567"/>
                <a:ext cx="15556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𝑁𝑒𝑤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𝑝𝑎𝑖𝑟</m:t>
                      </m:r>
                      <m:r>
                        <a:rPr lang="en-US" sz="14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762" y="5982567"/>
                <a:ext cx="1555682" cy="451598"/>
              </a:xfrm>
              <a:prstGeom prst="rect">
                <a:avLst/>
              </a:prstGeom>
              <a:blipFill rotWithShape="1">
                <a:blip r:embed="rId4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5" name="Straight Arrow Connector 94"/>
          <p:cNvCxnSpPr/>
          <p:nvPr/>
        </p:nvCxnSpPr>
        <p:spPr>
          <a:xfrm rot="5400000" flipV="1">
            <a:off x="7556571" y="5584532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7836672" y="5321562"/>
            <a:ext cx="1250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GB" sz="1200">
                <a:solidFill>
                  <a:srgbClr val="FF0000"/>
                </a:solidFill>
                <a:latin typeface="Comic Sans MS" panose="030F0702030302020204" pitchFamily="66" charset="0"/>
              </a:rPr>
              <a:t>the coordinates!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077981" y="3898627"/>
            <a:ext cx="293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Second transformation, the reflection in y = x (remember use the standard starting coordinates)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111246" y="2362200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768975" y="2020228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490501" y="2369894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608887" y="2024075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608887" y="167640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265987" y="2351809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312523" y="2147186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668717" y="215488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980487" y="246384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5803256" y="5421259"/>
            <a:ext cx="175859" cy="228600"/>
            <a:chOff x="6629400" y="4876800"/>
            <a:chExt cx="175859" cy="228600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682871" y="6007852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871" y="6007852"/>
                <a:ext cx="1100108" cy="451598"/>
              </a:xfrm>
              <a:prstGeom prst="rect">
                <a:avLst/>
              </a:prstGeom>
              <a:blipFill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 flipV="1">
            <a:off x="4688750" y="4811167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8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28650" y="6007852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6007852"/>
                <a:ext cx="1218282" cy="451598"/>
              </a:xfrm>
              <a:prstGeom prst="rect">
                <a:avLst/>
              </a:prstGeom>
              <a:blipFill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49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3" grpId="1"/>
      <p:bldP spid="70" grpId="0"/>
      <p:bldP spid="70" grpId="1"/>
      <p:bldP spid="91" grpId="0"/>
      <p:bldP spid="92" grpId="0"/>
      <p:bldP spid="93" grpId="0"/>
      <p:bldP spid="94" grpId="0"/>
      <p:bldP spid="96" grpId="0"/>
      <p:bldP spid="98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862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marL="228600" indent="-228600"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c) By finding a matrix product, find the single matrix that will perform a 90° anticlockwise rotation followed by a reflection in y =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4260" y="1905000"/>
            <a:ext cx="4616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It is important to note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acts first, and then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acts on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</a:p>
          <a:p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written as below…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47495" y="2487421"/>
                <a:ext cx="4796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𝑸𝑷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495" y="2487421"/>
                <a:ext cx="479618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430371" y="2403144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371" y="2403144"/>
                <a:ext cx="1218282" cy="451598"/>
              </a:xfrm>
              <a:prstGeom prst="rect">
                <a:avLst/>
              </a:prstGeom>
              <a:blipFill rotWithShape="1"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439771" y="2403144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771" y="2403144"/>
                <a:ext cx="1100108" cy="451598"/>
              </a:xfrm>
              <a:prstGeom prst="rect">
                <a:avLst/>
              </a:prstGeom>
              <a:blipFill rotWithShape="1"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344526" y="3360886"/>
                <a:ext cx="2283702" cy="468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526" y="3360886"/>
                <a:ext cx="2283702" cy="4687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837236" y="2886457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582953" y="288645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878306" y="2884968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615117" y="288496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910470" y="2883479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89" name="Oval 88"/>
          <p:cNvSpPr/>
          <p:nvPr/>
        </p:nvSpPr>
        <p:spPr>
          <a:xfrm flipV="1">
            <a:off x="4693814" y="3376573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/>
          <p:cNvSpPr/>
          <p:nvPr/>
        </p:nvSpPr>
        <p:spPr>
          <a:xfrm flipV="1">
            <a:off x="4449266" y="3369364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 flipV="1">
            <a:off x="4693814" y="3594164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 flipV="1">
            <a:off x="4449266" y="3586955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/>
          <p:cNvSpPr/>
          <p:nvPr/>
        </p:nvSpPr>
        <p:spPr>
          <a:xfrm flipV="1">
            <a:off x="5353078" y="3601495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 flipV="1">
            <a:off x="5353078" y="3362155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/>
          <p:cNvSpPr/>
          <p:nvPr/>
        </p:nvSpPr>
        <p:spPr>
          <a:xfrm flipV="1">
            <a:off x="4960412" y="3608704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 flipV="1">
            <a:off x="4960412" y="3369364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47495" y="4035622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495" y="4035622"/>
                <a:ext cx="1549207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6006211" y="4034133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+(1×0)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211" y="4034133"/>
                <a:ext cx="1683859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4351372" y="4468098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+(0×1)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372" y="4468098"/>
                <a:ext cx="1549207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6010088" y="4466609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+(0×0)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088" y="4466609"/>
                <a:ext cx="1683859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4351372" y="4876800"/>
                <a:ext cx="135819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𝑸𝑷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372" y="4876800"/>
                <a:ext cx="1358192" cy="451598"/>
              </a:xfrm>
              <a:prstGeom prst="rect">
                <a:avLst/>
              </a:prstGeom>
              <a:blipFill rotWithShape="1">
                <a:blip r:embed="rId13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3" name="Straight Arrow Connector 122"/>
          <p:cNvCxnSpPr/>
          <p:nvPr/>
        </p:nvCxnSpPr>
        <p:spPr>
          <a:xfrm>
            <a:off x="5966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rot="16200000">
            <a:off x="5966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7550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16200000">
            <a:off x="7550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7011617" y="5667392"/>
            <a:ext cx="175859" cy="228600"/>
            <a:chOff x="6629400" y="4876800"/>
            <a:chExt cx="175859" cy="228600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/>
          <p:cNvSpPr txBox="1"/>
          <p:nvPr/>
        </p:nvSpPr>
        <p:spPr>
          <a:xfrm>
            <a:off x="6818709" y="5927463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089493" y="523082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6642850" y="5281414"/>
            <a:ext cx="175859" cy="228600"/>
            <a:chOff x="6629400" y="4876800"/>
            <a:chExt cx="175859" cy="228600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8632413" y="5667391"/>
            <a:ext cx="175859" cy="228600"/>
            <a:chOff x="6629400" y="4876800"/>
            <a:chExt cx="175859" cy="228600"/>
          </a:xfrm>
        </p:grpSpPr>
        <p:cxnSp>
          <p:nvCxnSpPr>
            <p:cNvPr id="136" name="Straight Connector 13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TextBox 137"/>
          <p:cNvSpPr txBox="1"/>
          <p:nvPr/>
        </p:nvSpPr>
        <p:spPr>
          <a:xfrm>
            <a:off x="8451690" y="5927462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8224593" y="6029908"/>
            <a:ext cx="175859" cy="228600"/>
            <a:chOff x="6629400" y="4876800"/>
            <a:chExt cx="175859" cy="228600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TextBox 141"/>
          <p:cNvSpPr txBox="1"/>
          <p:nvPr/>
        </p:nvSpPr>
        <p:spPr>
          <a:xfrm>
            <a:off x="7664588" y="6029908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(0,-1)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6736" y="5458525"/>
            <a:ext cx="16468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Consider how the original coordinates have moved…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is a reflection in the x-axis!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632492" y="5301025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492" y="5301025"/>
                <a:ext cx="1100108" cy="451598"/>
              </a:xfrm>
              <a:prstGeom prst="rect">
                <a:avLst/>
              </a:prstGeom>
              <a:blipFill>
                <a:blip r:embed="rId14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78271" y="5301025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71" y="5301025"/>
                <a:ext cx="1218282" cy="451598"/>
              </a:xfrm>
              <a:prstGeom prst="rect">
                <a:avLst/>
              </a:prstGeom>
              <a:blipFill>
                <a:blip r:embed="rId1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410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9" grpId="0"/>
      <p:bldP spid="80" grpId="0"/>
      <p:bldP spid="81" grpId="0"/>
      <p:bldP spid="9" grpId="0"/>
      <p:bldP spid="82" grpId="0"/>
      <p:bldP spid="83" grpId="0"/>
      <p:bldP spid="84" grpId="0"/>
      <p:bldP spid="85" grpId="0"/>
      <p:bldP spid="89" grpId="0" animBg="1"/>
      <p:bldP spid="89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5" grpId="2" animBg="1"/>
      <p:bldP spid="115" grpId="3" animBg="1"/>
      <p:bldP spid="116" grpId="0" animBg="1"/>
      <p:bldP spid="116" grpId="1" animBg="1"/>
      <p:bldP spid="116" grpId="2" animBg="1"/>
      <p:bldP spid="116" grpId="3" animBg="1"/>
      <p:bldP spid="117" grpId="0" animBg="1"/>
      <p:bldP spid="117" grpId="1" animBg="1"/>
      <p:bldP spid="117" grpId="2" animBg="1"/>
      <p:bldP spid="117" grpId="3" animBg="1"/>
      <p:bldP spid="118" grpId="0" animBg="1"/>
      <p:bldP spid="118" grpId="1" animBg="1"/>
      <p:bldP spid="118" grpId="2" animBg="1"/>
      <p:bldP spid="118" grpId="3" animBg="1"/>
      <p:bldP spid="10" grpId="0"/>
      <p:bldP spid="119" grpId="0"/>
      <p:bldP spid="120" grpId="0"/>
      <p:bldP spid="121" grpId="0"/>
      <p:bldP spid="122" grpId="0"/>
      <p:bldP spid="130" grpId="0"/>
      <p:bldP spid="131" grpId="0"/>
      <p:bldP spid="138" grpId="0"/>
      <p:bldP spid="1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4572000" y="1828800"/>
                <a:ext cx="135819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𝑸𝑷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8800"/>
                <a:ext cx="1358192" cy="451598"/>
              </a:xfrm>
              <a:prstGeom prst="rect">
                <a:avLst/>
              </a:prstGeom>
              <a:blipFill rotWithShape="1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942067" y="1916099"/>
            <a:ext cx="2111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 </a:t>
            </a:r>
            <a:r>
              <a:rPr lang="en-GB" sz="1200" dirty="0">
                <a:latin typeface="Comic Sans MS" panose="030F0702030302020204" pitchFamily="66" charset="0"/>
              </a:rPr>
              <a:t>Reflection in the x-axis!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78464" y="2452300"/>
            <a:ext cx="2749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Think about our original diagrams…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42672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8674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4676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6200000">
            <a:off x="42672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>
            <a:off x="58674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6200000">
            <a:off x="74676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5029200" y="3521322"/>
            <a:ext cx="609600" cy="228600"/>
            <a:chOff x="5029200" y="2133600"/>
            <a:chExt cx="609600" cy="228600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5029200" y="21336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 flipV="1">
              <a:off x="5029200" y="21336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5257800" y="23622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 rot="16200000">
            <a:off x="6210300" y="3330822"/>
            <a:ext cx="609600" cy="228600"/>
            <a:chOff x="5334000" y="2971800"/>
            <a:chExt cx="609600" cy="228600"/>
          </a:xfrm>
        </p:grpSpPr>
        <p:cxnSp>
          <p:nvCxnSpPr>
            <p:cNvPr id="65" name="Straight Connector 64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 flipV="1">
            <a:off x="8229600" y="3749922"/>
            <a:ext cx="609600" cy="228600"/>
            <a:chOff x="5334000" y="2971800"/>
            <a:chExt cx="609600" cy="228600"/>
          </a:xfrm>
        </p:grpSpPr>
        <p:cxnSp>
          <p:nvCxnSpPr>
            <p:cNvPr id="69" name="Straight Connector 68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Arc 71"/>
          <p:cNvSpPr>
            <a:spLocks noChangeAspect="1"/>
          </p:cNvSpPr>
          <p:nvPr/>
        </p:nvSpPr>
        <p:spPr>
          <a:xfrm>
            <a:off x="6477000" y="3292722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6629400" y="3521322"/>
            <a:ext cx="609600" cy="228600"/>
            <a:chOff x="5334000" y="2971800"/>
            <a:chExt cx="609600" cy="228600"/>
          </a:xfrm>
        </p:grpSpPr>
        <p:cxnSp>
          <p:nvCxnSpPr>
            <p:cNvPr id="74" name="Straight Connector 73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 rot="16200000">
            <a:off x="7810500" y="3330822"/>
            <a:ext cx="609600" cy="228600"/>
            <a:chOff x="5334000" y="2971800"/>
            <a:chExt cx="609600" cy="228600"/>
          </a:xfrm>
        </p:grpSpPr>
        <p:cxnSp>
          <p:nvCxnSpPr>
            <p:cNvPr id="86" name="Straight Connector 85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Straight Connector 89"/>
          <p:cNvCxnSpPr/>
          <p:nvPr/>
        </p:nvCxnSpPr>
        <p:spPr>
          <a:xfrm flipV="1">
            <a:off x="7467600" y="3064122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638800" y="458812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Rotated 90° anticlockwise about (0,0)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308273" y="4740522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Reflected in y = x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257800" y="3292722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172200" y="3216522"/>
            <a:ext cx="349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458200" y="3902322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111246" y="3749922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768975" y="340795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490501" y="3757616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608887" y="3411797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608887" y="306412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265987" y="3739531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312523" y="3534908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668717" y="354260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980487" y="3851564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362852" y="5337927"/>
            <a:ext cx="4474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see that the overall effect is as above, a reflection in the x-axis!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8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862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marL="228600" indent="-228600"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c) By finding a matrix product, find the single matrix that will perform a 90° anticlockwise rotation followed by a reflection in y =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632492" y="5301025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492" y="5301025"/>
                <a:ext cx="1100108" cy="451598"/>
              </a:xfrm>
              <a:prstGeom prst="rect">
                <a:avLst/>
              </a:prstGeom>
              <a:blipFill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78271" y="5301025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71" y="5301025"/>
                <a:ext cx="1218282" cy="451598"/>
              </a:xfrm>
              <a:prstGeom prst="rect">
                <a:avLst/>
              </a:prstGeom>
              <a:blipFill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62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72" grpId="0" animBg="1"/>
      <p:bldP spid="72" grpId="1" animBg="1"/>
      <p:bldP spid="91" grpId="0"/>
      <p:bldP spid="92" grpId="0"/>
      <p:bldP spid="93" grpId="0"/>
      <p:bldP spid="94" grpId="0"/>
      <p:bldP spid="94" grpId="1"/>
      <p:bldP spid="95" grpId="0"/>
      <p:bldP spid="96" grpId="0"/>
      <p:bldP spid="98" grpId="0"/>
      <p:bldP spid="99" grpId="0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4" grpId="0"/>
      <p:bldP spid="105" grpId="0"/>
      <p:bldP spid="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86200" cy="51489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The following matrices represent three different transformations:</a:t>
            </a: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Find the matrix representing the transformation represented by </a:t>
            </a:r>
            <a:r>
              <a:rPr lang="en-GB" sz="1100" b="1" dirty="0">
                <a:latin typeface="Comic Sans MS" panose="030F0702030302020204" pitchFamily="66" charset="0"/>
              </a:rPr>
              <a:t>R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Q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P</a:t>
            </a:r>
            <a:r>
              <a:rPr lang="en-GB" sz="1100" dirty="0">
                <a:latin typeface="Comic Sans MS" panose="030F0702030302020204" pitchFamily="66" charset="0"/>
              </a:rPr>
              <a:t> and give a geometrical interpretation of this transformation.</a:t>
            </a: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Ensure you get the order correct!</a:t>
            </a: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acts first, is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which is then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Let us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 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first, then multiply the answer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Remember another option would be to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and multiply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by the answer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21841" y="2775819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41" y="2775819"/>
                <a:ext cx="1092094" cy="451598"/>
              </a:xfrm>
              <a:prstGeom prst="rect">
                <a:avLst/>
              </a:prstGeom>
              <a:blipFill>
                <a:blip r:embed="rId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506405" y="2768892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405" y="2768892"/>
                <a:ext cx="1092094" cy="451598"/>
              </a:xfrm>
              <a:prstGeom prst="rect">
                <a:avLst/>
              </a:prstGeom>
              <a:blipFill>
                <a:blip r:embed="rId3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633135" y="2768892"/>
                <a:ext cx="1363002" cy="450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135" y="2768892"/>
                <a:ext cx="1363002" cy="450188"/>
              </a:xfrm>
              <a:prstGeom prst="rect">
                <a:avLst/>
              </a:prstGeom>
              <a:blipFill>
                <a:blip r:embed="rId4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54236" y="1607127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236" y="1607127"/>
                <a:ext cx="1092094" cy="451598"/>
              </a:xfrm>
              <a:prstGeom prst="rect">
                <a:avLst/>
              </a:prstGeom>
              <a:blipFill rotWithShape="1"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38800" y="1600200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600200"/>
                <a:ext cx="1092094" cy="4515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51778" y="2461115"/>
                <a:ext cx="4796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𝑷𝑸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778" y="2461115"/>
                <a:ext cx="47961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838580" y="208213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208213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99861" y="208064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36672" y="208064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32025" y="2079152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06906" y="2830800"/>
                <a:ext cx="2149050" cy="468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6" y="2830800"/>
                <a:ext cx="2149050" cy="4687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 flipV="1">
            <a:off x="4751887" y="2847307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 flipV="1">
            <a:off x="4497148" y="2853749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 flipV="1">
            <a:off x="4751887" y="3064898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 flipV="1">
            <a:off x="4497148" y="3071340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 flipV="1">
            <a:off x="5317699" y="3085880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 flipV="1">
            <a:off x="5317699" y="2846540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 flipV="1">
            <a:off x="5051101" y="3079438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 flipV="1">
            <a:off x="5051101" y="2840098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95377" y="3520007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+(1×0)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377" y="3520007"/>
                <a:ext cx="1549207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54093" y="3518518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093" y="3518518"/>
                <a:ext cx="1549207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11299" y="3945625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+(3×0)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299" y="3945625"/>
                <a:ext cx="1549207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54092" y="3945626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+(3×1)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092" y="3945626"/>
                <a:ext cx="1549207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51778" y="4419600"/>
                <a:ext cx="1223540" cy="450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𝑷𝑸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778" y="4419600"/>
                <a:ext cx="1223540" cy="450829"/>
              </a:xfrm>
              <a:prstGeom prst="rect">
                <a:avLst/>
              </a:prstGeom>
              <a:blipFill rotWithShape="1">
                <a:blip r:embed="rId14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30447" y="5061775"/>
            <a:ext cx="3616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to multiply this matrix by </a:t>
            </a: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33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91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/>
      <p:bldP spid="29" grpId="0"/>
      <p:bldP spid="30" grpId="0"/>
      <p:bldP spid="31" grpId="0"/>
      <p:bldP spid="3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828449" y="2232398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62100" y="223239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0" y="2230267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32811" y="223026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8164" y="2228778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60757" y="1628322"/>
                <a:ext cx="1223540" cy="450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𝑷𝑸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757" y="1628322"/>
                <a:ext cx="1223540" cy="450829"/>
              </a:xfrm>
              <a:prstGeom prst="rect">
                <a:avLst/>
              </a:prstGeom>
              <a:blipFill rotWithShape="1">
                <a:blip r:embed="rId6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84297" y="1628322"/>
                <a:ext cx="1363002" cy="450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297" y="1628322"/>
                <a:ext cx="1363002" cy="450188"/>
              </a:xfrm>
              <a:prstGeom prst="rect">
                <a:avLst/>
              </a:prstGeom>
              <a:blipFill rotWithShape="1">
                <a:blip r:embed="rId7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04377" y="2621931"/>
                <a:ext cx="604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𝑷𝑸𝑹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377" y="2621931"/>
                <a:ext cx="604653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04377" y="2957004"/>
                <a:ext cx="2418354" cy="468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b="0" i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377" y="2957004"/>
                <a:ext cx="2418354" cy="4687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 flipV="1">
            <a:off x="4640711" y="2949126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 flipV="1">
            <a:off x="4385972" y="2955568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 flipV="1">
            <a:off x="4640711" y="3166717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 flipV="1">
            <a:off x="4385972" y="3173159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 flipV="1">
            <a:off x="5440867" y="3198603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 flipV="1">
            <a:off x="5440867" y="2959263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 flipV="1">
            <a:off x="5014927" y="3198604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 flipV="1">
            <a:off x="5014927" y="2959264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38243" y="3607426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+(3×−1)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243" y="3607426"/>
                <a:ext cx="1683859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996959" y="3605937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+(3×−2)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959" y="3605937"/>
                <a:ext cx="1683859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54165" y="4033044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+(7×−1)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165" y="4033044"/>
                <a:ext cx="1683859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96958" y="4033045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+(7×−2)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958" y="4033045"/>
                <a:ext cx="1683859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54165" y="4543312"/>
                <a:ext cx="1483227" cy="450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𝑷𝑸𝑹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165" y="4543312"/>
                <a:ext cx="1483227" cy="450829"/>
              </a:xfrm>
              <a:prstGeom prst="rect">
                <a:avLst/>
              </a:prstGeom>
              <a:blipFill rotWithShape="1">
                <a:blip r:embed="rId14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5966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>
            <a:off x="5966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550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6200000">
            <a:off x="7550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7011617" y="5667392"/>
            <a:ext cx="175859" cy="228600"/>
            <a:chOff x="6629400" y="4876800"/>
            <a:chExt cx="175859" cy="2286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6818709" y="5927463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89493" y="523082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6642850" y="5281414"/>
            <a:ext cx="175859" cy="228600"/>
            <a:chOff x="6629400" y="4876800"/>
            <a:chExt cx="175859" cy="2286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8632413" y="5667391"/>
            <a:ext cx="175859" cy="228600"/>
            <a:chOff x="6629400" y="4876800"/>
            <a:chExt cx="175859" cy="228600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8451690" y="5927462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8224593" y="6029908"/>
            <a:ext cx="175859" cy="228600"/>
            <a:chOff x="6629400" y="4876800"/>
            <a:chExt cx="175859" cy="228600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7664588" y="6029908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(0,-1)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8616" y="5304401"/>
            <a:ext cx="13453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90° rotation clockwise around (0,0)</a:t>
            </a:r>
          </a:p>
        </p:txBody>
      </p: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86200" cy="51489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The following matrices represent three different transformations:</a:t>
            </a: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Find the matrix representing the transformation represented by </a:t>
            </a:r>
            <a:r>
              <a:rPr lang="en-GB" sz="1100" b="1" dirty="0">
                <a:latin typeface="Comic Sans MS" panose="030F0702030302020204" pitchFamily="66" charset="0"/>
              </a:rPr>
              <a:t>R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Q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P</a:t>
            </a:r>
            <a:r>
              <a:rPr lang="en-GB" sz="1100" dirty="0">
                <a:latin typeface="Comic Sans MS" panose="030F0702030302020204" pitchFamily="66" charset="0"/>
              </a:rPr>
              <a:t> and give a geometrical interpretation of this transformation.</a:t>
            </a: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Ensure you get the order correct!</a:t>
            </a: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acts first, is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which is then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Let us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 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first, then multiply the answer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Remember another option would be to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and multiply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by the answer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21841" y="2775819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41" y="2775819"/>
                <a:ext cx="1092094" cy="451598"/>
              </a:xfrm>
              <a:prstGeom prst="rect">
                <a:avLst/>
              </a:prstGeom>
              <a:blipFill>
                <a:blip r:embed="rId15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506405" y="2768892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405" y="2768892"/>
                <a:ext cx="1092094" cy="451598"/>
              </a:xfrm>
              <a:prstGeom prst="rect">
                <a:avLst/>
              </a:prstGeom>
              <a:blipFill>
                <a:blip r:embed="rId16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633135" y="2768892"/>
                <a:ext cx="1363002" cy="450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135" y="2768892"/>
                <a:ext cx="1363002" cy="450188"/>
              </a:xfrm>
              <a:prstGeom prst="rect">
                <a:avLst/>
              </a:prstGeom>
              <a:blipFill>
                <a:blip r:embed="rId17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8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32" grpId="0"/>
      <p:bldP spid="33" grpId="0"/>
      <p:bldP spid="34" grpId="0"/>
      <p:bldP spid="35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/>
      <p:bldP spid="45" grpId="0"/>
      <p:bldP spid="46" grpId="0"/>
      <p:bldP spid="47" grpId="0"/>
      <p:bldP spid="48" grpId="0"/>
      <p:bldP spid="56" grpId="0"/>
      <p:bldP spid="57" grpId="0"/>
      <p:bldP spid="64" grpId="0"/>
      <p:bldP spid="6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86200" cy="5148943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matrix products to represent combinations of transformations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represents an enlargement with scale factor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followed by an anticlockwise rotation through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about the origin.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86200" cy="5148943"/>
              </a:xfrm>
              <a:blipFill>
                <a:blip r:embed="rId2"/>
                <a:stretch>
                  <a:fillRect l="-157" t="-711" r="-15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67814" y="1542643"/>
                <a:ext cx="446546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find the area scale factor by calculating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This can then be used to find the scale factor of enlargement.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14" y="1542643"/>
                <a:ext cx="4465469" cy="738664"/>
              </a:xfrm>
              <a:prstGeom prst="rect">
                <a:avLst/>
              </a:prstGeom>
              <a:blipFill>
                <a:blip r:embed="rId3"/>
                <a:stretch>
                  <a:fillRect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25838" y="2591207"/>
                <a:ext cx="11710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838" y="2591207"/>
                <a:ext cx="1171026" cy="276999"/>
              </a:xfrm>
              <a:prstGeom prst="rect">
                <a:avLst/>
              </a:prstGeom>
              <a:blipFill>
                <a:blip r:embed="rId4"/>
                <a:stretch>
                  <a:fillRect l="-4688" r="-41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66068" y="3023287"/>
                <a:ext cx="89056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068" y="3023287"/>
                <a:ext cx="890565" cy="309637"/>
              </a:xfrm>
              <a:prstGeom prst="rect">
                <a:avLst/>
              </a:prstGeom>
              <a:blipFill>
                <a:blip r:embed="rId5"/>
                <a:stretch>
                  <a:fillRect r="-5479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4367813" y="3606870"/>
            <a:ext cx="4465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the scale factor of enlargement is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221355" y="407157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355" y="4071571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67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2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86200" cy="5148943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matrix products to represent combinations of transformations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represents an enlargement with scale factor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followed by an anticlockwise rotation through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about the origin.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86200" cy="5148943"/>
              </a:xfrm>
              <a:blipFill>
                <a:blip r:embed="rId2"/>
                <a:stretch>
                  <a:fillRect l="-157" t="-711" r="-15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67200" y="1680755"/>
                <a:ext cx="3741344" cy="4219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𝑜𝑡𝑎𝑡𝑖𝑜𝑛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𝑀𝑎𝑡𝑟𝑖𝑥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𝑛𝑙𝑎𝑟𝑔𝑒𝑚𝑒𝑛𝑡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𝑀𝑎𝑡𝑟𝑖𝑥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𝑣𝑒𝑟𝑎𝑙𝑙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𝑀𝑎𝑡𝑟𝑖𝑥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80755"/>
                <a:ext cx="3741344" cy="421975"/>
              </a:xfrm>
              <a:prstGeom prst="rect">
                <a:avLst/>
              </a:prstGeom>
              <a:blipFill>
                <a:blip r:embed="rId4"/>
                <a:stretch>
                  <a:fillRect t="-434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27862" y="2847704"/>
                <a:ext cx="1549463" cy="46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862" y="2847704"/>
                <a:ext cx="1549463" cy="4624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56216" y="2843349"/>
                <a:ext cx="925253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216" y="2843349"/>
                <a:ext cx="925253" cy="4619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09806" y="2795452"/>
                <a:ext cx="1652632" cy="547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06" y="2795452"/>
                <a:ext cx="1652632" cy="5479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4763588" y="2255521"/>
            <a:ext cx="95794" cy="4441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204856" y="2225042"/>
            <a:ext cx="47898" cy="4571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41621" y="2220688"/>
            <a:ext cx="87087" cy="4963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03074" y="3653246"/>
                <a:ext cx="3264612" cy="547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074" y="3653246"/>
                <a:ext cx="3264612" cy="5479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8133805" y="3135086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8155576" y="2068286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395064" y="2194560"/>
            <a:ext cx="818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25394" y="3061062"/>
            <a:ext cx="818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left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3177" y="3196045"/>
            <a:ext cx="3605349" cy="85207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75759" y="5059678"/>
                <a:ext cx="1364091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59" y="5059678"/>
                <a:ext cx="1364091" cy="275268"/>
              </a:xfrm>
              <a:prstGeom prst="rect">
                <a:avLst/>
              </a:prstGeom>
              <a:blipFill>
                <a:blip r:embed="rId9"/>
                <a:stretch>
                  <a:fillRect l="-2679" r="-223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93325" y="5473335"/>
                <a:ext cx="1170641" cy="5172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5" y="5473335"/>
                <a:ext cx="1170641" cy="5172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67052" y="6244043"/>
                <a:ext cx="1501245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2" y="6244043"/>
                <a:ext cx="1501245" cy="251800"/>
              </a:xfrm>
              <a:prstGeom prst="rect">
                <a:avLst/>
              </a:prstGeom>
              <a:blipFill>
                <a:blip r:embed="rId11"/>
                <a:stretch>
                  <a:fillRect l="-4878" t="-21429" r="-1626" b="-4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062651" y="5046616"/>
                <a:ext cx="1189364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651" y="5046616"/>
                <a:ext cx="1189364" cy="275268"/>
              </a:xfrm>
              <a:prstGeom prst="rect">
                <a:avLst/>
              </a:prstGeom>
              <a:blipFill>
                <a:blip r:embed="rId12"/>
                <a:stretch>
                  <a:fillRect l="-3590" r="-30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180217" y="5460273"/>
                <a:ext cx="961737" cy="5172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217" y="5460273"/>
                <a:ext cx="961737" cy="5172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53944" y="6230981"/>
                <a:ext cx="138743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44" y="6230981"/>
                <a:ext cx="1387431" cy="251800"/>
              </a:xfrm>
              <a:prstGeom prst="rect">
                <a:avLst/>
              </a:prstGeom>
              <a:blipFill>
                <a:blip r:embed="rId14"/>
                <a:stretch>
                  <a:fillRect l="-5263" t="-21951" r="-2193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5085806" y="3675017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892834" y="3688080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085805" y="3918858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884125" y="3940629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193176" y="5055325"/>
            <a:ext cx="1371601" cy="3091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984273" y="5024845"/>
            <a:ext cx="1371601" cy="3091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336869" y="4371703"/>
            <a:ext cx="4040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sides and form equations. Remember there can sometimes be multiple answers!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52011" y="5804263"/>
                <a:ext cx="1336765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135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011" y="5804263"/>
                <a:ext cx="1336765" cy="37555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221355" y="407157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355" y="4071571"/>
                <a:ext cx="418384" cy="276999"/>
              </a:xfrm>
              <a:prstGeom prst="rect">
                <a:avLst/>
              </a:prstGeom>
              <a:blipFill>
                <a:blip r:embed="rId16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52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24" grpId="0"/>
      <p:bldP spid="13" grpId="0" animBg="1"/>
      <p:bldP spid="26" grpId="0" animBg="1"/>
      <p:bldP spid="16" grpId="0"/>
      <p:bldP spid="28" grpId="0"/>
      <p:bldP spid="17" grpId="0" animBg="1"/>
      <p:bldP spid="17" grpId="1" animBg="1"/>
      <p:bldP spid="18" grpId="0"/>
      <p:bldP spid="31" grpId="0"/>
      <p:bldP spid="32" grpId="0"/>
      <p:bldP spid="33" grpId="0"/>
      <p:bldP spid="34" grpId="0"/>
      <p:bldP spid="35" grpId="0"/>
      <p:bldP spid="20" grpId="0" animBg="1"/>
      <p:bldP spid="20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22" grpId="0"/>
      <p:bldP spid="4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366032-1FD5-4167-92B0-3C246512C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4FD8D-99BB-4B56-B85A-A0033844A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18F2D9-4F1D-40AD-91F7-43492BEED5EE}">
  <ds:schemaRefs>
    <ds:schemaRef ds:uri="http://purl.org/dc/elements/1.1/"/>
    <ds:schemaRef ds:uri="http://schemas.microsoft.com/office/2006/metadata/properties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928</TotalTime>
  <Words>2215</Words>
  <Application>Microsoft Office PowerPoint</Application>
  <PresentationFormat>On-screen Show (4:3)</PresentationFormat>
  <Paragraphs>282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176</cp:revision>
  <cp:lastPrinted>2017-11-21T05:26:55Z</cp:lastPrinted>
  <dcterms:created xsi:type="dcterms:W3CDTF">2017-08-14T15:35:38Z</dcterms:created>
  <dcterms:modified xsi:type="dcterms:W3CDTF">2021-06-14T11:52:28Z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