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66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7" autoAdjust="0"/>
  </p:normalViewPr>
  <p:slideViewPr>
    <p:cSldViewPr snapToGrid="0">
      <p:cViewPr varScale="1">
        <p:scale>
          <a:sx n="69" d="100"/>
          <a:sy n="69" d="100"/>
        </p:scale>
        <p:origin x="78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2.png"/><Relationship Id="rId13" Type="http://schemas.openxmlformats.org/officeDocument/2006/relationships/image" Target="../media/image157.png"/><Relationship Id="rId3" Type="http://schemas.openxmlformats.org/officeDocument/2006/relationships/image" Target="../media/image147.png"/><Relationship Id="rId7" Type="http://schemas.openxmlformats.org/officeDocument/2006/relationships/image" Target="../media/image151.png"/><Relationship Id="rId12" Type="http://schemas.openxmlformats.org/officeDocument/2006/relationships/image" Target="../media/image1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11" Type="http://schemas.openxmlformats.org/officeDocument/2006/relationships/image" Target="../media/image155.png"/><Relationship Id="rId5" Type="http://schemas.openxmlformats.org/officeDocument/2006/relationships/image" Target="../media/image149.png"/><Relationship Id="rId15" Type="http://schemas.openxmlformats.org/officeDocument/2006/relationships/image" Target="../media/image159.png"/><Relationship Id="rId10" Type="http://schemas.openxmlformats.org/officeDocument/2006/relationships/image" Target="../media/image154.png"/><Relationship Id="rId4" Type="http://schemas.openxmlformats.org/officeDocument/2006/relationships/image" Target="../media/image148.png"/><Relationship Id="rId9" Type="http://schemas.openxmlformats.org/officeDocument/2006/relationships/image" Target="../media/image153.png"/><Relationship Id="rId14" Type="http://schemas.openxmlformats.org/officeDocument/2006/relationships/image" Target="../media/image15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7" Type="http://schemas.openxmlformats.org/officeDocument/2006/relationships/image" Target="../media/image1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7.png"/><Relationship Id="rId5" Type="http://schemas.openxmlformats.org/officeDocument/2006/relationships/image" Target="../media/image162.png"/><Relationship Id="rId4" Type="http://schemas.openxmlformats.org/officeDocument/2006/relationships/image" Target="../media/image16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png"/><Relationship Id="rId13" Type="http://schemas.openxmlformats.org/officeDocument/2006/relationships/image" Target="../media/image174.png"/><Relationship Id="rId3" Type="http://schemas.openxmlformats.org/officeDocument/2006/relationships/image" Target="../media/image164.png"/><Relationship Id="rId7" Type="http://schemas.openxmlformats.org/officeDocument/2006/relationships/image" Target="../media/image168.png"/><Relationship Id="rId12" Type="http://schemas.openxmlformats.org/officeDocument/2006/relationships/image" Target="../media/image1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72.png"/><Relationship Id="rId5" Type="http://schemas.openxmlformats.org/officeDocument/2006/relationships/image" Target="../media/image166.png"/><Relationship Id="rId10" Type="http://schemas.openxmlformats.org/officeDocument/2006/relationships/image" Target="../media/image171.png"/><Relationship Id="rId4" Type="http://schemas.openxmlformats.org/officeDocument/2006/relationships/image" Target="../media/image165.png"/><Relationship Id="rId9" Type="http://schemas.openxmlformats.org/officeDocument/2006/relationships/image" Target="../media/image170.png"/><Relationship Id="rId14" Type="http://schemas.openxmlformats.org/officeDocument/2006/relationships/image" Target="../media/image17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1.png"/><Relationship Id="rId13" Type="http://schemas.openxmlformats.org/officeDocument/2006/relationships/image" Target="../media/image186.png"/><Relationship Id="rId3" Type="http://schemas.openxmlformats.org/officeDocument/2006/relationships/image" Target="../media/image176.png"/><Relationship Id="rId7" Type="http://schemas.openxmlformats.org/officeDocument/2006/relationships/image" Target="../media/image180.png"/><Relationship Id="rId12" Type="http://schemas.openxmlformats.org/officeDocument/2006/relationships/image" Target="../media/image185.png"/><Relationship Id="rId16" Type="http://schemas.openxmlformats.org/officeDocument/2006/relationships/image" Target="../media/image1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9.png"/><Relationship Id="rId11" Type="http://schemas.openxmlformats.org/officeDocument/2006/relationships/image" Target="../media/image184.png"/><Relationship Id="rId5" Type="http://schemas.openxmlformats.org/officeDocument/2006/relationships/image" Target="../media/image178.png"/><Relationship Id="rId15" Type="http://schemas.openxmlformats.org/officeDocument/2006/relationships/image" Target="../media/image188.png"/><Relationship Id="rId10" Type="http://schemas.openxmlformats.org/officeDocument/2006/relationships/image" Target="../media/image183.png"/><Relationship Id="rId4" Type="http://schemas.openxmlformats.org/officeDocument/2006/relationships/image" Target="../media/image177.png"/><Relationship Id="rId9" Type="http://schemas.openxmlformats.org/officeDocument/2006/relationships/image" Target="../media/image182.png"/><Relationship Id="rId14" Type="http://schemas.openxmlformats.org/officeDocument/2006/relationships/image" Target="../media/image18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375314" y="2526671"/>
            <a:ext cx="8464112" cy="154657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Linear Transformations</a:t>
            </a:r>
            <a:endParaRPr lang="ja-JP" altLang="en-US" sz="96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83392" y="423135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920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7384" y="1480456"/>
                <a:ext cx="3155063" cy="4894217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</a:t>
                </a:r>
                <a:r>
                  <a:rPr lang="en-US" sz="1800" dirty="0">
                    <a:latin typeface="Comic Sans MS" panose="030F0702030302020204" pitchFamily="66" charset="0"/>
                  </a:rPr>
                  <a:t> Find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𝑨𝑩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𝑩𝑨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342900" indent="-342900">
                  <a:buAutoNum type="arabicParenR"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rabicParenR"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A</a:t>
                </a:r>
                <a:r>
                  <a:rPr lang="en-GB" sz="1800" dirty="0">
                    <a:latin typeface="Comic Sans MS" panose="030F0702030302020204" pitchFamily="66" charset="0"/>
                  </a:rPr>
                  <a:t> matrix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0" indent="0">
                  <a:buNone/>
                </a:pPr>
                <a:r>
                  <a:rPr lang="en-GB" sz="1800" dirty="0">
                    <a:latin typeface="Comic Sans MS" panose="030F0702030302020204" pitchFamily="66" charset="0"/>
                  </a:rPr>
                  <a:t>	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</m:func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384" y="1480456"/>
                <a:ext cx="3155063" cy="4894217"/>
              </a:xfrm>
              <a:blipFill>
                <a:blip r:embed="rId2"/>
                <a:stretch>
                  <a:fillRect l="-2317" t="-3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38129700-0928-462D-8787-6CC40F01119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59384" y="1444598"/>
                <a:ext cx="3827416" cy="48942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A matrix</a:t>
                </a:r>
                <a:r>
                  <a:rPr lang="en-US" sz="1800" b="1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en-GB" sz="1800" dirty="0">
                    <a:latin typeface="Comic Sans MS" panose="030F0702030302020204" pitchFamily="66" charset="0"/>
                  </a:rPr>
                  <a:t>Use your calculator to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38129700-0928-462D-8787-6CC40F0111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384" y="1444598"/>
                <a:ext cx="3827416" cy="4894217"/>
              </a:xfrm>
              <a:prstGeom prst="rect">
                <a:avLst/>
              </a:prstGeom>
              <a:blipFill>
                <a:blip r:embed="rId3"/>
                <a:stretch>
                  <a:fillRect l="-1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B7B0C5C-FAA7-4089-9676-A3CBE4D116BF}"/>
                  </a:ext>
                </a:extLst>
              </p:cNvPr>
              <p:cNvSpPr txBox="1"/>
              <p:nvPr/>
            </p:nvSpPr>
            <p:spPr>
              <a:xfrm>
                <a:off x="824754" y="2653552"/>
                <a:ext cx="893513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B7B0C5C-FAA7-4089-9676-A3CBE4D116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754" y="2653552"/>
                <a:ext cx="893513" cy="5542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0BCD809-64F0-44A1-A9E8-FDFB78B7C649}"/>
                  </a:ext>
                </a:extLst>
              </p:cNvPr>
              <p:cNvSpPr txBox="1"/>
              <p:nvPr/>
            </p:nvSpPr>
            <p:spPr>
              <a:xfrm>
                <a:off x="1775012" y="2653552"/>
                <a:ext cx="1239763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0BCD809-64F0-44A1-A9E8-FDFB78B7C6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012" y="2653552"/>
                <a:ext cx="1239763" cy="5598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487865A4-2D3E-489E-94F1-B452E266A5FA}"/>
                  </a:ext>
                </a:extLst>
              </p:cNvPr>
              <p:cNvSpPr txBox="1"/>
              <p:nvPr/>
            </p:nvSpPr>
            <p:spPr>
              <a:xfrm>
                <a:off x="2223248" y="4159623"/>
                <a:ext cx="6671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487865A4-2D3E-489E-94F1-B452E266A5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3248" y="4159623"/>
                <a:ext cx="66717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12F9921-7119-4A8F-9E72-85005455213C}"/>
                  </a:ext>
                </a:extLst>
              </p:cNvPr>
              <p:cNvSpPr txBox="1"/>
              <p:nvPr/>
            </p:nvSpPr>
            <p:spPr>
              <a:xfrm>
                <a:off x="1290918" y="5020234"/>
                <a:ext cx="1746312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12F9921-7119-4A8F-9E72-8500545521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0918" y="5020234"/>
                <a:ext cx="1746312" cy="612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772A536-41BD-4C86-A0DF-251D9FE6A75E}"/>
                  </a:ext>
                </a:extLst>
              </p:cNvPr>
              <p:cNvSpPr txBox="1"/>
              <p:nvPr/>
            </p:nvSpPr>
            <p:spPr>
              <a:xfrm>
                <a:off x="5827059" y="2680445"/>
                <a:ext cx="2165786" cy="8286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772A536-41BD-4C86-A0DF-251D9FE6A7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059" y="2680445"/>
                <a:ext cx="2165786" cy="82868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492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7A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71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describe linear transformations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You will be familiar with transformations from GCSE (reflection, rotation, translation and enlargements)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A transformation moves all points 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in a plane according to some rule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new points are known as the </a:t>
            </a:r>
            <a:r>
              <a:rPr lang="en-GB" sz="1400" b="1" u="sng" dirty="0">
                <a:latin typeface="Comic Sans MS" panose="030F0702030302020204" pitchFamily="66" charset="0"/>
              </a:rPr>
              <a:t>image</a:t>
            </a:r>
            <a:r>
              <a:rPr lang="en-GB" sz="1400" dirty="0">
                <a:latin typeface="Comic Sans MS" panose="030F0702030302020204" pitchFamily="66" charset="0"/>
              </a:rPr>
              <a:t>.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6561F3B-114B-4D89-A995-833FC663F5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9" name="テキスト ボックス 3">
            <a:extLst>
              <a:ext uri="{FF2B5EF4-FFF2-40B4-BE49-F238E27FC236}">
                <a16:creationId xmlns:a16="http://schemas.microsoft.com/office/drawing/2014/main" id="{18D003F5-D1A0-43A5-B0C7-336BB7C70D0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75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describe linear transformations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three transformations </a:t>
            </a:r>
            <a:r>
              <a:rPr lang="en-GB" sz="1400" b="1" dirty="0">
                <a:latin typeface="Comic Sans MS" panose="030F0702030302020204" pitchFamily="66" charset="0"/>
              </a:rPr>
              <a:t>S</a:t>
            </a:r>
            <a:r>
              <a:rPr lang="en-GB" sz="1400" dirty="0">
                <a:latin typeface="Comic Sans MS" panose="030F0702030302020204" pitchFamily="66" charset="0"/>
              </a:rPr>
              <a:t>, </a:t>
            </a:r>
            <a:r>
              <a:rPr lang="en-GB" sz="1400" b="1" dirty="0">
                <a:latin typeface="Comic Sans MS" panose="030F0702030302020204" pitchFamily="66" charset="0"/>
              </a:rPr>
              <a:t>T</a:t>
            </a:r>
            <a:r>
              <a:rPr lang="en-GB" sz="1400" dirty="0">
                <a:latin typeface="Comic Sans MS" panose="030F0702030302020204" pitchFamily="66" charset="0"/>
              </a:rPr>
              <a:t> and </a:t>
            </a:r>
            <a:r>
              <a:rPr lang="en-GB" sz="1400" b="1" dirty="0">
                <a:latin typeface="Comic Sans MS" panose="030F0702030302020204" pitchFamily="66" charset="0"/>
              </a:rPr>
              <a:t>U</a:t>
            </a:r>
            <a:r>
              <a:rPr lang="en-GB" sz="1400" dirty="0">
                <a:latin typeface="Comic Sans MS" panose="030F0702030302020204" pitchFamily="66" charset="0"/>
              </a:rPr>
              <a:t> are defined below. Find the image of the point (2,3) under each of these transformations.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1000" y="3352800"/>
                <a:ext cx="1624612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𝑺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352800"/>
                <a:ext cx="1624612" cy="544123"/>
              </a:xfrm>
              <a:prstGeom prst="rect">
                <a:avLst/>
              </a:prstGeom>
              <a:blipFill rotWithShape="1">
                <a:blip r:embed="rId3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09800" y="3352800"/>
                <a:ext cx="1751057" cy="5450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𝑻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352800"/>
                <a:ext cx="1751057" cy="545021"/>
              </a:xfrm>
              <a:prstGeom prst="rect">
                <a:avLst/>
              </a:prstGeom>
              <a:blipFill rotWithShape="1">
                <a:blip r:embed="rId4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71600" y="3962400"/>
                <a:ext cx="1548051" cy="541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𝑼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b="0" i="1" smtClean="0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600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962400"/>
                <a:ext cx="1548051" cy="54136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28600" y="4876800"/>
                <a:ext cx="1624612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𝑺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876800"/>
                <a:ext cx="1624612" cy="544123"/>
              </a:xfrm>
              <a:prstGeom prst="rect">
                <a:avLst/>
              </a:prstGeom>
              <a:blipFill rotWithShape="1">
                <a:blip r:embed="rId3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5486400"/>
                <a:ext cx="1608710" cy="502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𝑺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3−1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486400"/>
                <a:ext cx="1608710" cy="502958"/>
              </a:xfrm>
              <a:prstGeom prst="rect">
                <a:avLst/>
              </a:prstGeom>
              <a:blipFill rotWithShape="1">
                <a:blip r:embed="rId6"/>
                <a:stretch>
                  <a:fillRect b="-2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28600" y="6096000"/>
                <a:ext cx="70577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6096000"/>
                <a:ext cx="705770" cy="501356"/>
              </a:xfrm>
              <a:prstGeom prst="rect">
                <a:avLst/>
              </a:prstGeom>
              <a:blipFill rotWithShape="1">
                <a:blip r:embed="rId7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14400" y="6172200"/>
                <a:ext cx="9709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6,2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6172200"/>
                <a:ext cx="97097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1600200" y="5181600"/>
            <a:ext cx="609600" cy="6858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209800" y="510540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write the coordinate as a vector (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ie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the directions from (0,0))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Sub in values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Arc 14"/>
          <p:cNvSpPr/>
          <p:nvPr/>
        </p:nvSpPr>
        <p:spPr>
          <a:xfrm>
            <a:off x="1600200" y="5867400"/>
            <a:ext cx="609600" cy="5334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800600" y="1676400"/>
                <a:ext cx="1751057" cy="5450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𝑻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676400"/>
                <a:ext cx="1751057" cy="545021"/>
              </a:xfrm>
              <a:prstGeom prst="rect">
                <a:avLst/>
              </a:prstGeom>
              <a:blipFill rotWithShape="1">
                <a:blip r:embed="rId4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800600" y="2286000"/>
                <a:ext cx="1904047" cy="518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𝑻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d>
                                  <m:d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600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e>
                                </m:d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2+3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286000"/>
                <a:ext cx="1904047" cy="518219"/>
              </a:xfrm>
              <a:prstGeom prst="rect">
                <a:avLst/>
              </a:prstGeom>
              <a:blipFill rotWithShape="1">
                <a:blip r:embed="rId9"/>
                <a:stretch>
                  <a:fillRect b="-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00600" y="2895600"/>
                <a:ext cx="70577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895600"/>
                <a:ext cx="705770" cy="501356"/>
              </a:xfrm>
              <a:prstGeom prst="rect">
                <a:avLst/>
              </a:prstGeom>
              <a:blipFill rotWithShape="1">
                <a:blip r:embed="rId10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486400" y="2971800"/>
                <a:ext cx="9709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1,5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971800"/>
                <a:ext cx="970971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400800" y="1981200"/>
            <a:ext cx="609600" cy="6858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7086600" y="190500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write the coordinate as a vector (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ie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the directions from (0,0))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Sub in values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6400800" y="2667000"/>
            <a:ext cx="609600" cy="5334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800600" y="4114800"/>
                <a:ext cx="1656672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𝑼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114800"/>
                <a:ext cx="1656672" cy="544123"/>
              </a:xfrm>
              <a:prstGeom prst="rect">
                <a:avLst/>
              </a:prstGeom>
              <a:blipFill rotWithShape="1">
                <a:blip r:embed="rId12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00600" y="4724400"/>
                <a:ext cx="1706429" cy="5930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𝑼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(3)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b="0" i="1" smtClean="0">
                                        <a:latin typeface="Cambria Math"/>
                                        <a:ea typeface="Cambria Math"/>
                                      </a:rPr>
                                      <m:t>(2)</m:t>
                                    </m:r>
                                  </m:e>
                                  <m:sup>
                                    <m:r>
                                      <a:rPr lang="en-GB" sz="1600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724400"/>
                <a:ext cx="1706429" cy="59304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800600" y="5334000"/>
                <a:ext cx="859659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334000"/>
                <a:ext cx="859659" cy="501356"/>
              </a:xfrm>
              <a:prstGeom prst="rect">
                <a:avLst/>
              </a:prstGeom>
              <a:blipFill rotWithShape="1">
                <a:blip r:embed="rId14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486400" y="5410200"/>
                <a:ext cx="11825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6,−4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410200"/>
                <a:ext cx="1182568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6324600" y="4419600"/>
            <a:ext cx="609600" cy="6858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934200" y="434340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write the coordinate as a vector (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ie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the directions from (0,0))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Sub in values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Arc 37"/>
          <p:cNvSpPr/>
          <p:nvPr/>
        </p:nvSpPr>
        <p:spPr>
          <a:xfrm>
            <a:off x="6324600" y="5105400"/>
            <a:ext cx="609600" cy="5334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2133600" y="6019800"/>
            <a:ext cx="1066800" cy="284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934200" y="2819400"/>
            <a:ext cx="1066800" cy="284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58000" y="5257800"/>
            <a:ext cx="1066800" cy="284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Rectangle 2">
            <a:extLst>
              <a:ext uri="{FF2B5EF4-FFF2-40B4-BE49-F238E27FC236}">
                <a16:creationId xmlns:a16="http://schemas.microsoft.com/office/drawing/2014/main" id="{360A471C-D3D6-4C49-8264-D380ADCA49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43" name="テキスト ボックス 3">
            <a:extLst>
              <a:ext uri="{FF2B5EF4-FFF2-40B4-BE49-F238E27FC236}">
                <a16:creationId xmlns:a16="http://schemas.microsoft.com/office/drawing/2014/main" id="{E5D137D1-9A7F-4DEF-9181-3956E5C67262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76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 animBg="1"/>
      <p:bldP spid="14" grpId="0"/>
      <p:bldP spid="15" grpId="0" animBg="1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814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describe linear transformations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   </a:t>
            </a:r>
            <a:r>
              <a:rPr lang="en-GB" sz="1400" dirty="0">
                <a:latin typeface="Comic Sans MS" panose="030F0702030302020204" pitchFamily="66" charset="0"/>
              </a:rPr>
              <a:t>A </a:t>
            </a:r>
            <a:r>
              <a:rPr lang="en-GB" sz="1400" b="1" u="sng" dirty="0">
                <a:latin typeface="Comic Sans MS" panose="030F0702030302020204" pitchFamily="66" charset="0"/>
              </a:rPr>
              <a:t>linear transformation</a:t>
            </a:r>
            <a:r>
              <a:rPr lang="en-GB" sz="1400" dirty="0">
                <a:latin typeface="Comic Sans MS" panose="030F0702030302020204" pitchFamily="66" charset="0"/>
              </a:rPr>
              <a:t> has two properties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It only involves linear transformations of x and y (so no powers)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 origin, (0,0) is not moved by the transformation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1000" y="2209800"/>
                <a:ext cx="1624612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𝑺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209800"/>
                <a:ext cx="1624612" cy="544123"/>
              </a:xfrm>
              <a:prstGeom prst="rect">
                <a:avLst/>
              </a:prstGeom>
              <a:blipFill rotWithShape="1">
                <a:blip r:embed="rId3"/>
                <a:stretch>
                  <a:fillRect b="-33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09800" y="2209800"/>
                <a:ext cx="1751057" cy="5450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𝑻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2209800"/>
                <a:ext cx="1751057" cy="545021"/>
              </a:xfrm>
              <a:prstGeom prst="rect">
                <a:avLst/>
              </a:prstGeom>
              <a:blipFill rotWithShape="1">
                <a:blip r:embed="rId4"/>
                <a:stretch>
                  <a:fillRect b="-33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71600" y="2819400"/>
                <a:ext cx="1548051" cy="541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𝑼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b="0" i="1" smtClean="0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600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819400"/>
                <a:ext cx="1548051" cy="54136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648200" y="1524000"/>
                <a:ext cx="1624612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𝑺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1524000"/>
                <a:ext cx="1624612" cy="544123"/>
              </a:xfrm>
              <a:prstGeom prst="rect">
                <a:avLst/>
              </a:prstGeom>
              <a:blipFill rotWithShape="1">
                <a:blip r:embed="rId6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648200" y="2971800"/>
                <a:ext cx="1751057" cy="5450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𝑻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971800"/>
                <a:ext cx="1751057" cy="545021"/>
              </a:xfrm>
              <a:prstGeom prst="rect">
                <a:avLst/>
              </a:prstGeom>
              <a:blipFill rotWithShape="1">
                <a:blip r:embed="rId4"/>
                <a:stretch>
                  <a:fillRect b="-33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648200" y="4495800"/>
                <a:ext cx="1548051" cy="541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𝑼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b="0" i="1" smtClean="0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600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495800"/>
                <a:ext cx="1548051" cy="54136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648200" y="2133600"/>
            <a:ext cx="3201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Only involves linear transformations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648200" y="2438400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origin is not moved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48200" y="3581400"/>
            <a:ext cx="3201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Only involves linear transformations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648200" y="3886200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origin is not moved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648200" y="5181600"/>
            <a:ext cx="3201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Only involves linear transformations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648200" y="5486400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origin is not moved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7772400" y="1905000"/>
            <a:ext cx="457200" cy="457200"/>
            <a:chOff x="7772400" y="1905000"/>
            <a:chExt cx="457200" cy="45720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772400" y="2209800"/>
              <a:ext cx="152400" cy="152400"/>
            </a:xfrm>
            <a:prstGeom prst="line">
              <a:avLst/>
            </a:prstGeom>
            <a:ln w="508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7924800" y="1905000"/>
              <a:ext cx="304800" cy="457200"/>
            </a:xfrm>
            <a:prstGeom prst="line">
              <a:avLst/>
            </a:prstGeom>
            <a:ln w="508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7924800" y="2514600"/>
            <a:ext cx="152400" cy="152400"/>
            <a:chOff x="8001000" y="3048000"/>
            <a:chExt cx="152400" cy="15240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8001000" y="3048000"/>
              <a:ext cx="152400" cy="15240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8001000" y="3048000"/>
              <a:ext cx="152400" cy="15240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7772400" y="3352800"/>
            <a:ext cx="457200" cy="457200"/>
            <a:chOff x="7772400" y="1905000"/>
            <a:chExt cx="457200" cy="457200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7772400" y="2209800"/>
              <a:ext cx="152400" cy="152400"/>
            </a:xfrm>
            <a:prstGeom prst="line">
              <a:avLst/>
            </a:prstGeom>
            <a:ln w="508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7924800" y="1905000"/>
              <a:ext cx="304800" cy="457200"/>
            </a:xfrm>
            <a:prstGeom prst="line">
              <a:avLst/>
            </a:prstGeom>
            <a:ln w="508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7772400" y="3657600"/>
            <a:ext cx="457200" cy="457200"/>
            <a:chOff x="7772400" y="1905000"/>
            <a:chExt cx="457200" cy="457200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7772400" y="2209800"/>
              <a:ext cx="152400" cy="152400"/>
            </a:xfrm>
            <a:prstGeom prst="line">
              <a:avLst/>
            </a:prstGeom>
            <a:ln w="508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7924800" y="1905000"/>
              <a:ext cx="304800" cy="457200"/>
            </a:xfrm>
            <a:prstGeom prst="line">
              <a:avLst/>
            </a:prstGeom>
            <a:ln w="508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7772400" y="5257800"/>
            <a:ext cx="457200" cy="457200"/>
            <a:chOff x="7772400" y="1905000"/>
            <a:chExt cx="457200" cy="457200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7772400" y="2209800"/>
              <a:ext cx="152400" cy="152400"/>
            </a:xfrm>
            <a:prstGeom prst="line">
              <a:avLst/>
            </a:prstGeom>
            <a:ln w="508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7924800" y="1905000"/>
              <a:ext cx="304800" cy="457200"/>
            </a:xfrm>
            <a:prstGeom prst="line">
              <a:avLst/>
            </a:prstGeom>
            <a:ln w="508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7848600" y="5257800"/>
            <a:ext cx="152400" cy="152400"/>
            <a:chOff x="8001000" y="3048000"/>
            <a:chExt cx="152400" cy="152400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8001000" y="3048000"/>
              <a:ext cx="152400" cy="15240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8001000" y="3048000"/>
              <a:ext cx="152400" cy="15240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4495800" y="6096000"/>
            <a:ext cx="43444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</a:t>
            </a:r>
            <a:r>
              <a:rPr lang="en-GB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is the only linear transformation here!</a:t>
            </a:r>
          </a:p>
        </p:txBody>
      </p:sp>
      <p:sp>
        <p:nvSpPr>
          <p:cNvPr id="39" name="Rectangle 2">
            <a:extLst>
              <a:ext uri="{FF2B5EF4-FFF2-40B4-BE49-F238E27FC236}">
                <a16:creationId xmlns:a16="http://schemas.microsoft.com/office/drawing/2014/main" id="{5A6FCC0A-2F8D-4A3F-9B1D-D1254EB2CE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39A04CC2-378D-4728-8B3F-4E7C64A42D26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17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16" grpId="0"/>
      <p:bldP spid="45" grpId="0"/>
      <p:bldP spid="46" grpId="0"/>
      <p:bldP spid="47" grpId="0"/>
      <p:bldP spid="48" grpId="0"/>
      <p:bldP spid="49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814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describe linear transformations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linear transformation: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Can be represented by the matrix: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400" dirty="0">
                <a:latin typeface="Comic Sans MS" panose="030F0702030302020204" pitchFamily="66" charset="0"/>
              </a:rPr>
              <a:t>Since:   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matrices to represent these linear transformations: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219200" y="5486400"/>
                <a:ext cx="1745413" cy="5098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𝑻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486400"/>
                <a:ext cx="1745413" cy="509883"/>
              </a:xfrm>
              <a:prstGeom prst="rect">
                <a:avLst/>
              </a:prstGeom>
              <a:blipFill rotWithShape="1">
                <a:blip r:embed="rId3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219200" y="6096000"/>
                <a:ext cx="1755865" cy="551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𝑽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−2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6096000"/>
                <a:ext cx="1755865" cy="551946"/>
              </a:xfrm>
              <a:prstGeom prst="rect">
                <a:avLst/>
              </a:prstGeom>
              <a:blipFill rotWithShape="1"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219200" y="2667000"/>
                <a:ext cx="1850443" cy="561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𝑺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𝑏𝑦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𝑐𝑥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𝑑𝑦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667000"/>
                <a:ext cx="1850443" cy="56169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1445622" y="3692435"/>
                <a:ext cx="1285673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𝑴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5622" y="3692435"/>
                <a:ext cx="1285673" cy="507896"/>
              </a:xfrm>
              <a:prstGeom prst="rect">
                <a:avLst/>
              </a:prstGeom>
              <a:blipFill>
                <a:blip r:embed="rId6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990600" y="4267200"/>
                <a:ext cx="1133259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4267200"/>
                <a:ext cx="1133259" cy="507896"/>
              </a:xfrm>
              <a:prstGeom prst="rect">
                <a:avLst/>
              </a:prstGeom>
              <a:blipFill rotWithShape="1">
                <a:blip r:embed="rId7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2057400" y="4239904"/>
                <a:ext cx="1346138" cy="561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𝑏𝑦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𝑐𝑥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𝑑𝑦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239904"/>
                <a:ext cx="1346138" cy="56169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343400" y="1447800"/>
                <a:ext cx="1745413" cy="5098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𝑻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1447800"/>
                <a:ext cx="1745413" cy="509883"/>
              </a:xfrm>
              <a:prstGeom prst="rect">
                <a:avLst/>
              </a:prstGeom>
              <a:blipFill rotWithShape="1">
                <a:blip r:embed="rId9"/>
                <a:stretch>
                  <a:fillRect b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343400" y="2133600"/>
                <a:ext cx="1864869" cy="551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𝑻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+2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+0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133600"/>
                <a:ext cx="1864869" cy="551946"/>
              </a:xfrm>
              <a:prstGeom prst="rect">
                <a:avLst/>
              </a:prstGeom>
              <a:blipFill rotWithShape="1">
                <a:blip r:embed="rId10"/>
                <a:stretch>
                  <a:fillRect b="-54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343400" y="2895600"/>
                <a:ext cx="1229246" cy="502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𝑻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95600"/>
                <a:ext cx="1229246" cy="502958"/>
              </a:xfrm>
              <a:prstGeom prst="rect">
                <a:avLst/>
              </a:prstGeom>
              <a:blipFill rotWithShape="1">
                <a:blip r:embed="rId11"/>
                <a:stretch>
                  <a:fillRect b="-2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Arc 73"/>
          <p:cNvSpPr/>
          <p:nvPr/>
        </p:nvSpPr>
        <p:spPr>
          <a:xfrm>
            <a:off x="6096000" y="1752600"/>
            <a:ext cx="609600" cy="6858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6629400" y="18288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in the form shown to the right for </a:t>
            </a:r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6" name="Arc 75"/>
          <p:cNvSpPr/>
          <p:nvPr/>
        </p:nvSpPr>
        <p:spPr>
          <a:xfrm>
            <a:off x="6096000" y="2514600"/>
            <a:ext cx="609600" cy="6858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6629400" y="2514600"/>
            <a:ext cx="205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Just write the numbers in their respective positions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343400" y="4114800"/>
                <a:ext cx="1755865" cy="551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𝑽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−2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114800"/>
                <a:ext cx="1755865" cy="551946"/>
              </a:xfrm>
              <a:prstGeom prst="rect">
                <a:avLst/>
              </a:prstGeom>
              <a:blipFill rotWithShape="1">
                <a:blip r:embed="rId12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343400" y="4800600"/>
                <a:ext cx="1864869" cy="551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𝑽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0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−2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sz="1600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800600"/>
                <a:ext cx="1864869" cy="551946"/>
              </a:xfrm>
              <a:prstGeom prst="rect">
                <a:avLst/>
              </a:prstGeom>
              <a:blipFill rotWithShape="1">
                <a:blip r:embed="rId13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343400" y="5562600"/>
                <a:ext cx="1368708" cy="502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𝑽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562600"/>
                <a:ext cx="1368708" cy="502958"/>
              </a:xfrm>
              <a:prstGeom prst="rect">
                <a:avLst/>
              </a:prstGeom>
              <a:blipFill rotWithShape="1">
                <a:blip r:embed="rId1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Arc 80"/>
          <p:cNvSpPr/>
          <p:nvPr/>
        </p:nvSpPr>
        <p:spPr>
          <a:xfrm>
            <a:off x="6096000" y="4419600"/>
            <a:ext cx="609600" cy="6858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6629400" y="44958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in the form shown to the right for </a:t>
            </a:r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Arc 82"/>
          <p:cNvSpPr/>
          <p:nvPr/>
        </p:nvSpPr>
        <p:spPr>
          <a:xfrm>
            <a:off x="6096000" y="5181600"/>
            <a:ext cx="609600" cy="6858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6629400" y="5181600"/>
            <a:ext cx="205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Just write the numbers in their respective positions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400" y="2667000"/>
            <a:ext cx="914400" cy="533400"/>
          </a:xfrm>
          <a:prstGeom prst="rect">
            <a:avLst/>
          </a:prstGeom>
          <a:noFill/>
          <a:ln w="3492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">
            <a:extLst>
              <a:ext uri="{FF2B5EF4-FFF2-40B4-BE49-F238E27FC236}">
                <a16:creationId xmlns:a16="http://schemas.microsoft.com/office/drawing/2014/main" id="{5F388D97-1817-410E-8FC1-E8B174492C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30" name="テキスト ボックス 3">
            <a:extLst>
              <a:ext uri="{FF2B5EF4-FFF2-40B4-BE49-F238E27FC236}">
                <a16:creationId xmlns:a16="http://schemas.microsoft.com/office/drawing/2014/main" id="{36A3459A-FB3C-4356-8CC7-8CEBC9B970D0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46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 animBg="1"/>
      <p:bldP spid="75" grpId="0"/>
      <p:bldP spid="76" grpId="0" animBg="1"/>
      <p:bldP spid="77" grpId="0"/>
      <p:bldP spid="78" grpId="0"/>
      <p:bldP spid="79" grpId="0"/>
      <p:bldP spid="80" grpId="0"/>
      <p:bldP spid="81" grpId="0" animBg="1"/>
      <p:bldP spid="82" grpId="0"/>
      <p:bldP spid="83" grpId="0" animBg="1"/>
      <p:bldP spid="84" grpId="0"/>
      <p:bldP spid="9" grpId="0" animBg="1"/>
      <p:bldP spid="9" grpId="1" animBg="1"/>
      <p:bldP spid="9" grpId="2" animBg="1"/>
      <p:bldP spid="9" grpId="3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81400" cy="4876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describe linear transformations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 square S has coordinates (1,1), (3,1), (3,3) and (1,3).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coordinates of the vertices of the image of S after the transformation given by the matrix: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Write the coordinates of the vertices as vectors, and combine them into a 2x4 matrix…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Now multiply the transformation matrix by the coordinates!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810000"/>
                <a:ext cx="142321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𝑴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1423210" cy="501356"/>
              </a:xfrm>
              <a:prstGeom prst="rect">
                <a:avLst/>
              </a:prstGeom>
              <a:blipFill rotWithShape="1">
                <a:blip r:embed="rId3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209800" y="5334000"/>
                <a:ext cx="1676400" cy="502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334000"/>
                <a:ext cx="1676400" cy="502958"/>
              </a:xfrm>
              <a:prstGeom prst="rect">
                <a:avLst/>
              </a:prstGeom>
              <a:blipFill rotWithShape="1">
                <a:blip r:embed="rId4"/>
                <a:stretch>
                  <a:fillRect b="-2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1000" y="5410200"/>
                <a:ext cx="1981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𝐶𝑜𝑜𝑟𝑑𝑖𝑛𝑎𝑡𝑒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𝑚𝑎𝑡𝑟𝑖𝑥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410200"/>
                <a:ext cx="1981200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4495800" y="1524000"/>
            <a:ext cx="2286000" cy="502958"/>
            <a:chOff x="4495800" y="1524000"/>
            <a:chExt cx="2286000" cy="5029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4495800" y="1524000"/>
                  <a:ext cx="967764" cy="5013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GB" sz="16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5800" y="1524000"/>
                  <a:ext cx="967764" cy="501356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365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5105400" y="1524000"/>
                  <a:ext cx="1676400" cy="5029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600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GB" sz="1600" b="0" i="1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600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GB" sz="1600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</m:m>
                                </m:e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600" b="0" i="1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  <m:e>
                                        <m:r>
                                          <a:rPr lang="en-GB" sz="1600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GB" sz="1600" b="0" i="1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  <m:e>
                                        <m:r>
                                          <a:rPr lang="en-GB" sz="1600" b="0" i="1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5400" y="1524000"/>
                  <a:ext cx="1676400" cy="50295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241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0" name="TextBox 49"/>
          <p:cNvSpPr txBox="1"/>
          <p:nvPr/>
        </p:nvSpPr>
        <p:spPr>
          <a:xfrm>
            <a:off x="4495800" y="2209800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410200" y="2209800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4)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181600" y="22098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324600" y="2209800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4)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096000" y="22098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495800" y="2743200"/>
                <a:ext cx="96776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743200"/>
                <a:ext cx="967764" cy="501356"/>
              </a:xfrm>
              <a:prstGeom prst="rect">
                <a:avLst/>
              </a:prstGeom>
              <a:blipFill rotWithShape="1">
                <a:blip r:embed="rId6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105400" y="2743200"/>
                <a:ext cx="3429000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  <m:e/>
                                  </m:mr>
                                  <m:mr>
                                    <m:e/>
                                    <m:e/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  <m:e/>
                                  </m:mr>
                                  <m:mr>
                                    <m:e/>
                                    <m:e/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743200"/>
                <a:ext cx="3429000" cy="522579"/>
              </a:xfrm>
              <a:prstGeom prst="rect">
                <a:avLst/>
              </a:prstGeom>
              <a:blipFill rotWithShape="1">
                <a:blip r:embed="rId7"/>
                <a:stretch>
                  <a:fillRect b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Oval 56"/>
          <p:cNvSpPr/>
          <p:nvPr/>
        </p:nvSpPr>
        <p:spPr>
          <a:xfrm>
            <a:off x="4953000" y="274320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4572000" y="2743200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4953000" y="297180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4572000" y="2971800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5257800" y="297180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5257800" y="2709558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5562600" y="297180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5562600" y="2709558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5867400" y="297180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5867400" y="2709558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/>
          <p:cNvSpPr/>
          <p:nvPr/>
        </p:nvSpPr>
        <p:spPr>
          <a:xfrm>
            <a:off x="6172200" y="297180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/>
          <p:cNvSpPr/>
          <p:nvPr/>
        </p:nvSpPr>
        <p:spPr>
          <a:xfrm>
            <a:off x="6172200" y="2709558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86200" y="3429000"/>
                <a:ext cx="14728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+(2×1)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429000"/>
                <a:ext cx="1472839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5181600" y="3429000"/>
                <a:ext cx="14728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+(2×1)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429000"/>
                <a:ext cx="1472839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6477000" y="3442648"/>
                <a:ext cx="14728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+(2×3)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42648"/>
                <a:ext cx="1472839" cy="276999"/>
              </a:xfrm>
              <a:prstGeom prst="rect">
                <a:avLst/>
              </a:prstGeom>
              <a:blipFill rotWithShape="1">
                <a:blip r:embed="rId1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7772400" y="3456296"/>
                <a:ext cx="14728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+(2×3)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3456296"/>
                <a:ext cx="1472839" cy="276999"/>
              </a:xfrm>
              <a:prstGeom prst="rect">
                <a:avLst/>
              </a:prstGeom>
              <a:blipFill rotWithShape="1">
                <a:blip r:embed="rId11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3935105" y="3796352"/>
                <a:ext cx="13574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+(1×1)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105" y="3796352"/>
                <a:ext cx="1357423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5249839" y="3796352"/>
                <a:ext cx="13574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+(1×1)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9839" y="3796352"/>
                <a:ext cx="1357423" cy="276999"/>
              </a:xfrm>
              <a:prstGeom prst="rect">
                <a:avLst/>
              </a:prstGeom>
              <a:blipFill rotWithShape="1">
                <a:blip r:embed="rId1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6545238" y="3796352"/>
                <a:ext cx="13574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+(1×3)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5238" y="3796352"/>
                <a:ext cx="1357423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7786577" y="3810000"/>
                <a:ext cx="13574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+(1×3)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6577" y="3810000"/>
                <a:ext cx="1357423" cy="276999"/>
              </a:xfrm>
              <a:prstGeom prst="rect">
                <a:avLst/>
              </a:prstGeom>
              <a:blipFill rotWithShape="1">
                <a:blip r:embed="rId15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3916907" y="3739487"/>
            <a:ext cx="52270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5268036" y="3400567"/>
            <a:ext cx="2274" cy="680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6566848" y="3389194"/>
            <a:ext cx="2274" cy="680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7865660" y="3405116"/>
            <a:ext cx="2274" cy="680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4572000" y="4495800"/>
                <a:ext cx="1676400" cy="507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−1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7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9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495800"/>
                <a:ext cx="1676400" cy="507960"/>
              </a:xfrm>
              <a:prstGeom prst="rect">
                <a:avLst/>
              </a:prstGeom>
              <a:blipFill rotWithShape="1">
                <a:blip r:embed="rId16"/>
                <a:stretch>
                  <a:fillRect b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TextBox 98"/>
          <p:cNvSpPr txBox="1"/>
          <p:nvPr/>
        </p:nvSpPr>
        <p:spPr>
          <a:xfrm>
            <a:off x="4038600" y="5257800"/>
            <a:ext cx="2767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the new vertices will be at: 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91000" y="5562600"/>
            <a:ext cx="24016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(1,3), (-1,7), (3,9) and (5,5)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1000" y="2286000"/>
            <a:ext cx="3505200" cy="609600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/>
          <p:cNvSpPr/>
          <p:nvPr/>
        </p:nvSpPr>
        <p:spPr>
          <a:xfrm>
            <a:off x="2362200" y="5334000"/>
            <a:ext cx="1371600" cy="533400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2">
            <a:extLst>
              <a:ext uri="{FF2B5EF4-FFF2-40B4-BE49-F238E27FC236}">
                <a16:creationId xmlns:a16="http://schemas.microsoft.com/office/drawing/2014/main" id="{52578405-9C96-481F-8E89-1AF24D63E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68" name="テキスト ボックス 3">
            <a:extLst>
              <a:ext uri="{FF2B5EF4-FFF2-40B4-BE49-F238E27FC236}">
                <a16:creationId xmlns:a16="http://schemas.microsoft.com/office/drawing/2014/main" id="{15395336-F7C7-44EC-BACE-6421823E9DA0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82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8" grpId="0"/>
      <p:bldP spid="2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1" grpId="2" animBg="1"/>
      <p:bldP spid="61" grpId="3" animBg="1"/>
      <p:bldP spid="62" grpId="0" animBg="1"/>
      <p:bldP spid="62" grpId="1" animBg="1"/>
      <p:bldP spid="62" grpId="2" animBg="1"/>
      <p:bldP spid="62" grpId="3" animBg="1"/>
      <p:bldP spid="63" grpId="0" animBg="1"/>
      <p:bldP spid="63" grpId="1" animBg="1"/>
      <p:bldP spid="63" grpId="2" animBg="1"/>
      <p:bldP spid="63" grpId="3" animBg="1"/>
      <p:bldP spid="64" grpId="0" animBg="1"/>
      <p:bldP spid="64" grpId="1" animBg="1"/>
      <p:bldP spid="64" grpId="2" animBg="1"/>
      <p:bldP spid="64" grpId="3" animBg="1"/>
      <p:bldP spid="65" grpId="0" animBg="1"/>
      <p:bldP spid="65" grpId="1" animBg="1"/>
      <p:bldP spid="65" grpId="2" animBg="1"/>
      <p:bldP spid="65" grpId="3" animBg="1"/>
      <p:bldP spid="66" grpId="0" animBg="1"/>
      <p:bldP spid="66" grpId="1" animBg="1"/>
      <p:bldP spid="66" grpId="2" animBg="1"/>
      <p:bldP spid="66" grpId="3" animBg="1"/>
      <p:bldP spid="85" grpId="0" animBg="1"/>
      <p:bldP spid="85" grpId="1" animBg="1"/>
      <p:bldP spid="85" grpId="2" animBg="1"/>
      <p:bldP spid="85" grpId="3" animBg="1"/>
      <p:bldP spid="86" grpId="0" animBg="1"/>
      <p:bldP spid="86" grpId="1" animBg="1"/>
      <p:bldP spid="86" grpId="2" animBg="1"/>
      <p:bldP spid="86" grpId="3" animBg="1"/>
      <p:bldP spid="8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7" grpId="0"/>
      <p:bldP spid="99" grpId="0"/>
      <p:bldP spid="14" grpId="0"/>
      <p:bldP spid="15" grpId="0" animBg="1"/>
      <p:bldP spid="15" grpId="1" animBg="1"/>
      <p:bldP spid="100" grpId="0" animBg="1"/>
      <p:bldP spid="10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814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describe linear transformations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676400" y="2286000"/>
            <a:ext cx="1656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>
                <a:latin typeface="Comic Sans MS" pitchFamily="66" charset="0"/>
              </a:rPr>
              <a:t>Original Vertices</a:t>
            </a:r>
            <a:endParaRPr lang="en-GB" sz="1400" u="sng" dirty="0"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91200" y="2286000"/>
            <a:ext cx="1316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>
                <a:latin typeface="Comic Sans MS" pitchFamily="66" charset="0"/>
              </a:rPr>
              <a:t>New Vertices</a:t>
            </a:r>
            <a:endParaRPr lang="en-GB" sz="1400" u="sng" dirty="0"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371600" y="2590800"/>
            <a:ext cx="2268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(1,1), (3,1), (3,3) and (1,3)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191276" y="2590800"/>
            <a:ext cx="24016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(1,3), (-1,7), (3,9) and (5,5)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62000" y="3048000"/>
            <a:ext cx="3505200" cy="3200400"/>
            <a:chOff x="762000" y="3048000"/>
            <a:chExt cx="3505200" cy="3200400"/>
          </a:xfrm>
        </p:grpSpPr>
        <p:pic>
          <p:nvPicPr>
            <p:cNvPr id="68" name="Picture 67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3048000"/>
              <a:ext cx="3505200" cy="320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9" name="TextBox 68"/>
            <p:cNvSpPr txBox="1"/>
            <p:nvPr/>
          </p:nvSpPr>
          <p:spPr>
            <a:xfrm>
              <a:off x="3688307" y="4735204"/>
              <a:ext cx="34817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892278" y="4728652"/>
              <a:ext cx="41229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484399" y="3310868"/>
              <a:ext cx="34817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489778" y="5825788"/>
              <a:ext cx="41229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4753155" y="3036498"/>
            <a:ext cx="3505200" cy="3200400"/>
            <a:chOff x="762000" y="3048000"/>
            <a:chExt cx="3505200" cy="3200400"/>
          </a:xfrm>
        </p:grpSpPr>
        <p:pic>
          <p:nvPicPr>
            <p:cNvPr id="75" name="Picture 74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3048000"/>
              <a:ext cx="3505200" cy="320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6" name="TextBox 75"/>
            <p:cNvSpPr txBox="1"/>
            <p:nvPr/>
          </p:nvSpPr>
          <p:spPr>
            <a:xfrm>
              <a:off x="3688307" y="4735204"/>
              <a:ext cx="34817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92278" y="4728652"/>
              <a:ext cx="41229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484399" y="3310868"/>
              <a:ext cx="34817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489778" y="5825788"/>
              <a:ext cx="41229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062717" y="3986284"/>
            <a:ext cx="152400" cy="152400"/>
            <a:chOff x="7772400" y="1447800"/>
            <a:chExt cx="152400" cy="1524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6792036" y="3469943"/>
            <a:ext cx="152400" cy="152400"/>
            <a:chOff x="7772400" y="1447800"/>
            <a:chExt cx="152400" cy="152400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6248400" y="3731525"/>
            <a:ext cx="152400" cy="152400"/>
            <a:chOff x="7772400" y="1447800"/>
            <a:chExt cx="152400" cy="152400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6509982" y="4225120"/>
            <a:ext cx="152400" cy="152400"/>
            <a:chOff x="7772400" y="1447800"/>
            <a:chExt cx="152400" cy="152400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2803478" y="4237630"/>
            <a:ext cx="152400" cy="152400"/>
            <a:chOff x="7772400" y="1447800"/>
            <a:chExt cx="152400" cy="152400"/>
          </a:xfrm>
        </p:grpSpPr>
        <p:cxnSp>
          <p:nvCxnSpPr>
            <p:cNvPr id="106" name="Straight Connector 105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>
            <a:off x="2532797" y="4239904"/>
            <a:ext cx="152400" cy="152400"/>
            <a:chOff x="7772400" y="1447800"/>
            <a:chExt cx="152400" cy="152400"/>
          </a:xfrm>
        </p:grpSpPr>
        <p:cxnSp>
          <p:nvCxnSpPr>
            <p:cNvPr id="109" name="Straight Connector 108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2794379" y="4501487"/>
            <a:ext cx="152400" cy="152400"/>
            <a:chOff x="7772400" y="1447800"/>
            <a:chExt cx="152400" cy="152400"/>
          </a:xfrm>
        </p:grpSpPr>
        <p:cxnSp>
          <p:nvCxnSpPr>
            <p:cNvPr id="112" name="Straight Connector 111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/>
        </p:nvGrpSpPr>
        <p:grpSpPr>
          <a:xfrm>
            <a:off x="2537346" y="4503762"/>
            <a:ext cx="152400" cy="152400"/>
            <a:chOff x="7772400" y="1447800"/>
            <a:chExt cx="152400" cy="152400"/>
          </a:xfrm>
        </p:grpSpPr>
        <p:cxnSp>
          <p:nvCxnSpPr>
            <p:cNvPr id="115" name="Straight Connector 114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2620370" y="4326341"/>
            <a:ext cx="259308" cy="25930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" name="Group 19"/>
          <p:cNvGrpSpPr/>
          <p:nvPr/>
        </p:nvGrpSpPr>
        <p:grpSpPr>
          <a:xfrm>
            <a:off x="6318913" y="3550692"/>
            <a:ext cx="834788" cy="762001"/>
            <a:chOff x="6318913" y="3550692"/>
            <a:chExt cx="834788" cy="76200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6318913" y="3807725"/>
              <a:ext cx="272956" cy="50496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6880745" y="3550692"/>
              <a:ext cx="272956" cy="50496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>
              <a:off x="6619164" y="4053385"/>
              <a:ext cx="532263" cy="25930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H="1">
              <a:off x="6334835" y="3550693"/>
              <a:ext cx="532263" cy="25930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2">
            <a:extLst>
              <a:ext uri="{FF2B5EF4-FFF2-40B4-BE49-F238E27FC236}">
                <a16:creationId xmlns:a16="http://schemas.microsoft.com/office/drawing/2014/main" id="{B12E4F5A-AEC6-40B8-B9F2-0D9FBF941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55" name="テキスト ボックス 3">
            <a:extLst>
              <a:ext uri="{FF2B5EF4-FFF2-40B4-BE49-F238E27FC236}">
                <a16:creationId xmlns:a16="http://schemas.microsoft.com/office/drawing/2014/main" id="{27C6D60A-3D12-4199-A245-B3793334554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73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48" grpId="0"/>
      <p:bldP spid="49" grpId="0"/>
      <p:bldP spid="67" grpId="0"/>
      <p:bldP spid="1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366032-1FD5-4167-92B0-3C246512C0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B4FD8D-99BB-4B56-B85A-A0033844A1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18F2D9-4F1D-40AD-91F7-43492BEED5EE}">
  <ds:schemaRefs>
    <ds:schemaRef ds:uri="http://purl.org/dc/terms/"/>
    <ds:schemaRef ds:uri="http://schemas.microsoft.com/office/2006/metadata/properties"/>
    <ds:schemaRef ds:uri="78db98b4-7c56-4667-9532-fea666d1edab"/>
    <ds:schemaRef ds:uri="http://schemas.microsoft.com/office/2006/documentManagement/types"/>
    <ds:schemaRef ds:uri="00eee050-7eda-4a68-8825-514e694f5f09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925</TotalTime>
  <Words>1473</Words>
  <Application>Microsoft Office PowerPoint</Application>
  <PresentationFormat>On-screen Show (4:3)</PresentationFormat>
  <Paragraphs>172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173</cp:revision>
  <cp:lastPrinted>2017-11-21T05:26:55Z</cp:lastPrinted>
  <dcterms:created xsi:type="dcterms:W3CDTF">2017-08-14T15:35:38Z</dcterms:created>
  <dcterms:modified xsi:type="dcterms:W3CDTF">2021-06-14T11:49:25Z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