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84" r:id="rId5"/>
    <p:sldId id="285" r:id="rId6"/>
    <p:sldId id="286" r:id="rId7"/>
    <p:sldId id="287" r:id="rId8"/>
    <p:sldId id="288" r:id="rId9"/>
    <p:sldId id="289" r:id="rId10"/>
    <p:sldId id="274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76" r:id="rId21"/>
    <p:sldId id="277" r:id="rId22"/>
    <p:sldId id="299" r:id="rId23"/>
    <p:sldId id="300" r:id="rId24"/>
    <p:sldId id="278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308" r:id="rId33"/>
    <p:sldId id="325" r:id="rId34"/>
    <p:sldId id="280" r:id="rId35"/>
    <p:sldId id="281" r:id="rId36"/>
    <p:sldId id="309" r:id="rId37"/>
    <p:sldId id="310" r:id="rId38"/>
    <p:sldId id="311" r:id="rId39"/>
    <p:sldId id="312" r:id="rId40"/>
    <p:sldId id="313" r:id="rId41"/>
    <p:sldId id="314" r:id="rId42"/>
    <p:sldId id="315" r:id="rId43"/>
    <p:sldId id="316" r:id="rId44"/>
    <p:sldId id="317" r:id="rId45"/>
    <p:sldId id="318" r:id="rId46"/>
    <p:sldId id="282" r:id="rId47"/>
    <p:sldId id="319" r:id="rId48"/>
    <p:sldId id="320" r:id="rId49"/>
    <p:sldId id="321" r:id="rId50"/>
    <p:sldId id="322" r:id="rId51"/>
    <p:sldId id="323" r:id="rId52"/>
    <p:sldId id="324" r:id="rId53"/>
  </p:sldIdLst>
  <p:sldSz cx="9144000" cy="6858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FF6600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37" autoAdjust="0"/>
  </p:normalViewPr>
  <p:slideViewPr>
    <p:cSldViewPr snapToGrid="0">
      <p:cViewPr varScale="1">
        <p:scale>
          <a:sx n="107" d="100"/>
          <a:sy n="107" d="100"/>
        </p:scale>
        <p:origin x="17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934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667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268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59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139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65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977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381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146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038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777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7000">
              <a:schemeClr val="bg1">
                <a:lumMod val="95000"/>
              </a:schemeClr>
            </a:gs>
            <a:gs pos="95000">
              <a:schemeClr val="bg1">
                <a:lumMod val="95000"/>
              </a:schemeClr>
            </a:gs>
            <a:gs pos="100000">
              <a:schemeClr val="tx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0C350-365A-4F35-859D-17F134836970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973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4.png"/><Relationship Id="rId3" Type="http://schemas.openxmlformats.org/officeDocument/2006/relationships/image" Target="../media/image199.png"/><Relationship Id="rId7" Type="http://schemas.openxmlformats.org/officeDocument/2006/relationships/image" Target="../media/image2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2.png"/><Relationship Id="rId5" Type="http://schemas.openxmlformats.org/officeDocument/2006/relationships/image" Target="../media/image201.png"/><Relationship Id="rId10" Type="http://schemas.openxmlformats.org/officeDocument/2006/relationships/image" Target="../media/image206.png"/><Relationship Id="rId4" Type="http://schemas.openxmlformats.org/officeDocument/2006/relationships/image" Target="../media/image200.png"/><Relationship Id="rId9" Type="http://schemas.openxmlformats.org/officeDocument/2006/relationships/image" Target="../media/image20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8.png"/><Relationship Id="rId5" Type="http://schemas.openxmlformats.org/officeDocument/2006/relationships/image" Target="../media/image207.png"/><Relationship Id="rId4" Type="http://schemas.openxmlformats.org/officeDocument/2006/relationships/image" Target="../media/image20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10.png"/><Relationship Id="rId7" Type="http://schemas.openxmlformats.org/officeDocument/2006/relationships/image" Target="../media/image15.png"/><Relationship Id="rId2" Type="http://schemas.openxmlformats.org/officeDocument/2006/relationships/image" Target="../media/image1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6.png"/><Relationship Id="rId4" Type="http://schemas.openxmlformats.org/officeDocument/2006/relationships/image" Target="../media/image21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8.png"/><Relationship Id="rId13" Type="http://schemas.openxmlformats.org/officeDocument/2006/relationships/image" Target="../media/image223.png"/><Relationship Id="rId7" Type="http://schemas.openxmlformats.org/officeDocument/2006/relationships/image" Target="../media/image217.png"/><Relationship Id="rId12" Type="http://schemas.openxmlformats.org/officeDocument/2006/relationships/image" Target="../media/image2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6.png"/><Relationship Id="rId11" Type="http://schemas.openxmlformats.org/officeDocument/2006/relationships/image" Target="../media/image221.png"/><Relationship Id="rId5" Type="http://schemas.openxmlformats.org/officeDocument/2006/relationships/image" Target="../media/image215.png"/><Relationship Id="rId15" Type="http://schemas.openxmlformats.org/officeDocument/2006/relationships/image" Target="../media/image28.png"/><Relationship Id="rId10" Type="http://schemas.openxmlformats.org/officeDocument/2006/relationships/image" Target="../media/image220.png"/><Relationship Id="rId9" Type="http://schemas.openxmlformats.org/officeDocument/2006/relationships/image" Target="../media/image219.png"/><Relationship Id="rId1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7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2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13" Type="http://schemas.openxmlformats.org/officeDocument/2006/relationships/image" Target="../media/image235.png"/><Relationship Id="rId3" Type="http://schemas.openxmlformats.org/officeDocument/2006/relationships/image" Target="../media/image30.png"/><Relationship Id="rId7" Type="http://schemas.openxmlformats.org/officeDocument/2006/relationships/image" Target="../media/image229.png"/><Relationship Id="rId12" Type="http://schemas.openxmlformats.org/officeDocument/2006/relationships/image" Target="../media/image2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8.png"/><Relationship Id="rId11" Type="http://schemas.openxmlformats.org/officeDocument/2006/relationships/image" Target="../media/image233.png"/><Relationship Id="rId10" Type="http://schemas.openxmlformats.org/officeDocument/2006/relationships/image" Target="../media/image232.png"/><Relationship Id="rId4" Type="http://schemas.openxmlformats.org/officeDocument/2006/relationships/image" Target="../media/image31.png"/><Relationship Id="rId9" Type="http://schemas.openxmlformats.org/officeDocument/2006/relationships/image" Target="../media/image231.png"/><Relationship Id="rId14" Type="http://schemas.openxmlformats.org/officeDocument/2006/relationships/image" Target="../media/image23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9.png"/><Relationship Id="rId13" Type="http://schemas.openxmlformats.org/officeDocument/2006/relationships/image" Target="../media/image244.png"/><Relationship Id="rId7" Type="http://schemas.openxmlformats.org/officeDocument/2006/relationships/image" Target="../media/image238.png"/><Relationship Id="rId12" Type="http://schemas.openxmlformats.org/officeDocument/2006/relationships/image" Target="../media/image243.png"/><Relationship Id="rId17" Type="http://schemas.openxmlformats.org/officeDocument/2006/relationships/image" Target="../media/image31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7.png"/><Relationship Id="rId11" Type="http://schemas.openxmlformats.org/officeDocument/2006/relationships/image" Target="../media/image242.png"/><Relationship Id="rId15" Type="http://schemas.openxmlformats.org/officeDocument/2006/relationships/image" Target="../media/image29.png"/><Relationship Id="rId10" Type="http://schemas.openxmlformats.org/officeDocument/2006/relationships/image" Target="../media/image241.png"/><Relationship Id="rId9" Type="http://schemas.openxmlformats.org/officeDocument/2006/relationships/image" Target="../media/image240.png"/><Relationship Id="rId14" Type="http://schemas.openxmlformats.org/officeDocument/2006/relationships/image" Target="../media/image24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image" Target="../media/image32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image" Target="../media/image51.png"/><Relationship Id="rId16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5" Type="http://schemas.openxmlformats.org/officeDocument/2006/relationships/image" Target="../media/image6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81.png"/><Relationship Id="rId7" Type="http://schemas.openxmlformats.org/officeDocument/2006/relationships/image" Target="../media/image72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84.png"/><Relationship Id="rId5" Type="http://schemas.openxmlformats.org/officeDocument/2006/relationships/image" Target="../media/image70.png"/><Relationship Id="rId10" Type="http://schemas.openxmlformats.org/officeDocument/2006/relationships/image" Target="../media/image83.png"/><Relationship Id="rId4" Type="http://schemas.openxmlformats.org/officeDocument/2006/relationships/image" Target="../media/image69.png"/><Relationship Id="rId9" Type="http://schemas.openxmlformats.org/officeDocument/2006/relationships/image" Target="../media/image8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91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12" Type="http://schemas.openxmlformats.org/officeDocument/2006/relationships/image" Target="../media/image102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11" Type="http://schemas.openxmlformats.org/officeDocument/2006/relationships/image" Target="../media/image101.png"/><Relationship Id="rId5" Type="http://schemas.openxmlformats.org/officeDocument/2006/relationships/image" Target="../media/image95.png"/><Relationship Id="rId10" Type="http://schemas.openxmlformats.org/officeDocument/2006/relationships/image" Target="../media/image100.png"/><Relationship Id="rId4" Type="http://schemas.openxmlformats.org/officeDocument/2006/relationships/image" Target="../media/image94.png"/><Relationship Id="rId9" Type="http://schemas.openxmlformats.org/officeDocument/2006/relationships/image" Target="../media/image9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image" Target="../media/image125.png"/><Relationship Id="rId3" Type="http://schemas.openxmlformats.org/officeDocument/2006/relationships/image" Target="../media/image115.png"/><Relationship Id="rId7" Type="http://schemas.openxmlformats.org/officeDocument/2006/relationships/image" Target="../media/image119.png"/><Relationship Id="rId12" Type="http://schemas.openxmlformats.org/officeDocument/2006/relationships/image" Target="../media/image124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11" Type="http://schemas.openxmlformats.org/officeDocument/2006/relationships/image" Target="../media/image123.png"/><Relationship Id="rId5" Type="http://schemas.openxmlformats.org/officeDocument/2006/relationships/image" Target="../media/image117.png"/><Relationship Id="rId10" Type="http://schemas.openxmlformats.org/officeDocument/2006/relationships/image" Target="../media/image122.png"/><Relationship Id="rId4" Type="http://schemas.openxmlformats.org/officeDocument/2006/relationships/image" Target="../media/image116.png"/><Relationship Id="rId9" Type="http://schemas.openxmlformats.org/officeDocument/2006/relationships/image" Target="../media/image121.png"/><Relationship Id="rId14" Type="http://schemas.openxmlformats.org/officeDocument/2006/relationships/image" Target="../media/image126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15.png"/><Relationship Id="rId7" Type="http://schemas.openxmlformats.org/officeDocument/2006/relationships/image" Target="../media/image119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11" Type="http://schemas.openxmlformats.org/officeDocument/2006/relationships/image" Target="../media/image130.png"/><Relationship Id="rId5" Type="http://schemas.openxmlformats.org/officeDocument/2006/relationships/image" Target="../media/image117.png"/><Relationship Id="rId10" Type="http://schemas.openxmlformats.org/officeDocument/2006/relationships/image" Target="../media/image129.png"/><Relationship Id="rId4" Type="http://schemas.openxmlformats.org/officeDocument/2006/relationships/image" Target="../media/image116.png"/><Relationship Id="rId9" Type="http://schemas.openxmlformats.org/officeDocument/2006/relationships/image" Target="../media/image128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1.png"/><Relationship Id="rId5" Type="http://schemas.openxmlformats.org/officeDocument/2006/relationships/image" Target="../media/image320.png"/><Relationship Id="rId4" Type="http://schemas.openxmlformats.org/officeDocument/2006/relationships/image" Target="../media/image319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6.png"/><Relationship Id="rId13" Type="http://schemas.openxmlformats.org/officeDocument/2006/relationships/image" Target="../media/image331.png"/><Relationship Id="rId7" Type="http://schemas.openxmlformats.org/officeDocument/2006/relationships/image" Target="../media/image325.png"/><Relationship Id="rId12" Type="http://schemas.openxmlformats.org/officeDocument/2006/relationships/image" Target="../media/image3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4.png"/><Relationship Id="rId11" Type="http://schemas.openxmlformats.org/officeDocument/2006/relationships/image" Target="../media/image329.png"/><Relationship Id="rId5" Type="http://schemas.openxmlformats.org/officeDocument/2006/relationships/image" Target="../media/image323.png"/><Relationship Id="rId10" Type="http://schemas.openxmlformats.org/officeDocument/2006/relationships/image" Target="../media/image328.png"/><Relationship Id="rId4" Type="http://schemas.openxmlformats.org/officeDocument/2006/relationships/image" Target="../media/image322.png"/><Relationship Id="rId9" Type="http://schemas.openxmlformats.org/officeDocument/2006/relationships/image" Target="../media/image327.png"/><Relationship Id="rId14" Type="http://schemas.openxmlformats.org/officeDocument/2006/relationships/image" Target="../media/image131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5.png"/><Relationship Id="rId13" Type="http://schemas.openxmlformats.org/officeDocument/2006/relationships/image" Target="../media/image340.png"/><Relationship Id="rId7" Type="http://schemas.openxmlformats.org/officeDocument/2006/relationships/image" Target="../media/image334.png"/><Relationship Id="rId12" Type="http://schemas.openxmlformats.org/officeDocument/2006/relationships/image" Target="../media/image339.png"/><Relationship Id="rId17" Type="http://schemas.openxmlformats.org/officeDocument/2006/relationships/image" Target="../media/image131.png"/><Relationship Id="rId16" Type="http://schemas.openxmlformats.org/officeDocument/2006/relationships/image" Target="../media/image3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3.png"/><Relationship Id="rId11" Type="http://schemas.openxmlformats.org/officeDocument/2006/relationships/image" Target="../media/image338.png"/><Relationship Id="rId5" Type="http://schemas.openxmlformats.org/officeDocument/2006/relationships/image" Target="../media/image332.png"/><Relationship Id="rId15" Type="http://schemas.openxmlformats.org/officeDocument/2006/relationships/image" Target="../media/image342.png"/><Relationship Id="rId10" Type="http://schemas.openxmlformats.org/officeDocument/2006/relationships/image" Target="../media/image337.png"/><Relationship Id="rId4" Type="http://schemas.openxmlformats.org/officeDocument/2006/relationships/image" Target="../media/image322.png"/><Relationship Id="rId9" Type="http://schemas.openxmlformats.org/officeDocument/2006/relationships/image" Target="../media/image336.png"/><Relationship Id="rId14" Type="http://schemas.openxmlformats.org/officeDocument/2006/relationships/image" Target="../media/image34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13" Type="http://schemas.openxmlformats.org/officeDocument/2006/relationships/image" Target="../media/image157.png"/><Relationship Id="rId3" Type="http://schemas.openxmlformats.org/officeDocument/2006/relationships/image" Target="../media/image147.png"/><Relationship Id="rId7" Type="http://schemas.openxmlformats.org/officeDocument/2006/relationships/image" Target="../media/image151.png"/><Relationship Id="rId12" Type="http://schemas.openxmlformats.org/officeDocument/2006/relationships/image" Target="../media/image1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11" Type="http://schemas.openxmlformats.org/officeDocument/2006/relationships/image" Target="../media/image155.png"/><Relationship Id="rId5" Type="http://schemas.openxmlformats.org/officeDocument/2006/relationships/image" Target="../media/image149.png"/><Relationship Id="rId15" Type="http://schemas.openxmlformats.org/officeDocument/2006/relationships/image" Target="../media/image159.png"/><Relationship Id="rId10" Type="http://schemas.openxmlformats.org/officeDocument/2006/relationships/image" Target="../media/image154.png"/><Relationship Id="rId4" Type="http://schemas.openxmlformats.org/officeDocument/2006/relationships/image" Target="../media/image148.png"/><Relationship Id="rId9" Type="http://schemas.openxmlformats.org/officeDocument/2006/relationships/image" Target="../media/image153.png"/><Relationship Id="rId14" Type="http://schemas.openxmlformats.org/officeDocument/2006/relationships/image" Target="../media/image158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3" Type="http://schemas.openxmlformats.org/officeDocument/2006/relationships/image" Target="../media/image133.png"/><Relationship Id="rId7" Type="http://schemas.openxmlformats.org/officeDocument/2006/relationships/image" Target="../media/image137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6.png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2.png"/><Relationship Id="rId4" Type="http://schemas.openxmlformats.org/officeDocument/2006/relationships/image" Target="../media/image141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image" Target="../media/image143.png"/><Relationship Id="rId7" Type="http://schemas.openxmlformats.org/officeDocument/2006/relationships/image" Target="../media/image167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6.png"/><Relationship Id="rId5" Type="http://schemas.openxmlformats.org/officeDocument/2006/relationships/image" Target="../media/image145.png"/><Relationship Id="rId10" Type="http://schemas.openxmlformats.org/officeDocument/2006/relationships/image" Target="../media/image193.png"/><Relationship Id="rId4" Type="http://schemas.openxmlformats.org/officeDocument/2006/relationships/image" Target="../media/image144.png"/><Relationship Id="rId9" Type="http://schemas.openxmlformats.org/officeDocument/2006/relationships/image" Target="../media/image19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7" Type="http://schemas.openxmlformats.org/officeDocument/2006/relationships/image" Target="../media/image1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7.png"/><Relationship Id="rId5" Type="http://schemas.openxmlformats.org/officeDocument/2006/relationships/image" Target="../media/image162.png"/><Relationship Id="rId4" Type="http://schemas.openxmlformats.org/officeDocument/2006/relationships/image" Target="../media/image16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png"/><Relationship Id="rId13" Type="http://schemas.openxmlformats.org/officeDocument/2006/relationships/image" Target="../media/image174.png"/><Relationship Id="rId3" Type="http://schemas.openxmlformats.org/officeDocument/2006/relationships/image" Target="../media/image164.png"/><Relationship Id="rId7" Type="http://schemas.openxmlformats.org/officeDocument/2006/relationships/image" Target="../media/image168.png"/><Relationship Id="rId12" Type="http://schemas.openxmlformats.org/officeDocument/2006/relationships/image" Target="../media/image1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72.png"/><Relationship Id="rId5" Type="http://schemas.openxmlformats.org/officeDocument/2006/relationships/image" Target="../media/image166.png"/><Relationship Id="rId10" Type="http://schemas.openxmlformats.org/officeDocument/2006/relationships/image" Target="../media/image171.png"/><Relationship Id="rId4" Type="http://schemas.openxmlformats.org/officeDocument/2006/relationships/image" Target="../media/image165.png"/><Relationship Id="rId9" Type="http://schemas.openxmlformats.org/officeDocument/2006/relationships/image" Target="../media/image170.png"/><Relationship Id="rId14" Type="http://schemas.openxmlformats.org/officeDocument/2006/relationships/image" Target="../media/image17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png"/><Relationship Id="rId13" Type="http://schemas.openxmlformats.org/officeDocument/2006/relationships/image" Target="../media/image186.png"/><Relationship Id="rId3" Type="http://schemas.openxmlformats.org/officeDocument/2006/relationships/image" Target="../media/image176.png"/><Relationship Id="rId7" Type="http://schemas.openxmlformats.org/officeDocument/2006/relationships/image" Target="../media/image180.png"/><Relationship Id="rId12" Type="http://schemas.openxmlformats.org/officeDocument/2006/relationships/image" Target="../media/image185.png"/><Relationship Id="rId16" Type="http://schemas.openxmlformats.org/officeDocument/2006/relationships/image" Target="../media/image1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9.png"/><Relationship Id="rId11" Type="http://schemas.openxmlformats.org/officeDocument/2006/relationships/image" Target="../media/image184.png"/><Relationship Id="rId5" Type="http://schemas.openxmlformats.org/officeDocument/2006/relationships/image" Target="../media/image178.png"/><Relationship Id="rId15" Type="http://schemas.openxmlformats.org/officeDocument/2006/relationships/image" Target="../media/image188.png"/><Relationship Id="rId10" Type="http://schemas.openxmlformats.org/officeDocument/2006/relationships/image" Target="../media/image183.png"/><Relationship Id="rId4" Type="http://schemas.openxmlformats.org/officeDocument/2006/relationships/image" Target="../media/image177.png"/><Relationship Id="rId9" Type="http://schemas.openxmlformats.org/officeDocument/2006/relationships/image" Target="../media/image182.png"/><Relationship Id="rId14" Type="http://schemas.openxmlformats.org/officeDocument/2006/relationships/image" Target="../media/image18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51BC11E-75C5-4612-8041-02DDC84458DD}"/>
              </a:ext>
            </a:extLst>
          </p:cNvPr>
          <p:cNvSpPr/>
          <p:nvPr/>
        </p:nvSpPr>
        <p:spPr>
          <a:xfrm>
            <a:off x="375314" y="2526671"/>
            <a:ext cx="8464112" cy="154657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9600" b="1" dirty="0">
                <a:ln w="38100">
                  <a:solidFill>
                    <a:srgbClr val="FFFF00"/>
                  </a:solidFill>
                  <a:prstDash val="solid"/>
                </a:ln>
                <a:latin typeface="French Script MT" panose="03020402040607040605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Linear Transformations</a:t>
            </a:r>
            <a:endParaRPr lang="ja-JP" altLang="en-US" sz="9600" b="1" dirty="0">
              <a:ln w="38100">
                <a:solidFill>
                  <a:srgbClr val="FFFF00"/>
                </a:solidFill>
                <a:prstDash val="solid"/>
              </a:ln>
              <a:latin typeface="French Script MT" panose="03020402040607040605" pitchFamily="66" charset="0"/>
              <a:cs typeface="Segoe UI Black" panose="020B0A02040204020203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D70DD23-DBB1-48AE-BCF2-1500DD51E942}"/>
              </a:ext>
            </a:extLst>
          </p:cNvPr>
          <p:cNvSpPr txBox="1"/>
          <p:nvPr/>
        </p:nvSpPr>
        <p:spPr>
          <a:xfrm>
            <a:off x="2283392" y="4231359"/>
            <a:ext cx="47206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Arial Black" panose="020B0A04020102020204" pitchFamily="34" charset="0"/>
              </a:rPr>
              <a:t>Twitter: @Owen134866</a:t>
            </a:r>
          </a:p>
          <a:p>
            <a:pPr algn="ctr"/>
            <a:endParaRPr lang="en-US" dirty="0">
              <a:latin typeface="Arial Black" panose="020B0A04020102020204" pitchFamily="34" charset="0"/>
            </a:endParaRPr>
          </a:p>
          <a:p>
            <a:pPr algn="ctr"/>
            <a:r>
              <a:rPr lang="en-US" dirty="0">
                <a:latin typeface="Arial Black" panose="020B0A04020102020204" pitchFamily="34" charset="0"/>
              </a:rPr>
              <a:t>www.mathsfreeresourcelibrary.com</a:t>
            </a:r>
            <a:endParaRPr lang="en-GB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763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C28D9FB-2C9E-4742-95EE-46B11A8A5B22}"/>
              </a:ext>
            </a:extLst>
          </p:cNvPr>
          <p:cNvSpPr/>
          <p:nvPr/>
        </p:nvSpPr>
        <p:spPr>
          <a:xfrm>
            <a:off x="857235" y="1316007"/>
            <a:ext cx="7410427" cy="431656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13800" b="1" dirty="0">
                <a:ln w="38100">
                  <a:solidFill>
                    <a:srgbClr val="FFFF00"/>
                  </a:solidFill>
                  <a:prstDash val="solid"/>
                </a:ln>
                <a:latin typeface="French Script MT" panose="03020402040607040605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13800" b="1" dirty="0">
                <a:ln w="38100">
                  <a:solidFill>
                    <a:srgbClr val="FFFF00"/>
                  </a:solidFill>
                  <a:prstDash val="solid"/>
                </a:ln>
                <a:latin typeface="French Script MT" panose="03020402040607040605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Exercise 7B</a:t>
            </a:r>
            <a:endParaRPr lang="ja-JP" altLang="en-US" sz="13800" b="1" dirty="0">
              <a:ln w="38100">
                <a:solidFill>
                  <a:srgbClr val="FFFF00"/>
                </a:solidFill>
                <a:prstDash val="solid"/>
              </a:ln>
              <a:latin typeface="French Script MT" panose="03020402040607040605" pitchFamily="66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306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3657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can use matrices to represent rotations, reflections and enlargements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We are going to look at how to represent reflections, rotations and enlargements using Matrices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Translations are not linear transformations (as the origin would move), so these will not be covered here!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To decide what transformation a matrix performs, you should consider its effect on two simple vectors (you can also think of them as coordinates)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6629400" y="1371602"/>
            <a:ext cx="0" cy="274319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V="1">
            <a:off x="6629400" y="1485901"/>
            <a:ext cx="0" cy="2666999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6629400" y="2286000"/>
            <a:ext cx="853" cy="533402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 flipH="1" flipV="1">
            <a:off x="6924818" y="2561089"/>
            <a:ext cx="853" cy="53340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805259" y="2855078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Comic Sans MS" pitchFamily="66" charset="0"/>
              </a:rPr>
              <a:t>(1,0)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16732" y="2132111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00CC"/>
                </a:solidFill>
                <a:latin typeface="Comic Sans MS" pitchFamily="66" charset="0"/>
              </a:rPr>
              <a:t>(0,1)</a:t>
            </a:r>
            <a:endParaRPr lang="en-GB" sz="14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70325" y="4167117"/>
            <a:ext cx="46698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As a Matrix we could represent these coordinates as:</a:t>
            </a:r>
            <a:endParaRPr lang="en-GB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276824" y="4478306"/>
                <a:ext cx="893513" cy="5542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824" y="4478306"/>
                <a:ext cx="893513" cy="55425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2">
            <a:extLst>
              <a:ext uri="{FF2B5EF4-FFF2-40B4-BE49-F238E27FC236}">
                <a16:creationId xmlns:a16="http://schemas.microsoft.com/office/drawing/2014/main" id="{63CC56C5-F8EC-4442-AF26-96B2BA2E1C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21708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4800" dirty="0">
                <a:latin typeface="Comic Sans MS" pitchFamily="66" charset="0"/>
              </a:rPr>
              <a:t>Linear Transformations</a:t>
            </a:r>
          </a:p>
        </p:txBody>
      </p:sp>
      <p:sp>
        <p:nvSpPr>
          <p:cNvPr id="18" name="テキスト ボックス 3">
            <a:extLst>
              <a:ext uri="{FF2B5EF4-FFF2-40B4-BE49-F238E27FC236}">
                <a16:creationId xmlns:a16="http://schemas.microsoft.com/office/drawing/2014/main" id="{852017FB-23B1-44F9-83B7-781956A3D879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7B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74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3657600" cy="490686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can use matrices to represent rotations, reflections and enlargements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Describe fully the geometrical transformation represented by this matrix: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algn="ctr">
              <a:buFont typeface="Wingdings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This is telling us that if the original coordinates are (1,0) and (0,1)…</a:t>
            </a:r>
          </a:p>
          <a:p>
            <a:pPr algn="ctr">
              <a:buFont typeface="Wingdings"/>
              <a:buChar char="à"/>
            </a:pPr>
            <a:endParaRPr lang="en-US" sz="1400" dirty="0">
              <a:latin typeface="Comic Sans MS" panose="030F0702030302020204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The new coordinates will be (3,0) and (0,3) (ensure they are in the correct order)</a:t>
            </a:r>
          </a:p>
          <a:p>
            <a:pPr algn="ctr">
              <a:buFont typeface="Wingdings"/>
              <a:buChar char="à"/>
            </a:pPr>
            <a:endParaRPr lang="en-US" sz="1400" dirty="0">
              <a:latin typeface="Comic Sans MS" panose="030F0702030302020204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You should ALWAYS start with a sketch of (1,0) and (0,1), and then mark on the two new coordinates</a:t>
            </a:r>
          </a:p>
          <a:p>
            <a:pPr algn="ctr">
              <a:buFont typeface="Wingdings"/>
              <a:buChar char="à"/>
            </a:pPr>
            <a:endParaRPr lang="en-US" sz="1400" dirty="0">
              <a:latin typeface="Comic Sans MS" panose="030F0702030302020204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After this, consider what transformation has happened…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6629400" y="1371602"/>
            <a:ext cx="0" cy="312419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983778" y="3008966"/>
            <a:ext cx="3467102" cy="2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785114" y="3132204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Comic Sans MS" pitchFamily="66" charset="0"/>
              </a:rPr>
              <a:t>(1,0)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32285" y="2380474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00CC"/>
                </a:solidFill>
                <a:latin typeface="Comic Sans MS" pitchFamily="66" charset="0"/>
              </a:rPr>
              <a:t>(0,1)</a:t>
            </a:r>
            <a:endParaRPr lang="en-GB" sz="14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688163" y="2759530"/>
                <a:ext cx="1046328" cy="5542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163" y="2759530"/>
                <a:ext cx="1046328" cy="5542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7003519" y="2894666"/>
            <a:ext cx="175859" cy="228600"/>
            <a:chOff x="6629400" y="4876800"/>
            <a:chExt cx="175859" cy="2286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6544953" y="2420063"/>
            <a:ext cx="175859" cy="228600"/>
            <a:chOff x="6629400" y="4876800"/>
            <a:chExt cx="175859" cy="22860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8001000" y="2896823"/>
            <a:ext cx="175859" cy="228600"/>
            <a:chOff x="6629400" y="4876800"/>
            <a:chExt cx="175859" cy="228600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7838212" y="3132290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Comic Sans MS" pitchFamily="66" charset="0"/>
              </a:rPr>
              <a:t>(3,0)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934915" y="1595733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00CC"/>
                </a:solidFill>
                <a:latin typeface="Comic Sans MS" pitchFamily="66" charset="0"/>
              </a:rPr>
              <a:t>(0,3)</a:t>
            </a:r>
            <a:endParaRPr lang="en-GB" sz="14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6547583" y="1635322"/>
            <a:ext cx="175859" cy="228600"/>
            <a:chOff x="6629400" y="4876800"/>
            <a:chExt cx="175859" cy="228600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4502493" y="4648200"/>
            <a:ext cx="42590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omic Sans MS" pitchFamily="66" charset="0"/>
              </a:rPr>
              <a:t>The coordinates have stretched outwards…</a:t>
            </a:r>
          </a:p>
          <a:p>
            <a:endParaRPr lang="en-US" sz="1600" dirty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 This matrix is an </a:t>
            </a:r>
            <a:r>
              <a:rPr lang="en-US" sz="1600" u="sng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enlargement</a:t>
            </a:r>
            <a:r>
              <a:rPr lang="en-US" sz="16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 of scale factor 3, </a:t>
            </a:r>
            <a:r>
              <a:rPr lang="en-US" sz="1600" dirty="0" err="1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centre</a:t>
            </a:r>
            <a:r>
              <a:rPr lang="en-US" sz="16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 (0,0)</a:t>
            </a:r>
            <a:endParaRPr lang="en-GB" sz="1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6632882" y="1749621"/>
            <a:ext cx="2" cy="1226161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6629400" y="3008966"/>
            <a:ext cx="1459529" cy="215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 flipV="1">
            <a:off x="6632880" y="2473302"/>
            <a:ext cx="1" cy="495301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6629398" y="3001790"/>
            <a:ext cx="462050" cy="215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2">
            <a:extLst>
              <a:ext uri="{FF2B5EF4-FFF2-40B4-BE49-F238E27FC236}">
                <a16:creationId xmlns:a16="http://schemas.microsoft.com/office/drawing/2014/main" id="{6B654E5A-F6CD-480D-9E61-F5530F2C54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21708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4800" dirty="0">
                <a:latin typeface="Comic Sans MS" pitchFamily="66" charset="0"/>
              </a:rPr>
              <a:t>Linear Transformations</a:t>
            </a:r>
          </a:p>
        </p:txBody>
      </p:sp>
      <p:sp>
        <p:nvSpPr>
          <p:cNvPr id="42" name="テキスト ボックス 3">
            <a:extLst>
              <a:ext uri="{FF2B5EF4-FFF2-40B4-BE49-F238E27FC236}">
                <a16:creationId xmlns:a16="http://schemas.microsoft.com/office/drawing/2014/main" id="{FE00EDDE-C0E1-4AB8-8ABE-8E146CC79EF4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7B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952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29" grpId="0"/>
      <p:bldP spid="29" grpId="1"/>
      <p:bldP spid="33" grpId="0"/>
      <p:bldP spid="33" grpId="1"/>
      <p:bldP spid="34" grpId="0"/>
      <p:bldP spid="3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3657600" cy="490686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can use matrices to represent rotations, reflections and enlargements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Describe fully the geometrical transformation represented by this matrix: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algn="ctr">
              <a:buFont typeface="Wingdings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This is telling us that if the original coordinates are (1,0) and (0,1)…</a:t>
            </a:r>
          </a:p>
          <a:p>
            <a:pPr algn="ctr">
              <a:buFont typeface="Wingdings"/>
              <a:buChar char="à"/>
            </a:pPr>
            <a:endParaRPr lang="en-US" sz="1400" dirty="0">
              <a:latin typeface="Comic Sans MS" panose="030F0702030302020204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The new coordinates will be (-1,0) and (0,-1) (ensure they are in the correct order)</a:t>
            </a:r>
          </a:p>
          <a:p>
            <a:pPr algn="ctr">
              <a:buFont typeface="Wingdings"/>
              <a:buChar char="à"/>
            </a:pPr>
            <a:endParaRPr lang="en-US" sz="1400" dirty="0">
              <a:latin typeface="Comic Sans MS" panose="030F0702030302020204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You should ALWAYS start with a sketch of (1,0) and (0,1), and then mark on the two new coordinates</a:t>
            </a:r>
          </a:p>
          <a:p>
            <a:pPr algn="ctr">
              <a:buFont typeface="Wingdings"/>
              <a:buChar char="à"/>
            </a:pPr>
            <a:endParaRPr lang="en-US" sz="1400" dirty="0">
              <a:latin typeface="Comic Sans MS" panose="030F0702030302020204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After this, consider what transformation has happened…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6629400" y="1371600"/>
            <a:ext cx="0" cy="3322703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983778" y="3008966"/>
            <a:ext cx="3467102" cy="2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785114" y="3132204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Comic Sans MS" pitchFamily="66" charset="0"/>
              </a:rPr>
              <a:t>(1,0)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28802" y="2440889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00CC"/>
                </a:solidFill>
                <a:latin typeface="Comic Sans MS" pitchFamily="66" charset="0"/>
              </a:rPr>
              <a:t>(0,1)</a:t>
            </a:r>
            <a:endParaRPr lang="en-GB" sz="14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644621" y="2855324"/>
                <a:ext cx="1046328" cy="5542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4621" y="2855324"/>
                <a:ext cx="1046328" cy="554254"/>
              </a:xfrm>
              <a:prstGeom prst="rect">
                <a:avLst/>
              </a:prstGeom>
              <a:blipFill>
                <a:blip r:embed="rId2"/>
                <a:stretch>
                  <a:fillRect r="-1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7003519" y="2894666"/>
            <a:ext cx="175859" cy="228600"/>
            <a:chOff x="6629400" y="4876800"/>
            <a:chExt cx="175859" cy="2286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6541470" y="2440889"/>
            <a:ext cx="175859" cy="228600"/>
            <a:chOff x="6629400" y="4876800"/>
            <a:chExt cx="175859" cy="22860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6059277" y="2894666"/>
            <a:ext cx="175859" cy="228600"/>
            <a:chOff x="6629400" y="4876800"/>
            <a:chExt cx="175859" cy="228600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5240729" y="2635550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Comic Sans MS" pitchFamily="66" charset="0"/>
              </a:rPr>
              <a:t>(-1,0)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874300" y="3246503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00CC"/>
                </a:solidFill>
                <a:latin typeface="Comic Sans MS" pitchFamily="66" charset="0"/>
              </a:rPr>
              <a:t>(0,-1)</a:t>
            </a:r>
            <a:endParaRPr lang="en-GB" sz="14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6541469" y="3286092"/>
            <a:ext cx="175859" cy="228600"/>
            <a:chOff x="6629400" y="4876800"/>
            <a:chExt cx="175859" cy="228600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4458797" y="4642513"/>
            <a:ext cx="42590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Be careful!</a:t>
            </a:r>
          </a:p>
          <a:p>
            <a:endParaRPr lang="en-US" sz="1400" dirty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US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 This is </a:t>
            </a:r>
            <a:r>
              <a:rPr lang="en-US" sz="1400" u="sng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not</a:t>
            </a:r>
            <a:r>
              <a:rPr lang="en-US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 a reflection in y = x as the coordinates would not match up…</a:t>
            </a:r>
            <a:endParaRPr lang="en-US" sz="1400" dirty="0">
              <a:solidFill>
                <a:srgbClr val="FF0000"/>
              </a:solidFill>
              <a:latin typeface="Comic Sans MS" pitchFamily="66" charset="0"/>
            </a:endParaRPr>
          </a:p>
          <a:p>
            <a:endParaRPr lang="en-US" sz="1400" dirty="0">
              <a:solidFill>
                <a:srgbClr val="FF0000"/>
              </a:solidFill>
              <a:latin typeface="Comic Sans MS" pitchFamily="66" charset="0"/>
            </a:endParaRPr>
          </a:p>
          <a:p>
            <a:pPr marL="285750" indent="-285750">
              <a:buFont typeface="Wingdings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Both have moved 180˚ round the </a:t>
            </a:r>
            <a:r>
              <a:rPr lang="en-US" sz="1400" dirty="0" err="1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centre</a:t>
            </a:r>
            <a:endParaRPr lang="en-US" sz="1400" dirty="0">
              <a:solidFill>
                <a:srgbClr val="FF0000"/>
              </a:solidFill>
              <a:latin typeface="Comic Sans MS" pitchFamily="66" charset="0"/>
              <a:sym typeface="Wingdings" pitchFamily="2" charset="2"/>
            </a:endParaRPr>
          </a:p>
          <a:p>
            <a:pPr marL="285750" indent="-285750">
              <a:buFont typeface="Wingdings"/>
              <a:buChar char="à"/>
            </a:pPr>
            <a:endParaRPr lang="en-US" sz="1400" dirty="0">
              <a:solidFill>
                <a:srgbClr val="FF0000"/>
              </a:solidFill>
              <a:latin typeface="Comic Sans MS" pitchFamily="66" charset="0"/>
              <a:sym typeface="Wingdings" pitchFamily="2" charset="2"/>
            </a:endParaRPr>
          </a:p>
          <a:p>
            <a:pPr marL="285750" indent="-285750">
              <a:buFont typeface="Wingdings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The transformation is therefore a </a:t>
            </a:r>
            <a:r>
              <a:rPr lang="en-US" sz="1400" u="sng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rotation</a:t>
            </a:r>
            <a:r>
              <a:rPr lang="en-US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 of 180˚ around (0,0)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4983778" y="1295400"/>
            <a:ext cx="3467102" cy="32004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160576" y="987623"/>
            <a:ext cx="580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y = x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14" name="Arc 13"/>
          <p:cNvSpPr/>
          <p:nvPr/>
        </p:nvSpPr>
        <p:spPr>
          <a:xfrm rot="5400000">
            <a:off x="6353930" y="2564565"/>
            <a:ext cx="528654" cy="914400"/>
          </a:xfrm>
          <a:prstGeom prst="arc">
            <a:avLst>
              <a:gd name="adj1" fmla="val 16200000"/>
              <a:gd name="adj2" fmla="val 543370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Arc 29"/>
          <p:cNvSpPr/>
          <p:nvPr/>
        </p:nvSpPr>
        <p:spPr>
          <a:xfrm>
            <a:off x="6486303" y="2573555"/>
            <a:ext cx="462049" cy="826837"/>
          </a:xfrm>
          <a:prstGeom prst="arc">
            <a:avLst>
              <a:gd name="adj1" fmla="val 16200000"/>
              <a:gd name="adj2" fmla="val 5433703"/>
            </a:avLst>
          </a:prstGeom>
          <a:ln w="254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2" name="Straight Arrow Connector 31"/>
          <p:cNvCxnSpPr/>
          <p:nvPr/>
        </p:nvCxnSpPr>
        <p:spPr>
          <a:xfrm flipH="1" flipV="1">
            <a:off x="6632880" y="2478323"/>
            <a:ext cx="1" cy="495301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629398" y="3006811"/>
            <a:ext cx="462050" cy="215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6618256" y="3012262"/>
            <a:ext cx="1" cy="495301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6156207" y="3007948"/>
            <a:ext cx="462050" cy="215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2">
            <a:extLst>
              <a:ext uri="{FF2B5EF4-FFF2-40B4-BE49-F238E27FC236}">
                <a16:creationId xmlns:a16="http://schemas.microsoft.com/office/drawing/2014/main" id="{5901DF4F-8110-4BAB-90F9-DF733936EC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21708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4800" dirty="0">
                <a:latin typeface="Comic Sans MS" pitchFamily="66" charset="0"/>
              </a:rPr>
              <a:t>Linear Transformations</a:t>
            </a:r>
          </a:p>
        </p:txBody>
      </p:sp>
      <p:sp>
        <p:nvSpPr>
          <p:cNvPr id="42" name="テキスト ボックス 3">
            <a:extLst>
              <a:ext uri="{FF2B5EF4-FFF2-40B4-BE49-F238E27FC236}">
                <a16:creationId xmlns:a16="http://schemas.microsoft.com/office/drawing/2014/main" id="{F7A0F83D-6985-4D95-A3E6-00F75FA6840C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7B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87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29" grpId="0"/>
      <p:bldP spid="29" grpId="1"/>
      <p:bldP spid="33" grpId="0"/>
      <p:bldP spid="33" grpId="1"/>
      <p:bldP spid="34" grpId="0"/>
      <p:bldP spid="34" grpId="1"/>
      <p:bldP spid="12" grpId="0"/>
      <p:bldP spid="12" grpId="1"/>
      <p:bldP spid="14" grpId="0" animBg="1"/>
      <p:bldP spid="14" grpId="1" animBg="1"/>
      <p:bldP spid="30" grpId="0" animBg="1"/>
      <p:bldP spid="3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3657600" cy="490686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can use matrices to represent rotations, reflections and enlargements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Describe fully the geometrical transformation represented by this matrix: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algn="ctr">
              <a:buFont typeface="Wingdings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This is telling us that if the original coordinates are (1,0) and (0,1)…</a:t>
            </a:r>
          </a:p>
          <a:p>
            <a:pPr algn="ctr">
              <a:buFont typeface="Wingdings"/>
              <a:buChar char="à"/>
            </a:pPr>
            <a:endParaRPr lang="en-US" sz="1400" dirty="0">
              <a:latin typeface="Comic Sans MS" panose="030F0702030302020204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The new coordinates will be (0,-1) and (-1,0) (ensure they are in the correct order)</a:t>
            </a:r>
          </a:p>
          <a:p>
            <a:pPr algn="ctr">
              <a:buFont typeface="Wingdings"/>
              <a:buChar char="à"/>
            </a:pPr>
            <a:endParaRPr lang="en-US" sz="1400" dirty="0">
              <a:latin typeface="Comic Sans MS" panose="030F0702030302020204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You should ALWAYS start with a sketch of (1,0) and (0,1), and then mark on the two new coordinates</a:t>
            </a:r>
          </a:p>
          <a:p>
            <a:pPr algn="ctr">
              <a:buFont typeface="Wingdings"/>
              <a:buChar char="à"/>
            </a:pPr>
            <a:endParaRPr lang="en-US" sz="1400" dirty="0">
              <a:latin typeface="Comic Sans MS" panose="030F0702030302020204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After this, consider what transformation has happened…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609786" y="2750821"/>
                <a:ext cx="1046328" cy="5542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786" y="2750821"/>
                <a:ext cx="1046328" cy="554254"/>
              </a:xfrm>
              <a:prstGeom prst="rect">
                <a:avLst/>
              </a:prstGeom>
              <a:blipFill>
                <a:blip r:embed="rId2"/>
                <a:stretch>
                  <a:fillRect r="-11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/>
          <p:cNvCxnSpPr/>
          <p:nvPr/>
        </p:nvCxnSpPr>
        <p:spPr>
          <a:xfrm flipV="1">
            <a:off x="6629400" y="1371600"/>
            <a:ext cx="0" cy="3322703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4983778" y="3008966"/>
            <a:ext cx="3467102" cy="2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7023905" y="3123266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Comic Sans MS" pitchFamily="66" charset="0"/>
              </a:rPr>
              <a:t>(1,0)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044028" y="2144700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00CC"/>
                </a:solidFill>
                <a:latin typeface="Comic Sans MS" pitchFamily="66" charset="0"/>
              </a:rPr>
              <a:t>(0,1)</a:t>
            </a:r>
            <a:endParaRPr lang="en-GB" sz="14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7003519" y="2894666"/>
            <a:ext cx="175859" cy="228600"/>
            <a:chOff x="6629400" y="4876800"/>
            <a:chExt cx="175859" cy="228600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6541470" y="2440889"/>
            <a:ext cx="175859" cy="228600"/>
            <a:chOff x="6629400" y="4876800"/>
            <a:chExt cx="175859" cy="228600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6541469" y="3325681"/>
            <a:ext cx="175859" cy="228600"/>
            <a:chOff x="6629400" y="4876800"/>
            <a:chExt cx="175859" cy="228600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53"/>
          <p:cNvSpPr txBox="1"/>
          <p:nvPr/>
        </p:nvSpPr>
        <p:spPr>
          <a:xfrm>
            <a:off x="6555773" y="3526727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Comic Sans MS" pitchFamily="66" charset="0"/>
              </a:rPr>
              <a:t>(0,-1)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341017" y="2714580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00CC"/>
                </a:solidFill>
                <a:latin typeface="Comic Sans MS" pitchFamily="66" charset="0"/>
              </a:rPr>
              <a:t>(-1,0)</a:t>
            </a:r>
            <a:endParaRPr lang="en-GB" sz="14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6059277" y="2894666"/>
            <a:ext cx="175859" cy="228600"/>
            <a:chOff x="6629400" y="4876800"/>
            <a:chExt cx="175859" cy="228600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7" name="Straight Connector 66"/>
          <p:cNvCxnSpPr/>
          <p:nvPr/>
        </p:nvCxnSpPr>
        <p:spPr>
          <a:xfrm flipV="1">
            <a:off x="4983778" y="1295400"/>
            <a:ext cx="3467102" cy="32004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8160576" y="987623"/>
            <a:ext cx="580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y = x</a:t>
            </a:r>
            <a:endParaRPr lang="en-GB" sz="1400" dirty="0">
              <a:latin typeface="Comic Sans MS" pitchFamily="66" charset="0"/>
            </a:endParaRPr>
          </a:p>
        </p:txBody>
      </p:sp>
      <p:cxnSp>
        <p:nvCxnSpPr>
          <p:cNvPr id="69" name="Straight Connector 68"/>
          <p:cNvCxnSpPr/>
          <p:nvPr/>
        </p:nvCxnSpPr>
        <p:spPr>
          <a:xfrm flipH="1" flipV="1">
            <a:off x="4895847" y="1371600"/>
            <a:ext cx="3467102" cy="32004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4458797" y="4908897"/>
            <a:ext cx="42590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 A bit like last time, this is not a reflection in y = x as the coordinates do not match up</a:t>
            </a:r>
            <a:endParaRPr lang="en-US" sz="1400" dirty="0">
              <a:solidFill>
                <a:srgbClr val="FF0000"/>
              </a:solidFill>
              <a:latin typeface="Comic Sans MS" pitchFamily="66" charset="0"/>
            </a:endParaRPr>
          </a:p>
          <a:p>
            <a:endParaRPr lang="en-US" sz="1400" dirty="0">
              <a:solidFill>
                <a:srgbClr val="FF0000"/>
              </a:solidFill>
              <a:latin typeface="Comic Sans MS" pitchFamily="66" charset="0"/>
            </a:endParaRPr>
          </a:p>
          <a:p>
            <a:pPr marL="285750" indent="-285750">
              <a:buFont typeface="Wingdings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However, they have been reflected in a different way</a:t>
            </a:r>
          </a:p>
          <a:p>
            <a:pPr marL="285750" indent="-285750">
              <a:buFont typeface="Wingdings"/>
              <a:buChar char="à"/>
            </a:pPr>
            <a:endParaRPr lang="en-US" sz="1400" dirty="0">
              <a:solidFill>
                <a:srgbClr val="FF0000"/>
              </a:solidFill>
              <a:latin typeface="Comic Sans MS" pitchFamily="66" charset="0"/>
              <a:sym typeface="Wingdings" pitchFamily="2" charset="2"/>
            </a:endParaRPr>
          </a:p>
          <a:p>
            <a:pPr marL="285750" indent="-285750">
              <a:buFont typeface="Wingdings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The transformation is therefore a </a:t>
            </a:r>
            <a:r>
              <a:rPr lang="en-US" sz="1400" u="sng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reflection </a:t>
            </a:r>
            <a:r>
              <a:rPr lang="en-US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in the line y = -x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268806" y="4572000"/>
            <a:ext cx="6559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y = -x</a:t>
            </a:r>
            <a:endParaRPr lang="en-GB" sz="1400" dirty="0">
              <a:latin typeface="Comic Sans MS" pitchFamily="66" charset="0"/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 flipH="1" flipV="1">
            <a:off x="6627205" y="2484882"/>
            <a:ext cx="1" cy="495301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6629398" y="3005551"/>
            <a:ext cx="462050" cy="215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rot="16200000" flipH="1" flipV="1">
            <a:off x="6365670" y="2754488"/>
            <a:ext cx="1" cy="495301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rot="5400000">
            <a:off x="6383374" y="3238913"/>
            <a:ext cx="462050" cy="215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2">
            <a:extLst>
              <a:ext uri="{FF2B5EF4-FFF2-40B4-BE49-F238E27FC236}">
                <a16:creationId xmlns:a16="http://schemas.microsoft.com/office/drawing/2014/main" id="{4EB56983-108A-4789-8AC5-8EAD6F6BEF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21708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4800" dirty="0">
                <a:latin typeface="Comic Sans MS" pitchFamily="66" charset="0"/>
              </a:rPr>
              <a:t>Linear Transformations</a:t>
            </a:r>
          </a:p>
        </p:txBody>
      </p:sp>
      <p:sp>
        <p:nvSpPr>
          <p:cNvPr id="37" name="テキスト ボックス 3">
            <a:extLst>
              <a:ext uri="{FF2B5EF4-FFF2-40B4-BE49-F238E27FC236}">
                <a16:creationId xmlns:a16="http://schemas.microsoft.com/office/drawing/2014/main" id="{0EECF3D1-1950-4108-BB83-2A721BE07957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7B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32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3" grpId="1"/>
      <p:bldP spid="44" grpId="0"/>
      <p:bldP spid="44" grpId="1"/>
      <p:bldP spid="54" grpId="0"/>
      <p:bldP spid="54" grpId="1"/>
      <p:bldP spid="55" grpId="0"/>
      <p:bldP spid="55" grpId="1"/>
      <p:bldP spid="68" grpId="0"/>
      <p:bldP spid="68" grpId="1"/>
      <p:bldP spid="7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3657600" cy="509152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can use matrices to represent rotations, reflections and enlargements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We will now consider these problems in reverse, finding a matrix for a particular transformation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algn="ctr">
              <a:buFont typeface="Wingdings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As you have seen, quick sketches are vital when thinking about these problems…</a:t>
            </a:r>
          </a:p>
          <a:p>
            <a:pPr algn="ctr">
              <a:buFont typeface="Wingdings"/>
              <a:buChar char="à"/>
            </a:pPr>
            <a:endParaRPr lang="en-US" sz="1400" dirty="0">
              <a:latin typeface="Comic Sans MS" panose="030F0702030302020204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Find a matrix to represent the transformation:</a:t>
            </a: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      ‘Reflection in the y-axis’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Start with a sketch as normal and consider where the coordinates will end up…</a:t>
            </a:r>
          </a:p>
          <a:p>
            <a:pPr algn="ctr">
              <a:buFont typeface="Wingdings"/>
              <a:buChar char="à"/>
            </a:pPr>
            <a:endParaRPr lang="en-US" sz="1400" dirty="0">
              <a:latin typeface="Comic Sans MS" panose="030F0702030302020204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A reflection in the y-axis will move the (1,0) coordinate across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6629400" y="1371600"/>
            <a:ext cx="0" cy="3322703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983778" y="3008966"/>
            <a:ext cx="3467102" cy="2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378781" y="3065701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Comic Sans MS" pitchFamily="66" charset="0"/>
              </a:rPr>
              <a:t>(-1,0)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28802" y="2230240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00CC"/>
                </a:solidFill>
                <a:latin typeface="Comic Sans MS" pitchFamily="66" charset="0"/>
              </a:rPr>
              <a:t>(0,1)</a:t>
            </a:r>
            <a:endParaRPr lang="en-GB" sz="14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003519" y="2894666"/>
            <a:ext cx="175859" cy="228600"/>
            <a:chOff x="6629400" y="4876800"/>
            <a:chExt cx="175859" cy="228600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6541470" y="2440889"/>
            <a:ext cx="175859" cy="228600"/>
            <a:chOff x="6629400" y="4876800"/>
            <a:chExt cx="175859" cy="2286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6052734" y="2894666"/>
            <a:ext cx="175859" cy="228600"/>
            <a:chOff x="6629400" y="4876800"/>
            <a:chExt cx="175859" cy="228600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195849" y="4800600"/>
                <a:ext cx="2433551" cy="5542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𝑂𝑟𝑖𝑔𝑖𝑛𝑎𝑙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𝑝𝑎𝑖𝑟</m:t>
                      </m:r>
                      <m:r>
                        <a:rPr lang="en-US" b="0" i="1" smtClean="0">
                          <a:latin typeface="Cambria Math"/>
                        </a:rPr>
                        <m:t>: 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849" y="4800600"/>
                <a:ext cx="2433551" cy="55425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227296" y="5500812"/>
                <a:ext cx="2171685" cy="5542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𝑁𝑒𝑤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𝑝𝑎𝑖𝑟</m:t>
                      </m:r>
                      <m:r>
                        <a:rPr lang="en-US" b="0" i="1" smtClean="0">
                          <a:latin typeface="Cambria Math"/>
                        </a:rPr>
                        <m:t>: 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7296" y="5500812"/>
                <a:ext cx="2171685" cy="5542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rc 26"/>
          <p:cNvSpPr/>
          <p:nvPr/>
        </p:nvSpPr>
        <p:spPr>
          <a:xfrm>
            <a:off x="6253137" y="5150706"/>
            <a:ext cx="576666" cy="700212"/>
          </a:xfrm>
          <a:prstGeom prst="arc">
            <a:avLst>
              <a:gd name="adj1" fmla="val 16200000"/>
              <a:gd name="adj2" fmla="val 5332157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6759672" y="5023758"/>
            <a:ext cx="23894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Just replace the relevant coordinate in the matrix…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The second coordinate hasn’t changed!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91448" y="3123266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Comic Sans MS" pitchFamily="66" charset="0"/>
              </a:rPr>
              <a:t>(1,0)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6627207" y="2488297"/>
            <a:ext cx="1" cy="495301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6629400" y="3008966"/>
            <a:ext cx="462050" cy="215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6165157" y="3007889"/>
            <a:ext cx="462050" cy="215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700437" y="6550223"/>
            <a:ext cx="510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This matrix will perform a reflection in the y-axis!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5872292" y="6048856"/>
            <a:ext cx="113019" cy="471391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2">
            <a:extLst>
              <a:ext uri="{FF2B5EF4-FFF2-40B4-BE49-F238E27FC236}">
                <a16:creationId xmlns:a16="http://schemas.microsoft.com/office/drawing/2014/main" id="{ABD1D7E5-172F-47C1-9214-3EDD4F8125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21708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4800" dirty="0">
                <a:latin typeface="Comic Sans MS" pitchFamily="66" charset="0"/>
              </a:rPr>
              <a:t>Linear Transformations</a:t>
            </a:r>
          </a:p>
        </p:txBody>
      </p:sp>
      <p:sp>
        <p:nvSpPr>
          <p:cNvPr id="35" name="テキスト ボックス 3">
            <a:extLst>
              <a:ext uri="{FF2B5EF4-FFF2-40B4-BE49-F238E27FC236}">
                <a16:creationId xmlns:a16="http://schemas.microsoft.com/office/drawing/2014/main" id="{7D3CD809-60E3-4630-AEC0-FE35568BECBA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7B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71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25" grpId="0"/>
      <p:bldP spid="26" grpId="0"/>
      <p:bldP spid="27" grpId="0" animBg="1"/>
      <p:bldP spid="28" grpId="0"/>
      <p:bldP spid="29" grpId="0"/>
      <p:bldP spid="29" grpId="1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3657600" cy="52578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can use matrices to represent rotations, reflections and enlargements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We will now consider these problems in reverse, finding a matrix for a particular transformation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algn="ctr">
              <a:buFont typeface="Wingdings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As you have seen, sketches are vital when thinking about these problems…</a:t>
            </a:r>
          </a:p>
          <a:p>
            <a:pPr algn="ctr">
              <a:buFont typeface="Wingdings"/>
              <a:buChar char="à"/>
            </a:pPr>
            <a:endParaRPr lang="en-US" sz="1400" dirty="0">
              <a:latin typeface="Comic Sans MS" panose="030F0702030302020204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Find a matrix to represent the transformation:</a:t>
            </a: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      ‘Enlargement, </a:t>
            </a:r>
            <a:r>
              <a:rPr lang="en-US" sz="1400" dirty="0" err="1">
                <a:latin typeface="Comic Sans MS" panose="030F0702030302020204" pitchFamily="66" charset="0"/>
                <a:sym typeface="Wingdings" pitchFamily="2" charset="2"/>
              </a:rPr>
              <a:t>centre</a:t>
            </a: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 (0,0), scale factor 2’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Start with a sketch as normal and consider where the coordinates will end up…</a:t>
            </a:r>
          </a:p>
          <a:p>
            <a:pPr algn="ctr">
              <a:buFont typeface="Wingdings"/>
              <a:buChar char="à"/>
            </a:pPr>
            <a:endParaRPr lang="en-US" sz="1400" dirty="0">
              <a:latin typeface="Comic Sans MS" panose="030F0702030302020204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An enlargement of scale factor 2 will double the values of the x and y coordinates…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6629400" y="1371600"/>
            <a:ext cx="0" cy="3322703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983778" y="3008966"/>
            <a:ext cx="3467102" cy="2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315200" y="31242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Comic Sans MS" pitchFamily="66" charset="0"/>
              </a:rPr>
              <a:t>(2,0)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3600" y="2375338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00CC"/>
                </a:solidFill>
                <a:latin typeface="Comic Sans MS" pitchFamily="66" charset="0"/>
              </a:rPr>
              <a:t>(0,1)</a:t>
            </a:r>
            <a:endParaRPr lang="en-GB" sz="14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003519" y="2894666"/>
            <a:ext cx="175859" cy="228600"/>
            <a:chOff x="6629400" y="4876800"/>
            <a:chExt cx="175859" cy="228600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6534154" y="2448205"/>
            <a:ext cx="175859" cy="228600"/>
            <a:chOff x="6629400" y="4876800"/>
            <a:chExt cx="175859" cy="228600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7467600" y="2895600"/>
            <a:ext cx="175859" cy="228600"/>
            <a:chOff x="6629400" y="4876800"/>
            <a:chExt cx="175859" cy="22860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6781800" y="3124200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Comic Sans MS" pitchFamily="66" charset="0"/>
              </a:rPr>
              <a:t>(1,0)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6629400" y="2555189"/>
            <a:ext cx="1" cy="495301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629403" y="3011322"/>
            <a:ext cx="462050" cy="215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629403" y="3007743"/>
            <a:ext cx="926126" cy="357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6534153" y="1951904"/>
            <a:ext cx="175859" cy="228600"/>
            <a:chOff x="6629400" y="4876800"/>
            <a:chExt cx="175859" cy="228600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5943600" y="1905000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00CC"/>
                </a:solidFill>
                <a:latin typeface="Comic Sans MS" pitchFamily="66" charset="0"/>
              </a:rPr>
              <a:t>(0,2)</a:t>
            </a:r>
            <a:endParaRPr lang="en-GB" sz="14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6629398" y="2058889"/>
            <a:ext cx="5" cy="948854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195849" y="4800600"/>
                <a:ext cx="2433550" cy="5542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𝑂𝑟𝑖𝑔𝑖𝑛𝑎𝑙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𝑝𝑎𝑖𝑟</m:t>
                      </m:r>
                      <m:r>
                        <a:rPr lang="en-US" b="0" i="1" smtClean="0">
                          <a:latin typeface="Cambria Math"/>
                        </a:rPr>
                        <m:t>: 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849" y="4800600"/>
                <a:ext cx="2433550" cy="55425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227296" y="5500812"/>
                <a:ext cx="1998560" cy="5542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𝑁𝑒𝑤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𝑝𝑎𝑖𝑟</m:t>
                      </m:r>
                      <m:r>
                        <a:rPr lang="en-US" b="0" i="1" smtClean="0">
                          <a:latin typeface="Cambria Math"/>
                        </a:rPr>
                        <m:t>: 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7296" y="5500812"/>
                <a:ext cx="1998560" cy="5542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Arc 31"/>
          <p:cNvSpPr/>
          <p:nvPr/>
        </p:nvSpPr>
        <p:spPr>
          <a:xfrm>
            <a:off x="6253137" y="5150706"/>
            <a:ext cx="576666" cy="700212"/>
          </a:xfrm>
          <a:prstGeom prst="arc">
            <a:avLst>
              <a:gd name="adj1" fmla="val 16200000"/>
              <a:gd name="adj2" fmla="val 5332157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6743956" y="5156745"/>
            <a:ext cx="23894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Just replace the coordinates in the matrix…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066158" y="6334780"/>
            <a:ext cx="4578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This matrix will enlarge the shape by a scale factor 2, centre (0,0)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H="1" flipV="1">
            <a:off x="6112838" y="5977866"/>
            <a:ext cx="443430" cy="35691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2">
            <a:extLst>
              <a:ext uri="{FF2B5EF4-FFF2-40B4-BE49-F238E27FC236}">
                <a16:creationId xmlns:a16="http://schemas.microsoft.com/office/drawing/2014/main" id="{4FEF347D-19D3-47BD-A299-769C5751D2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21708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4800" dirty="0">
                <a:latin typeface="Comic Sans MS" pitchFamily="66" charset="0"/>
              </a:rPr>
              <a:t>Linear Transformations</a:t>
            </a:r>
          </a:p>
        </p:txBody>
      </p:sp>
      <p:sp>
        <p:nvSpPr>
          <p:cNvPr id="37" name="テキスト ボックス 3">
            <a:extLst>
              <a:ext uri="{FF2B5EF4-FFF2-40B4-BE49-F238E27FC236}">
                <a16:creationId xmlns:a16="http://schemas.microsoft.com/office/drawing/2014/main" id="{4A85D256-336E-449B-B4B4-B5F81BAB548A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7B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27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9" grpId="0"/>
      <p:bldP spid="19" grpId="1"/>
      <p:bldP spid="26" grpId="0"/>
      <p:bldP spid="26" grpId="1"/>
      <p:bldP spid="30" grpId="0"/>
      <p:bldP spid="31" grpId="0"/>
      <p:bldP spid="32" grpId="0" animBg="1"/>
      <p:bldP spid="33" grpId="0"/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/>
          <p:cNvCxnSpPr/>
          <p:nvPr/>
        </p:nvCxnSpPr>
        <p:spPr>
          <a:xfrm>
            <a:off x="4419600" y="2418907"/>
            <a:ext cx="20574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6200000">
            <a:off x="4381500" y="2457007"/>
            <a:ext cx="20574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781800" y="2418907"/>
            <a:ext cx="20574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6200000">
            <a:off x="6743700" y="2457007"/>
            <a:ext cx="20574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3657600" cy="525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can use matrices to represent rotations, reflections and enlargements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We will now consider these problems in reverse, finding a matrix for a particular transformation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algn="ctr">
              <a:buFont typeface="Wingdings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As you have seen, sketches are vital when thinking about these problems…</a:t>
            </a:r>
          </a:p>
          <a:p>
            <a:pPr algn="ctr">
              <a:buFont typeface="Wingdings"/>
              <a:buChar char="à"/>
            </a:pPr>
            <a:endParaRPr lang="en-US" sz="1400" dirty="0">
              <a:latin typeface="Comic Sans MS" panose="030F0702030302020204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Find a matrix to represent the transformation:</a:t>
            </a: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      ‘Rotation of 45° anticlockwise about (0,0)’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Start with a sketch as normal and consider where the coordinates will end up…</a:t>
            </a: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27181" y="1833077"/>
            <a:ext cx="553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00CC"/>
                </a:solidFill>
                <a:latin typeface="Comic Sans MS" pitchFamily="66" charset="0"/>
              </a:rPr>
              <a:t>(0,1)</a:t>
            </a:r>
            <a:endParaRPr lang="en-GB" sz="12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770143" y="2309875"/>
            <a:ext cx="175859" cy="228600"/>
            <a:chOff x="6629400" y="4876800"/>
            <a:chExt cx="175859" cy="22860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5316818" y="1852781"/>
            <a:ext cx="175859" cy="228600"/>
            <a:chOff x="6629400" y="4876800"/>
            <a:chExt cx="175859" cy="22860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5601586" y="2539408"/>
            <a:ext cx="553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Comic Sans MS" pitchFamily="66" charset="0"/>
              </a:rPr>
              <a:t>(1,0)</a:t>
            </a:r>
            <a:endParaRPr lang="en-GB" sz="1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8038421" y="1930647"/>
            <a:ext cx="175859" cy="228600"/>
            <a:chOff x="6629400" y="4876800"/>
            <a:chExt cx="175859" cy="22860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7356406" y="1930754"/>
            <a:ext cx="175859" cy="228600"/>
            <a:chOff x="6629400" y="4876800"/>
            <a:chExt cx="175859" cy="22860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Arrow Connector 21"/>
          <p:cNvCxnSpPr/>
          <p:nvPr/>
        </p:nvCxnSpPr>
        <p:spPr>
          <a:xfrm flipH="1" flipV="1">
            <a:off x="5408520" y="1936897"/>
            <a:ext cx="1" cy="495301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410200" y="2418907"/>
            <a:ext cx="462050" cy="215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7781262" y="2052084"/>
            <a:ext cx="352645" cy="35673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7433932" y="2066261"/>
            <a:ext cx="352645" cy="356730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8001000" y="1656907"/>
            <a:ext cx="553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Comic Sans MS" pitchFamily="66" charset="0"/>
              </a:rPr>
              <a:t>(?,?)</a:t>
            </a:r>
            <a:endParaRPr lang="en-GB" sz="1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010400" y="1656907"/>
            <a:ext cx="5373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00CC"/>
                </a:solidFill>
                <a:latin typeface="Comic Sans MS" pitchFamily="66" charset="0"/>
              </a:rPr>
              <a:t>(?,?)</a:t>
            </a:r>
            <a:endParaRPr lang="en-GB" sz="12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235302" y="3530010"/>
            <a:ext cx="4759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omic Sans MS" panose="030F0702030302020204" pitchFamily="66" charset="0"/>
              </a:rPr>
              <a:t>We will use 2 separate diagrams here…</a:t>
            </a:r>
          </a:p>
          <a:p>
            <a:pPr marL="171450" indent="-171450">
              <a:buFont typeface="Wingdings"/>
              <a:buChar char="à"/>
            </a:pPr>
            <a:r>
              <a:rPr lang="en-GB" sz="1200" dirty="0">
                <a:latin typeface="Comic Sans MS" panose="030F0702030302020204" pitchFamily="66" charset="0"/>
                <a:sym typeface="Wingdings" panose="05000000000000000000" pitchFamily="2" charset="2"/>
              </a:rPr>
              <a:t>It is not necessarily as obvious this time as to what the new coordinates are….</a:t>
            </a:r>
          </a:p>
          <a:p>
            <a:pPr marL="171450" indent="-171450">
              <a:buFont typeface="Wingdings"/>
              <a:buChar char="à"/>
            </a:pPr>
            <a:r>
              <a:rPr lang="en-GB" sz="1200" dirty="0">
                <a:latin typeface="Comic Sans MS" panose="030F0702030302020204" pitchFamily="66" charset="0"/>
                <a:sym typeface="Wingdings" panose="05000000000000000000" pitchFamily="2" charset="2"/>
              </a:rPr>
              <a:t>Imagine we looked in a bit more detail…</a:t>
            </a:r>
          </a:p>
          <a:p>
            <a:pPr marL="171450" indent="-171450">
              <a:buFont typeface="Wingdings"/>
              <a:buChar char="à"/>
            </a:pPr>
            <a:r>
              <a:rPr lang="en-GB" sz="1200" dirty="0">
                <a:latin typeface="Comic Sans MS" panose="030F0702030302020204" pitchFamily="66" charset="0"/>
                <a:sym typeface="Wingdings" panose="05000000000000000000" pitchFamily="2" charset="2"/>
              </a:rPr>
              <a:t>The new red coordinate will still be a distance of 1 from the origin, as there has been no enlargement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4419600" y="6400800"/>
            <a:ext cx="17526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4419600" y="4648200"/>
            <a:ext cx="0" cy="17526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5433237" y="5266661"/>
            <a:ext cx="175859" cy="228600"/>
            <a:chOff x="6629400" y="4876800"/>
            <a:chExt cx="175859" cy="228600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" name="Straight Arrow Connector 48"/>
          <p:cNvCxnSpPr/>
          <p:nvPr/>
        </p:nvCxnSpPr>
        <p:spPr>
          <a:xfrm flipV="1">
            <a:off x="5514753" y="5384505"/>
            <a:ext cx="887" cy="1032244"/>
          </a:xfrm>
          <a:prstGeom prst="straightConnector1">
            <a:avLst/>
          </a:prstGeom>
          <a:ln w="31750">
            <a:solidFill>
              <a:srgbClr val="FF000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Arc 49"/>
          <p:cNvSpPr/>
          <p:nvPr/>
        </p:nvSpPr>
        <p:spPr>
          <a:xfrm>
            <a:off x="3810000" y="5943600"/>
            <a:ext cx="914400" cy="914400"/>
          </a:xfrm>
          <a:prstGeom prst="arc">
            <a:avLst>
              <a:gd name="adj1" fmla="val 19945892"/>
              <a:gd name="adj2" fmla="val 2157441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4442637" y="5385391"/>
            <a:ext cx="1082749" cy="101772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4433777" y="6404344"/>
            <a:ext cx="1091609" cy="1772"/>
          </a:xfrm>
          <a:prstGeom prst="straightConnector1">
            <a:avLst/>
          </a:prstGeom>
          <a:ln w="31750">
            <a:solidFill>
              <a:srgbClr val="FF000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610986" y="6140302"/>
            <a:ext cx="4154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Comic Sans MS" panose="030F0702030302020204" pitchFamily="66" charset="0"/>
              </a:rPr>
              <a:t>45°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770475" y="5566144"/>
            <a:ext cx="2776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440866" y="5300331"/>
            <a:ext cx="511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>
                <a:latin typeface="Comic Sans MS" panose="030F0702030302020204" pitchFamily="66" charset="0"/>
              </a:rPr>
              <a:t>Hyp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715000" y="5562600"/>
            <a:ext cx="5196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>
                <a:latin typeface="Comic Sans MS" panose="030F0702030302020204" pitchFamily="66" charset="0"/>
              </a:rPr>
              <a:t>Opp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181600" y="6518325"/>
            <a:ext cx="494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>
                <a:latin typeface="Comic Sans MS" panose="030F0702030302020204" pitchFamily="66" charset="0"/>
              </a:rPr>
              <a:t>Adj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6324600" y="4736805"/>
                <a:ext cx="168347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𝑂𝑝𝑝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𝑆𝑖𝑛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𝐻𝑦𝑝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4736805"/>
                <a:ext cx="1683474" cy="307777"/>
              </a:xfrm>
              <a:prstGeom prst="rect">
                <a:avLst/>
              </a:prstGeom>
              <a:blipFill rotWithShape="1">
                <a:blip r:embed="rId3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6324600" y="5041605"/>
                <a:ext cx="154138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𝑂𝑝𝑝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𝑆𝑖𝑛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45×1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5041605"/>
                <a:ext cx="1541384" cy="307777"/>
              </a:xfrm>
              <a:prstGeom prst="rect">
                <a:avLst/>
              </a:prstGeom>
              <a:blipFill rotWithShape="1">
                <a:blip r:embed="rId4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6650665" y="5270205"/>
                <a:ext cx="702782" cy="537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0665" y="5270205"/>
                <a:ext cx="702782" cy="53732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6324600" y="5804994"/>
                <a:ext cx="167956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𝐴𝑑𝑗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𝐶𝑜𝑠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𝐻𝑦𝑝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5804994"/>
                <a:ext cx="1679562" cy="307777"/>
              </a:xfrm>
              <a:prstGeom prst="rect">
                <a:avLst/>
              </a:prstGeom>
              <a:blipFill rotWithShape="1">
                <a:blip r:embed="rId6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6324600" y="6109794"/>
                <a:ext cx="153747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𝐴𝑑𝑗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𝐶𝑜𝑠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45×1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6109794"/>
                <a:ext cx="1537472" cy="307777"/>
              </a:xfrm>
              <a:prstGeom prst="rect">
                <a:avLst/>
              </a:prstGeom>
              <a:blipFill rotWithShape="1">
                <a:blip r:embed="rId7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6650665" y="6338394"/>
                <a:ext cx="702782" cy="537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0665" y="6338394"/>
                <a:ext cx="702782" cy="53732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/>
          <p:cNvSpPr txBox="1"/>
          <p:nvPr/>
        </p:nvSpPr>
        <p:spPr>
          <a:xfrm>
            <a:off x="4876800" y="63963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 √2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486400" y="57150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 √2</a:t>
            </a:r>
          </a:p>
        </p:txBody>
      </p:sp>
      <p:cxnSp>
        <p:nvCxnSpPr>
          <p:cNvPr id="68" name="Straight Connector 67"/>
          <p:cNvCxnSpPr/>
          <p:nvPr/>
        </p:nvCxnSpPr>
        <p:spPr>
          <a:xfrm>
            <a:off x="6400800" y="5791200"/>
            <a:ext cx="2590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7924800" y="1447800"/>
                <a:ext cx="796885" cy="4726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1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1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1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11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11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  <m:r>
                            <a:rPr lang="en-GB" sz="11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f>
                            <m:fPr>
                              <m:ctrlPr>
                                <a:rPr lang="en-GB" sz="11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1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11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11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GB" sz="11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800" y="1447800"/>
                <a:ext cx="796885" cy="47269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6781800" y="1447800"/>
                <a:ext cx="926216" cy="4726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1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1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1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1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110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11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  <m:r>
                            <a:rPr lang="en-GB" sz="11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,</m:t>
                          </m:r>
                          <m:f>
                            <m:fPr>
                              <m:ctrlPr>
                                <a:rPr lang="en-GB" sz="11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1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11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11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GB" sz="11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1447800"/>
                <a:ext cx="926216" cy="47269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Rectangle 2">
            <a:extLst>
              <a:ext uri="{FF2B5EF4-FFF2-40B4-BE49-F238E27FC236}">
                <a16:creationId xmlns:a16="http://schemas.microsoft.com/office/drawing/2014/main" id="{DBE41F28-96C1-4C47-A46B-6C1544D326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21708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4800" dirty="0">
                <a:latin typeface="Comic Sans MS" pitchFamily="66" charset="0"/>
              </a:rPr>
              <a:t>Linear Transformations</a:t>
            </a:r>
          </a:p>
        </p:txBody>
      </p:sp>
      <p:sp>
        <p:nvSpPr>
          <p:cNvPr id="69" name="テキスト ボックス 3">
            <a:extLst>
              <a:ext uri="{FF2B5EF4-FFF2-40B4-BE49-F238E27FC236}">
                <a16:creationId xmlns:a16="http://schemas.microsoft.com/office/drawing/2014/main" id="{BF081A1B-724C-4437-9FAD-FB50B29C0D09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7B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73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35" grpId="0"/>
      <p:bldP spid="35" grpId="1"/>
      <p:bldP spid="36" grpId="0"/>
      <p:bldP spid="36" grpId="1"/>
      <p:bldP spid="50" grpId="0" animBg="1"/>
      <p:bldP spid="51" grpId="0"/>
      <p:bldP spid="52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70" grpId="0"/>
      <p:bldP spid="7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/>
          <p:cNvCxnSpPr/>
          <p:nvPr/>
        </p:nvCxnSpPr>
        <p:spPr>
          <a:xfrm>
            <a:off x="4419600" y="2418907"/>
            <a:ext cx="20574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6200000">
            <a:off x="4381500" y="2457007"/>
            <a:ext cx="20574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781800" y="2418907"/>
            <a:ext cx="20574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6200000">
            <a:off x="6743700" y="2457007"/>
            <a:ext cx="20574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3657600" cy="525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can use matrices to represent rotations, reflections and enlargements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We will now consider these problems in reverse, finding a matrix for a particular transformation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algn="ctr">
              <a:buFont typeface="Wingdings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As you have seen, sketches are vital when thinking about these problems…</a:t>
            </a:r>
          </a:p>
          <a:p>
            <a:pPr algn="ctr">
              <a:buFont typeface="Wingdings"/>
              <a:buChar char="à"/>
            </a:pPr>
            <a:endParaRPr lang="en-US" sz="1400" dirty="0">
              <a:latin typeface="Comic Sans MS" panose="030F0702030302020204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Find a matrix to represent the transformation:</a:t>
            </a: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      ‘Rotation of 45° anticlockwise about (0,0)’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Start with a sketch as normal and consider where the coordinates will end up…</a:t>
            </a: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27181" y="1833077"/>
            <a:ext cx="553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00CC"/>
                </a:solidFill>
                <a:latin typeface="Comic Sans MS" pitchFamily="66" charset="0"/>
              </a:rPr>
              <a:t>(0,1)</a:t>
            </a:r>
            <a:endParaRPr lang="en-GB" sz="12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770143" y="2309875"/>
            <a:ext cx="175859" cy="228600"/>
            <a:chOff x="6629400" y="4876800"/>
            <a:chExt cx="175859" cy="22860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5316818" y="1852781"/>
            <a:ext cx="175859" cy="228600"/>
            <a:chOff x="6629400" y="4876800"/>
            <a:chExt cx="175859" cy="22860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5601586" y="2539408"/>
            <a:ext cx="553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Comic Sans MS" pitchFamily="66" charset="0"/>
              </a:rPr>
              <a:t>(1,0)</a:t>
            </a:r>
            <a:endParaRPr lang="en-GB" sz="1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8038421" y="1930647"/>
            <a:ext cx="175859" cy="228600"/>
            <a:chOff x="6629400" y="4876800"/>
            <a:chExt cx="175859" cy="22860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7356406" y="1930754"/>
            <a:ext cx="175859" cy="228600"/>
            <a:chOff x="6629400" y="4876800"/>
            <a:chExt cx="175859" cy="22860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Arrow Connector 21"/>
          <p:cNvCxnSpPr/>
          <p:nvPr/>
        </p:nvCxnSpPr>
        <p:spPr>
          <a:xfrm flipH="1" flipV="1">
            <a:off x="5408520" y="1936897"/>
            <a:ext cx="1" cy="495301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410200" y="2418907"/>
            <a:ext cx="462050" cy="215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7781262" y="2052084"/>
            <a:ext cx="352645" cy="35673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7433932" y="2066261"/>
            <a:ext cx="352645" cy="356730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235302" y="3589387"/>
            <a:ext cx="4759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Now we can adjust the transformation matrix, based on the new coordinates!</a:t>
            </a:r>
            <a:endParaRPr lang="en-GB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7924800" y="1447800"/>
                <a:ext cx="796885" cy="4726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1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1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1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11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11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  <m:r>
                            <a:rPr lang="en-GB" sz="11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f>
                            <m:fPr>
                              <m:ctrlPr>
                                <a:rPr lang="en-GB" sz="11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1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11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11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GB" sz="11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800" y="1447800"/>
                <a:ext cx="796885" cy="47269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6781800" y="1447800"/>
                <a:ext cx="926216" cy="4726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1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1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1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1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110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11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  <m:r>
                            <a:rPr lang="en-GB" sz="11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,</m:t>
                          </m:r>
                          <m:f>
                            <m:fPr>
                              <m:ctrlPr>
                                <a:rPr lang="en-GB" sz="11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1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11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11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GB" sz="11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1447800"/>
                <a:ext cx="926216" cy="47269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4206419" y="4242460"/>
                <a:ext cx="2433550" cy="5542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𝑂𝑟𝑖𝑔𝑖𝑛𝑎𝑙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𝑝𝑎𝑖𝑟</m:t>
                      </m:r>
                      <m:r>
                        <a:rPr lang="en-US" b="0" i="1" smtClean="0">
                          <a:latin typeface="Cambria Math"/>
                        </a:rPr>
                        <m:t>: 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6419" y="4242460"/>
                <a:ext cx="2433550" cy="5542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4237866" y="4942672"/>
                <a:ext cx="2250873" cy="11450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𝑁𝑒𝑤</m:t>
                      </m:r>
                      <m:r>
                        <a:rPr lang="en-US" sz="1600" b="0" i="1" smtClean="0">
                          <a:latin typeface="Cambria Math"/>
                        </a:rPr>
                        <m:t> </m:t>
                      </m:r>
                      <m:r>
                        <a:rPr lang="en-US" sz="1600" b="0" i="1" smtClean="0">
                          <a:latin typeface="Cambria Math"/>
                        </a:rPr>
                        <m:t>𝑝𝑎𝑖𝑟</m:t>
                      </m:r>
                      <m:r>
                        <a:rPr lang="en-US" sz="1600" b="0" i="1" smtClean="0">
                          <a:latin typeface="Cambria Math"/>
                        </a:rPr>
                        <m:t>: 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GB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GB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GB" sz="16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GB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GB" sz="16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GB" sz="16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GB" sz="16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7866" y="4942672"/>
                <a:ext cx="2250873" cy="114505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Arc 71"/>
          <p:cNvSpPr/>
          <p:nvPr/>
        </p:nvSpPr>
        <p:spPr>
          <a:xfrm>
            <a:off x="6477462" y="4604440"/>
            <a:ext cx="600231" cy="1024463"/>
          </a:xfrm>
          <a:prstGeom prst="arc">
            <a:avLst>
              <a:gd name="adj1" fmla="val 16200000"/>
              <a:gd name="adj2" fmla="val 5332157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TextBox 72"/>
          <p:cNvSpPr txBox="1"/>
          <p:nvPr/>
        </p:nvSpPr>
        <p:spPr>
          <a:xfrm>
            <a:off x="6754526" y="4788609"/>
            <a:ext cx="23894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Just replace the coordinates in the matrix…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851097" y="6334780"/>
            <a:ext cx="4578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This matrix will rotate the shape 45° anticlockwise about (0,0)</a:t>
            </a:r>
          </a:p>
        </p:txBody>
      </p:sp>
      <p:cxnSp>
        <p:nvCxnSpPr>
          <p:cNvPr id="75" name="Straight Arrow Connector 74"/>
          <p:cNvCxnSpPr/>
          <p:nvPr/>
        </p:nvCxnSpPr>
        <p:spPr>
          <a:xfrm flipH="1" flipV="1">
            <a:off x="5997039" y="6115792"/>
            <a:ext cx="142287" cy="21969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2">
            <a:extLst>
              <a:ext uri="{FF2B5EF4-FFF2-40B4-BE49-F238E27FC236}">
                <a16:creationId xmlns:a16="http://schemas.microsoft.com/office/drawing/2014/main" id="{75EDD65B-C4F1-42CA-98F9-A2824D1B54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21708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4800" dirty="0">
                <a:latin typeface="Comic Sans MS" pitchFamily="66" charset="0"/>
              </a:rPr>
              <a:t>Linear Transformations</a:t>
            </a:r>
          </a:p>
        </p:txBody>
      </p:sp>
      <p:sp>
        <p:nvSpPr>
          <p:cNvPr id="40" name="テキスト ボックス 3">
            <a:extLst>
              <a:ext uri="{FF2B5EF4-FFF2-40B4-BE49-F238E27FC236}">
                <a16:creationId xmlns:a16="http://schemas.microsoft.com/office/drawing/2014/main" id="{6A7485E8-168A-4C7D-AA12-90634AB783E1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7B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04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67" grpId="0"/>
      <p:bldP spid="69" grpId="0"/>
      <p:bldP spid="72" grpId="0" animBg="1"/>
      <p:bldP spid="73" grpId="0"/>
      <p:bldP spid="7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600200"/>
                <a:ext cx="3657600" cy="52578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anose="030F0702030302020204" pitchFamily="66" charset="0"/>
                  </a:rPr>
                  <a:t>You can use matrices to represent rotations, reflections and enlargements</a:t>
                </a: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As a general rule, the matrix representing a rotation of angle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itchFamily="2" charset="2"/>
                  </a:rPr>
                  <a:t> anticlockwise about the origin is:</a:t>
                </a: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600200"/>
                <a:ext cx="3657600" cy="5257800"/>
              </a:xfrm>
              <a:blipFill>
                <a:blip r:embed="rId2"/>
                <a:stretch>
                  <a:fillRect t="-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2">
            <a:extLst>
              <a:ext uri="{FF2B5EF4-FFF2-40B4-BE49-F238E27FC236}">
                <a16:creationId xmlns:a16="http://schemas.microsoft.com/office/drawing/2014/main" id="{75EDD65B-C4F1-42CA-98F9-A2824D1B54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21708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4800" dirty="0">
                <a:latin typeface="Comic Sans MS" pitchFamily="66" charset="0"/>
              </a:rPr>
              <a:t>Linear Transformations</a:t>
            </a:r>
          </a:p>
        </p:txBody>
      </p:sp>
      <p:sp>
        <p:nvSpPr>
          <p:cNvPr id="40" name="テキスト ボックス 3">
            <a:extLst>
              <a:ext uri="{FF2B5EF4-FFF2-40B4-BE49-F238E27FC236}">
                <a16:creationId xmlns:a16="http://schemas.microsoft.com/office/drawing/2014/main" id="{6A7485E8-168A-4C7D-AA12-90634AB783E1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4C169338-CB22-4564-817D-CD46E921D584}"/>
                  </a:ext>
                </a:extLst>
              </p:cNvPr>
              <p:cNvSpPr txBox="1"/>
              <p:nvPr/>
            </p:nvSpPr>
            <p:spPr>
              <a:xfrm>
                <a:off x="1510553" y="3240741"/>
                <a:ext cx="1549463" cy="4624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𝑜𝑠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𝑠𝑖𝑛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𝑠𝑖𝑛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𝑐𝑜𝑠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4C169338-CB22-4564-817D-CD46E921D5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553" y="3240741"/>
                <a:ext cx="1549463" cy="4624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B579DA3-5949-4E0A-ADBD-4ACFFBB412FD}"/>
              </a:ext>
            </a:extLst>
          </p:cNvPr>
          <p:cNvSpPr txBox="1"/>
          <p:nvPr/>
        </p:nvSpPr>
        <p:spPr>
          <a:xfrm>
            <a:off x="5020235" y="2393577"/>
            <a:ext cx="32004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There are also two definitions you should remember:</a:t>
            </a:r>
          </a:p>
          <a:p>
            <a:endParaRPr lang="en-US" sz="1400" dirty="0">
              <a:latin typeface="Comic Sans MS" panose="030F0702030302020204" pitchFamily="66" charset="0"/>
            </a:endParaRPr>
          </a:p>
          <a:p>
            <a:r>
              <a:rPr lang="en-US" sz="1400" b="1" u="sng" dirty="0">
                <a:latin typeface="Comic Sans MS" panose="030F0702030302020204" pitchFamily="66" charset="0"/>
              </a:rPr>
              <a:t>Invariant points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These are points which map onto themselves under a transformation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en-US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r>
              <a:rPr lang="en-US" sz="1400" b="1" u="sng" dirty="0">
                <a:latin typeface="Comic Sans MS" panose="030F0702030302020204" pitchFamily="66" charset="0"/>
                <a:sym typeface="Wingdings" panose="05000000000000000000" pitchFamily="2" charset="2"/>
              </a:rPr>
              <a:t>Invariant lines</a:t>
            </a:r>
          </a:p>
          <a:p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 These are lines which map onto themselves under a transformation</a:t>
            </a:r>
            <a:endParaRPr lang="en-GB" sz="1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04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Prior Knowledge Check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7384" y="1480456"/>
                <a:ext cx="3155063" cy="4894217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buAutoNum type="arabicParenR"/>
                </a:pPr>
                <a:r>
                  <a:rPr lang="en-US" sz="1800" dirty="0">
                    <a:latin typeface="Comic Sans MS" panose="030F0702030302020204" pitchFamily="66" charset="0"/>
                  </a:rPr>
                  <a:t>The matrix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8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800" dirty="0">
                    <a:latin typeface="Comic Sans MS" panose="030F0702030302020204" pitchFamily="66" charset="0"/>
                  </a:rPr>
                  <a:t>.</a:t>
                </a:r>
                <a:r>
                  <a:rPr lang="en-US" sz="1800" dirty="0">
                    <a:latin typeface="Comic Sans MS" panose="030F0702030302020204" pitchFamily="66" charset="0"/>
                  </a:rPr>
                  <a:t> Find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GB" sz="18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𝑩𝑨</m:t>
                    </m:r>
                  </m:oMath>
                </a14:m>
                <a:r>
                  <a:rPr lang="en-GB" sz="18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342900" indent="-342900">
                  <a:buAutoNum type="arabicParenR"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342900" indent="-342900">
                  <a:buAutoNum type="arabicParenR"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342900" indent="-342900">
                  <a:buAutoNum type="arabicParenR"/>
                </a:pPr>
                <a:r>
                  <a:rPr lang="en-US" sz="1800" dirty="0">
                    <a:latin typeface="Comic Sans MS" panose="030F0702030302020204" pitchFamily="66" charset="0"/>
                  </a:rPr>
                  <a:t>A</a:t>
                </a:r>
                <a:r>
                  <a:rPr lang="en-GB" sz="1800" dirty="0">
                    <a:latin typeface="Comic Sans MS" panose="030F0702030302020204" pitchFamily="66" charset="0"/>
                  </a:rPr>
                  <a:t> matrix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800" dirty="0">
                    <a:latin typeface="Comic Sans MS" panose="030F0702030302020204" pitchFamily="66" charset="0"/>
                  </a:rPr>
                  <a:t>. Find:</a:t>
                </a:r>
              </a:p>
              <a:p>
                <a:pPr marL="0" indent="0">
                  <a:buNone/>
                </a:pPr>
                <a:r>
                  <a:rPr lang="en-GB" sz="1800" dirty="0">
                    <a:latin typeface="Comic Sans MS" panose="030F0702030302020204" pitchFamily="66" charset="0"/>
                  </a:rPr>
                  <a:t>	a)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det</m:t>
                        </m:r>
                      </m:fName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</m:func>
                  </m:oMath>
                </a14:m>
                <a:r>
                  <a:rPr lang="en-GB" sz="1800" dirty="0">
                    <a:latin typeface="Comic Sans MS" panose="030F0702030302020204" pitchFamily="66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	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GB" sz="1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7384" y="1480456"/>
                <a:ext cx="3155063" cy="4894217"/>
              </a:xfrm>
              <a:blipFill>
                <a:blip r:embed="rId2"/>
                <a:stretch>
                  <a:fillRect l="-2317" t="-3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コンテンツ プレースホルダー 2">
                <a:extLst>
                  <a:ext uri="{FF2B5EF4-FFF2-40B4-BE49-F238E27FC236}">
                    <a16:creationId xmlns:a16="http://schemas.microsoft.com/office/drawing/2014/main" id="{38129700-0928-462D-8787-6CC40F0111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59384" y="1444598"/>
                <a:ext cx="3827416" cy="48942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3) A matrix</a:t>
                </a:r>
                <a:r>
                  <a:rPr lang="en-US" sz="1800" b="1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800" dirty="0">
                    <a:latin typeface="Comic Sans MS" panose="030F0702030302020204" pitchFamily="66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GB" sz="1800" dirty="0">
                    <a:latin typeface="Comic Sans MS" panose="030F0702030302020204" pitchFamily="66" charset="0"/>
                  </a:rPr>
                  <a:t>Use your calculator to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GB" sz="1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" name="コンテンツ プレースホルダー 2">
                <a:extLst>
                  <a:ext uri="{FF2B5EF4-FFF2-40B4-BE49-F238E27FC236}">
                    <a16:creationId xmlns:a16="http://schemas.microsoft.com/office/drawing/2014/main" id="{38129700-0928-462D-8787-6CC40F0111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384" y="1444598"/>
                <a:ext cx="3827416" cy="4894217"/>
              </a:xfrm>
              <a:prstGeom prst="rect">
                <a:avLst/>
              </a:prstGeom>
              <a:blipFill>
                <a:blip r:embed="rId3"/>
                <a:stretch>
                  <a:fillRect l="-12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FB7B0C5C-FAA7-4089-9676-A3CBE4D116BF}"/>
                  </a:ext>
                </a:extLst>
              </p:cNvPr>
              <p:cNvSpPr txBox="1"/>
              <p:nvPr/>
            </p:nvSpPr>
            <p:spPr>
              <a:xfrm>
                <a:off x="824754" y="2653552"/>
                <a:ext cx="893513" cy="5542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FB7B0C5C-FAA7-4089-9676-A3CBE4D116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754" y="2653552"/>
                <a:ext cx="893513" cy="5542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30BCD809-64F0-44A1-A9E8-FDFB78B7C649}"/>
                  </a:ext>
                </a:extLst>
              </p:cNvPr>
              <p:cNvSpPr txBox="1"/>
              <p:nvPr/>
            </p:nvSpPr>
            <p:spPr>
              <a:xfrm>
                <a:off x="1775012" y="2653552"/>
                <a:ext cx="1239763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13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30BCD809-64F0-44A1-A9E8-FDFB78B7C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012" y="2653552"/>
                <a:ext cx="1239763" cy="5598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487865A4-2D3E-489E-94F1-B452E266A5FA}"/>
                  </a:ext>
                </a:extLst>
              </p:cNvPr>
              <p:cNvSpPr txBox="1"/>
              <p:nvPr/>
            </p:nvSpPr>
            <p:spPr>
              <a:xfrm>
                <a:off x="2223248" y="4159623"/>
                <a:ext cx="6671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−10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487865A4-2D3E-489E-94F1-B452E266A5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3248" y="4159623"/>
                <a:ext cx="66717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712F9921-7119-4A8F-9E72-85005455213C}"/>
                  </a:ext>
                </a:extLst>
              </p:cNvPr>
              <p:cNvSpPr txBox="1"/>
              <p:nvPr/>
            </p:nvSpPr>
            <p:spPr>
              <a:xfrm>
                <a:off x="1290918" y="5020234"/>
                <a:ext cx="1746312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712F9921-7119-4A8F-9E72-8500545521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0918" y="5020234"/>
                <a:ext cx="1746312" cy="6127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2772A536-41BD-4C86-A0DF-251D9FE6A75E}"/>
                  </a:ext>
                </a:extLst>
              </p:cNvPr>
              <p:cNvSpPr txBox="1"/>
              <p:nvPr/>
            </p:nvSpPr>
            <p:spPr>
              <a:xfrm>
                <a:off x="5827059" y="2680445"/>
                <a:ext cx="2165786" cy="8286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2772A536-41BD-4C86-A0DF-251D9FE6A7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7059" y="2680445"/>
                <a:ext cx="2165786" cy="8286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959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C28D9FB-2C9E-4742-95EE-46B11A8A5B22}"/>
              </a:ext>
            </a:extLst>
          </p:cNvPr>
          <p:cNvSpPr/>
          <p:nvPr/>
        </p:nvSpPr>
        <p:spPr>
          <a:xfrm>
            <a:off x="857235" y="1316007"/>
            <a:ext cx="7410427" cy="431656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13800" b="1" dirty="0">
                <a:ln w="38100">
                  <a:solidFill>
                    <a:srgbClr val="FFFF00"/>
                  </a:solidFill>
                  <a:prstDash val="solid"/>
                </a:ln>
                <a:latin typeface="French Script MT" panose="03020402040607040605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13800" b="1" dirty="0">
                <a:ln w="38100">
                  <a:solidFill>
                    <a:srgbClr val="FFFF00"/>
                  </a:solidFill>
                  <a:prstDash val="solid"/>
                </a:ln>
                <a:latin typeface="French Script MT" panose="03020402040607040605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Exercise 7C</a:t>
            </a:r>
            <a:endParaRPr lang="ja-JP" altLang="en-US" sz="13800" b="1" dirty="0">
              <a:ln w="38100">
                <a:solidFill>
                  <a:srgbClr val="FFFF00"/>
                </a:solidFill>
                <a:prstDash val="solid"/>
              </a:ln>
              <a:latin typeface="French Script MT" panose="03020402040607040605" pitchFamily="66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6421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21708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4800" dirty="0">
                <a:latin typeface="Comic Sans MS" pitchFamily="66" charset="0"/>
              </a:rPr>
              <a:t>Linear Transformations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1600200"/>
                <a:ext cx="3581400" cy="4525963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recognize enlargements and stretches using matrices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The matrix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Find the image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of the triangle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with vertices (1,1), (1,2) and (2,2) under the transformation represented by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Sketch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on the same set of coordinate axes.</a:t>
                </a: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Describe geometrically the transformation represented by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.</a:t>
                </a: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 eaLnBrk="1" hangingPunct="1">
                  <a:buFontTx/>
                  <a:buNone/>
                  <a:defRPr/>
                </a:pPr>
                <a:endParaRPr lang="en-US" sz="14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1600200"/>
                <a:ext cx="3581400" cy="4525963"/>
              </a:xfrm>
              <a:blipFill>
                <a:blip r:embed="rId2"/>
                <a:stretch>
                  <a:fillRect t="-8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530191" y="2063931"/>
                <a:ext cx="1778372" cy="4619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0191" y="2063931"/>
                <a:ext cx="1778372" cy="4619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752260" y="2791096"/>
                <a:ext cx="1321195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260" y="2791096"/>
                <a:ext cx="1321195" cy="4610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171405" y="1532709"/>
                <a:ext cx="478528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Multiply the matrix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by the set of coordinates</a:t>
                </a:r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1405" y="1532709"/>
                <a:ext cx="4785284" cy="338554"/>
              </a:xfrm>
              <a:prstGeom prst="rect">
                <a:avLst/>
              </a:prstGeom>
              <a:blipFill>
                <a:blip r:embed="rId5"/>
                <a:stretch>
                  <a:fillRect l="-637" t="-3571" b="-232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054145" y="3413760"/>
            <a:ext cx="50898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The new coordinates will be at (3,2), (3,4) and (6,4)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159829" y="3788227"/>
            <a:ext cx="2886892" cy="2786743"/>
            <a:chOff x="762000" y="3048000"/>
            <a:chExt cx="3505200" cy="3200400"/>
          </a:xfrm>
        </p:grpSpPr>
        <p:pic>
          <p:nvPicPr>
            <p:cNvPr id="10" name="Picture 9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048000"/>
              <a:ext cx="3505200" cy="3200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3677734" y="4725202"/>
              <a:ext cx="323481" cy="29160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050" dirty="0">
                  <a:latin typeface="Comic Sans MS" panose="030F0702030302020204" pitchFamily="66" charset="0"/>
                </a:rPr>
                <a:t>5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92278" y="4728652"/>
              <a:ext cx="391601" cy="29160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050" dirty="0">
                  <a:latin typeface="Comic Sans MS" panose="030F0702030302020204" pitchFamily="66" charset="0"/>
                </a:rPr>
                <a:t>-5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494972" y="3300869"/>
              <a:ext cx="323481" cy="29160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050" dirty="0">
                  <a:latin typeface="Comic Sans MS" panose="030F0702030302020204" pitchFamily="66" charset="0"/>
                </a:rPr>
                <a:t>5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489779" y="5825789"/>
              <a:ext cx="391601" cy="29160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050" dirty="0">
                  <a:latin typeface="Comic Sans MS" panose="030F0702030302020204" pitchFamily="66" charset="0"/>
                </a:rPr>
                <a:t>-5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713626" y="4934315"/>
            <a:ext cx="152400" cy="152400"/>
            <a:chOff x="7772400" y="1447800"/>
            <a:chExt cx="152400" cy="1524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7772400" y="14478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7772400" y="14478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7183173" y="4684041"/>
            <a:ext cx="152400" cy="152400"/>
            <a:chOff x="7772400" y="1447800"/>
            <a:chExt cx="152400" cy="15240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7772400" y="1447800"/>
              <a:ext cx="152400" cy="1524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772400" y="1447800"/>
              <a:ext cx="152400" cy="1524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6713237" y="4710492"/>
            <a:ext cx="152400" cy="152400"/>
            <a:chOff x="7772400" y="1447800"/>
            <a:chExt cx="152400" cy="152400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7772400" y="14478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7772400" y="14478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6943884" y="4712766"/>
            <a:ext cx="152400" cy="152400"/>
            <a:chOff x="7772400" y="1447800"/>
            <a:chExt cx="152400" cy="152400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7772400" y="14478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7772400" y="14478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ight Triangle 3"/>
          <p:cNvSpPr/>
          <p:nvPr/>
        </p:nvSpPr>
        <p:spPr>
          <a:xfrm rot="5400000">
            <a:off x="6801394" y="4781006"/>
            <a:ext cx="217715" cy="235131"/>
          </a:xfrm>
          <a:prstGeom prst="rtTriangl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9" name="Group 28"/>
          <p:cNvGrpSpPr/>
          <p:nvPr/>
        </p:nvGrpSpPr>
        <p:grpSpPr>
          <a:xfrm>
            <a:off x="7187527" y="4252967"/>
            <a:ext cx="152400" cy="152400"/>
            <a:chOff x="7772400" y="1447800"/>
            <a:chExt cx="152400" cy="152400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7772400" y="1447800"/>
              <a:ext cx="152400" cy="1524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7772400" y="1447800"/>
              <a:ext cx="152400" cy="1524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7845024" y="4248613"/>
            <a:ext cx="152400" cy="152400"/>
            <a:chOff x="7772400" y="1447800"/>
            <a:chExt cx="152400" cy="152400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7772400" y="1447800"/>
              <a:ext cx="152400" cy="1524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7772400" y="1447800"/>
              <a:ext cx="152400" cy="1524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ight Triangle 34"/>
          <p:cNvSpPr/>
          <p:nvPr/>
        </p:nvSpPr>
        <p:spPr>
          <a:xfrm rot="5400000">
            <a:off x="7363003" y="4236629"/>
            <a:ext cx="405129" cy="631371"/>
          </a:xfrm>
          <a:prstGeom prst="rtTriangle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505303" y="4511040"/>
                <a:ext cx="3361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5303" y="4511040"/>
                <a:ext cx="336118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7876904" y="4341222"/>
                <a:ext cx="39087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p>
                          <m:r>
                            <a:rPr lang="en-US" sz="1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GB" sz="1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6904" y="4341222"/>
                <a:ext cx="390876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39193" y="5467293"/>
            <a:ext cx="31959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The triangle has been stretched by a factor of 3 parallel to the x-axis and a factor of 2 parallel to the y-axis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35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3" grpId="0"/>
      <p:bldP spid="8" grpId="0"/>
      <p:bldP spid="4" grpId="0" animBg="1"/>
      <p:bldP spid="35" grpId="0" animBg="1"/>
      <p:bldP spid="5" grpId="0"/>
      <p:bldP spid="37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21708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4800" dirty="0">
                <a:latin typeface="Comic Sans MS" pitchFamily="66" charset="0"/>
              </a:rPr>
              <a:t>Linear Transformations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1600200"/>
                <a:ext cx="3581400" cy="4525963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recognize enlargements and stretches using matrices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The matrix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is a stretch of scale factor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parallel to the x-axis and a factor of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parallel to the y-axis.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Note that if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𝑏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then the transformation is an enlargement with scale factor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1600200"/>
                <a:ext cx="3581400" cy="4525963"/>
              </a:xfrm>
              <a:blipFill>
                <a:blip r:embed="rId2"/>
                <a:stretch>
                  <a:fillRect t="-809" r="-17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7C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345915" y="1610663"/>
            <a:ext cx="420590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For any of these stretches, the x and y-axes are invariant lines and the origin is an invariant point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For a stretch parallel to the x-axis only, points on the y-axis are invariant points, and any line parallel to the x-axis is an invariant line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For a stretch parallel to the y-axis only, points on the x-axis are invariant points, and any line parallel to the y-axis is an invariant line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It is important to </a:t>
            </a:r>
            <a:r>
              <a:rPr lang="en-US" sz="1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realise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that if the stretch is in both directions, then although the x and y-axes are invariant lines, the individual points on the lines are </a:t>
            </a:r>
            <a:r>
              <a:rPr lang="en-US" sz="14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not</a:t>
            </a:r>
            <a:endParaRPr lang="en-GB" sz="1400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91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21708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4800" dirty="0">
                <a:latin typeface="Comic Sans MS" pitchFamily="66" charset="0"/>
              </a:rPr>
              <a:t>Linear Transformations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1600200"/>
                <a:ext cx="3581400" cy="4888468"/>
              </a:xfrm>
            </p:spPr>
            <p:txBody>
              <a:bodyPr>
                <a:normAutofit fontScale="92500"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recognize enlargements and stretches using matrices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If a linear transformation is represented by Matrix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det</m:t>
                        </m:r>
                      </m:fName>
                      <m:e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</m:func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represents the scale factor for the change in area.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If the determinant is negative, it means that the shape has been reflected</a:t>
                </a:r>
              </a:p>
              <a:p>
                <a:pPr marL="0" indent="0" algn="ctr">
                  <a:buNone/>
                </a:pPr>
                <a:endParaRPr lang="en-US" sz="5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The Matrix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𝑴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</a:t>
                </a: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Describe fully the transformation represented by matrix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𝑴</m:t>
                    </m:r>
                  </m:oMath>
                </a14:m>
                <a:endParaRPr lang="en-US" sz="1400" b="1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 triangle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𝑇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has vertices at (1,0), (4,0) and (4,2). Find the area of the triangle</a:t>
                </a: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Triangle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𝑇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is transformed by using matrix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𝑴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 Find the area of the image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𝑇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1600200"/>
                <a:ext cx="3581400" cy="4888468"/>
              </a:xfrm>
              <a:blipFill>
                <a:blip r:embed="rId2"/>
                <a:stretch>
                  <a:fillRect t="-499" r="-3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7C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03329" y="1542643"/>
            <a:ext cx="43120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a) The transformation will be a stretch parallel to the x axis with scale factor 2, and a stretch parallel to the y-axis with scale factor 4.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154386" y="3850291"/>
            <a:ext cx="152400" cy="152400"/>
            <a:chOff x="7772400" y="1447800"/>
            <a:chExt cx="152400" cy="15240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7772400" y="14478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7772400" y="14478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7201337" y="3214034"/>
            <a:ext cx="152400" cy="152400"/>
            <a:chOff x="7772400" y="1447800"/>
            <a:chExt cx="152400" cy="152400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7772400" y="14478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7772400" y="14478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7201337" y="3850291"/>
            <a:ext cx="152400" cy="152400"/>
            <a:chOff x="7772400" y="1447800"/>
            <a:chExt cx="152400" cy="152400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7772400" y="14478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7772400" y="14478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ight Triangle 15"/>
          <p:cNvSpPr/>
          <p:nvPr/>
        </p:nvSpPr>
        <p:spPr>
          <a:xfrm rot="16200000">
            <a:off x="6433879" y="3095586"/>
            <a:ext cx="641905" cy="1045409"/>
          </a:xfrm>
          <a:prstGeom prst="rtTriangl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903669" y="4002691"/>
                <a:ext cx="65383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3669" y="4002691"/>
                <a:ext cx="653833" cy="307777"/>
              </a:xfrm>
              <a:prstGeom prst="rect">
                <a:avLst/>
              </a:prstGeom>
              <a:blipFill>
                <a:blip r:embed="rId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4203329" y="2900930"/>
            <a:ext cx="1815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b) A sketch helps!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950620" y="4005245"/>
                <a:ext cx="65383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0620" y="4005245"/>
                <a:ext cx="653833" cy="307777"/>
              </a:xfrm>
              <a:prstGeom prst="rect">
                <a:avLst/>
              </a:prstGeom>
              <a:blipFill>
                <a:blip r:embed="rId4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950619" y="2879732"/>
                <a:ext cx="65383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0619" y="2879732"/>
                <a:ext cx="653833" cy="307777"/>
              </a:xfrm>
              <a:prstGeom prst="rect">
                <a:avLst/>
              </a:prstGeom>
              <a:blipFill>
                <a:blip r:embed="rId5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587990" y="3906664"/>
                <a:ext cx="3321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7990" y="3906664"/>
                <a:ext cx="332142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272310" y="3449737"/>
                <a:ext cx="3321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2310" y="3449737"/>
                <a:ext cx="332142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4203329" y="4425450"/>
            <a:ext cx="3733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So the area is 3 square units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203329" y="5288767"/>
                <a:ext cx="15021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c)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det</m:t>
                        </m:r>
                      </m:fName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func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3329" y="5288767"/>
                <a:ext cx="1502178" cy="307777"/>
              </a:xfrm>
              <a:prstGeom prst="rect">
                <a:avLst/>
              </a:prstGeom>
              <a:blipFill>
                <a:blip r:embed="rId8"/>
                <a:stretch>
                  <a:fillRect l="-1220"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4203329" y="5596544"/>
            <a:ext cx="3733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So the area of the new triangle will be 24 square units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43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C28D9FB-2C9E-4742-95EE-46B11A8A5B22}"/>
              </a:ext>
            </a:extLst>
          </p:cNvPr>
          <p:cNvSpPr/>
          <p:nvPr/>
        </p:nvSpPr>
        <p:spPr>
          <a:xfrm>
            <a:off x="857235" y="1316007"/>
            <a:ext cx="7410427" cy="431656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13800" b="1" dirty="0">
                <a:ln w="38100">
                  <a:solidFill>
                    <a:srgbClr val="FFFF00"/>
                  </a:solidFill>
                  <a:prstDash val="solid"/>
                </a:ln>
                <a:latin typeface="French Script MT" panose="03020402040607040605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13800" b="1" dirty="0">
                <a:ln w="38100">
                  <a:solidFill>
                    <a:srgbClr val="FFFF00"/>
                  </a:solidFill>
                  <a:prstDash val="solid"/>
                </a:ln>
                <a:latin typeface="French Script MT" panose="03020402040607040605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Exercise 7D</a:t>
            </a:r>
            <a:endParaRPr lang="ja-JP" altLang="en-US" sz="13800" b="1" dirty="0">
              <a:ln w="38100">
                <a:solidFill>
                  <a:srgbClr val="FFFF00"/>
                </a:solidFill>
                <a:prstDash val="solid"/>
              </a:ln>
              <a:latin typeface="French Script MT" panose="03020402040607040605" pitchFamily="66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2507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886200" cy="50143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can use matrix products to represent combinations of transformations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2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1200" dirty="0">
                <a:latin typeface="Comic Sans MS" panose="030F0702030302020204" pitchFamily="66" charset="0"/>
              </a:rPr>
              <a:t>The points A(1,0), B(0,1) and C(2,0) are the vertices of a triangle T. The triangle T is rotated 90° anticlockwise around (0,0) and then the image T’ is reflected in the line y = x to obtain the triangle T’’.</a:t>
            </a:r>
          </a:p>
          <a:p>
            <a:pPr marL="0" indent="0" algn="ctr">
              <a:buNone/>
            </a:pPr>
            <a:endParaRPr lang="en-GB" sz="1200" dirty="0">
              <a:latin typeface="Comic Sans MS" panose="030F0702030302020204" pitchFamily="66" charset="0"/>
            </a:endParaRPr>
          </a:p>
          <a:p>
            <a:pPr marL="228600" indent="-228600" algn="ctr">
              <a:buAutoNum type="alphaLcParenR"/>
            </a:pPr>
            <a:r>
              <a:rPr lang="en-GB" sz="1200" dirty="0">
                <a:latin typeface="Comic Sans MS" panose="030F0702030302020204" pitchFamily="66" charset="0"/>
              </a:rPr>
              <a:t>On separate diagrams, draw T, T’ and T’’</a:t>
            </a:r>
          </a:p>
          <a:p>
            <a:pPr marL="228600" indent="-228600" algn="ctr">
              <a:buAutoNum type="alphaLcParenR"/>
            </a:pPr>
            <a:endParaRPr lang="en-GB" sz="1200" dirty="0">
              <a:latin typeface="Comic Sans MS" panose="030F0702030302020204" pitchFamily="66" charset="0"/>
            </a:endParaRPr>
          </a:p>
          <a:p>
            <a:pPr marL="228600" indent="-228600" algn="ctr">
              <a:buAutoNum type="alphaLcParenR"/>
            </a:pPr>
            <a:r>
              <a:rPr lang="en-GB" sz="1200" dirty="0" err="1">
                <a:latin typeface="Comic Sans MS" panose="030F0702030302020204" pitchFamily="66" charset="0"/>
              </a:rPr>
              <a:t>i</a:t>
            </a:r>
            <a:r>
              <a:rPr lang="en-GB" sz="1200" dirty="0">
                <a:latin typeface="Comic Sans MS" panose="030F0702030302020204" pitchFamily="66" charset="0"/>
              </a:rPr>
              <a:t>) Find the matrix </a:t>
            </a:r>
            <a:r>
              <a:rPr lang="en-GB" sz="1200" b="1" dirty="0">
                <a:latin typeface="Comic Sans MS" panose="030F0702030302020204" pitchFamily="66" charset="0"/>
              </a:rPr>
              <a:t>P</a:t>
            </a:r>
            <a:r>
              <a:rPr lang="en-GB" sz="1200" dirty="0">
                <a:latin typeface="Comic Sans MS" panose="030F0702030302020204" pitchFamily="66" charset="0"/>
              </a:rPr>
              <a:t> such that </a:t>
            </a:r>
            <a:r>
              <a:rPr lang="en-GB" sz="1200" b="1" dirty="0">
                <a:latin typeface="Comic Sans MS" panose="030F0702030302020204" pitchFamily="66" charset="0"/>
              </a:rPr>
              <a:t>P</a:t>
            </a:r>
            <a:r>
              <a:rPr lang="en-GB" sz="1200" dirty="0">
                <a:latin typeface="Comic Sans MS" panose="030F0702030302020204" pitchFamily="66" charset="0"/>
              </a:rPr>
              <a:t>(T) = T’</a:t>
            </a:r>
          </a:p>
          <a:p>
            <a:pPr marL="0" indent="0" algn="ctr">
              <a:buNone/>
            </a:pPr>
            <a:r>
              <a:rPr lang="en-GB" sz="1200" dirty="0">
                <a:latin typeface="Comic Sans MS" panose="030F0702030302020204" pitchFamily="66" charset="0"/>
              </a:rPr>
              <a:t>          ii)  Find the matrix </a:t>
            </a:r>
            <a:r>
              <a:rPr lang="en-GB" sz="1200" b="1" dirty="0">
                <a:latin typeface="Comic Sans MS" panose="030F0702030302020204" pitchFamily="66" charset="0"/>
              </a:rPr>
              <a:t>Q</a:t>
            </a:r>
            <a:r>
              <a:rPr lang="en-GB" sz="1200" dirty="0">
                <a:latin typeface="Comic Sans MS" panose="030F0702030302020204" pitchFamily="66" charset="0"/>
              </a:rPr>
              <a:t> such that </a:t>
            </a:r>
            <a:r>
              <a:rPr lang="en-GB" sz="1200" b="1" dirty="0">
                <a:latin typeface="Comic Sans MS" panose="030F0702030302020204" pitchFamily="66" charset="0"/>
              </a:rPr>
              <a:t>Q</a:t>
            </a:r>
            <a:r>
              <a:rPr lang="en-GB" sz="1200" dirty="0">
                <a:latin typeface="Comic Sans MS" panose="030F0702030302020204" pitchFamily="66" charset="0"/>
              </a:rPr>
              <a:t>(T’) = T’’</a:t>
            </a:r>
          </a:p>
          <a:p>
            <a:pPr marL="0" indent="0" algn="ctr">
              <a:buNone/>
            </a:pPr>
            <a:endParaRPr lang="en-GB" sz="1200" dirty="0">
              <a:latin typeface="Comic Sans MS" panose="030F0702030302020204" pitchFamily="66" charset="0"/>
            </a:endParaRPr>
          </a:p>
          <a:p>
            <a:pPr algn="ctr">
              <a:buFont typeface="Wingdings"/>
              <a:buChar char="à"/>
            </a:pPr>
            <a:r>
              <a:rPr lang="en-GB" sz="1200" dirty="0">
                <a:latin typeface="Comic Sans MS" panose="030F0702030302020204" pitchFamily="66" charset="0"/>
                <a:sym typeface="Wingdings" panose="05000000000000000000" pitchFamily="2" charset="2"/>
              </a:rPr>
              <a:t>These are asking you what matrix takes you from T to T’ and from T’ to T’’ respectively…</a:t>
            </a:r>
          </a:p>
          <a:p>
            <a:pPr algn="ctr">
              <a:buFont typeface="Wingdings"/>
              <a:buChar char="à"/>
            </a:pPr>
            <a:endParaRPr lang="en-GB" sz="12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/>
              <a:buChar char="à"/>
            </a:pPr>
            <a:r>
              <a:rPr lang="en-GB" sz="1200" dirty="0">
                <a:latin typeface="Comic Sans MS" panose="030F0702030302020204" pitchFamily="66" charset="0"/>
                <a:sym typeface="Wingdings" panose="05000000000000000000" pitchFamily="2" charset="2"/>
              </a:rPr>
              <a:t>Consider coordinate changes…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267200" y="2362200"/>
            <a:ext cx="1524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867400" y="2362200"/>
            <a:ext cx="1524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467600" y="2362200"/>
            <a:ext cx="1524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6200000">
            <a:off x="4267200" y="2362200"/>
            <a:ext cx="1524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6200000">
            <a:off x="5867400" y="2362200"/>
            <a:ext cx="1524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6200000">
            <a:off x="7467600" y="2362200"/>
            <a:ext cx="1524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5029200" y="2133600"/>
            <a:ext cx="609600" cy="228600"/>
            <a:chOff x="5029200" y="2133600"/>
            <a:chExt cx="609600" cy="228600"/>
          </a:xfrm>
        </p:grpSpPr>
        <p:cxnSp>
          <p:nvCxnSpPr>
            <p:cNvPr id="29" name="Straight Connector 28"/>
            <p:cNvCxnSpPr/>
            <p:nvPr/>
          </p:nvCxnSpPr>
          <p:spPr>
            <a:xfrm flipH="1" flipV="1">
              <a:off x="5029200" y="2133600"/>
              <a:ext cx="228600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 flipV="1">
              <a:off x="5029200" y="2133600"/>
              <a:ext cx="609600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5257800" y="2362200"/>
              <a:ext cx="3810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 rot="16200000">
            <a:off x="6210300" y="1943100"/>
            <a:ext cx="609600" cy="228600"/>
            <a:chOff x="5334000" y="2971800"/>
            <a:chExt cx="609600" cy="228600"/>
          </a:xfrm>
        </p:grpSpPr>
        <p:cxnSp>
          <p:nvCxnSpPr>
            <p:cNvPr id="34" name="Straight Connector 33"/>
            <p:cNvCxnSpPr/>
            <p:nvPr/>
          </p:nvCxnSpPr>
          <p:spPr>
            <a:xfrm flipH="1" flipV="1">
              <a:off x="5334000" y="2971800"/>
              <a:ext cx="228600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 flipV="1">
              <a:off x="5334000" y="2971800"/>
              <a:ext cx="609600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5562600" y="3200400"/>
              <a:ext cx="3810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 flipV="1">
            <a:off x="8229600" y="2362200"/>
            <a:ext cx="609600" cy="228600"/>
            <a:chOff x="5334000" y="2971800"/>
            <a:chExt cx="609600" cy="228600"/>
          </a:xfrm>
        </p:grpSpPr>
        <p:cxnSp>
          <p:nvCxnSpPr>
            <p:cNvPr id="40" name="Straight Connector 39"/>
            <p:cNvCxnSpPr/>
            <p:nvPr/>
          </p:nvCxnSpPr>
          <p:spPr>
            <a:xfrm flipH="1" flipV="1">
              <a:off x="5334000" y="2971800"/>
              <a:ext cx="228600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 flipV="1">
              <a:off x="5334000" y="2971800"/>
              <a:ext cx="609600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5562600" y="3200400"/>
              <a:ext cx="3810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Arc 42"/>
          <p:cNvSpPr>
            <a:spLocks noChangeAspect="1"/>
          </p:cNvSpPr>
          <p:nvPr/>
        </p:nvSpPr>
        <p:spPr>
          <a:xfrm>
            <a:off x="6477000" y="1905000"/>
            <a:ext cx="457200" cy="457200"/>
          </a:xfrm>
          <a:prstGeom prst="arc">
            <a:avLst/>
          </a:prstGeom>
          <a:ln w="19050">
            <a:solidFill>
              <a:srgbClr val="0000CC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4" name="Group 43"/>
          <p:cNvGrpSpPr/>
          <p:nvPr/>
        </p:nvGrpSpPr>
        <p:grpSpPr>
          <a:xfrm>
            <a:off x="6629400" y="2133600"/>
            <a:ext cx="609600" cy="228600"/>
            <a:chOff x="5334000" y="2971800"/>
            <a:chExt cx="609600" cy="228600"/>
          </a:xfrm>
        </p:grpSpPr>
        <p:cxnSp>
          <p:nvCxnSpPr>
            <p:cNvPr id="45" name="Straight Connector 44"/>
            <p:cNvCxnSpPr/>
            <p:nvPr/>
          </p:nvCxnSpPr>
          <p:spPr>
            <a:xfrm flipH="1" flipV="1">
              <a:off x="5334000" y="2971800"/>
              <a:ext cx="228600" cy="228600"/>
            </a:xfrm>
            <a:prstGeom prst="line">
              <a:avLst/>
            </a:prstGeom>
            <a:ln w="254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 flipV="1">
              <a:off x="5334000" y="2971800"/>
              <a:ext cx="609600" cy="228600"/>
            </a:xfrm>
            <a:prstGeom prst="line">
              <a:avLst/>
            </a:prstGeom>
            <a:ln w="254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5562600" y="3200400"/>
              <a:ext cx="381000" cy="0"/>
            </a:xfrm>
            <a:prstGeom prst="line">
              <a:avLst/>
            </a:prstGeom>
            <a:ln w="254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 rot="16200000">
            <a:off x="7810500" y="1943100"/>
            <a:ext cx="609600" cy="228600"/>
            <a:chOff x="5334000" y="2971800"/>
            <a:chExt cx="609600" cy="228600"/>
          </a:xfrm>
        </p:grpSpPr>
        <p:cxnSp>
          <p:nvCxnSpPr>
            <p:cNvPr id="49" name="Straight Connector 48"/>
            <p:cNvCxnSpPr/>
            <p:nvPr/>
          </p:nvCxnSpPr>
          <p:spPr>
            <a:xfrm flipH="1" flipV="1">
              <a:off x="5334000" y="2971800"/>
              <a:ext cx="228600" cy="228600"/>
            </a:xfrm>
            <a:prstGeom prst="line">
              <a:avLst/>
            </a:prstGeom>
            <a:ln w="254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 flipV="1">
              <a:off x="5334000" y="2971800"/>
              <a:ext cx="609600" cy="228600"/>
            </a:xfrm>
            <a:prstGeom prst="line">
              <a:avLst/>
            </a:prstGeom>
            <a:ln w="254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5562600" y="3200400"/>
              <a:ext cx="381000" cy="0"/>
            </a:xfrm>
            <a:prstGeom prst="line">
              <a:avLst/>
            </a:prstGeom>
            <a:ln w="254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3" name="Straight Connector 52"/>
          <p:cNvCxnSpPr/>
          <p:nvPr/>
        </p:nvCxnSpPr>
        <p:spPr>
          <a:xfrm flipV="1">
            <a:off x="7467600" y="1676400"/>
            <a:ext cx="1447800" cy="1447800"/>
          </a:xfrm>
          <a:prstGeom prst="line">
            <a:avLst/>
          </a:prstGeom>
          <a:ln w="19050">
            <a:solidFill>
              <a:srgbClr val="0000C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5638800" y="32004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omic Sans MS" panose="030F0702030302020204" pitchFamily="66" charset="0"/>
              </a:rPr>
              <a:t>Rotated 90° anticlockwise about (0,0)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308273" y="3352800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omic Sans MS" panose="030F0702030302020204" pitchFamily="66" charset="0"/>
              </a:rPr>
              <a:t>Reflected in y = x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257800" y="1905000"/>
            <a:ext cx="309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172200" y="1828800"/>
            <a:ext cx="349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T’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8458200" y="2514600"/>
            <a:ext cx="3898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T’’</a:t>
            </a:r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4409584" y="5535559"/>
            <a:ext cx="20574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rot="16200000">
            <a:off x="4371484" y="5573659"/>
            <a:ext cx="20574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4806133" y="4949729"/>
            <a:ext cx="553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00CC"/>
                </a:solidFill>
                <a:latin typeface="Comic Sans MS" pitchFamily="66" charset="0"/>
              </a:rPr>
              <a:t>(0,1)</a:t>
            </a:r>
            <a:endParaRPr lang="en-GB" sz="12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5803257" y="5426527"/>
            <a:ext cx="175859" cy="228600"/>
            <a:chOff x="6629400" y="4876800"/>
            <a:chExt cx="175859" cy="228600"/>
          </a:xfrm>
        </p:grpSpPr>
        <p:cxnSp>
          <p:nvCxnSpPr>
            <p:cNvPr id="65" name="Straight Connector 64"/>
            <p:cNvCxnSpPr/>
            <p:nvPr/>
          </p:nvCxnSpPr>
          <p:spPr>
            <a:xfrm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>
            <a:off x="5306802" y="4969433"/>
            <a:ext cx="175859" cy="228600"/>
            <a:chOff x="6629400" y="4876800"/>
            <a:chExt cx="175859" cy="228600"/>
          </a:xfrm>
        </p:grpSpPr>
        <p:cxnSp>
          <p:nvCxnSpPr>
            <p:cNvPr id="68" name="Straight Connector 67"/>
            <p:cNvCxnSpPr/>
            <p:nvPr/>
          </p:nvCxnSpPr>
          <p:spPr>
            <a:xfrm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extBox 69"/>
          <p:cNvSpPr txBox="1"/>
          <p:nvPr/>
        </p:nvSpPr>
        <p:spPr>
          <a:xfrm>
            <a:off x="5591570" y="5656060"/>
            <a:ext cx="553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Comic Sans MS" pitchFamily="66" charset="0"/>
              </a:rPr>
              <a:t>(1,0)</a:t>
            </a:r>
            <a:endParaRPr lang="en-GB" sz="1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4806133" y="5421259"/>
            <a:ext cx="175859" cy="228600"/>
            <a:chOff x="6629400" y="4876800"/>
            <a:chExt cx="175859" cy="228600"/>
          </a:xfrm>
        </p:grpSpPr>
        <p:cxnSp>
          <p:nvCxnSpPr>
            <p:cNvPr id="84" name="Straight Connector 83"/>
            <p:cNvCxnSpPr/>
            <p:nvPr/>
          </p:nvCxnSpPr>
          <p:spPr>
            <a:xfrm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H="1"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/>
          <p:cNvGrpSpPr/>
          <p:nvPr/>
        </p:nvGrpSpPr>
        <p:grpSpPr>
          <a:xfrm>
            <a:off x="5307317" y="4962623"/>
            <a:ext cx="175859" cy="228600"/>
            <a:chOff x="6629400" y="4876800"/>
            <a:chExt cx="175859" cy="228600"/>
          </a:xfrm>
        </p:grpSpPr>
        <p:cxnSp>
          <p:nvCxnSpPr>
            <p:cNvPr id="87" name="Straight Connector 86"/>
            <p:cNvCxnSpPr/>
            <p:nvPr/>
          </p:nvCxnSpPr>
          <p:spPr>
            <a:xfrm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H="1"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TextBox 90"/>
          <p:cNvSpPr txBox="1"/>
          <p:nvPr/>
        </p:nvSpPr>
        <p:spPr>
          <a:xfrm>
            <a:off x="5504505" y="4945233"/>
            <a:ext cx="553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Comic Sans MS" pitchFamily="66" charset="0"/>
              </a:rPr>
              <a:t>(0,1)</a:t>
            </a:r>
            <a:endParaRPr lang="en-GB" sz="1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4570095" y="5656060"/>
            <a:ext cx="6479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00CC"/>
                </a:solidFill>
                <a:latin typeface="Comic Sans MS" pitchFamily="66" charset="0"/>
              </a:rPr>
              <a:t>(-1,0)</a:t>
            </a:r>
            <a:endParaRPr lang="en-GB" sz="12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6817921" y="4787980"/>
                <a:ext cx="1929631" cy="4515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𝑂𝑟𝑖𝑔𝑖𝑛𝑎𝑙</m:t>
                      </m:r>
                      <m:r>
                        <a:rPr lang="en-US" sz="1400" b="0" i="1" smtClean="0">
                          <a:latin typeface="Cambria Math"/>
                        </a:rPr>
                        <m:t> </m:t>
                      </m:r>
                      <m:r>
                        <a:rPr lang="en-US" sz="1400" b="0" i="1" smtClean="0">
                          <a:latin typeface="Cambria Math"/>
                        </a:rPr>
                        <m:t>𝑝𝑎𝑖𝑟</m:t>
                      </m:r>
                      <m:r>
                        <a:rPr lang="en-US" sz="1400" b="0" i="1" smtClean="0">
                          <a:latin typeface="Cambria Math"/>
                        </a:rPr>
                        <m:t>: 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7921" y="4787980"/>
                <a:ext cx="1929631" cy="45159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6912762" y="5982567"/>
                <a:ext cx="1690335" cy="4515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𝑁𝑒𝑤</m:t>
                      </m:r>
                      <m:r>
                        <a:rPr lang="en-US" sz="1400" b="0" i="1" smtClean="0">
                          <a:latin typeface="Cambria Math"/>
                        </a:rPr>
                        <m:t> </m:t>
                      </m:r>
                      <m:r>
                        <a:rPr lang="en-US" sz="1400" b="0" i="1" smtClean="0">
                          <a:latin typeface="Cambria Math"/>
                        </a:rPr>
                        <m:t>𝑝𝑎𝑖𝑟</m:t>
                      </m:r>
                      <m:r>
                        <a:rPr lang="en-US" sz="1400" b="0" i="1" smtClean="0">
                          <a:latin typeface="Cambria Math"/>
                        </a:rPr>
                        <m:t>: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2762" y="5982567"/>
                <a:ext cx="1690335" cy="451598"/>
              </a:xfrm>
              <a:prstGeom prst="rect">
                <a:avLst/>
              </a:prstGeom>
              <a:blipFill rotWithShape="1">
                <a:blip r:embed="rId4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Straight Arrow Connector 94"/>
          <p:cNvCxnSpPr/>
          <p:nvPr/>
        </p:nvCxnSpPr>
        <p:spPr>
          <a:xfrm rot="5400000" flipV="1">
            <a:off x="7556571" y="5584532"/>
            <a:ext cx="462050" cy="215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7836672" y="5321562"/>
            <a:ext cx="1250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Replace </a:t>
            </a:r>
            <a:r>
              <a:rPr lang="en-GB" sz="1200">
                <a:solidFill>
                  <a:srgbClr val="FF0000"/>
                </a:solidFill>
                <a:latin typeface="Comic Sans MS" panose="030F0702030302020204" pitchFamily="66" charset="0"/>
              </a:rPr>
              <a:t>the coordinates!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628650" y="6007852"/>
                <a:ext cx="1218282" cy="4515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𝑷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6007852"/>
                <a:ext cx="1218282" cy="451598"/>
              </a:xfrm>
              <a:prstGeom prst="rect">
                <a:avLst/>
              </a:prstGeom>
              <a:blipFill>
                <a:blip r:embed="rId5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TextBox 97"/>
          <p:cNvSpPr txBox="1"/>
          <p:nvPr/>
        </p:nvSpPr>
        <p:spPr>
          <a:xfrm>
            <a:off x="4460150" y="3960852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u="sng" dirty="0">
                <a:latin typeface="Comic Sans MS" panose="030F0702030302020204" pitchFamily="66" charset="0"/>
              </a:rPr>
              <a:t>First transformation, the 90° anticlockwise rotation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5111246" y="2362200"/>
            <a:ext cx="2872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50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4768975" y="2020228"/>
            <a:ext cx="26962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50" dirty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5490501" y="2369894"/>
            <a:ext cx="26962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50" dirty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6608887" y="2024075"/>
            <a:ext cx="2872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50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6608887" y="1676400"/>
            <a:ext cx="26962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50" dirty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6265987" y="2351809"/>
            <a:ext cx="26962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50" dirty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8312523" y="2147186"/>
            <a:ext cx="2872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50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8668717" y="2154880"/>
            <a:ext cx="26962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50" dirty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7980487" y="2463842"/>
            <a:ext cx="26962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50" dirty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09" name="Arc 108"/>
          <p:cNvSpPr>
            <a:spLocks noChangeAspect="1"/>
          </p:cNvSpPr>
          <p:nvPr/>
        </p:nvSpPr>
        <p:spPr>
          <a:xfrm>
            <a:off x="5316231" y="5198860"/>
            <a:ext cx="457200" cy="457200"/>
          </a:xfrm>
          <a:prstGeom prst="arc">
            <a:avLst/>
          </a:prstGeom>
          <a:ln w="1905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Arc 109"/>
          <p:cNvSpPr>
            <a:spLocks noChangeAspect="1"/>
          </p:cNvSpPr>
          <p:nvPr/>
        </p:nvSpPr>
        <p:spPr>
          <a:xfrm rot="16200000">
            <a:off x="5009288" y="5196422"/>
            <a:ext cx="457200" cy="457200"/>
          </a:xfrm>
          <a:prstGeom prst="arc">
            <a:avLst/>
          </a:prstGeom>
          <a:ln w="19050">
            <a:solidFill>
              <a:srgbClr val="0000CC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21708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4800" dirty="0">
                <a:latin typeface="Comic Sans MS" pitchFamily="66" charset="0"/>
              </a:rPr>
              <a:t>Linear Transformations</a:t>
            </a:r>
          </a:p>
        </p:txBody>
      </p:sp>
      <p:sp>
        <p:nvSpPr>
          <p:cNvPr id="76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7D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4" grpId="0"/>
      <p:bldP spid="55" grpId="0"/>
      <p:bldP spid="56" grpId="0"/>
      <p:bldP spid="57" grpId="0"/>
      <p:bldP spid="58" grpId="0"/>
      <p:bldP spid="63" grpId="0"/>
      <p:bldP spid="63" grpId="1"/>
      <p:bldP spid="70" grpId="0"/>
      <p:bldP spid="70" grpId="1"/>
      <p:bldP spid="91" grpId="0"/>
      <p:bldP spid="92" grpId="0"/>
      <p:bldP spid="93" grpId="0"/>
      <p:bldP spid="94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09" grpId="0" animBg="1"/>
      <p:bldP spid="1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886200" cy="50143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can use matrix products to represent combinations of transformations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2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1200" dirty="0">
                <a:latin typeface="Comic Sans MS" panose="030F0702030302020204" pitchFamily="66" charset="0"/>
              </a:rPr>
              <a:t>The points A(1,0), B(0,1) and C(2,0) are the vertices of a triangle T. The triangle T is rotated 90° anticlockwise around (0,0) and then the image T’ is reflected in the line y = x to obtain the triangle T’’.</a:t>
            </a:r>
          </a:p>
          <a:p>
            <a:pPr marL="0" indent="0" algn="ctr">
              <a:buNone/>
            </a:pPr>
            <a:endParaRPr lang="en-GB" sz="1200" dirty="0">
              <a:latin typeface="Comic Sans MS" panose="030F0702030302020204" pitchFamily="66" charset="0"/>
            </a:endParaRPr>
          </a:p>
          <a:p>
            <a:pPr marL="228600" indent="-228600" algn="ctr">
              <a:buAutoNum type="alphaLcParenR"/>
            </a:pPr>
            <a:r>
              <a:rPr lang="en-GB" sz="1200" dirty="0">
                <a:latin typeface="Comic Sans MS" panose="030F0702030302020204" pitchFamily="66" charset="0"/>
              </a:rPr>
              <a:t>On separate diagrams, draw T, T’ and T’’</a:t>
            </a:r>
          </a:p>
          <a:p>
            <a:pPr marL="228600" indent="-228600" algn="ctr">
              <a:buAutoNum type="alphaLcParenR"/>
            </a:pPr>
            <a:endParaRPr lang="en-GB" sz="1200" dirty="0">
              <a:latin typeface="Comic Sans MS" panose="030F0702030302020204" pitchFamily="66" charset="0"/>
            </a:endParaRPr>
          </a:p>
          <a:p>
            <a:pPr marL="228600" indent="-228600" algn="ctr">
              <a:buAutoNum type="alphaLcParenR"/>
            </a:pPr>
            <a:r>
              <a:rPr lang="en-GB" sz="1200" dirty="0" err="1">
                <a:latin typeface="Comic Sans MS" panose="030F0702030302020204" pitchFamily="66" charset="0"/>
              </a:rPr>
              <a:t>i</a:t>
            </a:r>
            <a:r>
              <a:rPr lang="en-GB" sz="1200" dirty="0">
                <a:latin typeface="Comic Sans MS" panose="030F0702030302020204" pitchFamily="66" charset="0"/>
              </a:rPr>
              <a:t>) Find the matrix </a:t>
            </a:r>
            <a:r>
              <a:rPr lang="en-GB" sz="1200" b="1" dirty="0">
                <a:latin typeface="Comic Sans MS" panose="030F0702030302020204" pitchFamily="66" charset="0"/>
              </a:rPr>
              <a:t>P</a:t>
            </a:r>
            <a:r>
              <a:rPr lang="en-GB" sz="1200" dirty="0">
                <a:latin typeface="Comic Sans MS" panose="030F0702030302020204" pitchFamily="66" charset="0"/>
              </a:rPr>
              <a:t> such that </a:t>
            </a:r>
            <a:r>
              <a:rPr lang="en-GB" sz="1200" b="1" dirty="0">
                <a:latin typeface="Comic Sans MS" panose="030F0702030302020204" pitchFamily="66" charset="0"/>
              </a:rPr>
              <a:t>P</a:t>
            </a:r>
            <a:r>
              <a:rPr lang="en-GB" sz="1200" dirty="0">
                <a:latin typeface="Comic Sans MS" panose="030F0702030302020204" pitchFamily="66" charset="0"/>
              </a:rPr>
              <a:t>(T) = T’</a:t>
            </a:r>
          </a:p>
          <a:p>
            <a:pPr marL="0" indent="0" algn="ctr">
              <a:buNone/>
            </a:pPr>
            <a:r>
              <a:rPr lang="en-GB" sz="1200" dirty="0">
                <a:latin typeface="Comic Sans MS" panose="030F0702030302020204" pitchFamily="66" charset="0"/>
              </a:rPr>
              <a:t>          ii)  Find the matrix </a:t>
            </a:r>
            <a:r>
              <a:rPr lang="en-GB" sz="1200" b="1" dirty="0">
                <a:latin typeface="Comic Sans MS" panose="030F0702030302020204" pitchFamily="66" charset="0"/>
              </a:rPr>
              <a:t>Q</a:t>
            </a:r>
            <a:r>
              <a:rPr lang="en-GB" sz="1200" dirty="0">
                <a:latin typeface="Comic Sans MS" panose="030F0702030302020204" pitchFamily="66" charset="0"/>
              </a:rPr>
              <a:t> such that </a:t>
            </a:r>
            <a:r>
              <a:rPr lang="en-GB" sz="1200" b="1" dirty="0">
                <a:latin typeface="Comic Sans MS" panose="030F0702030302020204" pitchFamily="66" charset="0"/>
              </a:rPr>
              <a:t>Q</a:t>
            </a:r>
            <a:r>
              <a:rPr lang="en-GB" sz="1200" dirty="0">
                <a:latin typeface="Comic Sans MS" panose="030F0702030302020204" pitchFamily="66" charset="0"/>
              </a:rPr>
              <a:t>(T’) = T’’</a:t>
            </a:r>
          </a:p>
          <a:p>
            <a:pPr marL="0" indent="0" algn="ctr">
              <a:buNone/>
            </a:pPr>
            <a:endParaRPr lang="en-GB" sz="1200" dirty="0">
              <a:latin typeface="Comic Sans MS" panose="030F0702030302020204" pitchFamily="66" charset="0"/>
            </a:endParaRPr>
          </a:p>
          <a:p>
            <a:pPr algn="ctr">
              <a:buFont typeface="Wingdings"/>
              <a:buChar char="à"/>
            </a:pPr>
            <a:r>
              <a:rPr lang="en-GB" sz="1200" dirty="0">
                <a:latin typeface="Comic Sans MS" panose="030F0702030302020204" pitchFamily="66" charset="0"/>
                <a:sym typeface="Wingdings" panose="05000000000000000000" pitchFamily="2" charset="2"/>
              </a:rPr>
              <a:t>These are asking you what matrix takes you from T to T’ and from T’ to T’’ respectively…</a:t>
            </a:r>
          </a:p>
          <a:p>
            <a:pPr algn="ctr">
              <a:buFont typeface="Wingdings"/>
              <a:buChar char="à"/>
            </a:pPr>
            <a:endParaRPr lang="en-GB" sz="12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/>
              <a:buChar char="à"/>
            </a:pPr>
            <a:r>
              <a:rPr lang="en-GB" sz="1200" dirty="0">
                <a:latin typeface="Comic Sans MS" panose="030F0702030302020204" pitchFamily="66" charset="0"/>
                <a:sym typeface="Wingdings" panose="05000000000000000000" pitchFamily="2" charset="2"/>
              </a:rPr>
              <a:t>Consider coordinate changes…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267200" y="2362200"/>
            <a:ext cx="1524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867400" y="2362200"/>
            <a:ext cx="1524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467600" y="2362200"/>
            <a:ext cx="1524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6200000">
            <a:off x="4267200" y="2362200"/>
            <a:ext cx="1524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6200000">
            <a:off x="5867400" y="2362200"/>
            <a:ext cx="1524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6200000">
            <a:off x="7467600" y="2362200"/>
            <a:ext cx="1524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5029200" y="2133600"/>
            <a:ext cx="609600" cy="228600"/>
            <a:chOff x="5029200" y="2133600"/>
            <a:chExt cx="609600" cy="228600"/>
          </a:xfrm>
        </p:grpSpPr>
        <p:cxnSp>
          <p:nvCxnSpPr>
            <p:cNvPr id="29" name="Straight Connector 28"/>
            <p:cNvCxnSpPr/>
            <p:nvPr/>
          </p:nvCxnSpPr>
          <p:spPr>
            <a:xfrm flipH="1" flipV="1">
              <a:off x="5029200" y="2133600"/>
              <a:ext cx="228600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 flipV="1">
              <a:off x="5029200" y="2133600"/>
              <a:ext cx="609600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5257800" y="2362200"/>
              <a:ext cx="3810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 rot="16200000">
            <a:off x="6210300" y="1943100"/>
            <a:ext cx="609600" cy="228600"/>
            <a:chOff x="5334000" y="2971800"/>
            <a:chExt cx="609600" cy="228600"/>
          </a:xfrm>
        </p:grpSpPr>
        <p:cxnSp>
          <p:nvCxnSpPr>
            <p:cNvPr id="34" name="Straight Connector 33"/>
            <p:cNvCxnSpPr/>
            <p:nvPr/>
          </p:nvCxnSpPr>
          <p:spPr>
            <a:xfrm flipH="1" flipV="1">
              <a:off x="5334000" y="2971800"/>
              <a:ext cx="228600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 flipV="1">
              <a:off x="5334000" y="2971800"/>
              <a:ext cx="609600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5562600" y="3200400"/>
              <a:ext cx="3810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 flipV="1">
            <a:off x="8229600" y="2362200"/>
            <a:ext cx="609600" cy="228600"/>
            <a:chOff x="5334000" y="2971800"/>
            <a:chExt cx="609600" cy="228600"/>
          </a:xfrm>
        </p:grpSpPr>
        <p:cxnSp>
          <p:nvCxnSpPr>
            <p:cNvPr id="40" name="Straight Connector 39"/>
            <p:cNvCxnSpPr/>
            <p:nvPr/>
          </p:nvCxnSpPr>
          <p:spPr>
            <a:xfrm flipH="1" flipV="1">
              <a:off x="5334000" y="2971800"/>
              <a:ext cx="228600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 flipV="1">
              <a:off x="5334000" y="2971800"/>
              <a:ext cx="609600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5562600" y="3200400"/>
              <a:ext cx="3810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Arc 42"/>
          <p:cNvSpPr>
            <a:spLocks noChangeAspect="1"/>
          </p:cNvSpPr>
          <p:nvPr/>
        </p:nvSpPr>
        <p:spPr>
          <a:xfrm>
            <a:off x="6477000" y="1905000"/>
            <a:ext cx="457200" cy="457200"/>
          </a:xfrm>
          <a:prstGeom prst="arc">
            <a:avLst/>
          </a:prstGeom>
          <a:ln w="19050">
            <a:solidFill>
              <a:srgbClr val="0000CC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3" name="Straight Connector 52"/>
          <p:cNvCxnSpPr/>
          <p:nvPr/>
        </p:nvCxnSpPr>
        <p:spPr>
          <a:xfrm flipV="1">
            <a:off x="7467600" y="1676400"/>
            <a:ext cx="1447800" cy="1447800"/>
          </a:xfrm>
          <a:prstGeom prst="line">
            <a:avLst/>
          </a:prstGeom>
          <a:ln w="19050">
            <a:solidFill>
              <a:srgbClr val="0000C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5638800" y="32004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omic Sans MS" panose="030F0702030302020204" pitchFamily="66" charset="0"/>
              </a:rPr>
              <a:t>Rotated 90° anticlockwise about (0,0)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308273" y="3352800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omic Sans MS" panose="030F0702030302020204" pitchFamily="66" charset="0"/>
              </a:rPr>
              <a:t>Reflected in y = x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257800" y="1905000"/>
            <a:ext cx="309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172200" y="1828800"/>
            <a:ext cx="349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T’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8458200" y="2514600"/>
            <a:ext cx="3898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T’’</a:t>
            </a:r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4409584" y="5535559"/>
            <a:ext cx="20574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rot="16200000">
            <a:off x="4371484" y="5573659"/>
            <a:ext cx="20574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4806133" y="4949729"/>
            <a:ext cx="553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00CC"/>
                </a:solidFill>
                <a:latin typeface="Comic Sans MS" pitchFamily="66" charset="0"/>
              </a:rPr>
              <a:t>(0,1)</a:t>
            </a:r>
            <a:endParaRPr lang="en-GB" sz="12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5803257" y="5426527"/>
            <a:ext cx="175859" cy="228600"/>
            <a:chOff x="6629400" y="4876800"/>
            <a:chExt cx="175859" cy="228600"/>
          </a:xfrm>
        </p:grpSpPr>
        <p:cxnSp>
          <p:nvCxnSpPr>
            <p:cNvPr id="65" name="Straight Connector 64"/>
            <p:cNvCxnSpPr/>
            <p:nvPr/>
          </p:nvCxnSpPr>
          <p:spPr>
            <a:xfrm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>
            <a:off x="5306802" y="4969433"/>
            <a:ext cx="175859" cy="228600"/>
            <a:chOff x="6629400" y="4876800"/>
            <a:chExt cx="175859" cy="228600"/>
          </a:xfrm>
        </p:grpSpPr>
        <p:cxnSp>
          <p:nvCxnSpPr>
            <p:cNvPr id="68" name="Straight Connector 67"/>
            <p:cNvCxnSpPr/>
            <p:nvPr/>
          </p:nvCxnSpPr>
          <p:spPr>
            <a:xfrm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extBox 69"/>
          <p:cNvSpPr txBox="1"/>
          <p:nvPr/>
        </p:nvSpPr>
        <p:spPr>
          <a:xfrm>
            <a:off x="5591570" y="5656060"/>
            <a:ext cx="553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Comic Sans MS" pitchFamily="66" charset="0"/>
              </a:rPr>
              <a:t>(1,0)</a:t>
            </a:r>
            <a:endParaRPr lang="en-GB" sz="1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pSp>
        <p:nvGrpSpPr>
          <p:cNvPr id="86" name="Group 85"/>
          <p:cNvGrpSpPr/>
          <p:nvPr/>
        </p:nvGrpSpPr>
        <p:grpSpPr>
          <a:xfrm>
            <a:off x="5303837" y="4969433"/>
            <a:ext cx="175859" cy="228600"/>
            <a:chOff x="6629400" y="4876800"/>
            <a:chExt cx="175859" cy="228600"/>
          </a:xfrm>
        </p:grpSpPr>
        <p:cxnSp>
          <p:nvCxnSpPr>
            <p:cNvPr id="87" name="Straight Connector 86"/>
            <p:cNvCxnSpPr/>
            <p:nvPr/>
          </p:nvCxnSpPr>
          <p:spPr>
            <a:xfrm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H="1"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TextBox 90"/>
          <p:cNvSpPr txBox="1"/>
          <p:nvPr/>
        </p:nvSpPr>
        <p:spPr>
          <a:xfrm>
            <a:off x="4801484" y="4951410"/>
            <a:ext cx="553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Comic Sans MS" pitchFamily="66" charset="0"/>
              </a:rPr>
              <a:t>(0,1)</a:t>
            </a:r>
            <a:endParaRPr lang="en-GB" sz="1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5591570" y="5656060"/>
            <a:ext cx="553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00CC"/>
                </a:solidFill>
                <a:latin typeface="Comic Sans MS" pitchFamily="66" charset="0"/>
              </a:rPr>
              <a:t>(1,0)</a:t>
            </a:r>
            <a:endParaRPr lang="en-GB" sz="12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6817921" y="4787980"/>
                <a:ext cx="1929631" cy="4515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𝑂𝑟𝑖𝑔𝑖𝑛𝑎𝑙</m:t>
                      </m:r>
                      <m:r>
                        <a:rPr lang="en-US" sz="1400" b="0" i="1" smtClean="0">
                          <a:latin typeface="Cambria Math"/>
                        </a:rPr>
                        <m:t> </m:t>
                      </m:r>
                      <m:r>
                        <a:rPr lang="en-US" sz="1400" b="0" i="1" smtClean="0">
                          <a:latin typeface="Cambria Math"/>
                        </a:rPr>
                        <m:t>𝑝𝑎𝑖𝑟</m:t>
                      </m:r>
                      <m:r>
                        <a:rPr lang="en-US" sz="1400" b="0" i="1" smtClean="0">
                          <a:latin typeface="Cambria Math"/>
                        </a:rPr>
                        <m:t>: 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7921" y="4787980"/>
                <a:ext cx="1929631" cy="45159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6912762" y="5982567"/>
                <a:ext cx="1555682" cy="4515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𝑁𝑒𝑤</m:t>
                      </m:r>
                      <m:r>
                        <a:rPr lang="en-US" sz="1400" b="0" i="1" smtClean="0">
                          <a:latin typeface="Cambria Math"/>
                        </a:rPr>
                        <m:t> </m:t>
                      </m:r>
                      <m:r>
                        <a:rPr lang="en-US" sz="1400" b="0" i="1" smtClean="0">
                          <a:latin typeface="Cambria Math"/>
                        </a:rPr>
                        <m:t>𝑝𝑎𝑖𝑟</m:t>
                      </m:r>
                      <m:r>
                        <a:rPr lang="en-US" sz="1400" b="0" i="1" smtClean="0">
                          <a:latin typeface="Cambria Math"/>
                        </a:rPr>
                        <m:t>: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2762" y="5982567"/>
                <a:ext cx="1555682" cy="451598"/>
              </a:xfrm>
              <a:prstGeom prst="rect">
                <a:avLst/>
              </a:prstGeom>
              <a:blipFill rotWithShape="1">
                <a:blip r:embed="rId4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Straight Arrow Connector 94"/>
          <p:cNvCxnSpPr/>
          <p:nvPr/>
        </p:nvCxnSpPr>
        <p:spPr>
          <a:xfrm rot="5400000" flipV="1">
            <a:off x="7556571" y="5584532"/>
            <a:ext cx="462050" cy="215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7836672" y="5321562"/>
            <a:ext cx="1250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Replace </a:t>
            </a:r>
            <a:r>
              <a:rPr lang="en-GB" sz="1200">
                <a:solidFill>
                  <a:srgbClr val="FF0000"/>
                </a:solidFill>
                <a:latin typeface="Comic Sans MS" panose="030F0702030302020204" pitchFamily="66" charset="0"/>
              </a:rPr>
              <a:t>the coordinates!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4077981" y="3898627"/>
            <a:ext cx="2933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u="sng" dirty="0">
                <a:latin typeface="Comic Sans MS" panose="030F0702030302020204" pitchFamily="66" charset="0"/>
              </a:rPr>
              <a:t>Second transformation, the reflection in y = x (remember use the standard starting coordinates)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5111246" y="2362200"/>
            <a:ext cx="2872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50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4768975" y="2020228"/>
            <a:ext cx="26962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50" dirty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5490501" y="2369894"/>
            <a:ext cx="26962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50" dirty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6608887" y="2024075"/>
            <a:ext cx="2872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50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6608887" y="1676400"/>
            <a:ext cx="26962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50" dirty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6265987" y="2351809"/>
            <a:ext cx="26962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50" dirty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8312523" y="2147186"/>
            <a:ext cx="2872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50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8668717" y="2154880"/>
            <a:ext cx="26962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50" dirty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7980487" y="2463842"/>
            <a:ext cx="26962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50" dirty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</a:p>
        </p:txBody>
      </p:sp>
      <p:grpSp>
        <p:nvGrpSpPr>
          <p:cNvPr id="74" name="Group 73"/>
          <p:cNvGrpSpPr/>
          <p:nvPr/>
        </p:nvGrpSpPr>
        <p:grpSpPr>
          <a:xfrm>
            <a:off x="5803256" y="5421259"/>
            <a:ext cx="175859" cy="228600"/>
            <a:chOff x="6629400" y="4876800"/>
            <a:chExt cx="175859" cy="228600"/>
          </a:xfrm>
        </p:grpSpPr>
        <p:cxnSp>
          <p:nvCxnSpPr>
            <p:cNvPr id="75" name="Straight Connector 74"/>
            <p:cNvCxnSpPr/>
            <p:nvPr/>
          </p:nvCxnSpPr>
          <p:spPr>
            <a:xfrm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H="1"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2682871" y="6007852"/>
                <a:ext cx="1100108" cy="4515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𝑸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2871" y="6007852"/>
                <a:ext cx="1100108" cy="451598"/>
              </a:xfrm>
              <a:prstGeom prst="rect">
                <a:avLst/>
              </a:prstGeom>
              <a:blipFill>
                <a:blip r:embed="rId5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Straight Connector 77"/>
          <p:cNvCxnSpPr/>
          <p:nvPr/>
        </p:nvCxnSpPr>
        <p:spPr>
          <a:xfrm flipV="1">
            <a:off x="4688750" y="4811167"/>
            <a:ext cx="1447800" cy="1447800"/>
          </a:xfrm>
          <a:prstGeom prst="line">
            <a:avLst/>
          </a:prstGeom>
          <a:ln w="19050">
            <a:solidFill>
              <a:srgbClr val="0000C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21708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4800" dirty="0">
                <a:latin typeface="Comic Sans MS" pitchFamily="66" charset="0"/>
              </a:rPr>
              <a:t>Linear Transformations</a:t>
            </a:r>
          </a:p>
        </p:txBody>
      </p:sp>
      <p:sp>
        <p:nvSpPr>
          <p:cNvPr id="80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7D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628650" y="6007852"/>
                <a:ext cx="1218282" cy="4515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𝑷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6007852"/>
                <a:ext cx="1218282" cy="451598"/>
              </a:xfrm>
              <a:prstGeom prst="rect">
                <a:avLst/>
              </a:prstGeom>
              <a:blipFill>
                <a:blip r:embed="rId6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461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3" grpId="1"/>
      <p:bldP spid="70" grpId="0"/>
      <p:bldP spid="70" grpId="1"/>
      <p:bldP spid="91" grpId="0"/>
      <p:bldP spid="92" grpId="0"/>
      <p:bldP spid="93" grpId="0"/>
      <p:bldP spid="94" grpId="0"/>
      <p:bldP spid="96" grpId="0"/>
      <p:bldP spid="98" grpId="0"/>
      <p:bldP spid="7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886200" cy="525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can use matrix products to represent combinations of transformations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2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1200" dirty="0">
                <a:latin typeface="Comic Sans MS" panose="030F0702030302020204" pitchFamily="66" charset="0"/>
              </a:rPr>
              <a:t>The points A(1,0), B(0,1) and C(2,0) are the vertices of a triangle T. The triangle T is rotated 90° anticlockwise around (0,0) and then the image T’ is reflected in the line y = x to obtain the triangle T’’.</a:t>
            </a:r>
          </a:p>
          <a:p>
            <a:pPr marL="0" indent="0" algn="ctr">
              <a:buNone/>
            </a:pPr>
            <a:endParaRPr lang="en-GB" sz="1200" dirty="0">
              <a:latin typeface="Comic Sans MS" panose="030F0702030302020204" pitchFamily="66" charset="0"/>
            </a:endParaRPr>
          </a:p>
          <a:p>
            <a:pPr marL="228600" indent="-228600" algn="ctr">
              <a:buAutoNum type="alphaLcParenR"/>
            </a:pPr>
            <a:r>
              <a:rPr lang="en-GB" sz="1200" dirty="0">
                <a:latin typeface="Comic Sans MS" panose="030F0702030302020204" pitchFamily="66" charset="0"/>
              </a:rPr>
              <a:t>On separate diagrams, draw T, T’ and T’’</a:t>
            </a:r>
          </a:p>
          <a:p>
            <a:pPr marL="228600" indent="-228600" algn="ctr">
              <a:buAutoNum type="alphaLcParenR"/>
            </a:pPr>
            <a:endParaRPr lang="en-GB" sz="1200" dirty="0">
              <a:latin typeface="Comic Sans MS" panose="030F0702030302020204" pitchFamily="66" charset="0"/>
            </a:endParaRPr>
          </a:p>
          <a:p>
            <a:pPr marL="228600" indent="-228600" algn="ctr">
              <a:buAutoNum type="alphaLcParenR"/>
            </a:pPr>
            <a:r>
              <a:rPr lang="en-GB" sz="1200" dirty="0" err="1">
                <a:latin typeface="Comic Sans MS" panose="030F0702030302020204" pitchFamily="66" charset="0"/>
              </a:rPr>
              <a:t>i</a:t>
            </a:r>
            <a:r>
              <a:rPr lang="en-GB" sz="1200" dirty="0">
                <a:latin typeface="Comic Sans MS" panose="030F0702030302020204" pitchFamily="66" charset="0"/>
              </a:rPr>
              <a:t>) Find the matrix </a:t>
            </a:r>
            <a:r>
              <a:rPr lang="en-GB" sz="1200" b="1" dirty="0">
                <a:latin typeface="Comic Sans MS" panose="030F0702030302020204" pitchFamily="66" charset="0"/>
              </a:rPr>
              <a:t>P</a:t>
            </a:r>
            <a:r>
              <a:rPr lang="en-GB" sz="1200" dirty="0">
                <a:latin typeface="Comic Sans MS" panose="030F0702030302020204" pitchFamily="66" charset="0"/>
              </a:rPr>
              <a:t> such that </a:t>
            </a:r>
            <a:r>
              <a:rPr lang="en-GB" sz="1200" b="1" dirty="0">
                <a:latin typeface="Comic Sans MS" panose="030F0702030302020204" pitchFamily="66" charset="0"/>
              </a:rPr>
              <a:t>P</a:t>
            </a:r>
            <a:r>
              <a:rPr lang="en-GB" sz="1200" dirty="0">
                <a:latin typeface="Comic Sans MS" panose="030F0702030302020204" pitchFamily="66" charset="0"/>
              </a:rPr>
              <a:t>(T) = T’</a:t>
            </a:r>
          </a:p>
          <a:p>
            <a:pPr marL="0" indent="0" algn="ctr">
              <a:buNone/>
            </a:pPr>
            <a:r>
              <a:rPr lang="en-GB" sz="1200" dirty="0">
                <a:latin typeface="Comic Sans MS" panose="030F0702030302020204" pitchFamily="66" charset="0"/>
              </a:rPr>
              <a:t>          ii)  Find the matrix </a:t>
            </a:r>
            <a:r>
              <a:rPr lang="en-GB" sz="1200" b="1" dirty="0">
                <a:latin typeface="Comic Sans MS" panose="030F0702030302020204" pitchFamily="66" charset="0"/>
              </a:rPr>
              <a:t>Q</a:t>
            </a:r>
            <a:r>
              <a:rPr lang="en-GB" sz="1200" dirty="0">
                <a:latin typeface="Comic Sans MS" panose="030F0702030302020204" pitchFamily="66" charset="0"/>
              </a:rPr>
              <a:t> such that </a:t>
            </a:r>
            <a:r>
              <a:rPr lang="en-GB" sz="1200" b="1" dirty="0">
                <a:latin typeface="Comic Sans MS" panose="030F0702030302020204" pitchFamily="66" charset="0"/>
              </a:rPr>
              <a:t>Q</a:t>
            </a:r>
            <a:r>
              <a:rPr lang="en-GB" sz="1200" dirty="0">
                <a:latin typeface="Comic Sans MS" panose="030F0702030302020204" pitchFamily="66" charset="0"/>
              </a:rPr>
              <a:t>(T’) = T’’</a:t>
            </a:r>
          </a:p>
          <a:p>
            <a:pPr marL="0" indent="0" algn="ctr">
              <a:buNone/>
            </a:pPr>
            <a:endParaRPr lang="en-GB" sz="1200" dirty="0">
              <a:latin typeface="Comic Sans MS" panose="030F0702030302020204" pitchFamily="66" charset="0"/>
            </a:endParaRPr>
          </a:p>
          <a:p>
            <a:pPr algn="ctr">
              <a:buFont typeface="Wingdings"/>
              <a:buChar char="à"/>
            </a:pPr>
            <a:r>
              <a:rPr lang="en-GB" sz="1200" dirty="0">
                <a:latin typeface="Comic Sans MS" panose="030F0702030302020204" pitchFamily="66" charset="0"/>
                <a:sym typeface="Wingdings" panose="05000000000000000000" pitchFamily="2" charset="2"/>
              </a:rPr>
              <a:t>These are asking you what matrix takes you from T to T’ and from T’ to T’’ respectively…</a:t>
            </a:r>
          </a:p>
          <a:p>
            <a:pPr algn="ctr">
              <a:buFont typeface="Wingdings"/>
              <a:buChar char="à"/>
            </a:pPr>
            <a:endParaRPr lang="en-GB" sz="12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/>
              <a:buChar char="à"/>
            </a:pPr>
            <a:r>
              <a:rPr lang="en-GB" sz="1200" dirty="0">
                <a:latin typeface="Comic Sans MS" panose="030F0702030302020204" pitchFamily="66" charset="0"/>
                <a:sym typeface="Wingdings" panose="05000000000000000000" pitchFamily="2" charset="2"/>
              </a:rPr>
              <a:t>Consider coordinate changes…</a:t>
            </a:r>
          </a:p>
          <a:p>
            <a:pPr marL="0" indent="0" algn="ctr">
              <a:buNone/>
            </a:pPr>
            <a:r>
              <a:rPr lang="en-GB" sz="1200" dirty="0">
                <a:latin typeface="Comic Sans MS" panose="030F0702030302020204" pitchFamily="66" charset="0"/>
                <a:sym typeface="Wingdings" panose="05000000000000000000" pitchFamily="2" charset="2"/>
              </a:rPr>
              <a:t>c) By finding a matrix product, find the single matrix that will perform a 90° anticlockwise rotation followed by a reflection in y = x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94260" y="1905000"/>
            <a:ext cx="4616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anose="030F0702030302020204" pitchFamily="66" charset="0"/>
              </a:rPr>
              <a:t>It is important to note that </a:t>
            </a:r>
            <a:r>
              <a:rPr lang="en-GB" sz="1200" b="1" dirty="0">
                <a:latin typeface="Comic Sans MS" panose="030F0702030302020204" pitchFamily="66" charset="0"/>
              </a:rPr>
              <a:t>P</a:t>
            </a:r>
            <a:r>
              <a:rPr lang="en-GB" sz="1200" dirty="0">
                <a:latin typeface="Comic Sans MS" panose="030F0702030302020204" pitchFamily="66" charset="0"/>
              </a:rPr>
              <a:t> acts first, and then </a:t>
            </a:r>
            <a:r>
              <a:rPr lang="en-GB" sz="1200" b="1" dirty="0">
                <a:latin typeface="Comic Sans MS" panose="030F0702030302020204" pitchFamily="66" charset="0"/>
              </a:rPr>
              <a:t>Q</a:t>
            </a:r>
            <a:r>
              <a:rPr lang="en-GB" sz="1200" dirty="0">
                <a:latin typeface="Comic Sans MS" panose="030F0702030302020204" pitchFamily="66" charset="0"/>
              </a:rPr>
              <a:t> acts on </a:t>
            </a:r>
            <a:r>
              <a:rPr lang="en-GB" sz="1200" b="1" dirty="0">
                <a:latin typeface="Comic Sans MS" panose="030F0702030302020204" pitchFamily="66" charset="0"/>
              </a:rPr>
              <a:t>P</a:t>
            </a:r>
          </a:p>
          <a:p>
            <a:r>
              <a:rPr lang="en-GB" sz="1200" dirty="0">
                <a:latin typeface="Comic Sans MS" panose="030F0702030302020204" pitchFamily="66" charset="0"/>
                <a:sym typeface="Wingdings" panose="05000000000000000000" pitchFamily="2" charset="2"/>
              </a:rPr>
              <a:t> This is written as below…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347495" y="2487421"/>
                <a:ext cx="4796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/>
                        </a:rPr>
                        <m:t>𝑸𝑷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7495" y="2487421"/>
                <a:ext cx="479618" cy="307777"/>
              </a:xfrm>
              <a:prstGeom prst="rect">
                <a:avLst/>
              </a:prstGeom>
              <a:blipFill rotWithShape="1">
                <a:blip r:embed="rId5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6430371" y="2403144"/>
                <a:ext cx="1218282" cy="4515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𝑷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0371" y="2403144"/>
                <a:ext cx="1218282" cy="451598"/>
              </a:xfrm>
              <a:prstGeom prst="rect">
                <a:avLst/>
              </a:prstGeom>
              <a:blipFill rotWithShape="1">
                <a:blip r:embed="rId6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5439771" y="2403144"/>
                <a:ext cx="1100108" cy="4515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𝑸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9771" y="2403144"/>
                <a:ext cx="1100108" cy="451598"/>
              </a:xfrm>
              <a:prstGeom prst="rect">
                <a:avLst/>
              </a:prstGeom>
              <a:blipFill rotWithShape="1">
                <a:blip r:embed="rId7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4344526" y="3360886"/>
                <a:ext cx="2283702" cy="4687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4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400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1400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4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400" i="1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1400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/>
                            </m:mr>
                            <m:mr>
                              <m:e/>
                              <m:e/>
                            </m:mr>
                          </m:m>
                        </m:e>
                      </m:d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4526" y="3360886"/>
                <a:ext cx="2283702" cy="46878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837236" y="2886457"/>
            <a:ext cx="745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(2 x 2)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582953" y="2886457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878306" y="2884968"/>
            <a:ext cx="745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(2 x 2)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615117" y="288496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=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7910470" y="2883479"/>
            <a:ext cx="745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(2 x 2)</a:t>
            </a:r>
          </a:p>
        </p:txBody>
      </p:sp>
      <p:sp>
        <p:nvSpPr>
          <p:cNvPr id="89" name="Oval 88"/>
          <p:cNvSpPr/>
          <p:nvPr/>
        </p:nvSpPr>
        <p:spPr>
          <a:xfrm flipV="1">
            <a:off x="4693814" y="3376573"/>
            <a:ext cx="266598" cy="232131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Oval 111"/>
          <p:cNvSpPr/>
          <p:nvPr/>
        </p:nvSpPr>
        <p:spPr>
          <a:xfrm flipV="1">
            <a:off x="4449266" y="3369364"/>
            <a:ext cx="266598" cy="23213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Oval 112"/>
          <p:cNvSpPr/>
          <p:nvPr/>
        </p:nvSpPr>
        <p:spPr>
          <a:xfrm flipV="1">
            <a:off x="4693814" y="3594164"/>
            <a:ext cx="266598" cy="232131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Oval 113"/>
          <p:cNvSpPr/>
          <p:nvPr/>
        </p:nvSpPr>
        <p:spPr>
          <a:xfrm flipV="1">
            <a:off x="4449266" y="3586955"/>
            <a:ext cx="266598" cy="23213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Oval 114"/>
          <p:cNvSpPr/>
          <p:nvPr/>
        </p:nvSpPr>
        <p:spPr>
          <a:xfrm flipV="1">
            <a:off x="5353078" y="3601495"/>
            <a:ext cx="266598" cy="232131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Oval 115"/>
          <p:cNvSpPr/>
          <p:nvPr/>
        </p:nvSpPr>
        <p:spPr>
          <a:xfrm flipV="1">
            <a:off x="5353078" y="3362155"/>
            <a:ext cx="266598" cy="23213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" name="Oval 116"/>
          <p:cNvSpPr/>
          <p:nvPr/>
        </p:nvSpPr>
        <p:spPr>
          <a:xfrm flipV="1">
            <a:off x="4960412" y="3608704"/>
            <a:ext cx="266598" cy="232131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Oval 117"/>
          <p:cNvSpPr/>
          <p:nvPr/>
        </p:nvSpPr>
        <p:spPr>
          <a:xfrm flipV="1">
            <a:off x="4960412" y="3369364"/>
            <a:ext cx="266598" cy="23213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347495" y="4035622"/>
                <a:ext cx="154920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0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×0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+(1×1)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7495" y="4035622"/>
                <a:ext cx="1549207" cy="307777"/>
              </a:xfrm>
              <a:prstGeom prst="rect">
                <a:avLst/>
              </a:prstGeom>
              <a:blipFill rotWithShape="1">
                <a:blip r:embed="rId9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/>
              <p:cNvSpPr txBox="1"/>
              <p:nvPr/>
            </p:nvSpPr>
            <p:spPr>
              <a:xfrm>
                <a:off x="6006211" y="4034133"/>
                <a:ext cx="168385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0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×−1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+(1×0)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9" name="TextBox 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6211" y="4034133"/>
                <a:ext cx="1683859" cy="307777"/>
              </a:xfrm>
              <a:prstGeom prst="rect">
                <a:avLst/>
              </a:prstGeom>
              <a:blipFill rotWithShape="1">
                <a:blip r:embed="rId10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/>
              <p:cNvSpPr txBox="1"/>
              <p:nvPr/>
            </p:nvSpPr>
            <p:spPr>
              <a:xfrm>
                <a:off x="4351372" y="4468098"/>
                <a:ext cx="154920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×0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+(0×1)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0" name="TextBox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1372" y="4468098"/>
                <a:ext cx="1549207" cy="307777"/>
              </a:xfrm>
              <a:prstGeom prst="rect">
                <a:avLst/>
              </a:prstGeom>
              <a:blipFill rotWithShape="1">
                <a:blip r:embed="rId11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/>
              <p:cNvSpPr txBox="1"/>
              <p:nvPr/>
            </p:nvSpPr>
            <p:spPr>
              <a:xfrm>
                <a:off x="6010088" y="4466609"/>
                <a:ext cx="168385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×−1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+(0×0)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1" name="TextBox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0088" y="4466609"/>
                <a:ext cx="1683859" cy="307777"/>
              </a:xfrm>
              <a:prstGeom prst="rect">
                <a:avLst/>
              </a:prstGeom>
              <a:blipFill rotWithShape="1">
                <a:blip r:embed="rId12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/>
              <p:cNvSpPr txBox="1"/>
              <p:nvPr/>
            </p:nvSpPr>
            <p:spPr>
              <a:xfrm>
                <a:off x="4351372" y="4876800"/>
                <a:ext cx="1358192" cy="4515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/>
                        </a:rPr>
                        <m:t>𝑸𝑷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1372" y="4876800"/>
                <a:ext cx="1358192" cy="451598"/>
              </a:xfrm>
              <a:prstGeom prst="rect">
                <a:avLst/>
              </a:prstGeom>
              <a:blipFill rotWithShape="1">
                <a:blip r:embed="rId13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3" name="Straight Arrow Connector 122"/>
          <p:cNvCxnSpPr/>
          <p:nvPr/>
        </p:nvCxnSpPr>
        <p:spPr>
          <a:xfrm>
            <a:off x="5966185" y="5781694"/>
            <a:ext cx="1524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 rot="16200000">
            <a:off x="5966185" y="5781694"/>
            <a:ext cx="1524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>
            <a:off x="7550523" y="5781693"/>
            <a:ext cx="1524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 rot="16200000">
            <a:off x="7550523" y="5781693"/>
            <a:ext cx="1524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7" name="Group 126"/>
          <p:cNvGrpSpPr/>
          <p:nvPr/>
        </p:nvGrpSpPr>
        <p:grpSpPr>
          <a:xfrm>
            <a:off x="7011617" y="5667392"/>
            <a:ext cx="175859" cy="228600"/>
            <a:chOff x="6629400" y="4876800"/>
            <a:chExt cx="175859" cy="228600"/>
          </a:xfrm>
        </p:grpSpPr>
        <p:cxnSp>
          <p:nvCxnSpPr>
            <p:cNvPr id="128" name="Straight Connector 127"/>
            <p:cNvCxnSpPr/>
            <p:nvPr/>
          </p:nvCxnSpPr>
          <p:spPr>
            <a:xfrm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flipH="1"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0" name="TextBox 129"/>
          <p:cNvSpPr txBox="1"/>
          <p:nvPr/>
        </p:nvSpPr>
        <p:spPr>
          <a:xfrm>
            <a:off x="6818709" y="5927463"/>
            <a:ext cx="553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Comic Sans MS" pitchFamily="66" charset="0"/>
              </a:rPr>
              <a:t>(1,0)</a:t>
            </a:r>
            <a:endParaRPr lang="en-GB" sz="1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6089493" y="5230826"/>
            <a:ext cx="553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00CC"/>
                </a:solidFill>
                <a:latin typeface="Comic Sans MS" pitchFamily="66" charset="0"/>
              </a:rPr>
              <a:t>(0,1)</a:t>
            </a:r>
            <a:endParaRPr lang="en-GB" sz="12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grpSp>
        <p:nvGrpSpPr>
          <p:cNvPr id="132" name="Group 131"/>
          <p:cNvGrpSpPr/>
          <p:nvPr/>
        </p:nvGrpSpPr>
        <p:grpSpPr>
          <a:xfrm>
            <a:off x="6642850" y="5281414"/>
            <a:ext cx="175859" cy="228600"/>
            <a:chOff x="6629400" y="4876800"/>
            <a:chExt cx="175859" cy="228600"/>
          </a:xfrm>
        </p:grpSpPr>
        <p:cxnSp>
          <p:nvCxnSpPr>
            <p:cNvPr id="133" name="Straight Connector 132"/>
            <p:cNvCxnSpPr/>
            <p:nvPr/>
          </p:nvCxnSpPr>
          <p:spPr>
            <a:xfrm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flipH="1"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" name="Group 134"/>
          <p:cNvGrpSpPr/>
          <p:nvPr/>
        </p:nvGrpSpPr>
        <p:grpSpPr>
          <a:xfrm>
            <a:off x="8632413" y="5667391"/>
            <a:ext cx="175859" cy="228600"/>
            <a:chOff x="6629400" y="4876800"/>
            <a:chExt cx="175859" cy="228600"/>
          </a:xfrm>
        </p:grpSpPr>
        <p:cxnSp>
          <p:nvCxnSpPr>
            <p:cNvPr id="136" name="Straight Connector 135"/>
            <p:cNvCxnSpPr/>
            <p:nvPr/>
          </p:nvCxnSpPr>
          <p:spPr>
            <a:xfrm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flipH="1"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8" name="TextBox 137"/>
          <p:cNvSpPr txBox="1"/>
          <p:nvPr/>
        </p:nvSpPr>
        <p:spPr>
          <a:xfrm>
            <a:off x="8451690" y="5927462"/>
            <a:ext cx="553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Comic Sans MS" pitchFamily="66" charset="0"/>
              </a:rPr>
              <a:t>(1,0)</a:t>
            </a:r>
            <a:endParaRPr lang="en-GB" sz="1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pSp>
        <p:nvGrpSpPr>
          <p:cNvPr id="139" name="Group 138"/>
          <p:cNvGrpSpPr/>
          <p:nvPr/>
        </p:nvGrpSpPr>
        <p:grpSpPr>
          <a:xfrm>
            <a:off x="8224593" y="6029908"/>
            <a:ext cx="175859" cy="228600"/>
            <a:chOff x="6629400" y="4876800"/>
            <a:chExt cx="175859" cy="228600"/>
          </a:xfrm>
        </p:grpSpPr>
        <p:cxnSp>
          <p:nvCxnSpPr>
            <p:cNvPr id="140" name="Straight Connector 139"/>
            <p:cNvCxnSpPr/>
            <p:nvPr/>
          </p:nvCxnSpPr>
          <p:spPr>
            <a:xfrm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 flipH="1"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2" name="TextBox 141"/>
          <p:cNvSpPr txBox="1"/>
          <p:nvPr/>
        </p:nvSpPr>
        <p:spPr>
          <a:xfrm>
            <a:off x="7664588" y="6029908"/>
            <a:ext cx="6479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00CC"/>
                </a:solidFill>
                <a:latin typeface="Comic Sans MS" pitchFamily="66" charset="0"/>
              </a:rPr>
              <a:t>(0,-1)</a:t>
            </a:r>
            <a:endParaRPr lang="en-GB" sz="12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46736" y="5458525"/>
            <a:ext cx="16468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Consider how the original coordinates have moved…</a:t>
            </a:r>
          </a:p>
          <a:p>
            <a:pPr algn="ctr"/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This is a reflection in the x-axis!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3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21708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4800" dirty="0">
                <a:latin typeface="Comic Sans MS" pitchFamily="66" charset="0"/>
              </a:rPr>
              <a:t>Linear Transformations</a:t>
            </a:r>
          </a:p>
        </p:txBody>
      </p:sp>
      <p:sp>
        <p:nvSpPr>
          <p:cNvPr id="5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7D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2632492" y="5301025"/>
                <a:ext cx="1100108" cy="4515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𝑸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492" y="5301025"/>
                <a:ext cx="1100108" cy="451598"/>
              </a:xfrm>
              <a:prstGeom prst="rect">
                <a:avLst/>
              </a:prstGeom>
              <a:blipFill>
                <a:blip r:embed="rId14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578271" y="5301025"/>
                <a:ext cx="1218282" cy="4515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𝑷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271" y="5301025"/>
                <a:ext cx="1218282" cy="451598"/>
              </a:xfrm>
              <a:prstGeom prst="rect">
                <a:avLst/>
              </a:prstGeom>
              <a:blipFill>
                <a:blip r:embed="rId15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6413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9" grpId="0"/>
      <p:bldP spid="80" grpId="0"/>
      <p:bldP spid="81" grpId="0"/>
      <p:bldP spid="9" grpId="0"/>
      <p:bldP spid="82" grpId="0"/>
      <p:bldP spid="83" grpId="0"/>
      <p:bldP spid="84" grpId="0"/>
      <p:bldP spid="85" grpId="0"/>
      <p:bldP spid="89" grpId="0" animBg="1"/>
      <p:bldP spid="89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5" grpId="2" animBg="1"/>
      <p:bldP spid="115" grpId="3" animBg="1"/>
      <p:bldP spid="116" grpId="0" animBg="1"/>
      <p:bldP spid="116" grpId="1" animBg="1"/>
      <p:bldP spid="116" grpId="2" animBg="1"/>
      <p:bldP spid="116" grpId="3" animBg="1"/>
      <p:bldP spid="117" grpId="0" animBg="1"/>
      <p:bldP spid="117" grpId="1" animBg="1"/>
      <p:bldP spid="117" grpId="2" animBg="1"/>
      <p:bldP spid="117" grpId="3" animBg="1"/>
      <p:bldP spid="118" grpId="0" animBg="1"/>
      <p:bldP spid="118" grpId="1" animBg="1"/>
      <p:bldP spid="118" grpId="2" animBg="1"/>
      <p:bldP spid="118" grpId="3" animBg="1"/>
      <p:bldP spid="10" grpId="0"/>
      <p:bldP spid="119" grpId="0"/>
      <p:bldP spid="120" grpId="0"/>
      <p:bldP spid="121" grpId="0"/>
      <p:bldP spid="122" grpId="0"/>
      <p:bldP spid="130" grpId="0"/>
      <p:bldP spid="131" grpId="0"/>
      <p:bldP spid="138" grpId="0"/>
      <p:bldP spid="14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/>
              <p:cNvSpPr txBox="1"/>
              <p:nvPr/>
            </p:nvSpPr>
            <p:spPr>
              <a:xfrm>
                <a:off x="4572000" y="1828800"/>
                <a:ext cx="1358192" cy="4515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/>
                        </a:rPr>
                        <m:t>𝑸𝑷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828800"/>
                <a:ext cx="1358192" cy="451598"/>
              </a:xfrm>
              <a:prstGeom prst="rect">
                <a:avLst/>
              </a:prstGeom>
              <a:blipFill rotWithShape="1">
                <a:blip r:embed="rId5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942067" y="1916099"/>
            <a:ext cx="21114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anose="030F0702030302020204" pitchFamily="66" charset="0"/>
                <a:sym typeface="Wingdings" panose="05000000000000000000" pitchFamily="2" charset="2"/>
              </a:rPr>
              <a:t> </a:t>
            </a:r>
            <a:r>
              <a:rPr lang="en-GB" sz="1200" dirty="0">
                <a:latin typeface="Comic Sans MS" panose="030F0702030302020204" pitchFamily="66" charset="0"/>
              </a:rPr>
              <a:t>Reflection in the x-axis!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178464" y="2452300"/>
            <a:ext cx="27494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Think about our original diagrams…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4267200" y="3749922"/>
            <a:ext cx="1524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5867400" y="3749922"/>
            <a:ext cx="1524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7467600" y="3749922"/>
            <a:ext cx="1524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rot="16200000">
            <a:off x="4267200" y="3749922"/>
            <a:ext cx="1524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16200000">
            <a:off x="5867400" y="3749922"/>
            <a:ext cx="1524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rot="16200000">
            <a:off x="7467600" y="3749922"/>
            <a:ext cx="1524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/>
          <p:cNvGrpSpPr/>
          <p:nvPr/>
        </p:nvGrpSpPr>
        <p:grpSpPr>
          <a:xfrm>
            <a:off x="5029200" y="3521322"/>
            <a:ext cx="609600" cy="228600"/>
            <a:chOff x="5029200" y="2133600"/>
            <a:chExt cx="609600" cy="228600"/>
          </a:xfrm>
        </p:grpSpPr>
        <p:cxnSp>
          <p:nvCxnSpPr>
            <p:cNvPr id="61" name="Straight Connector 60"/>
            <p:cNvCxnSpPr/>
            <p:nvPr/>
          </p:nvCxnSpPr>
          <p:spPr>
            <a:xfrm flipH="1" flipV="1">
              <a:off x="5029200" y="2133600"/>
              <a:ext cx="228600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 flipV="1">
              <a:off x="5029200" y="2133600"/>
              <a:ext cx="609600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>
              <a:off x="5257800" y="2362200"/>
              <a:ext cx="3810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 rot="16200000">
            <a:off x="6210300" y="3330822"/>
            <a:ext cx="609600" cy="228600"/>
            <a:chOff x="5334000" y="2971800"/>
            <a:chExt cx="609600" cy="228600"/>
          </a:xfrm>
        </p:grpSpPr>
        <p:cxnSp>
          <p:nvCxnSpPr>
            <p:cNvPr id="65" name="Straight Connector 64"/>
            <p:cNvCxnSpPr/>
            <p:nvPr/>
          </p:nvCxnSpPr>
          <p:spPr>
            <a:xfrm flipH="1" flipV="1">
              <a:off x="5334000" y="2971800"/>
              <a:ext cx="228600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 flipV="1">
              <a:off x="5334000" y="2971800"/>
              <a:ext cx="609600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>
              <a:off x="5562600" y="3200400"/>
              <a:ext cx="3810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 flipV="1">
            <a:off x="8229600" y="3749922"/>
            <a:ext cx="609600" cy="228600"/>
            <a:chOff x="5334000" y="2971800"/>
            <a:chExt cx="609600" cy="228600"/>
          </a:xfrm>
        </p:grpSpPr>
        <p:cxnSp>
          <p:nvCxnSpPr>
            <p:cNvPr id="69" name="Straight Connector 68"/>
            <p:cNvCxnSpPr/>
            <p:nvPr/>
          </p:nvCxnSpPr>
          <p:spPr>
            <a:xfrm flipH="1" flipV="1">
              <a:off x="5334000" y="2971800"/>
              <a:ext cx="228600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 flipV="1">
              <a:off x="5334000" y="2971800"/>
              <a:ext cx="609600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H="1">
              <a:off x="5562600" y="3200400"/>
              <a:ext cx="3810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Arc 71"/>
          <p:cNvSpPr>
            <a:spLocks noChangeAspect="1"/>
          </p:cNvSpPr>
          <p:nvPr/>
        </p:nvSpPr>
        <p:spPr>
          <a:xfrm>
            <a:off x="6477000" y="3292722"/>
            <a:ext cx="457200" cy="457200"/>
          </a:xfrm>
          <a:prstGeom prst="arc">
            <a:avLst/>
          </a:prstGeom>
          <a:ln w="19050">
            <a:solidFill>
              <a:srgbClr val="0000CC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3" name="Group 72"/>
          <p:cNvGrpSpPr/>
          <p:nvPr/>
        </p:nvGrpSpPr>
        <p:grpSpPr>
          <a:xfrm>
            <a:off x="6629400" y="3521322"/>
            <a:ext cx="609600" cy="228600"/>
            <a:chOff x="5334000" y="2971800"/>
            <a:chExt cx="609600" cy="228600"/>
          </a:xfrm>
        </p:grpSpPr>
        <p:cxnSp>
          <p:nvCxnSpPr>
            <p:cNvPr id="74" name="Straight Connector 73"/>
            <p:cNvCxnSpPr/>
            <p:nvPr/>
          </p:nvCxnSpPr>
          <p:spPr>
            <a:xfrm flipH="1" flipV="1">
              <a:off x="5334000" y="2971800"/>
              <a:ext cx="228600" cy="228600"/>
            </a:xfrm>
            <a:prstGeom prst="line">
              <a:avLst/>
            </a:prstGeom>
            <a:ln w="254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H="1" flipV="1">
              <a:off x="5334000" y="2971800"/>
              <a:ext cx="609600" cy="228600"/>
            </a:xfrm>
            <a:prstGeom prst="line">
              <a:avLst/>
            </a:prstGeom>
            <a:ln w="254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H="1">
              <a:off x="5562600" y="3200400"/>
              <a:ext cx="381000" cy="0"/>
            </a:xfrm>
            <a:prstGeom prst="line">
              <a:avLst/>
            </a:prstGeom>
            <a:ln w="254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/>
          <p:cNvGrpSpPr/>
          <p:nvPr/>
        </p:nvGrpSpPr>
        <p:grpSpPr>
          <a:xfrm rot="16200000">
            <a:off x="7810500" y="3330822"/>
            <a:ext cx="609600" cy="228600"/>
            <a:chOff x="5334000" y="2971800"/>
            <a:chExt cx="609600" cy="228600"/>
          </a:xfrm>
        </p:grpSpPr>
        <p:cxnSp>
          <p:nvCxnSpPr>
            <p:cNvPr id="86" name="Straight Connector 85"/>
            <p:cNvCxnSpPr/>
            <p:nvPr/>
          </p:nvCxnSpPr>
          <p:spPr>
            <a:xfrm flipH="1" flipV="1">
              <a:off x="5334000" y="2971800"/>
              <a:ext cx="228600" cy="228600"/>
            </a:xfrm>
            <a:prstGeom prst="line">
              <a:avLst/>
            </a:prstGeom>
            <a:ln w="254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H="1" flipV="1">
              <a:off x="5334000" y="2971800"/>
              <a:ext cx="609600" cy="228600"/>
            </a:xfrm>
            <a:prstGeom prst="line">
              <a:avLst/>
            </a:prstGeom>
            <a:ln w="254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H="1">
              <a:off x="5562600" y="3200400"/>
              <a:ext cx="381000" cy="0"/>
            </a:xfrm>
            <a:prstGeom prst="line">
              <a:avLst/>
            </a:prstGeom>
            <a:ln w="254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0" name="Straight Connector 89"/>
          <p:cNvCxnSpPr/>
          <p:nvPr/>
        </p:nvCxnSpPr>
        <p:spPr>
          <a:xfrm flipV="1">
            <a:off x="7467600" y="3064122"/>
            <a:ext cx="1447800" cy="1447800"/>
          </a:xfrm>
          <a:prstGeom prst="line">
            <a:avLst/>
          </a:prstGeom>
          <a:ln w="19050">
            <a:solidFill>
              <a:srgbClr val="0000C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5638800" y="4588122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omic Sans MS" panose="030F0702030302020204" pitchFamily="66" charset="0"/>
              </a:rPr>
              <a:t>Rotated 90° anticlockwise about (0,0)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7308273" y="4740522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omic Sans MS" panose="030F0702030302020204" pitchFamily="66" charset="0"/>
              </a:rPr>
              <a:t>Reflected in y = x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5257800" y="3292722"/>
            <a:ext cx="309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172200" y="3216522"/>
            <a:ext cx="349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T’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458200" y="3902322"/>
            <a:ext cx="3898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T’’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111246" y="3749922"/>
            <a:ext cx="2872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50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4768975" y="3407950"/>
            <a:ext cx="26962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50" dirty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5490501" y="3757616"/>
            <a:ext cx="26962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50" dirty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6608887" y="3411797"/>
            <a:ext cx="2872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50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6608887" y="3064122"/>
            <a:ext cx="26962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50" dirty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6265987" y="3739531"/>
            <a:ext cx="26962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50" dirty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8312523" y="3534908"/>
            <a:ext cx="2872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50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8668717" y="3542602"/>
            <a:ext cx="26962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50" dirty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7980487" y="3851564"/>
            <a:ext cx="26962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50" dirty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4362852" y="5337927"/>
            <a:ext cx="4474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You can see that the overall effect is as above, a reflection in the x-axis!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9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21708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4800" dirty="0">
                <a:latin typeface="Comic Sans MS" pitchFamily="66" charset="0"/>
              </a:rPr>
              <a:t>Linear Transformations</a:t>
            </a:r>
          </a:p>
        </p:txBody>
      </p:sp>
      <p:sp>
        <p:nvSpPr>
          <p:cNvPr id="80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7D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8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886200" cy="525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can use matrix products to represent combinations of transformations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2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1200" dirty="0">
                <a:latin typeface="Comic Sans MS" panose="030F0702030302020204" pitchFamily="66" charset="0"/>
              </a:rPr>
              <a:t>The points A(1,0), B(0,1) and C(2,0) are the vertices of a triangle T. The triangle T is rotated 90° anticlockwise around (0,0) and then the image T’ is reflected in the line y = x to obtain the triangle T’’.</a:t>
            </a:r>
          </a:p>
          <a:p>
            <a:pPr marL="0" indent="0" algn="ctr">
              <a:buNone/>
            </a:pPr>
            <a:endParaRPr lang="en-GB" sz="1200" dirty="0">
              <a:latin typeface="Comic Sans MS" panose="030F0702030302020204" pitchFamily="66" charset="0"/>
            </a:endParaRPr>
          </a:p>
          <a:p>
            <a:pPr marL="228600" indent="-228600" algn="ctr">
              <a:buAutoNum type="alphaLcParenR"/>
            </a:pPr>
            <a:r>
              <a:rPr lang="en-GB" sz="1200" dirty="0">
                <a:latin typeface="Comic Sans MS" panose="030F0702030302020204" pitchFamily="66" charset="0"/>
              </a:rPr>
              <a:t>On separate diagrams, draw T, T’ and T’’</a:t>
            </a:r>
          </a:p>
          <a:p>
            <a:pPr marL="228600" indent="-228600" algn="ctr">
              <a:buAutoNum type="alphaLcParenR"/>
            </a:pPr>
            <a:endParaRPr lang="en-GB" sz="1200" dirty="0">
              <a:latin typeface="Comic Sans MS" panose="030F0702030302020204" pitchFamily="66" charset="0"/>
            </a:endParaRPr>
          </a:p>
          <a:p>
            <a:pPr marL="228600" indent="-228600" algn="ctr">
              <a:buAutoNum type="alphaLcParenR"/>
            </a:pPr>
            <a:r>
              <a:rPr lang="en-GB" sz="1200" dirty="0" err="1">
                <a:latin typeface="Comic Sans MS" panose="030F0702030302020204" pitchFamily="66" charset="0"/>
              </a:rPr>
              <a:t>i</a:t>
            </a:r>
            <a:r>
              <a:rPr lang="en-GB" sz="1200" dirty="0">
                <a:latin typeface="Comic Sans MS" panose="030F0702030302020204" pitchFamily="66" charset="0"/>
              </a:rPr>
              <a:t>) Find the matrix </a:t>
            </a:r>
            <a:r>
              <a:rPr lang="en-GB" sz="1200" b="1" dirty="0">
                <a:latin typeface="Comic Sans MS" panose="030F0702030302020204" pitchFamily="66" charset="0"/>
              </a:rPr>
              <a:t>P</a:t>
            </a:r>
            <a:r>
              <a:rPr lang="en-GB" sz="1200" dirty="0">
                <a:latin typeface="Comic Sans MS" panose="030F0702030302020204" pitchFamily="66" charset="0"/>
              </a:rPr>
              <a:t> such that </a:t>
            </a:r>
            <a:r>
              <a:rPr lang="en-GB" sz="1200" b="1" dirty="0">
                <a:latin typeface="Comic Sans MS" panose="030F0702030302020204" pitchFamily="66" charset="0"/>
              </a:rPr>
              <a:t>P</a:t>
            </a:r>
            <a:r>
              <a:rPr lang="en-GB" sz="1200" dirty="0">
                <a:latin typeface="Comic Sans MS" panose="030F0702030302020204" pitchFamily="66" charset="0"/>
              </a:rPr>
              <a:t>(T) = T’</a:t>
            </a:r>
          </a:p>
          <a:p>
            <a:pPr marL="0" indent="0" algn="ctr">
              <a:buNone/>
            </a:pPr>
            <a:r>
              <a:rPr lang="en-GB" sz="1200" dirty="0">
                <a:latin typeface="Comic Sans MS" panose="030F0702030302020204" pitchFamily="66" charset="0"/>
              </a:rPr>
              <a:t>          ii)  Find the matrix </a:t>
            </a:r>
            <a:r>
              <a:rPr lang="en-GB" sz="1200" b="1" dirty="0">
                <a:latin typeface="Comic Sans MS" panose="030F0702030302020204" pitchFamily="66" charset="0"/>
              </a:rPr>
              <a:t>Q</a:t>
            </a:r>
            <a:r>
              <a:rPr lang="en-GB" sz="1200" dirty="0">
                <a:latin typeface="Comic Sans MS" panose="030F0702030302020204" pitchFamily="66" charset="0"/>
              </a:rPr>
              <a:t> such that </a:t>
            </a:r>
            <a:r>
              <a:rPr lang="en-GB" sz="1200" b="1" dirty="0">
                <a:latin typeface="Comic Sans MS" panose="030F0702030302020204" pitchFamily="66" charset="0"/>
              </a:rPr>
              <a:t>Q</a:t>
            </a:r>
            <a:r>
              <a:rPr lang="en-GB" sz="1200" dirty="0">
                <a:latin typeface="Comic Sans MS" panose="030F0702030302020204" pitchFamily="66" charset="0"/>
              </a:rPr>
              <a:t>(T’) = T’’</a:t>
            </a:r>
          </a:p>
          <a:p>
            <a:pPr marL="0" indent="0" algn="ctr">
              <a:buNone/>
            </a:pPr>
            <a:endParaRPr lang="en-GB" sz="1200" dirty="0">
              <a:latin typeface="Comic Sans MS" panose="030F0702030302020204" pitchFamily="66" charset="0"/>
            </a:endParaRPr>
          </a:p>
          <a:p>
            <a:pPr algn="ctr">
              <a:buFont typeface="Wingdings"/>
              <a:buChar char="à"/>
            </a:pPr>
            <a:r>
              <a:rPr lang="en-GB" sz="1200" dirty="0">
                <a:latin typeface="Comic Sans MS" panose="030F0702030302020204" pitchFamily="66" charset="0"/>
                <a:sym typeface="Wingdings" panose="05000000000000000000" pitchFamily="2" charset="2"/>
              </a:rPr>
              <a:t>These are asking you what matrix takes you from T to T’ and from T’ to T’’ respectively…</a:t>
            </a:r>
          </a:p>
          <a:p>
            <a:pPr algn="ctr">
              <a:buFont typeface="Wingdings"/>
              <a:buChar char="à"/>
            </a:pPr>
            <a:endParaRPr lang="en-GB" sz="12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/>
              <a:buChar char="à"/>
            </a:pPr>
            <a:r>
              <a:rPr lang="en-GB" sz="1200" dirty="0">
                <a:latin typeface="Comic Sans MS" panose="030F0702030302020204" pitchFamily="66" charset="0"/>
                <a:sym typeface="Wingdings" panose="05000000000000000000" pitchFamily="2" charset="2"/>
              </a:rPr>
              <a:t>Consider coordinate changes…</a:t>
            </a:r>
          </a:p>
          <a:p>
            <a:pPr marL="0" indent="0" algn="ctr">
              <a:buNone/>
            </a:pPr>
            <a:r>
              <a:rPr lang="en-GB" sz="1200" dirty="0">
                <a:latin typeface="Comic Sans MS" panose="030F0702030302020204" pitchFamily="66" charset="0"/>
                <a:sym typeface="Wingdings" panose="05000000000000000000" pitchFamily="2" charset="2"/>
              </a:rPr>
              <a:t>c) By finding a matrix product, find the single matrix that will perform a 90° anticlockwise rotation followed by a reflection in y = x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2632492" y="5301025"/>
                <a:ext cx="1100108" cy="4515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𝑸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492" y="5301025"/>
                <a:ext cx="1100108" cy="451598"/>
              </a:xfrm>
              <a:prstGeom prst="rect">
                <a:avLst/>
              </a:prstGeom>
              <a:blipFill>
                <a:blip r:embed="rId6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578271" y="5301025"/>
                <a:ext cx="1218282" cy="4515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𝑷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271" y="5301025"/>
                <a:ext cx="1218282" cy="451598"/>
              </a:xfrm>
              <a:prstGeom prst="rect">
                <a:avLst/>
              </a:prstGeom>
              <a:blipFill>
                <a:blip r:embed="rId7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119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72" grpId="0" animBg="1"/>
      <p:bldP spid="72" grpId="1" animBg="1"/>
      <p:bldP spid="91" grpId="0"/>
      <p:bldP spid="92" grpId="0"/>
      <p:bldP spid="93" grpId="0"/>
      <p:bldP spid="94" grpId="0"/>
      <p:bldP spid="94" grpId="1"/>
      <p:bldP spid="95" grpId="0"/>
      <p:bldP spid="96" grpId="0"/>
      <p:bldP spid="98" grpId="0"/>
      <p:bldP spid="99" grpId="0"/>
      <p:bldP spid="100" grpId="0"/>
      <p:bldP spid="100" grpId="1"/>
      <p:bldP spid="101" grpId="0"/>
      <p:bldP spid="101" grpId="1"/>
      <p:bldP spid="102" grpId="0"/>
      <p:bldP spid="102" grpId="1"/>
      <p:bldP spid="103" grpId="0"/>
      <p:bldP spid="104" grpId="0"/>
      <p:bldP spid="105" grpId="0"/>
      <p:bldP spid="10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886200" cy="514894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1200" b="1" dirty="0">
                <a:latin typeface="Comic Sans MS" panose="030F0702030302020204" pitchFamily="66" charset="0"/>
              </a:rPr>
              <a:t>You can use matrix products to represent combinations of transformations</a:t>
            </a:r>
            <a:endParaRPr lang="en-GB" sz="12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1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1100" dirty="0">
                <a:latin typeface="Comic Sans MS" panose="030F0702030302020204" pitchFamily="66" charset="0"/>
              </a:rPr>
              <a:t>The following matrices represent three different transformations:</a:t>
            </a:r>
          </a:p>
          <a:p>
            <a:pPr marL="0" indent="0" algn="ctr">
              <a:buNone/>
            </a:pPr>
            <a:endParaRPr lang="en-GB" sz="11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1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1100" dirty="0">
                <a:latin typeface="Comic Sans MS" panose="030F0702030302020204" pitchFamily="66" charset="0"/>
              </a:rPr>
              <a:t>Find the matrix representing the transformation represented by </a:t>
            </a:r>
            <a:r>
              <a:rPr lang="en-GB" sz="1100" b="1" dirty="0">
                <a:latin typeface="Comic Sans MS" panose="030F0702030302020204" pitchFamily="66" charset="0"/>
              </a:rPr>
              <a:t>R</a:t>
            </a:r>
            <a:r>
              <a:rPr lang="en-GB" sz="1100" dirty="0">
                <a:latin typeface="Comic Sans MS" panose="030F0702030302020204" pitchFamily="66" charset="0"/>
              </a:rPr>
              <a:t>, followed by </a:t>
            </a:r>
            <a:r>
              <a:rPr lang="en-GB" sz="1100" b="1" dirty="0">
                <a:latin typeface="Comic Sans MS" panose="030F0702030302020204" pitchFamily="66" charset="0"/>
              </a:rPr>
              <a:t>Q</a:t>
            </a:r>
            <a:r>
              <a:rPr lang="en-GB" sz="1100" dirty="0">
                <a:latin typeface="Comic Sans MS" panose="030F0702030302020204" pitchFamily="66" charset="0"/>
              </a:rPr>
              <a:t>, followed by </a:t>
            </a:r>
            <a:r>
              <a:rPr lang="en-GB" sz="1100" b="1" dirty="0">
                <a:latin typeface="Comic Sans MS" panose="030F0702030302020204" pitchFamily="66" charset="0"/>
              </a:rPr>
              <a:t>P</a:t>
            </a:r>
            <a:r>
              <a:rPr lang="en-GB" sz="1100" dirty="0">
                <a:latin typeface="Comic Sans MS" panose="030F0702030302020204" pitchFamily="66" charset="0"/>
              </a:rPr>
              <a:t> and give a geometrical interpretation of this transformation.</a:t>
            </a:r>
          </a:p>
          <a:p>
            <a:pPr algn="ctr">
              <a:buFont typeface="Wingdings"/>
              <a:buChar char="à"/>
            </a:pPr>
            <a:r>
              <a:rPr lang="en-GB" sz="1100" dirty="0">
                <a:latin typeface="Comic Sans MS" panose="030F0702030302020204" pitchFamily="66" charset="0"/>
                <a:sym typeface="Wingdings" panose="05000000000000000000" pitchFamily="2" charset="2"/>
              </a:rPr>
              <a:t>Ensure you get the order correct!</a:t>
            </a:r>
          </a:p>
          <a:p>
            <a:pPr algn="ctr">
              <a:buFont typeface="Wingdings"/>
              <a:buChar char="à"/>
            </a:pPr>
            <a:endParaRPr lang="en-GB" sz="11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/>
              <a:buChar char="à"/>
            </a:pPr>
            <a:r>
              <a:rPr lang="en-GB" sz="1100" b="1" dirty="0">
                <a:latin typeface="Comic Sans MS" panose="030F0702030302020204" pitchFamily="66" charset="0"/>
                <a:sym typeface="Wingdings" panose="05000000000000000000" pitchFamily="2" charset="2"/>
              </a:rPr>
              <a:t>R</a:t>
            </a:r>
            <a:r>
              <a:rPr lang="en-GB" sz="1100" dirty="0">
                <a:latin typeface="Comic Sans MS" panose="030F0702030302020204" pitchFamily="66" charset="0"/>
                <a:sym typeface="Wingdings" panose="05000000000000000000" pitchFamily="2" charset="2"/>
              </a:rPr>
              <a:t> acts first, is acted on by </a:t>
            </a:r>
            <a:r>
              <a:rPr lang="en-GB" sz="1100" b="1" dirty="0">
                <a:latin typeface="Comic Sans MS" panose="030F0702030302020204" pitchFamily="66" charset="0"/>
                <a:sym typeface="Wingdings" panose="05000000000000000000" pitchFamily="2" charset="2"/>
              </a:rPr>
              <a:t>Q</a:t>
            </a:r>
            <a:r>
              <a:rPr lang="en-GB" sz="1100" dirty="0">
                <a:latin typeface="Comic Sans MS" panose="030F0702030302020204" pitchFamily="66" charset="0"/>
                <a:sym typeface="Wingdings" panose="05000000000000000000" pitchFamily="2" charset="2"/>
              </a:rPr>
              <a:t> which is then acted on by </a:t>
            </a:r>
            <a:r>
              <a:rPr lang="en-GB" sz="1100" b="1" dirty="0">
                <a:latin typeface="Comic Sans MS" panose="030F0702030302020204" pitchFamily="66" charset="0"/>
                <a:sym typeface="Wingdings" panose="05000000000000000000" pitchFamily="2" charset="2"/>
              </a:rPr>
              <a:t>P</a:t>
            </a:r>
          </a:p>
          <a:p>
            <a:pPr algn="ctr">
              <a:buFont typeface="Wingdings"/>
              <a:buChar char="à"/>
            </a:pPr>
            <a:r>
              <a:rPr lang="en-GB" sz="1100" b="1" dirty="0">
                <a:latin typeface="Comic Sans MS" panose="030F0702030302020204" pitchFamily="66" charset="0"/>
                <a:sym typeface="Wingdings" panose="05000000000000000000" pitchFamily="2" charset="2"/>
              </a:rPr>
              <a:t>PQR</a:t>
            </a:r>
            <a:endParaRPr lang="en-GB" sz="11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/>
              <a:buChar char="à"/>
            </a:pPr>
            <a:endParaRPr lang="en-GB" sz="11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/>
              <a:buChar char="à"/>
            </a:pPr>
            <a:r>
              <a:rPr lang="en-GB" sz="1100" dirty="0">
                <a:latin typeface="Comic Sans MS" panose="030F0702030302020204" pitchFamily="66" charset="0"/>
                <a:sym typeface="Wingdings" panose="05000000000000000000" pitchFamily="2" charset="2"/>
              </a:rPr>
              <a:t>Let us calculate </a:t>
            </a:r>
            <a:r>
              <a:rPr lang="en-GB" sz="1100" b="1" dirty="0">
                <a:latin typeface="Comic Sans MS" panose="030F0702030302020204" pitchFamily="66" charset="0"/>
                <a:sym typeface="Wingdings" panose="05000000000000000000" pitchFamily="2" charset="2"/>
              </a:rPr>
              <a:t>PQ </a:t>
            </a:r>
            <a:r>
              <a:rPr lang="en-GB" sz="1100" dirty="0">
                <a:latin typeface="Comic Sans MS" panose="030F0702030302020204" pitchFamily="66" charset="0"/>
                <a:sym typeface="Wingdings" panose="05000000000000000000" pitchFamily="2" charset="2"/>
              </a:rPr>
              <a:t>first, then multiply the answer by </a:t>
            </a:r>
            <a:r>
              <a:rPr lang="en-GB" sz="1100" b="1" dirty="0">
                <a:latin typeface="Comic Sans MS" panose="030F0702030302020204" pitchFamily="66" charset="0"/>
                <a:sym typeface="Wingdings" panose="05000000000000000000" pitchFamily="2" charset="2"/>
              </a:rPr>
              <a:t>R</a:t>
            </a:r>
            <a:endParaRPr lang="en-GB" sz="11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/>
              <a:buChar char="à"/>
            </a:pPr>
            <a:endParaRPr lang="en-GB" sz="1100" b="1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/>
              <a:buChar char="à"/>
            </a:pPr>
            <a:r>
              <a:rPr lang="en-GB" sz="1100" dirty="0">
                <a:latin typeface="Comic Sans MS" panose="030F0702030302020204" pitchFamily="66" charset="0"/>
                <a:sym typeface="Wingdings" panose="05000000000000000000" pitchFamily="2" charset="2"/>
              </a:rPr>
              <a:t>Remember another option would be to calculate </a:t>
            </a:r>
            <a:r>
              <a:rPr lang="en-GB" sz="1100" b="1" dirty="0">
                <a:latin typeface="Comic Sans MS" panose="030F0702030302020204" pitchFamily="66" charset="0"/>
                <a:sym typeface="Wingdings" panose="05000000000000000000" pitchFamily="2" charset="2"/>
              </a:rPr>
              <a:t>QR</a:t>
            </a:r>
            <a:r>
              <a:rPr lang="en-GB" sz="1100" dirty="0">
                <a:latin typeface="Comic Sans MS" panose="030F0702030302020204" pitchFamily="66" charset="0"/>
                <a:sym typeface="Wingdings" panose="05000000000000000000" pitchFamily="2" charset="2"/>
              </a:rPr>
              <a:t> and multiply </a:t>
            </a:r>
            <a:r>
              <a:rPr lang="en-GB" sz="1100" b="1" dirty="0">
                <a:latin typeface="Comic Sans MS" panose="030F0702030302020204" pitchFamily="66" charset="0"/>
                <a:sym typeface="Wingdings" panose="05000000000000000000" pitchFamily="2" charset="2"/>
              </a:rPr>
              <a:t>P</a:t>
            </a:r>
            <a:r>
              <a:rPr lang="en-GB" sz="1100" dirty="0">
                <a:latin typeface="Comic Sans MS" panose="030F0702030302020204" pitchFamily="66" charset="0"/>
                <a:sym typeface="Wingdings" panose="05000000000000000000" pitchFamily="2" charset="2"/>
              </a:rPr>
              <a:t> by the answer</a:t>
            </a:r>
            <a:endParaRPr lang="en-GB" sz="11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321841" y="2775819"/>
                <a:ext cx="1092094" cy="4515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𝑷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841" y="2775819"/>
                <a:ext cx="1092094" cy="451598"/>
              </a:xfrm>
              <a:prstGeom prst="rect">
                <a:avLst/>
              </a:prstGeom>
              <a:blipFill>
                <a:blip r:embed="rId2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1506405" y="2768892"/>
                <a:ext cx="1092094" cy="4515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𝑸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405" y="2768892"/>
                <a:ext cx="1092094" cy="451598"/>
              </a:xfrm>
              <a:prstGeom prst="rect">
                <a:avLst/>
              </a:prstGeom>
              <a:blipFill>
                <a:blip r:embed="rId3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2633135" y="2768892"/>
                <a:ext cx="1363002" cy="4501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𝑹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135" y="2768892"/>
                <a:ext cx="1363002" cy="450188"/>
              </a:xfrm>
              <a:prstGeom prst="rect">
                <a:avLst/>
              </a:prstGeom>
              <a:blipFill>
                <a:blip r:embed="rId4"/>
                <a:stretch>
                  <a:fillRect b="-40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454236" y="1607127"/>
                <a:ext cx="1092094" cy="4515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𝑷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4236" y="1607127"/>
                <a:ext cx="1092094" cy="451598"/>
              </a:xfrm>
              <a:prstGeom prst="rect">
                <a:avLst/>
              </a:prstGeom>
              <a:blipFill rotWithShape="1">
                <a:blip r:embed="rId6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638800" y="1600200"/>
                <a:ext cx="1092094" cy="4515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𝑸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1600200"/>
                <a:ext cx="1092094" cy="45159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451778" y="2461115"/>
                <a:ext cx="4796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𝑷𝑸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1778" y="2461115"/>
                <a:ext cx="479618" cy="307777"/>
              </a:xfrm>
              <a:prstGeom prst="rect">
                <a:avLst/>
              </a:prstGeom>
              <a:blipFill rotWithShape="1">
                <a:blip r:embed="rId8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4838580" y="2082130"/>
            <a:ext cx="745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(2 x 2)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38800" y="2082130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99861" y="2080641"/>
            <a:ext cx="745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(2 x 2)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36672" y="2080641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=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32025" y="2079152"/>
            <a:ext cx="745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(2 x 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406906" y="2830800"/>
                <a:ext cx="2149050" cy="4687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4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1400" i="1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400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/>
                            </m:mr>
                            <m:mr>
                              <m:e/>
                              <m:e/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6906" y="2830800"/>
                <a:ext cx="2149050" cy="46878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/>
          <p:cNvSpPr/>
          <p:nvPr/>
        </p:nvSpPr>
        <p:spPr>
          <a:xfrm flipV="1">
            <a:off x="4751887" y="2847307"/>
            <a:ext cx="266598" cy="232131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 flipV="1">
            <a:off x="4497148" y="2853749"/>
            <a:ext cx="266598" cy="23213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 flipV="1">
            <a:off x="4751887" y="3064898"/>
            <a:ext cx="266598" cy="232131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 flipV="1">
            <a:off x="4497148" y="3071340"/>
            <a:ext cx="266598" cy="23213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 flipV="1">
            <a:off x="5317699" y="3085880"/>
            <a:ext cx="266598" cy="232131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 flipV="1">
            <a:off x="5317699" y="2846540"/>
            <a:ext cx="266598" cy="23213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 flipV="1">
            <a:off x="5051101" y="3079438"/>
            <a:ext cx="266598" cy="232131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 flipV="1">
            <a:off x="5051101" y="2840098"/>
            <a:ext cx="266598" cy="23213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395377" y="3520007"/>
                <a:ext cx="154920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×1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+(1×0)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5377" y="3520007"/>
                <a:ext cx="1549207" cy="307777"/>
              </a:xfrm>
              <a:prstGeom prst="rect">
                <a:avLst/>
              </a:prstGeom>
              <a:blipFill rotWithShape="1">
                <a:blip r:embed="rId10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054093" y="3518518"/>
                <a:ext cx="154920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×2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+(1×1)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4093" y="3518518"/>
                <a:ext cx="1549207" cy="307777"/>
              </a:xfrm>
              <a:prstGeom prst="rect">
                <a:avLst/>
              </a:prstGeom>
              <a:blipFill rotWithShape="1">
                <a:blip r:embed="rId11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411299" y="3945625"/>
                <a:ext cx="154920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×1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+(3×0)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1299" y="3945625"/>
                <a:ext cx="1549207" cy="307777"/>
              </a:xfrm>
              <a:prstGeom prst="rect">
                <a:avLst/>
              </a:prstGeom>
              <a:blipFill rotWithShape="1">
                <a:blip r:embed="rId12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054092" y="3945626"/>
                <a:ext cx="154920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×2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+(3×1)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4092" y="3945626"/>
                <a:ext cx="1549207" cy="307777"/>
              </a:xfrm>
              <a:prstGeom prst="rect">
                <a:avLst/>
              </a:prstGeom>
              <a:blipFill rotWithShape="1">
                <a:blip r:embed="rId13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451778" y="4419600"/>
                <a:ext cx="1223540" cy="4508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/>
                        </a:rPr>
                        <m:t>𝑷𝑸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latin typeface="Cambria Math"/>
                                  </a:rPr>
                                  <m:t>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1778" y="4419600"/>
                <a:ext cx="1223540" cy="450829"/>
              </a:xfrm>
              <a:prstGeom prst="rect">
                <a:avLst/>
              </a:prstGeom>
              <a:blipFill rotWithShape="1">
                <a:blip r:embed="rId14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630447" y="5061775"/>
            <a:ext cx="36166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Now we need to multiply this matrix by </a:t>
            </a:r>
            <a:r>
              <a:rPr lang="en-GB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R</a:t>
            </a:r>
          </a:p>
        </p:txBody>
      </p:sp>
      <p:sp>
        <p:nvSpPr>
          <p:cNvPr id="33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21708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4800" dirty="0">
                <a:latin typeface="Comic Sans MS" pitchFamily="66" charset="0"/>
              </a:rPr>
              <a:t>Linear Transformations</a:t>
            </a:r>
          </a:p>
        </p:txBody>
      </p:sp>
      <p:sp>
        <p:nvSpPr>
          <p:cNvPr id="3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7D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37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/>
      <p:bldP spid="81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4" grpId="2" animBg="1"/>
      <p:bldP spid="24" grpId="3" animBg="1"/>
      <p:bldP spid="25" grpId="0" animBg="1"/>
      <p:bldP spid="25" grpId="1" animBg="1"/>
      <p:bldP spid="25" grpId="2" animBg="1"/>
      <p:bldP spid="25" grpId="3" animBg="1"/>
      <p:bldP spid="26" grpId="0" animBg="1"/>
      <p:bldP spid="26" grpId="1" animBg="1"/>
      <p:bldP spid="26" grpId="2" animBg="1"/>
      <p:bldP spid="26" grpId="3" animBg="1"/>
      <p:bldP spid="27" grpId="0" animBg="1"/>
      <p:bldP spid="27" grpId="1" animBg="1"/>
      <p:bldP spid="27" grpId="2" animBg="1"/>
      <p:bldP spid="27" grpId="3" animBg="1"/>
      <p:bldP spid="28" grpId="0"/>
      <p:bldP spid="29" grpId="0"/>
      <p:bldP spid="30" grpId="0"/>
      <p:bldP spid="31" grpId="0"/>
      <p:bldP spid="32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C28D9FB-2C9E-4742-95EE-46B11A8A5B22}"/>
              </a:ext>
            </a:extLst>
          </p:cNvPr>
          <p:cNvSpPr/>
          <p:nvPr/>
        </p:nvSpPr>
        <p:spPr>
          <a:xfrm>
            <a:off x="857235" y="1316007"/>
            <a:ext cx="7410427" cy="431656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13800" b="1" dirty="0">
                <a:ln w="38100">
                  <a:solidFill>
                    <a:srgbClr val="FFFF00"/>
                  </a:solidFill>
                  <a:prstDash val="solid"/>
                </a:ln>
                <a:latin typeface="French Script MT" panose="03020402040607040605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13800" b="1" dirty="0">
                <a:ln w="38100">
                  <a:solidFill>
                    <a:srgbClr val="FFFF00"/>
                  </a:solidFill>
                  <a:prstDash val="solid"/>
                </a:ln>
                <a:latin typeface="French Script MT" panose="03020402040607040605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Exercise 7A</a:t>
            </a:r>
            <a:endParaRPr lang="ja-JP" altLang="en-US" sz="13800" b="1" dirty="0">
              <a:ln w="38100">
                <a:solidFill>
                  <a:srgbClr val="FFFF00"/>
                </a:solidFill>
                <a:prstDash val="solid"/>
              </a:ln>
              <a:latin typeface="French Script MT" panose="03020402040607040605" pitchFamily="66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1226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828449" y="2232398"/>
            <a:ext cx="745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(2 x 2)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62100" y="2232398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96000" y="2230267"/>
            <a:ext cx="745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(2 x 2)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32811" y="2230267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=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28164" y="2228778"/>
            <a:ext cx="745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(2 x 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360757" y="1628322"/>
                <a:ext cx="1223540" cy="4508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/>
                        </a:rPr>
                        <m:t>𝑷𝑸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latin typeface="Cambria Math"/>
                                  </a:rPr>
                                  <m:t>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0757" y="1628322"/>
                <a:ext cx="1223540" cy="450829"/>
              </a:xfrm>
              <a:prstGeom prst="rect">
                <a:avLst/>
              </a:prstGeom>
              <a:blipFill rotWithShape="1">
                <a:blip r:embed="rId6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584297" y="1628322"/>
                <a:ext cx="1363002" cy="4501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𝑹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4297" y="1628322"/>
                <a:ext cx="1363002" cy="450188"/>
              </a:xfrm>
              <a:prstGeom prst="rect">
                <a:avLst/>
              </a:prstGeom>
              <a:blipFill rotWithShape="1">
                <a:blip r:embed="rId7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304377" y="2621931"/>
                <a:ext cx="60465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/>
                        </a:rPr>
                        <m:t>𝑷𝑸𝑹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4377" y="2621931"/>
                <a:ext cx="604653" cy="307777"/>
              </a:xfrm>
              <a:prstGeom prst="rect">
                <a:avLst/>
              </a:prstGeom>
              <a:blipFill rotWithShape="1">
                <a:blip r:embed="rId8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304377" y="2957004"/>
                <a:ext cx="2418354" cy="4687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latin typeface="Cambria Math"/>
                                  </a:rPr>
                                  <m:t>7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400" i="1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sz="1400" i="1">
                                    <a:latin typeface="Cambria Math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i="1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GB" sz="1400" i="1">
                                    <a:latin typeface="Cambria Math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400" b="0" i="0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/>
                            </m:mr>
                            <m:mr>
                              <m:e/>
                              <m:e/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4377" y="2957004"/>
                <a:ext cx="2418354" cy="46878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Oval 35"/>
          <p:cNvSpPr/>
          <p:nvPr/>
        </p:nvSpPr>
        <p:spPr>
          <a:xfrm flipV="1">
            <a:off x="4640711" y="2949126"/>
            <a:ext cx="266598" cy="232131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 flipV="1">
            <a:off x="4385972" y="2955568"/>
            <a:ext cx="266598" cy="23213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/>
          <p:cNvSpPr/>
          <p:nvPr/>
        </p:nvSpPr>
        <p:spPr>
          <a:xfrm flipV="1">
            <a:off x="4640711" y="3166717"/>
            <a:ext cx="266598" cy="232131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/>
          <p:cNvSpPr/>
          <p:nvPr/>
        </p:nvSpPr>
        <p:spPr>
          <a:xfrm flipV="1">
            <a:off x="4385972" y="3173159"/>
            <a:ext cx="266598" cy="23213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/>
          <p:cNvSpPr/>
          <p:nvPr/>
        </p:nvSpPr>
        <p:spPr>
          <a:xfrm flipV="1">
            <a:off x="5440867" y="3198603"/>
            <a:ext cx="266598" cy="232131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/>
          <p:cNvSpPr/>
          <p:nvPr/>
        </p:nvSpPr>
        <p:spPr>
          <a:xfrm flipV="1">
            <a:off x="5440867" y="2959263"/>
            <a:ext cx="266598" cy="23213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/>
          <p:cNvSpPr/>
          <p:nvPr/>
        </p:nvSpPr>
        <p:spPr>
          <a:xfrm flipV="1">
            <a:off x="5014927" y="3198604"/>
            <a:ext cx="266598" cy="232131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/>
          <p:cNvSpPr/>
          <p:nvPr/>
        </p:nvSpPr>
        <p:spPr>
          <a:xfrm flipV="1">
            <a:off x="5014927" y="2959264"/>
            <a:ext cx="266598" cy="23213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338243" y="3607426"/>
                <a:ext cx="168385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×3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+(3×−1)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8243" y="3607426"/>
                <a:ext cx="1683859" cy="307777"/>
              </a:xfrm>
              <a:prstGeom prst="rect">
                <a:avLst/>
              </a:prstGeom>
              <a:blipFill rotWithShape="1">
                <a:blip r:embed="rId10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996959" y="3605937"/>
                <a:ext cx="168385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×7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+(3×−2)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6959" y="3605937"/>
                <a:ext cx="1683859" cy="307777"/>
              </a:xfrm>
              <a:prstGeom prst="rect">
                <a:avLst/>
              </a:prstGeom>
              <a:blipFill rotWithShape="1">
                <a:blip r:embed="rId11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354165" y="4033044"/>
                <a:ext cx="168385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×3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+(7×−1)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165" y="4033044"/>
                <a:ext cx="1683859" cy="307777"/>
              </a:xfrm>
              <a:prstGeom prst="rect">
                <a:avLst/>
              </a:prstGeom>
              <a:blipFill rotWithShape="1">
                <a:blip r:embed="rId12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996958" y="4033045"/>
                <a:ext cx="168385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×7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+(7×−2)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6958" y="4033045"/>
                <a:ext cx="1683859" cy="307777"/>
              </a:xfrm>
              <a:prstGeom prst="rect">
                <a:avLst/>
              </a:prstGeom>
              <a:blipFill rotWithShape="1">
                <a:blip r:embed="rId1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354165" y="4543312"/>
                <a:ext cx="1483227" cy="4508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/>
                        </a:rPr>
                        <m:t>𝑷𝑸𝑹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165" y="4543312"/>
                <a:ext cx="1483227" cy="450829"/>
              </a:xfrm>
              <a:prstGeom prst="rect">
                <a:avLst/>
              </a:prstGeom>
              <a:blipFill rotWithShape="1">
                <a:blip r:embed="rId14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/>
          <p:cNvCxnSpPr/>
          <p:nvPr/>
        </p:nvCxnSpPr>
        <p:spPr>
          <a:xfrm>
            <a:off x="5966185" y="5781694"/>
            <a:ext cx="1524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16200000">
            <a:off x="5966185" y="5781694"/>
            <a:ext cx="1524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7550523" y="5781693"/>
            <a:ext cx="1524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rot="16200000">
            <a:off x="7550523" y="5781693"/>
            <a:ext cx="1524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/>
          <p:cNvGrpSpPr/>
          <p:nvPr/>
        </p:nvGrpSpPr>
        <p:grpSpPr>
          <a:xfrm>
            <a:off x="7011617" y="5667392"/>
            <a:ext cx="175859" cy="228600"/>
            <a:chOff x="6629400" y="4876800"/>
            <a:chExt cx="175859" cy="228600"/>
          </a:xfrm>
        </p:grpSpPr>
        <p:cxnSp>
          <p:nvCxnSpPr>
            <p:cNvPr id="54" name="Straight Connector 53"/>
            <p:cNvCxnSpPr/>
            <p:nvPr/>
          </p:nvCxnSpPr>
          <p:spPr>
            <a:xfrm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5"/>
          <p:cNvSpPr txBox="1"/>
          <p:nvPr/>
        </p:nvSpPr>
        <p:spPr>
          <a:xfrm>
            <a:off x="6818709" y="5927463"/>
            <a:ext cx="553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Comic Sans MS" pitchFamily="66" charset="0"/>
              </a:rPr>
              <a:t>(1,0)</a:t>
            </a:r>
            <a:endParaRPr lang="en-GB" sz="1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089493" y="5230826"/>
            <a:ext cx="553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00CC"/>
                </a:solidFill>
                <a:latin typeface="Comic Sans MS" pitchFamily="66" charset="0"/>
              </a:rPr>
              <a:t>(0,1)</a:t>
            </a:r>
            <a:endParaRPr lang="en-GB" sz="12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6642850" y="5281414"/>
            <a:ext cx="175859" cy="228600"/>
            <a:chOff x="6629400" y="4876800"/>
            <a:chExt cx="175859" cy="228600"/>
          </a:xfrm>
        </p:grpSpPr>
        <p:cxnSp>
          <p:nvCxnSpPr>
            <p:cNvPr id="59" name="Straight Connector 58"/>
            <p:cNvCxnSpPr/>
            <p:nvPr/>
          </p:nvCxnSpPr>
          <p:spPr>
            <a:xfrm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8632413" y="5667391"/>
            <a:ext cx="175859" cy="228600"/>
            <a:chOff x="6629400" y="4876800"/>
            <a:chExt cx="175859" cy="228600"/>
          </a:xfrm>
        </p:grpSpPr>
        <p:cxnSp>
          <p:nvCxnSpPr>
            <p:cNvPr id="62" name="Straight Connector 61"/>
            <p:cNvCxnSpPr/>
            <p:nvPr/>
          </p:nvCxnSpPr>
          <p:spPr>
            <a:xfrm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extBox 63"/>
          <p:cNvSpPr txBox="1"/>
          <p:nvPr/>
        </p:nvSpPr>
        <p:spPr>
          <a:xfrm>
            <a:off x="8451690" y="5927462"/>
            <a:ext cx="553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00CC"/>
                </a:solidFill>
                <a:latin typeface="Comic Sans MS" pitchFamily="66" charset="0"/>
              </a:rPr>
              <a:t>(1,0)</a:t>
            </a:r>
            <a:endParaRPr lang="en-GB" sz="12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8224593" y="6029908"/>
            <a:ext cx="175859" cy="228600"/>
            <a:chOff x="6629400" y="4876800"/>
            <a:chExt cx="175859" cy="228600"/>
          </a:xfrm>
        </p:grpSpPr>
        <p:cxnSp>
          <p:nvCxnSpPr>
            <p:cNvPr id="66" name="Straight Connector 65"/>
            <p:cNvCxnSpPr/>
            <p:nvPr/>
          </p:nvCxnSpPr>
          <p:spPr>
            <a:xfrm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TextBox 67"/>
          <p:cNvSpPr txBox="1"/>
          <p:nvPr/>
        </p:nvSpPr>
        <p:spPr>
          <a:xfrm>
            <a:off x="7664588" y="6029908"/>
            <a:ext cx="6479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Comic Sans MS" pitchFamily="66" charset="0"/>
              </a:rPr>
              <a:t>(0,-1)</a:t>
            </a:r>
            <a:endParaRPr lang="en-GB" sz="1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28616" y="5304401"/>
            <a:ext cx="13453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This is a 90° rotation clockwise around (0,0)</a:t>
            </a:r>
          </a:p>
        </p:txBody>
      </p:sp>
      <p:sp>
        <p:nvSpPr>
          <p:cNvPr id="69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21708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4800" dirty="0">
                <a:latin typeface="Comic Sans MS" pitchFamily="66" charset="0"/>
              </a:rPr>
              <a:t>Linear Transformations</a:t>
            </a:r>
          </a:p>
        </p:txBody>
      </p:sp>
      <p:sp>
        <p:nvSpPr>
          <p:cNvPr id="70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7D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1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886200" cy="514894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1200" b="1" dirty="0">
                <a:latin typeface="Comic Sans MS" panose="030F0702030302020204" pitchFamily="66" charset="0"/>
              </a:rPr>
              <a:t>You can use matrix products to represent combinations of transformations</a:t>
            </a:r>
            <a:endParaRPr lang="en-GB" sz="12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1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1100" dirty="0">
                <a:latin typeface="Comic Sans MS" panose="030F0702030302020204" pitchFamily="66" charset="0"/>
              </a:rPr>
              <a:t>The following matrices represent three different transformations:</a:t>
            </a:r>
          </a:p>
          <a:p>
            <a:pPr marL="0" indent="0" algn="ctr">
              <a:buNone/>
            </a:pPr>
            <a:endParaRPr lang="en-GB" sz="11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1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1100" dirty="0">
                <a:latin typeface="Comic Sans MS" panose="030F0702030302020204" pitchFamily="66" charset="0"/>
              </a:rPr>
              <a:t>Find the matrix representing the transformation represented by </a:t>
            </a:r>
            <a:r>
              <a:rPr lang="en-GB" sz="1100" b="1" dirty="0">
                <a:latin typeface="Comic Sans MS" panose="030F0702030302020204" pitchFamily="66" charset="0"/>
              </a:rPr>
              <a:t>R</a:t>
            </a:r>
            <a:r>
              <a:rPr lang="en-GB" sz="1100" dirty="0">
                <a:latin typeface="Comic Sans MS" panose="030F0702030302020204" pitchFamily="66" charset="0"/>
              </a:rPr>
              <a:t>, followed by </a:t>
            </a:r>
            <a:r>
              <a:rPr lang="en-GB" sz="1100" b="1" dirty="0">
                <a:latin typeface="Comic Sans MS" panose="030F0702030302020204" pitchFamily="66" charset="0"/>
              </a:rPr>
              <a:t>Q</a:t>
            </a:r>
            <a:r>
              <a:rPr lang="en-GB" sz="1100" dirty="0">
                <a:latin typeface="Comic Sans MS" panose="030F0702030302020204" pitchFamily="66" charset="0"/>
              </a:rPr>
              <a:t>, followed by </a:t>
            </a:r>
            <a:r>
              <a:rPr lang="en-GB" sz="1100" b="1" dirty="0">
                <a:latin typeface="Comic Sans MS" panose="030F0702030302020204" pitchFamily="66" charset="0"/>
              </a:rPr>
              <a:t>P</a:t>
            </a:r>
            <a:r>
              <a:rPr lang="en-GB" sz="1100" dirty="0">
                <a:latin typeface="Comic Sans MS" panose="030F0702030302020204" pitchFamily="66" charset="0"/>
              </a:rPr>
              <a:t> and give a geometrical interpretation of this transformation.</a:t>
            </a:r>
          </a:p>
          <a:p>
            <a:pPr algn="ctr">
              <a:buFont typeface="Wingdings"/>
              <a:buChar char="à"/>
            </a:pPr>
            <a:r>
              <a:rPr lang="en-GB" sz="1100" dirty="0">
                <a:latin typeface="Comic Sans MS" panose="030F0702030302020204" pitchFamily="66" charset="0"/>
                <a:sym typeface="Wingdings" panose="05000000000000000000" pitchFamily="2" charset="2"/>
              </a:rPr>
              <a:t>Ensure you get the order correct!</a:t>
            </a:r>
          </a:p>
          <a:p>
            <a:pPr algn="ctr">
              <a:buFont typeface="Wingdings"/>
              <a:buChar char="à"/>
            </a:pPr>
            <a:endParaRPr lang="en-GB" sz="11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/>
              <a:buChar char="à"/>
            </a:pPr>
            <a:r>
              <a:rPr lang="en-GB" sz="1100" b="1" dirty="0">
                <a:latin typeface="Comic Sans MS" panose="030F0702030302020204" pitchFamily="66" charset="0"/>
                <a:sym typeface="Wingdings" panose="05000000000000000000" pitchFamily="2" charset="2"/>
              </a:rPr>
              <a:t>R</a:t>
            </a:r>
            <a:r>
              <a:rPr lang="en-GB" sz="1100" dirty="0">
                <a:latin typeface="Comic Sans MS" panose="030F0702030302020204" pitchFamily="66" charset="0"/>
                <a:sym typeface="Wingdings" panose="05000000000000000000" pitchFamily="2" charset="2"/>
              </a:rPr>
              <a:t> acts first, is acted on by </a:t>
            </a:r>
            <a:r>
              <a:rPr lang="en-GB" sz="1100" b="1" dirty="0">
                <a:latin typeface="Comic Sans MS" panose="030F0702030302020204" pitchFamily="66" charset="0"/>
                <a:sym typeface="Wingdings" panose="05000000000000000000" pitchFamily="2" charset="2"/>
              </a:rPr>
              <a:t>Q</a:t>
            </a:r>
            <a:r>
              <a:rPr lang="en-GB" sz="1100" dirty="0">
                <a:latin typeface="Comic Sans MS" panose="030F0702030302020204" pitchFamily="66" charset="0"/>
                <a:sym typeface="Wingdings" panose="05000000000000000000" pitchFamily="2" charset="2"/>
              </a:rPr>
              <a:t> which is then acted on by </a:t>
            </a:r>
            <a:r>
              <a:rPr lang="en-GB" sz="1100" b="1" dirty="0">
                <a:latin typeface="Comic Sans MS" panose="030F0702030302020204" pitchFamily="66" charset="0"/>
                <a:sym typeface="Wingdings" panose="05000000000000000000" pitchFamily="2" charset="2"/>
              </a:rPr>
              <a:t>P</a:t>
            </a:r>
          </a:p>
          <a:p>
            <a:pPr algn="ctr">
              <a:buFont typeface="Wingdings"/>
              <a:buChar char="à"/>
            </a:pPr>
            <a:r>
              <a:rPr lang="en-GB" sz="1100" b="1" dirty="0">
                <a:latin typeface="Comic Sans MS" panose="030F0702030302020204" pitchFamily="66" charset="0"/>
                <a:sym typeface="Wingdings" panose="05000000000000000000" pitchFamily="2" charset="2"/>
              </a:rPr>
              <a:t>PQR</a:t>
            </a:r>
            <a:endParaRPr lang="en-GB" sz="11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/>
              <a:buChar char="à"/>
            </a:pPr>
            <a:endParaRPr lang="en-GB" sz="11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/>
              <a:buChar char="à"/>
            </a:pPr>
            <a:r>
              <a:rPr lang="en-GB" sz="1100" dirty="0">
                <a:latin typeface="Comic Sans MS" panose="030F0702030302020204" pitchFamily="66" charset="0"/>
                <a:sym typeface="Wingdings" panose="05000000000000000000" pitchFamily="2" charset="2"/>
              </a:rPr>
              <a:t>Let us calculate </a:t>
            </a:r>
            <a:r>
              <a:rPr lang="en-GB" sz="1100" b="1" dirty="0">
                <a:latin typeface="Comic Sans MS" panose="030F0702030302020204" pitchFamily="66" charset="0"/>
                <a:sym typeface="Wingdings" panose="05000000000000000000" pitchFamily="2" charset="2"/>
              </a:rPr>
              <a:t>PQ </a:t>
            </a:r>
            <a:r>
              <a:rPr lang="en-GB" sz="1100" dirty="0">
                <a:latin typeface="Comic Sans MS" panose="030F0702030302020204" pitchFamily="66" charset="0"/>
                <a:sym typeface="Wingdings" panose="05000000000000000000" pitchFamily="2" charset="2"/>
              </a:rPr>
              <a:t>first, then multiply the answer by </a:t>
            </a:r>
            <a:r>
              <a:rPr lang="en-GB" sz="1100" b="1" dirty="0">
                <a:latin typeface="Comic Sans MS" panose="030F0702030302020204" pitchFamily="66" charset="0"/>
                <a:sym typeface="Wingdings" panose="05000000000000000000" pitchFamily="2" charset="2"/>
              </a:rPr>
              <a:t>R</a:t>
            </a:r>
            <a:endParaRPr lang="en-GB" sz="11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/>
              <a:buChar char="à"/>
            </a:pPr>
            <a:endParaRPr lang="en-GB" sz="1100" b="1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/>
              <a:buChar char="à"/>
            </a:pPr>
            <a:r>
              <a:rPr lang="en-GB" sz="1100" dirty="0">
                <a:latin typeface="Comic Sans MS" panose="030F0702030302020204" pitchFamily="66" charset="0"/>
                <a:sym typeface="Wingdings" panose="05000000000000000000" pitchFamily="2" charset="2"/>
              </a:rPr>
              <a:t>Remember another option would be to calculate </a:t>
            </a:r>
            <a:r>
              <a:rPr lang="en-GB" sz="1100" b="1" dirty="0">
                <a:latin typeface="Comic Sans MS" panose="030F0702030302020204" pitchFamily="66" charset="0"/>
                <a:sym typeface="Wingdings" panose="05000000000000000000" pitchFamily="2" charset="2"/>
              </a:rPr>
              <a:t>QR</a:t>
            </a:r>
            <a:r>
              <a:rPr lang="en-GB" sz="1100" dirty="0">
                <a:latin typeface="Comic Sans MS" panose="030F0702030302020204" pitchFamily="66" charset="0"/>
                <a:sym typeface="Wingdings" panose="05000000000000000000" pitchFamily="2" charset="2"/>
              </a:rPr>
              <a:t> and multiply </a:t>
            </a:r>
            <a:r>
              <a:rPr lang="en-GB" sz="1100" b="1" dirty="0">
                <a:latin typeface="Comic Sans MS" panose="030F0702030302020204" pitchFamily="66" charset="0"/>
                <a:sym typeface="Wingdings" panose="05000000000000000000" pitchFamily="2" charset="2"/>
              </a:rPr>
              <a:t>P</a:t>
            </a:r>
            <a:r>
              <a:rPr lang="en-GB" sz="1100" dirty="0">
                <a:latin typeface="Comic Sans MS" panose="030F0702030302020204" pitchFamily="66" charset="0"/>
                <a:sym typeface="Wingdings" panose="05000000000000000000" pitchFamily="2" charset="2"/>
              </a:rPr>
              <a:t> by the answer</a:t>
            </a:r>
            <a:endParaRPr lang="en-GB" sz="11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321841" y="2775819"/>
                <a:ext cx="1092094" cy="4515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𝑷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841" y="2775819"/>
                <a:ext cx="1092094" cy="451598"/>
              </a:xfrm>
              <a:prstGeom prst="rect">
                <a:avLst/>
              </a:prstGeom>
              <a:blipFill>
                <a:blip r:embed="rId15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1506405" y="2768892"/>
                <a:ext cx="1092094" cy="4515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𝑸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405" y="2768892"/>
                <a:ext cx="1092094" cy="451598"/>
              </a:xfrm>
              <a:prstGeom prst="rect">
                <a:avLst/>
              </a:prstGeom>
              <a:blipFill>
                <a:blip r:embed="rId16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2633135" y="2768892"/>
                <a:ext cx="1363002" cy="4501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𝑹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135" y="2768892"/>
                <a:ext cx="1363002" cy="450188"/>
              </a:xfrm>
              <a:prstGeom prst="rect">
                <a:avLst/>
              </a:prstGeom>
              <a:blipFill>
                <a:blip r:embed="rId17"/>
                <a:stretch>
                  <a:fillRect b="-40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147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32" grpId="0"/>
      <p:bldP spid="33" grpId="0"/>
      <p:bldP spid="34" grpId="0"/>
      <p:bldP spid="35" grpId="0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0" grpId="2" animBg="1"/>
      <p:bldP spid="40" grpId="3" animBg="1"/>
      <p:bldP spid="41" grpId="0" animBg="1"/>
      <p:bldP spid="41" grpId="1" animBg="1"/>
      <p:bldP spid="41" grpId="2" animBg="1"/>
      <p:bldP spid="41" grpId="3" animBg="1"/>
      <p:bldP spid="42" grpId="0" animBg="1"/>
      <p:bldP spid="42" grpId="1" animBg="1"/>
      <p:bldP spid="42" grpId="2" animBg="1"/>
      <p:bldP spid="42" grpId="3" animBg="1"/>
      <p:bldP spid="43" grpId="0" animBg="1"/>
      <p:bldP spid="43" grpId="1" animBg="1"/>
      <p:bldP spid="43" grpId="2" animBg="1"/>
      <p:bldP spid="43" grpId="3" animBg="1"/>
      <p:bldP spid="44" grpId="0"/>
      <p:bldP spid="45" grpId="0"/>
      <p:bldP spid="46" grpId="0"/>
      <p:bldP spid="47" grpId="0"/>
      <p:bldP spid="48" grpId="0"/>
      <p:bldP spid="56" grpId="0"/>
      <p:bldP spid="57" grpId="0"/>
      <p:bldP spid="64" grpId="0"/>
      <p:bldP spid="68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21708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4800" dirty="0">
                <a:latin typeface="Comic Sans MS" pitchFamily="66" charset="0"/>
              </a:rPr>
              <a:t>Linear Transformations</a:t>
            </a:r>
          </a:p>
        </p:txBody>
      </p:sp>
      <p:sp>
        <p:nvSpPr>
          <p:cNvPr id="70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7D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886200" cy="5148943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anose="030F0702030302020204" pitchFamily="66" charset="0"/>
                  </a:rPr>
                  <a:t>You can use matrix products to represent combinations of transformations</a:t>
                </a: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The matrix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represents an enlargement with scale factor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followed by an anticlockwise rotation through angle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about the origin. </a:t>
                </a: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Find the value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Find the value of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886200" cy="5148943"/>
              </a:xfrm>
              <a:blipFill>
                <a:blip r:embed="rId2"/>
                <a:stretch>
                  <a:fillRect l="-157" t="-711" r="-15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367814" y="1542643"/>
                <a:ext cx="446546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We can find the area scale factor by calculating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det</m:t>
                        </m:r>
                      </m:fName>
                      <m:e>
                        <m: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</m:func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. This can then be used to find the scale factor of enlargement.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7814" y="1542643"/>
                <a:ext cx="4465469" cy="738664"/>
              </a:xfrm>
              <a:prstGeom prst="rect">
                <a:avLst/>
              </a:prstGeom>
              <a:blipFill>
                <a:blip r:embed="rId3"/>
                <a:stretch>
                  <a:fillRect t="-1653" b="-82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625838" y="2591207"/>
                <a:ext cx="11710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det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5838" y="2591207"/>
                <a:ext cx="1171026" cy="276999"/>
              </a:xfrm>
              <a:prstGeom prst="rect">
                <a:avLst/>
              </a:prstGeom>
              <a:blipFill>
                <a:blip r:embed="rId4"/>
                <a:stretch>
                  <a:fillRect l="-4688" r="-4167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4766068" y="3023287"/>
                <a:ext cx="890565" cy="3096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6068" y="3023287"/>
                <a:ext cx="890565" cy="309637"/>
              </a:xfrm>
              <a:prstGeom prst="rect">
                <a:avLst/>
              </a:prstGeom>
              <a:blipFill>
                <a:blip r:embed="rId5"/>
                <a:stretch>
                  <a:fillRect r="-5479"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TextBox 72"/>
          <p:cNvSpPr txBox="1"/>
          <p:nvPr/>
        </p:nvSpPr>
        <p:spPr>
          <a:xfrm>
            <a:off x="4367813" y="3606870"/>
            <a:ext cx="44654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So the scale factor of enlargement is 4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3221355" y="4071571"/>
                <a:ext cx="4183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355" y="4071571"/>
                <a:ext cx="418384" cy="276999"/>
              </a:xfrm>
              <a:prstGeom prst="rect">
                <a:avLst/>
              </a:prstGeom>
              <a:blipFill>
                <a:blip r:embed="rId6"/>
                <a:stretch>
                  <a:fillRect l="-4348" r="-13043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547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2" grpId="0"/>
      <p:bldP spid="73" grpId="0"/>
      <p:bldP spid="7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21708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4800" dirty="0">
                <a:latin typeface="Comic Sans MS" pitchFamily="66" charset="0"/>
              </a:rPr>
              <a:t>Linear Transformations</a:t>
            </a:r>
          </a:p>
        </p:txBody>
      </p:sp>
      <p:sp>
        <p:nvSpPr>
          <p:cNvPr id="70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7D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886200" cy="5148943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anose="030F0702030302020204" pitchFamily="66" charset="0"/>
                  </a:rPr>
                  <a:t>You can use matrix products to represent combinations of transformations</a:t>
                </a: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The matrix </a:t>
                </a:r>
                <a14:m>
                  <m:oMath xmlns:m="http://schemas.openxmlformats.org/officeDocument/2006/math">
                    <m:r>
                      <a:rPr lang="en-US" sz="1400" b="1" i="1" dirty="0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represents an enlargement with scale factor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followed by an anticlockwise rotation through angle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about the origin. </a:t>
                </a: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Find the value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Find the value of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886200" cy="5148943"/>
              </a:xfrm>
              <a:blipFill>
                <a:blip r:embed="rId2"/>
                <a:stretch>
                  <a:fillRect l="-157" t="-711" r="-15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267200" y="1680755"/>
                <a:ext cx="3741344" cy="4219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𝑜𝑡𝑎𝑡𝑖𝑜𝑛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𝑀𝑎𝑡𝑟𝑖𝑥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𝑛𝑙𝑎𝑟𝑔𝑒𝑚𝑒𝑛𝑡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𝑀𝑎𝑡𝑟𝑖𝑥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𝑣𝑒𝑟𝑎𝑙𝑙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𝑀𝑎𝑡𝑟𝑖𝑥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1680755"/>
                <a:ext cx="3741344" cy="421975"/>
              </a:xfrm>
              <a:prstGeom prst="rect">
                <a:avLst/>
              </a:prstGeom>
              <a:blipFill>
                <a:blip r:embed="rId4"/>
                <a:stretch>
                  <a:fillRect t="-4348" b="-144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127862" y="2847704"/>
                <a:ext cx="1549463" cy="4624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𝑜𝑠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𝑠𝑖𝑛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𝑠𝑖𝑛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𝑐𝑜𝑠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7862" y="2847704"/>
                <a:ext cx="1549463" cy="46243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656216" y="2843349"/>
                <a:ext cx="925253" cy="4619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6216" y="2843349"/>
                <a:ext cx="925253" cy="4619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609806" y="2795452"/>
                <a:ext cx="1652632" cy="5479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9806" y="2795452"/>
                <a:ext cx="1652632" cy="54797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H="1">
            <a:off x="4763588" y="2255521"/>
            <a:ext cx="95794" cy="44413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204856" y="2225042"/>
            <a:ext cx="47898" cy="45719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541621" y="2220688"/>
            <a:ext cx="87087" cy="49638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003074" y="3653246"/>
                <a:ext cx="3264612" cy="5479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𝑐𝑜𝑠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𝑠𝑖𝑛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𝑠𝑖𝑛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𝑐𝑜𝑠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3074" y="3653246"/>
                <a:ext cx="3264612" cy="54797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c 12"/>
          <p:cNvSpPr/>
          <p:nvPr/>
        </p:nvSpPr>
        <p:spPr>
          <a:xfrm>
            <a:off x="8133805" y="3135086"/>
            <a:ext cx="322217" cy="775063"/>
          </a:xfrm>
          <a:prstGeom prst="arc">
            <a:avLst>
              <a:gd name="adj1" fmla="val 16200000"/>
              <a:gd name="adj2" fmla="val 553822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Arc 25"/>
          <p:cNvSpPr/>
          <p:nvPr/>
        </p:nvSpPr>
        <p:spPr>
          <a:xfrm>
            <a:off x="8155576" y="2068286"/>
            <a:ext cx="322217" cy="775063"/>
          </a:xfrm>
          <a:prstGeom prst="arc">
            <a:avLst>
              <a:gd name="adj1" fmla="val 16200000"/>
              <a:gd name="adj2" fmla="val 553822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8395064" y="2194560"/>
            <a:ext cx="818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Replace each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325394" y="3061062"/>
            <a:ext cx="8186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Work out left side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3177" y="3196045"/>
            <a:ext cx="3605349" cy="852079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175759" y="5059678"/>
                <a:ext cx="1364091" cy="2752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=−2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5759" y="5059678"/>
                <a:ext cx="1364091" cy="275268"/>
              </a:xfrm>
              <a:prstGeom prst="rect">
                <a:avLst/>
              </a:prstGeom>
              <a:blipFill>
                <a:blip r:embed="rId9"/>
                <a:stretch>
                  <a:fillRect l="-2679" r="-2232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293325" y="5473335"/>
                <a:ext cx="1170641" cy="5172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3325" y="5473335"/>
                <a:ext cx="1170641" cy="51725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167052" y="6244043"/>
                <a:ext cx="1501245" cy="2518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=13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GB" sz="1600" dirty="0"/>
                  <a:t> </a:t>
                </a:r>
                <a:r>
                  <a:rPr lang="en-GB" sz="1600" dirty="0">
                    <a:latin typeface="Comic Sans MS" panose="030F0702030302020204" pitchFamily="66" charset="0"/>
                  </a:rPr>
                  <a:t>or</a:t>
                </a:r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22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7052" y="6244043"/>
                <a:ext cx="1501245" cy="251800"/>
              </a:xfrm>
              <a:prstGeom prst="rect">
                <a:avLst/>
              </a:prstGeom>
              <a:blipFill>
                <a:blip r:embed="rId11"/>
                <a:stretch>
                  <a:fillRect l="-4878" t="-21429" r="-1626" b="-476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062651" y="5046616"/>
                <a:ext cx="1189364" cy="2752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2651" y="5046616"/>
                <a:ext cx="1189364" cy="275268"/>
              </a:xfrm>
              <a:prstGeom prst="rect">
                <a:avLst/>
              </a:prstGeom>
              <a:blipFill>
                <a:blip r:embed="rId12"/>
                <a:stretch>
                  <a:fillRect l="-3590" r="-3077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180217" y="5460273"/>
                <a:ext cx="961737" cy="5172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0217" y="5460273"/>
                <a:ext cx="961737" cy="51725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053944" y="6230981"/>
                <a:ext cx="1387431" cy="2518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GB" sz="1600" dirty="0"/>
                  <a:t> </a:t>
                </a:r>
                <a:r>
                  <a:rPr lang="en-GB" sz="1600" dirty="0">
                    <a:latin typeface="Comic Sans MS" panose="030F0702030302020204" pitchFamily="66" charset="0"/>
                  </a:rPr>
                  <a:t>or</a:t>
                </a:r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13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3944" y="6230981"/>
                <a:ext cx="1387431" cy="251800"/>
              </a:xfrm>
              <a:prstGeom prst="rect">
                <a:avLst/>
              </a:prstGeom>
              <a:blipFill>
                <a:blip r:embed="rId14"/>
                <a:stretch>
                  <a:fillRect l="-5263" t="-21951" r="-2193" b="-5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5085806" y="3675017"/>
            <a:ext cx="592183" cy="27867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6892834" y="3688080"/>
            <a:ext cx="592183" cy="27867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5085805" y="3918858"/>
            <a:ext cx="592183" cy="27867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6884125" y="3940629"/>
            <a:ext cx="592183" cy="27867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4193176" y="5055325"/>
            <a:ext cx="1371601" cy="30915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6984273" y="5024845"/>
            <a:ext cx="1371601" cy="30915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4336869" y="4371703"/>
            <a:ext cx="4040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Compare sides and form equations. Remember there can sometimes be multiple answers!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752011" y="5804263"/>
                <a:ext cx="1336765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135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011" y="5804263"/>
                <a:ext cx="1336765" cy="37555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221355" y="4071571"/>
                <a:ext cx="4183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355" y="4071571"/>
                <a:ext cx="418384" cy="276999"/>
              </a:xfrm>
              <a:prstGeom prst="rect">
                <a:avLst/>
              </a:prstGeom>
              <a:blipFill>
                <a:blip r:embed="rId16"/>
                <a:stretch>
                  <a:fillRect l="-4348" r="-13043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661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4" grpId="0"/>
      <p:bldP spid="15" grpId="0"/>
      <p:bldP spid="24" grpId="0"/>
      <p:bldP spid="13" grpId="0" animBg="1"/>
      <p:bldP spid="26" grpId="0" animBg="1"/>
      <p:bldP spid="16" grpId="0"/>
      <p:bldP spid="28" grpId="0"/>
      <p:bldP spid="17" grpId="0" animBg="1"/>
      <p:bldP spid="17" grpId="1" animBg="1"/>
      <p:bldP spid="18" grpId="0"/>
      <p:bldP spid="31" grpId="0"/>
      <p:bldP spid="32" grpId="0"/>
      <p:bldP spid="33" grpId="0"/>
      <p:bldP spid="34" grpId="0"/>
      <p:bldP spid="35" grpId="0"/>
      <p:bldP spid="20" grpId="0" animBg="1"/>
      <p:bldP spid="20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22" grpId="0"/>
      <p:bldP spid="4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21708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4800" dirty="0">
                <a:latin typeface="Comic Sans MS" pitchFamily="66" charset="0"/>
              </a:rPr>
              <a:t>Linear Transformations</a:t>
            </a:r>
          </a:p>
        </p:txBody>
      </p:sp>
      <p:sp>
        <p:nvSpPr>
          <p:cNvPr id="70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7D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886200" cy="5148943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anose="030F0702030302020204" pitchFamily="66" charset="0"/>
                  </a:rPr>
                  <a:t>You can use matrix products to represent combinations of transformations</a:t>
                </a: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The matrix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represents an enlargement with scale factor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followed by an anticlockwise rotation through angle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about the origin. </a:t>
                </a: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Find the value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Find the value of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886200" cy="5148943"/>
              </a:xfrm>
              <a:blipFill>
                <a:blip r:embed="rId2"/>
                <a:stretch>
                  <a:fillRect l="-157" t="-711" r="-15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367814" y="1542643"/>
                <a:ext cx="446546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We can find the area scale factor by calculating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det</m:t>
                        </m:r>
                      </m:fName>
                      <m:e>
                        <m: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</m:func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. This can then be used to find the scale factor of enlargement.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7814" y="1542643"/>
                <a:ext cx="4465469" cy="738664"/>
              </a:xfrm>
              <a:prstGeom prst="rect">
                <a:avLst/>
              </a:prstGeom>
              <a:blipFill>
                <a:blip r:embed="rId3"/>
                <a:stretch>
                  <a:fillRect t="-1653" b="-82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625838" y="2591207"/>
                <a:ext cx="11710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det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5838" y="2591207"/>
                <a:ext cx="1171026" cy="276999"/>
              </a:xfrm>
              <a:prstGeom prst="rect">
                <a:avLst/>
              </a:prstGeom>
              <a:blipFill>
                <a:blip r:embed="rId4"/>
                <a:stretch>
                  <a:fillRect l="-4688" r="-4167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4766068" y="3023287"/>
                <a:ext cx="890565" cy="3096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6068" y="3023287"/>
                <a:ext cx="890565" cy="309637"/>
              </a:xfrm>
              <a:prstGeom prst="rect">
                <a:avLst/>
              </a:prstGeom>
              <a:blipFill>
                <a:blip r:embed="rId5"/>
                <a:stretch>
                  <a:fillRect r="-5479"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TextBox 72"/>
          <p:cNvSpPr txBox="1"/>
          <p:nvPr/>
        </p:nvSpPr>
        <p:spPr>
          <a:xfrm>
            <a:off x="4367813" y="3606870"/>
            <a:ext cx="44654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So the scale factor of enlargement is 4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3221355" y="4071571"/>
                <a:ext cx="4183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355" y="4071571"/>
                <a:ext cx="418384" cy="276999"/>
              </a:xfrm>
              <a:prstGeom prst="rect">
                <a:avLst/>
              </a:prstGeom>
              <a:blipFill>
                <a:blip r:embed="rId6"/>
                <a:stretch>
                  <a:fillRect l="-4348" r="-13043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167788" y="4264095"/>
            <a:ext cx="446546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Hang on a moment…</a:t>
            </a:r>
          </a:p>
          <a:p>
            <a:pPr algn="ctr"/>
            <a:endParaRPr lang="en-US" dirty="0">
              <a:solidFill>
                <a:srgbClr val="0000FF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We could also have had the answer    -4 above…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endParaRPr lang="en-US" dirty="0">
              <a:solidFill>
                <a:srgbClr val="0000FF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What would have happened if we used that? It is ok to do so??</a:t>
            </a:r>
            <a:endParaRPr lang="en-GB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9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C28D9FB-2C9E-4742-95EE-46B11A8A5B22}"/>
              </a:ext>
            </a:extLst>
          </p:cNvPr>
          <p:cNvSpPr/>
          <p:nvPr/>
        </p:nvSpPr>
        <p:spPr>
          <a:xfrm>
            <a:off x="857235" y="1316007"/>
            <a:ext cx="7410427" cy="431656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13800" b="1" dirty="0">
                <a:ln w="38100">
                  <a:solidFill>
                    <a:srgbClr val="FFFF00"/>
                  </a:solidFill>
                  <a:prstDash val="solid"/>
                </a:ln>
                <a:latin typeface="French Script MT" panose="03020402040607040605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13800" b="1" dirty="0">
                <a:ln w="38100">
                  <a:solidFill>
                    <a:srgbClr val="FFFF00"/>
                  </a:solidFill>
                  <a:prstDash val="solid"/>
                </a:ln>
                <a:latin typeface="French Script MT" panose="03020402040607040605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Exercise 7E</a:t>
            </a:r>
            <a:endParaRPr lang="ja-JP" altLang="en-US" sz="13800" b="1" dirty="0">
              <a:ln w="38100">
                <a:solidFill>
                  <a:srgbClr val="FFFF00"/>
                </a:solidFill>
                <a:prstDash val="solid"/>
              </a:ln>
              <a:latin typeface="French Script MT" panose="03020402040607040605" pitchFamily="66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2451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21708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4800" dirty="0">
                <a:latin typeface="Comic Sans MS" pitchFamily="66" charset="0"/>
              </a:rPr>
              <a:t>Linear Transformations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1600200"/>
                <a:ext cx="3779520" cy="4525963"/>
              </a:xfrm>
            </p:spPr>
            <p:txBody>
              <a:bodyPr>
                <a:normAutofit fontScale="92500"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itchFamily="66" charset="0"/>
                  </a:rPr>
                  <a:t>You can also apply matrices to perform linear transformations in three dimensions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Any linear transformation in 3 dimensions can be defined by the effect it has on the  unit vectors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. 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The transformation represented by the matrix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will map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.</a:t>
                </a:r>
                <a:endParaRPr lang="en-US" sz="14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1600200"/>
                <a:ext cx="3779520" cy="4525963"/>
              </a:xfrm>
              <a:blipFill>
                <a:blip r:embed="rId2"/>
                <a:stretch>
                  <a:fillRect r="-53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7E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52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21708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4800" dirty="0">
                <a:latin typeface="Comic Sans MS" pitchFamily="66" charset="0"/>
              </a:rPr>
              <a:t>Linear Transformations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8501" y="1623350"/>
            <a:ext cx="3779520" cy="4525963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latin typeface="Comic Sans MS" pitchFamily="66" charset="0"/>
              </a:rPr>
              <a:t>You can also apply matrices to perform linear transformations in three dimensions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 eaLnBrk="1" hangingPunct="1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en-US" sz="1400" b="1" dirty="0">
              <a:latin typeface="Comic Sans MS" pitchFamily="66" charset="0"/>
            </a:endParaRPr>
          </a:p>
        </p:txBody>
      </p:sp>
      <p:sp>
        <p:nvSpPr>
          <p:cNvPr id="17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7E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4988688" y="4190035"/>
            <a:ext cx="0" cy="2465409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566931" y="4826642"/>
            <a:ext cx="2787568" cy="1217277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568860" y="4805422"/>
            <a:ext cx="2787568" cy="1217277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896089" y="3842794"/>
                <a:ext cx="353751" cy="369332"/>
              </a:xfrm>
              <a:prstGeom prst="rect">
                <a:avLst/>
              </a:prstGeom>
              <a:noFill/>
              <a:ln w="22225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6089" y="3842794"/>
                <a:ext cx="353751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222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310129" y="5823994"/>
                <a:ext cx="367986" cy="369332"/>
              </a:xfrm>
              <a:prstGeom prst="rect">
                <a:avLst/>
              </a:prstGeom>
              <a:noFill/>
              <a:ln w="22225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0129" y="5823994"/>
                <a:ext cx="36798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222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312058" y="4564282"/>
                <a:ext cx="367986" cy="369332"/>
              </a:xfrm>
              <a:prstGeom prst="rect">
                <a:avLst/>
              </a:prstGeom>
              <a:noFill/>
              <a:ln w="22225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058" y="4564282"/>
                <a:ext cx="367986" cy="369332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  <a:ln w="2222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Parallelogram 11"/>
          <p:cNvSpPr/>
          <p:nvPr/>
        </p:nvSpPr>
        <p:spPr>
          <a:xfrm rot="1423722">
            <a:off x="2956439" y="4494763"/>
            <a:ext cx="4079303" cy="1802291"/>
          </a:xfrm>
          <a:prstGeom prst="parallelogram">
            <a:avLst>
              <a:gd name="adj" fmla="val 91273"/>
            </a:avLst>
          </a:prstGeom>
          <a:solidFill>
            <a:srgbClr val="FF0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967958" y="5845213"/>
                <a:ext cx="7833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7958" y="5845213"/>
                <a:ext cx="78335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634221" y="5604073"/>
                <a:ext cx="139525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plane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4221" y="5604073"/>
                <a:ext cx="1395254" cy="338554"/>
              </a:xfrm>
              <a:prstGeom prst="rect">
                <a:avLst/>
              </a:prstGeom>
              <a:blipFill>
                <a:blip r:embed="rId6"/>
                <a:stretch>
                  <a:fillRect l="-2183" t="-3571" b="-232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/>
          <p:cNvCxnSpPr/>
          <p:nvPr/>
        </p:nvCxnSpPr>
        <p:spPr>
          <a:xfrm flipV="1">
            <a:off x="1622385" y="2779851"/>
            <a:ext cx="0" cy="2465409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200628" y="3416458"/>
            <a:ext cx="2787568" cy="1217277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02557" y="3395238"/>
            <a:ext cx="2787568" cy="1217277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529786" y="2432610"/>
                <a:ext cx="353751" cy="369332"/>
              </a:xfrm>
              <a:prstGeom prst="rect">
                <a:avLst/>
              </a:prstGeom>
              <a:noFill/>
              <a:ln w="22225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9786" y="2432610"/>
                <a:ext cx="353751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222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943826" y="4413810"/>
                <a:ext cx="367986" cy="369332"/>
              </a:xfrm>
              <a:prstGeom prst="rect">
                <a:avLst/>
              </a:prstGeom>
              <a:noFill/>
              <a:ln w="22225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3826" y="4413810"/>
                <a:ext cx="36798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222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945755" y="3154098"/>
                <a:ext cx="367986" cy="369332"/>
              </a:xfrm>
              <a:prstGeom prst="rect">
                <a:avLst/>
              </a:prstGeom>
              <a:noFill/>
              <a:ln w="22225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5755" y="3154098"/>
                <a:ext cx="367986" cy="369332"/>
              </a:xfrm>
              <a:prstGeom prst="rect">
                <a:avLst/>
              </a:prstGeom>
              <a:blipFill>
                <a:blip r:embed="rId9"/>
                <a:stretch>
                  <a:fillRect b="-6557"/>
                </a:stretch>
              </a:blipFill>
              <a:ln w="2222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Parallelogram 33"/>
          <p:cNvSpPr/>
          <p:nvPr/>
        </p:nvSpPr>
        <p:spPr>
          <a:xfrm rot="16200000" flipH="1">
            <a:off x="-88008" y="2763290"/>
            <a:ext cx="3366709" cy="2519358"/>
          </a:xfrm>
          <a:prstGeom prst="parallelogram">
            <a:avLst>
              <a:gd name="adj" fmla="val 43671"/>
            </a:avLst>
          </a:prstGeom>
          <a:solidFill>
            <a:srgbClr val="FF0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52810" y="2698828"/>
                <a:ext cx="7975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810" y="2698828"/>
                <a:ext cx="797591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19073" y="2457688"/>
                <a:ext cx="138563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plane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𝑧𝑦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73" y="2457688"/>
                <a:ext cx="1385636" cy="338554"/>
              </a:xfrm>
              <a:prstGeom prst="rect">
                <a:avLst/>
              </a:prstGeom>
              <a:blipFill>
                <a:blip r:embed="rId11"/>
                <a:stretch>
                  <a:fillRect l="-2643" t="-3571" b="-232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/>
          <p:cNvCxnSpPr/>
          <p:nvPr/>
        </p:nvCxnSpPr>
        <p:spPr>
          <a:xfrm flipV="1">
            <a:off x="6613004" y="1716910"/>
            <a:ext cx="0" cy="2465409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5191247" y="2353517"/>
            <a:ext cx="2787568" cy="1217277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5193176" y="2332297"/>
            <a:ext cx="2787568" cy="1217277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520405" y="1369669"/>
                <a:ext cx="353751" cy="369332"/>
              </a:xfrm>
              <a:prstGeom prst="rect">
                <a:avLst/>
              </a:prstGeom>
              <a:noFill/>
              <a:ln w="22225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0405" y="1369669"/>
                <a:ext cx="353751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2222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7934445" y="3350869"/>
                <a:ext cx="367986" cy="369332"/>
              </a:xfrm>
              <a:prstGeom prst="rect">
                <a:avLst/>
              </a:prstGeom>
              <a:noFill/>
              <a:ln w="22225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4445" y="3350869"/>
                <a:ext cx="367986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2222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7936374" y="2091157"/>
                <a:ext cx="367986" cy="369332"/>
              </a:xfrm>
              <a:prstGeom prst="rect">
                <a:avLst/>
              </a:prstGeom>
              <a:noFill/>
              <a:ln w="22225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6374" y="2091157"/>
                <a:ext cx="367986" cy="369332"/>
              </a:xfrm>
              <a:prstGeom prst="rect">
                <a:avLst/>
              </a:prstGeom>
              <a:blipFill>
                <a:blip r:embed="rId14"/>
                <a:stretch>
                  <a:fillRect b="-6557"/>
                </a:stretch>
              </a:blipFill>
              <a:ln w="2222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7538977" y="1612737"/>
                <a:ext cx="8009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8977" y="1612737"/>
                <a:ext cx="800989" cy="369332"/>
              </a:xfrm>
              <a:prstGeom prst="rect">
                <a:avLst/>
              </a:prstGeom>
              <a:blipFill>
                <a:blip r:embed="rId1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7205240" y="1371597"/>
                <a:ext cx="137922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plane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5240" y="1371597"/>
                <a:ext cx="1379224" cy="338554"/>
              </a:xfrm>
              <a:prstGeom prst="rect">
                <a:avLst/>
              </a:prstGeom>
              <a:blipFill>
                <a:blip r:embed="rId16"/>
                <a:stretch>
                  <a:fillRect l="-2655" t="-3571" b="-232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Parallelogram 45"/>
          <p:cNvSpPr/>
          <p:nvPr/>
        </p:nvSpPr>
        <p:spPr>
          <a:xfrm rot="5400000">
            <a:off x="4902610" y="1700350"/>
            <a:ext cx="3366709" cy="2519358"/>
          </a:xfrm>
          <a:prstGeom prst="parallelogram">
            <a:avLst>
              <a:gd name="adj" fmla="val 43671"/>
            </a:avLst>
          </a:prstGeom>
          <a:solidFill>
            <a:srgbClr val="FF0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93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8" grpId="0"/>
      <p:bldP spid="12" grpId="0" animBg="1"/>
      <p:bldP spid="13" grpId="0"/>
      <p:bldP spid="20" grpId="0"/>
      <p:bldP spid="31" grpId="0"/>
      <p:bldP spid="32" grpId="0"/>
      <p:bldP spid="33" grpId="0"/>
      <p:bldP spid="34" grpId="0" animBg="1"/>
      <p:bldP spid="35" grpId="0"/>
      <p:bldP spid="36" grpId="0"/>
      <p:bldP spid="40" grpId="0"/>
      <p:bldP spid="41" grpId="0"/>
      <p:bldP spid="42" grpId="0"/>
      <p:bldP spid="44" grpId="0"/>
      <p:bldP spid="45" grpId="0"/>
      <p:bldP spid="4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" y="1782501"/>
            <a:ext cx="3648456" cy="36144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Please note that when operating in 3D, sometimes axes are labelled in different ways…</a:t>
            </a:r>
          </a:p>
        </p:txBody>
      </p:sp>
      <p:pic>
        <p:nvPicPr>
          <p:cNvPr id="1026" name="Picture 2" descr="https://upload.wikimedia.org/wikipedia/commons/thumb/e/e2/Cartesian_coordinate_system_handedness.svg/400px-Cartesian_coordinate_system_handednes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1465"/>
            <a:ext cx="4262087" cy="2610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873691" y="1688802"/>
            <a:ext cx="3230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Sometimes referred to as left handed or right handed!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 descr="https://upload.wikimedia.org/wikipedia/commons/b/b2/3D_Cartesian_Coodinate_Handedne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285" y="2438539"/>
            <a:ext cx="4531633" cy="254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21708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4800" dirty="0">
                <a:latin typeface="Comic Sans MS" pitchFamily="66" charset="0"/>
              </a:rPr>
              <a:t>Linear Transformations</a:t>
            </a:r>
          </a:p>
        </p:txBody>
      </p:sp>
      <p:sp>
        <p:nvSpPr>
          <p:cNvPr id="1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7E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49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21708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4800" dirty="0">
                <a:latin typeface="Comic Sans MS" pitchFamily="66" charset="0"/>
              </a:rPr>
              <a:t>Linear Transformations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58501" y="1623350"/>
                <a:ext cx="3779520" cy="4525963"/>
              </a:xfrm>
            </p:spPr>
            <p:txBody>
              <a:bodyPr/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itchFamily="66" charset="0"/>
                  </a:rPr>
                  <a:t>You can also apply matrices to perform linear transformations in three dimensions</a:t>
                </a: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  <a:defRPr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  <a:defRPr/>
                </a:pPr>
                <a:r>
                  <a:rPr lang="en-US" sz="1400" dirty="0">
                    <a:latin typeface="Comic Sans MS" pitchFamily="66" charset="0"/>
                  </a:rPr>
                  <a:t>A transformation U, in three dimensions, represents a reflection in the plane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.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  <a:defRPr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AutoNum type="alphaLcParenR"/>
                  <a:defRPr/>
                </a:pPr>
                <a:r>
                  <a:rPr lang="en-US" sz="1400" dirty="0">
                    <a:latin typeface="Comic Sans MS" pitchFamily="66" charset="0"/>
                  </a:rPr>
                  <a:t>Write down the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×3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matrix that represents this transformation.</a:t>
                </a:r>
              </a:p>
              <a:p>
                <a:pPr marL="342900" indent="-34290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AutoNum type="alphaLcParenR"/>
                  <a:defRPr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AutoNum type="alphaLcParenR"/>
                  <a:defRPr/>
                </a:pPr>
                <a:r>
                  <a:rPr lang="en-US" sz="1400" dirty="0">
                    <a:latin typeface="Comic Sans MS" pitchFamily="66" charset="0"/>
                  </a:rPr>
                  <a:t>Find the image of the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−1,2,3</m:t>
                        </m:r>
                      </m:e>
                    </m:d>
                  </m:oMath>
                </a14:m>
                <a:r>
                  <a:rPr lang="en-US" sz="1400" dirty="0">
                    <a:latin typeface="Comic Sans MS" pitchFamily="66" charset="0"/>
                  </a:rPr>
                  <a:t> under this transformation</a:t>
                </a:r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58501" y="1623350"/>
                <a:ext cx="3779520" cy="4525963"/>
              </a:xfrm>
              <a:blipFill>
                <a:blip r:embed="rId2"/>
                <a:stretch>
                  <a:fillRect t="-135" r="-1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7E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6378949" y="1577464"/>
            <a:ext cx="0" cy="2465409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957192" y="2214071"/>
            <a:ext cx="2787568" cy="1217277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959121" y="2192851"/>
            <a:ext cx="2787568" cy="1217277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286350" y="1230223"/>
                <a:ext cx="353751" cy="369332"/>
              </a:xfrm>
              <a:prstGeom prst="rect">
                <a:avLst/>
              </a:prstGeom>
              <a:noFill/>
              <a:ln w="22225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350" y="1230223"/>
                <a:ext cx="353751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222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700390" y="3211423"/>
                <a:ext cx="367986" cy="369332"/>
              </a:xfrm>
              <a:prstGeom prst="rect">
                <a:avLst/>
              </a:prstGeom>
              <a:noFill/>
              <a:ln w="22225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0390" y="3211423"/>
                <a:ext cx="36798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222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702319" y="1951711"/>
                <a:ext cx="367986" cy="369332"/>
              </a:xfrm>
              <a:prstGeom prst="rect">
                <a:avLst/>
              </a:prstGeom>
              <a:noFill/>
              <a:ln w="22225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2319" y="1951711"/>
                <a:ext cx="367986" cy="369332"/>
              </a:xfrm>
              <a:prstGeom prst="rect">
                <a:avLst/>
              </a:prstGeom>
              <a:blipFill>
                <a:blip r:embed="rId5"/>
                <a:stretch>
                  <a:fillRect b="-6557"/>
                </a:stretch>
              </a:blipFill>
              <a:ln w="2222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Parallelogram 19"/>
          <p:cNvSpPr/>
          <p:nvPr/>
        </p:nvSpPr>
        <p:spPr>
          <a:xfrm rot="1423722">
            <a:off x="4346700" y="1882192"/>
            <a:ext cx="4079303" cy="1802291"/>
          </a:xfrm>
          <a:prstGeom prst="parallelogram">
            <a:avLst>
              <a:gd name="adj" fmla="val 91273"/>
            </a:avLst>
          </a:prstGeom>
          <a:solidFill>
            <a:srgbClr val="FF0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980538" y="1646437"/>
                <a:ext cx="7833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0538" y="1646437"/>
                <a:ext cx="78335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646801" y="1405297"/>
                <a:ext cx="139525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plane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6801" y="1405297"/>
                <a:ext cx="1395254" cy="338554"/>
              </a:xfrm>
              <a:prstGeom prst="rect">
                <a:avLst/>
              </a:prstGeom>
              <a:blipFill>
                <a:blip r:embed="rId7"/>
                <a:stretch>
                  <a:fillRect l="-2183" t="-3636" b="-25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/>
          <p:cNvGrpSpPr/>
          <p:nvPr/>
        </p:nvGrpSpPr>
        <p:grpSpPr>
          <a:xfrm>
            <a:off x="6639185" y="2882096"/>
            <a:ext cx="178305" cy="179094"/>
            <a:chOff x="6129898" y="4861367"/>
            <a:chExt cx="178305" cy="179094"/>
          </a:xfrm>
        </p:grpSpPr>
        <p:cxnSp>
          <p:nvCxnSpPr>
            <p:cNvPr id="3" name="Straight Connector 2"/>
            <p:cNvCxnSpPr/>
            <p:nvPr/>
          </p:nvCxnSpPr>
          <p:spPr>
            <a:xfrm flipV="1">
              <a:off x="6139543" y="4861367"/>
              <a:ext cx="168660" cy="17716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 flipV="1">
              <a:off x="6129898" y="4863296"/>
              <a:ext cx="168660" cy="17716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6629538" y="2571510"/>
            <a:ext cx="178305" cy="179094"/>
            <a:chOff x="6129898" y="4861367"/>
            <a:chExt cx="178305" cy="179094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6139543" y="4861367"/>
              <a:ext cx="168660" cy="177165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 flipV="1">
              <a:off x="6129898" y="4863296"/>
              <a:ext cx="168660" cy="177165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6284227" y="2422969"/>
            <a:ext cx="178305" cy="179094"/>
            <a:chOff x="6129898" y="4861367"/>
            <a:chExt cx="178305" cy="179094"/>
          </a:xfrm>
        </p:grpSpPr>
        <p:cxnSp>
          <p:nvCxnSpPr>
            <p:cNvPr id="31" name="Straight Connector 30"/>
            <p:cNvCxnSpPr/>
            <p:nvPr/>
          </p:nvCxnSpPr>
          <p:spPr>
            <a:xfrm flipV="1">
              <a:off x="6139543" y="4861367"/>
              <a:ext cx="168660" cy="177165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 flipV="1">
              <a:off x="6129898" y="4863296"/>
              <a:ext cx="168660" cy="177165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6493398" y="3217762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(1,0,0)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65717" y="2502061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(0,1,0)</a:t>
            </a:r>
            <a:endParaRPr lang="en-GB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335211" y="2006279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Comic Sans MS" panose="030F0702030302020204" pitchFamily="66" charset="0"/>
              </a:rPr>
              <a:t>(0,0,1)</a:t>
            </a:r>
            <a:endParaRPr lang="en-GB" dirty="0">
              <a:solidFill>
                <a:srgbClr val="008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68" name="Rectangle 7167"/>
              <p:cNvSpPr/>
              <p:nvPr/>
            </p:nvSpPr>
            <p:spPr>
              <a:xfrm>
                <a:off x="4466600" y="4756919"/>
                <a:ext cx="1268104" cy="8249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8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8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8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168" name="Rectangle 71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6600" y="4756919"/>
                <a:ext cx="1268104" cy="82490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6795040" y="4747274"/>
                <a:ext cx="1441228" cy="8249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8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8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8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5040" y="4747274"/>
                <a:ext cx="1441228" cy="82490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4466600" y="4754384"/>
                <a:ext cx="1268104" cy="8249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6600" y="4754384"/>
                <a:ext cx="1268104" cy="82490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6795040" y="4741761"/>
                <a:ext cx="1441228" cy="8249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5040" y="4741761"/>
                <a:ext cx="1441228" cy="82490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69" name="TextBox 7168"/>
          <p:cNvSpPr txBox="1"/>
          <p:nvPr/>
        </p:nvSpPr>
        <p:spPr>
          <a:xfrm>
            <a:off x="4375232" y="4166886"/>
            <a:ext cx="1435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>
                <a:latin typeface="Comic Sans MS" panose="030F0702030302020204" pitchFamily="66" charset="0"/>
              </a:rPr>
              <a:t>Original coordinates</a:t>
            </a:r>
            <a:endParaRPr lang="en-GB" sz="1600" u="sng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817490" y="4166886"/>
            <a:ext cx="1435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>
                <a:latin typeface="Comic Sans MS" panose="030F0702030302020204" pitchFamily="66" charset="0"/>
              </a:rPr>
              <a:t>New coordinates</a:t>
            </a:r>
            <a:endParaRPr lang="en-GB" sz="1600" u="sng" dirty="0">
              <a:latin typeface="Comic Sans MS" panose="030F0702030302020204" pitchFamily="66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6286156" y="2980483"/>
            <a:ext cx="178305" cy="179094"/>
            <a:chOff x="6129898" y="4861367"/>
            <a:chExt cx="178305" cy="179094"/>
          </a:xfrm>
        </p:grpSpPr>
        <p:cxnSp>
          <p:nvCxnSpPr>
            <p:cNvPr id="44" name="Straight Connector 43"/>
            <p:cNvCxnSpPr/>
            <p:nvPr/>
          </p:nvCxnSpPr>
          <p:spPr>
            <a:xfrm flipV="1">
              <a:off x="6139543" y="4861367"/>
              <a:ext cx="168660" cy="177165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 flipV="1">
              <a:off x="6129898" y="4863296"/>
              <a:ext cx="168660" cy="177165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/>
          <p:cNvSpPr txBox="1"/>
          <p:nvPr/>
        </p:nvSpPr>
        <p:spPr>
          <a:xfrm>
            <a:off x="5434315" y="3154102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Comic Sans MS" panose="030F0702030302020204" pitchFamily="66" charset="0"/>
              </a:rPr>
              <a:t>(0,0,-1)</a:t>
            </a:r>
            <a:endParaRPr lang="en-GB" dirty="0">
              <a:solidFill>
                <a:srgbClr val="008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0" name="TextBox 7169"/>
              <p:cNvSpPr txBox="1"/>
              <p:nvPr/>
            </p:nvSpPr>
            <p:spPr>
              <a:xfrm>
                <a:off x="670561" y="4405986"/>
                <a:ext cx="2979103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 reflection in the place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will only move the third point, as shown…</a:t>
                </a:r>
              </a:p>
            </p:txBody>
          </p:sp>
        </mc:Choice>
        <mc:Fallback xmlns="">
          <p:sp>
            <p:nvSpPr>
              <p:cNvPr id="7170" name="TextBox 71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1" y="4405986"/>
                <a:ext cx="2979103" cy="738664"/>
              </a:xfrm>
              <a:prstGeom prst="rect">
                <a:avLst/>
              </a:prstGeom>
              <a:blipFill>
                <a:blip r:embed="rId12"/>
                <a:stretch>
                  <a:fillRect t="-1653" r="-204" b="-7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00447" y="5350867"/>
                <a:ext cx="3766456" cy="877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the matrix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will perform a reflection in the plane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447" y="5350867"/>
                <a:ext cx="3766456" cy="877548"/>
              </a:xfrm>
              <a:prstGeom prst="rect">
                <a:avLst/>
              </a:prstGeom>
              <a:blipFill>
                <a:blip r:embed="rId13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067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7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7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0" grpId="0" animBg="1"/>
      <p:bldP spid="21" grpId="0"/>
      <p:bldP spid="22" grpId="0"/>
      <p:bldP spid="24" grpId="0"/>
      <p:bldP spid="34" grpId="0"/>
      <p:bldP spid="35" grpId="0"/>
      <p:bldP spid="35" grpId="1"/>
      <p:bldP spid="7168" grpId="0"/>
      <p:bldP spid="7168" grpId="1"/>
      <p:bldP spid="38" grpId="0"/>
      <p:bldP spid="38" grpId="1"/>
      <p:bldP spid="39" grpId="0"/>
      <p:bldP spid="40" grpId="0"/>
      <p:bldP spid="7169" grpId="0"/>
      <p:bldP spid="42" grpId="0"/>
      <p:bldP spid="46" grpId="0"/>
      <p:bldP spid="3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3668662" y="3043590"/>
                <a:ext cx="1159869" cy="6621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8662" y="3043590"/>
                <a:ext cx="1159869" cy="6621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21708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4800" dirty="0">
                <a:latin typeface="Comic Sans MS" pitchFamily="66" charset="0"/>
              </a:rPr>
              <a:t>Linear Transformations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58501" y="1623350"/>
                <a:ext cx="3779520" cy="4525963"/>
              </a:xfrm>
            </p:spPr>
            <p:txBody>
              <a:bodyPr/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itchFamily="66" charset="0"/>
                  </a:rPr>
                  <a:t>You can also apply matrices to perform linear transformations in three dimensions</a:t>
                </a: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  <a:defRPr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  <a:defRPr/>
                </a:pPr>
                <a:r>
                  <a:rPr lang="en-US" sz="1400" dirty="0">
                    <a:latin typeface="Comic Sans MS" pitchFamily="66" charset="0"/>
                  </a:rPr>
                  <a:t>A transformation U, in three dimensions, represents a reflection in the plane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.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  <a:defRPr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AutoNum type="alphaLcParenR"/>
                  <a:defRPr/>
                </a:pPr>
                <a:r>
                  <a:rPr lang="en-US" sz="1400" dirty="0">
                    <a:latin typeface="Comic Sans MS" pitchFamily="66" charset="0"/>
                  </a:rPr>
                  <a:t>Write down the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×3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matrix that represents this transformation.</a:t>
                </a:r>
              </a:p>
              <a:p>
                <a:pPr marL="342900" indent="-34290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AutoNum type="alphaLcParenR"/>
                  <a:defRPr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AutoNum type="alphaLcParenR"/>
                  <a:defRPr/>
                </a:pPr>
                <a:r>
                  <a:rPr lang="en-US" sz="1400" dirty="0">
                    <a:latin typeface="Comic Sans MS" pitchFamily="66" charset="0"/>
                  </a:rPr>
                  <a:t>Find the image of the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−1,2,3</m:t>
                        </m:r>
                      </m:e>
                    </m:d>
                  </m:oMath>
                </a14:m>
                <a:r>
                  <a:rPr lang="en-US" sz="1400" dirty="0">
                    <a:latin typeface="Comic Sans MS" pitchFamily="66" charset="0"/>
                  </a:rPr>
                  <a:t> under this transformation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:endParaRPr lang="en-US" sz="1400" dirty="0">
                  <a:latin typeface="Comic Sans MS" pitchFamily="66" charset="0"/>
                </a:endParaRPr>
              </a:p>
              <a:p>
                <a:pPr algn="ctr" eaLnBrk="1" hangingPunct="1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  <a:defRPr/>
                </a:pPr>
                <a:r>
                  <a:rPr lang="en-US" sz="1400" dirty="0">
                    <a:latin typeface="Comic Sans MS" pitchFamily="66" charset="0"/>
                    <a:sym typeface="Wingdings" panose="05000000000000000000" pitchFamily="2" charset="2"/>
                  </a:rPr>
                  <a:t>We need to multiply the coordinate matrix by the transformation matrix…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  <a:defRPr/>
                </a:pPr>
                <a:endParaRPr lang="en-US" sz="14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 eaLnBrk="1" hangingPunct="1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  <a:defRPr/>
                </a:pPr>
                <a:r>
                  <a:rPr lang="en-US" sz="1400" dirty="0">
                    <a:latin typeface="Comic Sans MS" pitchFamily="66" charset="0"/>
                    <a:sym typeface="Wingdings" panose="05000000000000000000" pitchFamily="2" charset="2"/>
                  </a:rPr>
                  <a:t>So the image will be at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(−1,2,−3)</m:t>
                    </m:r>
                  </m:oMath>
                </a14:m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AutoNum type="alphaLcParenR"/>
                  <a:defRPr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58501" y="1623350"/>
                <a:ext cx="3779520" cy="4525963"/>
              </a:xfrm>
              <a:blipFill>
                <a:blip r:embed="rId3"/>
                <a:stretch>
                  <a:fillRect t="-135" r="-1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7E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6378949" y="1577464"/>
            <a:ext cx="0" cy="2465409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957192" y="2214071"/>
            <a:ext cx="2787568" cy="1217277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959121" y="2192851"/>
            <a:ext cx="2787568" cy="1217277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286350" y="1230223"/>
                <a:ext cx="353751" cy="369332"/>
              </a:xfrm>
              <a:prstGeom prst="rect">
                <a:avLst/>
              </a:prstGeom>
              <a:noFill/>
              <a:ln w="22225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350" y="1230223"/>
                <a:ext cx="35375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222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700390" y="3211423"/>
                <a:ext cx="367986" cy="369332"/>
              </a:xfrm>
              <a:prstGeom prst="rect">
                <a:avLst/>
              </a:prstGeom>
              <a:noFill/>
              <a:ln w="22225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0390" y="3211423"/>
                <a:ext cx="36798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222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702319" y="1951711"/>
                <a:ext cx="367986" cy="369332"/>
              </a:xfrm>
              <a:prstGeom prst="rect">
                <a:avLst/>
              </a:prstGeom>
              <a:noFill/>
              <a:ln w="22225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2319" y="1951711"/>
                <a:ext cx="367986" cy="369332"/>
              </a:xfrm>
              <a:prstGeom prst="rect">
                <a:avLst/>
              </a:prstGeom>
              <a:blipFill>
                <a:blip r:embed="rId6"/>
                <a:stretch>
                  <a:fillRect b="-6557"/>
                </a:stretch>
              </a:blipFill>
              <a:ln w="2222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Parallelogram 19"/>
          <p:cNvSpPr/>
          <p:nvPr/>
        </p:nvSpPr>
        <p:spPr>
          <a:xfrm rot="1423722">
            <a:off x="4346700" y="1882192"/>
            <a:ext cx="4079303" cy="1802291"/>
          </a:xfrm>
          <a:prstGeom prst="parallelogram">
            <a:avLst>
              <a:gd name="adj" fmla="val 91273"/>
            </a:avLst>
          </a:prstGeom>
          <a:solidFill>
            <a:srgbClr val="FF0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980538" y="1646437"/>
                <a:ext cx="7833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0538" y="1646437"/>
                <a:ext cx="78335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646801" y="1405297"/>
                <a:ext cx="139525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plane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6801" y="1405297"/>
                <a:ext cx="1395254" cy="338554"/>
              </a:xfrm>
              <a:prstGeom prst="rect">
                <a:avLst/>
              </a:prstGeom>
              <a:blipFill>
                <a:blip r:embed="rId8"/>
                <a:stretch>
                  <a:fillRect l="-2183" t="-3636" b="-25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/>
          <p:cNvGrpSpPr/>
          <p:nvPr/>
        </p:nvGrpSpPr>
        <p:grpSpPr>
          <a:xfrm>
            <a:off x="6639185" y="2882096"/>
            <a:ext cx="178305" cy="179094"/>
            <a:chOff x="6129898" y="4861367"/>
            <a:chExt cx="178305" cy="179094"/>
          </a:xfrm>
        </p:grpSpPr>
        <p:cxnSp>
          <p:nvCxnSpPr>
            <p:cNvPr id="3" name="Straight Connector 2"/>
            <p:cNvCxnSpPr/>
            <p:nvPr/>
          </p:nvCxnSpPr>
          <p:spPr>
            <a:xfrm flipV="1">
              <a:off x="6139543" y="4861367"/>
              <a:ext cx="168660" cy="17716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 flipV="1">
              <a:off x="6129898" y="4863296"/>
              <a:ext cx="168660" cy="17716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6629538" y="2571510"/>
            <a:ext cx="178305" cy="179094"/>
            <a:chOff x="6129898" y="4861367"/>
            <a:chExt cx="178305" cy="179094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6139543" y="4861367"/>
              <a:ext cx="168660" cy="177165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 flipV="1">
              <a:off x="6129898" y="4863296"/>
              <a:ext cx="168660" cy="177165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6493398" y="3217762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(1,0,0)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65717" y="2502061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(0,1,0)</a:t>
            </a:r>
            <a:endParaRPr lang="en-GB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6286156" y="2980483"/>
            <a:ext cx="178305" cy="179094"/>
            <a:chOff x="6129898" y="4861367"/>
            <a:chExt cx="178305" cy="179094"/>
          </a:xfrm>
        </p:grpSpPr>
        <p:cxnSp>
          <p:nvCxnSpPr>
            <p:cNvPr id="44" name="Straight Connector 43"/>
            <p:cNvCxnSpPr/>
            <p:nvPr/>
          </p:nvCxnSpPr>
          <p:spPr>
            <a:xfrm flipV="1">
              <a:off x="6139543" y="4861367"/>
              <a:ext cx="168660" cy="177165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 flipV="1">
              <a:off x="6129898" y="4863296"/>
              <a:ext cx="168660" cy="177165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/>
          <p:cNvSpPr txBox="1"/>
          <p:nvPr/>
        </p:nvSpPr>
        <p:spPr>
          <a:xfrm>
            <a:off x="5434315" y="3154102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Comic Sans MS" panose="030F0702030302020204" pitchFamily="66" charset="0"/>
              </a:rPr>
              <a:t>(0,0,-1)</a:t>
            </a:r>
            <a:endParaRPr lang="en-GB" dirty="0">
              <a:solidFill>
                <a:srgbClr val="008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5558422" y="4376001"/>
                <a:ext cx="1300612" cy="7435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8422" y="4376001"/>
                <a:ext cx="1300612" cy="74353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6607805" y="4371647"/>
                <a:ext cx="662617" cy="7419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7805" y="4371647"/>
                <a:ext cx="662617" cy="74193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5993850" y="5246859"/>
                <a:ext cx="873509" cy="7435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3850" y="5246859"/>
                <a:ext cx="873509" cy="74353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Arc 48"/>
          <p:cNvSpPr/>
          <p:nvPr/>
        </p:nvSpPr>
        <p:spPr>
          <a:xfrm>
            <a:off x="7123610" y="4876800"/>
            <a:ext cx="322217" cy="775063"/>
          </a:xfrm>
          <a:prstGeom prst="arc">
            <a:avLst>
              <a:gd name="adj1" fmla="val 16200000"/>
              <a:gd name="adj2" fmla="val 553822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TextBox 49"/>
          <p:cNvSpPr txBox="1"/>
          <p:nvPr/>
        </p:nvSpPr>
        <p:spPr>
          <a:xfrm>
            <a:off x="7419702" y="5107576"/>
            <a:ext cx="1018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211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7" grpId="0"/>
      <p:bldP spid="48" grpId="0"/>
      <p:bldP spid="49" grpId="0" animBg="1"/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35814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can use matrices to describe linear transformations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anose="030F0702030302020204" pitchFamily="66" charset="0"/>
              </a:rPr>
              <a:t>You will be familiar with transformations from GCSE (reflection, rotation, translation and enlargements)</a:t>
            </a: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anose="030F0702030302020204" pitchFamily="66" charset="0"/>
              </a:rPr>
              <a:t>A transformation moves all points (</a:t>
            </a:r>
            <a:r>
              <a:rPr lang="en-GB" sz="1400" dirty="0" err="1">
                <a:latin typeface="Comic Sans MS" panose="030F0702030302020204" pitchFamily="66" charset="0"/>
              </a:rPr>
              <a:t>x,y</a:t>
            </a:r>
            <a:r>
              <a:rPr lang="en-GB" sz="1400" dirty="0">
                <a:latin typeface="Comic Sans MS" panose="030F0702030302020204" pitchFamily="66" charset="0"/>
              </a:rPr>
              <a:t>) in a plane according to some rule</a:t>
            </a: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anose="030F0702030302020204" pitchFamily="66" charset="0"/>
              </a:rPr>
              <a:t>The new points are known as the </a:t>
            </a:r>
            <a:r>
              <a:rPr lang="en-GB" sz="1400" b="1" u="sng" dirty="0">
                <a:latin typeface="Comic Sans MS" panose="030F0702030302020204" pitchFamily="66" charset="0"/>
              </a:rPr>
              <a:t>image</a:t>
            </a:r>
            <a:r>
              <a:rPr lang="en-GB" sz="1400" dirty="0">
                <a:latin typeface="Comic Sans MS" panose="030F0702030302020204" pitchFamily="66" charset="0"/>
              </a:rPr>
              <a:t>.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A6561F3B-114B-4D89-A995-833FC663F5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21708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4800" dirty="0">
                <a:latin typeface="Comic Sans MS" pitchFamily="66" charset="0"/>
              </a:rPr>
              <a:t>Linear Transformations</a:t>
            </a:r>
          </a:p>
        </p:txBody>
      </p:sp>
      <p:sp>
        <p:nvSpPr>
          <p:cNvPr id="9" name="テキスト ボックス 3">
            <a:extLst>
              <a:ext uri="{FF2B5EF4-FFF2-40B4-BE49-F238E27FC236}">
                <a16:creationId xmlns:a16="http://schemas.microsoft.com/office/drawing/2014/main" id="{18D003F5-D1A0-43A5-B0C7-336BB7C70D08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7A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5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21708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4800" dirty="0">
                <a:latin typeface="Comic Sans MS" pitchFamily="66" charset="0"/>
              </a:rPr>
              <a:t>Linear Transformations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8501" y="1623350"/>
            <a:ext cx="3779520" cy="4525963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latin typeface="Comic Sans MS" pitchFamily="66" charset="0"/>
              </a:rPr>
              <a:t>You can also apply matrices to perform linear transformations in three dimensions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 eaLnBrk="1" hangingPunct="1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en-US" sz="1400" dirty="0">
              <a:latin typeface="Comic Sans MS" pitchFamily="66" charset="0"/>
            </a:endParaRPr>
          </a:p>
          <a:p>
            <a:pPr marL="0" indent="0" algn="ctr" eaLnBrk="1" hangingPunct="1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sz="1400" dirty="0">
                <a:latin typeface="Comic Sans MS" pitchFamily="66" charset="0"/>
              </a:rPr>
              <a:t>The reflection matrices you need to know are as follows.</a:t>
            </a:r>
          </a:p>
          <a:p>
            <a:pPr marL="342900" indent="-342900" algn="ctr" eaLnBrk="1" hangingPunct="1">
              <a:lnSpc>
                <a:spcPct val="100000"/>
              </a:lnSpc>
              <a:spcBef>
                <a:spcPts val="0"/>
              </a:spcBef>
              <a:buFontTx/>
              <a:buAutoNum type="alphaLcParenR"/>
              <a:defRPr/>
            </a:pPr>
            <a:endParaRPr lang="en-US" sz="1400" dirty="0">
              <a:latin typeface="Comic Sans MS" pitchFamily="66" charset="0"/>
            </a:endParaRPr>
          </a:p>
          <a:p>
            <a:pPr marL="0" indent="0" algn="ctr" eaLnBrk="1" hangingPunct="1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400" dirty="0">
              <a:latin typeface="Comic Sans MS" pitchFamily="66" charset="0"/>
            </a:endParaRPr>
          </a:p>
        </p:txBody>
      </p:sp>
      <p:sp>
        <p:nvSpPr>
          <p:cNvPr id="17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7E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27315" y="3291841"/>
                <a:ext cx="250806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atin typeface="Comic Sans MS" panose="030F0702030302020204" pitchFamily="66" charset="0"/>
                  </a:rPr>
                  <a:t>Reflection in the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𝑦𝑧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plane (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315" y="3291841"/>
                <a:ext cx="2508069" cy="584775"/>
              </a:xfrm>
              <a:prstGeom prst="rect">
                <a:avLst/>
              </a:prstGeom>
              <a:blipFill>
                <a:blip r:embed="rId2"/>
                <a:stretch>
                  <a:fillRect t="-2083" b="-135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452950" y="3304903"/>
                <a:ext cx="250806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atin typeface="Comic Sans MS" panose="030F0702030302020204" pitchFamily="66" charset="0"/>
                  </a:rPr>
                  <a:t>Reflection in the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𝑥𝑧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plane (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2950" y="3304903"/>
                <a:ext cx="2508069" cy="584775"/>
              </a:xfrm>
              <a:prstGeom prst="rect">
                <a:avLst/>
              </a:prstGeom>
              <a:blipFill>
                <a:blip r:embed="rId3"/>
                <a:stretch>
                  <a:fillRect t="-2083" b="-135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995853" y="3304903"/>
                <a:ext cx="250806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atin typeface="Comic Sans MS" panose="030F0702030302020204" pitchFamily="66" charset="0"/>
                  </a:rPr>
                  <a:t>Reflection in the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plane (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5853" y="3304903"/>
                <a:ext cx="2508069" cy="584775"/>
              </a:xfrm>
              <a:prstGeom prst="rect">
                <a:avLst/>
              </a:prstGeom>
              <a:blipFill>
                <a:blip r:embed="rId4"/>
                <a:stretch>
                  <a:fillRect t="-2083" b="-135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6464113" y="4193121"/>
                <a:ext cx="1580369" cy="906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4113" y="4193121"/>
                <a:ext cx="1580369" cy="9062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299930" y="4184413"/>
                <a:ext cx="1580368" cy="906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930" y="4184413"/>
                <a:ext cx="1580368" cy="9062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3938627" y="4201830"/>
                <a:ext cx="1580368" cy="906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8627" y="4201830"/>
                <a:ext cx="1580368" cy="9062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863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3" grpId="0"/>
      <p:bldP spid="35" grpId="0"/>
      <p:bldP spid="36" grpId="0"/>
      <p:bldP spid="37" grpId="0"/>
      <p:bldP spid="3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21708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4800" dirty="0">
                <a:latin typeface="Comic Sans MS" pitchFamily="66" charset="0"/>
              </a:rPr>
              <a:t>Linear Transformations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58501" y="1623350"/>
                <a:ext cx="3779520" cy="4525963"/>
              </a:xfrm>
            </p:spPr>
            <p:txBody>
              <a:bodyPr/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itchFamily="66" charset="0"/>
                  </a:rPr>
                  <a:t>You can also apply matrices to perform linear transformations in three dimensions</a:t>
                </a: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  <a:defRPr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  <a:defRPr/>
                </a:pPr>
                <a:r>
                  <a:rPr lang="en-US" sz="1400" dirty="0">
                    <a:latin typeface="Comic Sans MS" pitchFamily="66" charset="0"/>
                  </a:rPr>
                  <a:t>A transformation U, in three dimensions, represents a 90˚ anticlockwise rotation around the x-axis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  <a:defRPr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AutoNum type="alphaLcParenR"/>
                  <a:defRPr/>
                </a:pPr>
                <a:r>
                  <a:rPr lang="en-US" sz="1400" dirty="0">
                    <a:latin typeface="Comic Sans MS" pitchFamily="66" charset="0"/>
                  </a:rPr>
                  <a:t>Write down the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×3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matrix that represents this transformation.</a:t>
                </a:r>
              </a:p>
              <a:p>
                <a:pPr marL="342900" indent="-34290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AutoNum type="alphaLcParenR"/>
                  <a:defRPr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AutoNum type="alphaLcParenR"/>
                  <a:defRPr/>
                </a:pPr>
                <a:r>
                  <a:rPr lang="en-US" sz="1400" dirty="0">
                    <a:latin typeface="Comic Sans MS" pitchFamily="66" charset="0"/>
                  </a:rPr>
                  <a:t>Find the image of the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−1,2,3</m:t>
                        </m:r>
                      </m:e>
                    </m:d>
                  </m:oMath>
                </a14:m>
                <a:r>
                  <a:rPr lang="en-US" sz="1400" dirty="0">
                    <a:latin typeface="Comic Sans MS" pitchFamily="66" charset="0"/>
                  </a:rPr>
                  <a:t> under this transformation</a:t>
                </a:r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58501" y="1623350"/>
                <a:ext cx="3779520" cy="4525963"/>
              </a:xfrm>
              <a:blipFill>
                <a:blip r:embed="rId2"/>
                <a:stretch>
                  <a:fillRect t="-135" r="-1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7E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 flipV="1">
            <a:off x="6466035" y="1429418"/>
            <a:ext cx="0" cy="2465409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V="1">
            <a:off x="5044278" y="2066025"/>
            <a:ext cx="2787568" cy="1217277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5046207" y="2044805"/>
            <a:ext cx="2787568" cy="1217277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6373436" y="1082177"/>
                <a:ext cx="353751" cy="369332"/>
              </a:xfrm>
              <a:prstGeom prst="rect">
                <a:avLst/>
              </a:prstGeom>
              <a:noFill/>
              <a:ln w="22225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3436" y="1082177"/>
                <a:ext cx="353751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222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7787476" y="3063377"/>
                <a:ext cx="367986" cy="369332"/>
              </a:xfrm>
              <a:prstGeom prst="rect">
                <a:avLst/>
              </a:prstGeom>
              <a:noFill/>
              <a:ln w="22225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7476" y="3063377"/>
                <a:ext cx="36798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222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7789405" y="1803665"/>
                <a:ext cx="367986" cy="369332"/>
              </a:xfrm>
              <a:prstGeom prst="rect">
                <a:avLst/>
              </a:prstGeom>
              <a:noFill/>
              <a:ln w="22225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9405" y="1803665"/>
                <a:ext cx="367986" cy="369332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  <a:ln w="2222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Parallelogram 75"/>
          <p:cNvSpPr/>
          <p:nvPr/>
        </p:nvSpPr>
        <p:spPr>
          <a:xfrm rot="1423722">
            <a:off x="4433786" y="1734146"/>
            <a:ext cx="4079303" cy="1802291"/>
          </a:xfrm>
          <a:prstGeom prst="parallelogram">
            <a:avLst>
              <a:gd name="adj" fmla="val 91273"/>
            </a:avLst>
          </a:prstGeom>
          <a:solidFill>
            <a:srgbClr val="FF0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5" name="Group 94"/>
          <p:cNvGrpSpPr/>
          <p:nvPr/>
        </p:nvGrpSpPr>
        <p:grpSpPr>
          <a:xfrm>
            <a:off x="6726271" y="2734050"/>
            <a:ext cx="178305" cy="179094"/>
            <a:chOff x="6129898" y="4861367"/>
            <a:chExt cx="178305" cy="179094"/>
          </a:xfrm>
        </p:grpSpPr>
        <p:cxnSp>
          <p:nvCxnSpPr>
            <p:cNvPr id="96" name="Straight Connector 95"/>
            <p:cNvCxnSpPr/>
            <p:nvPr/>
          </p:nvCxnSpPr>
          <p:spPr>
            <a:xfrm flipV="1">
              <a:off x="6139543" y="4861367"/>
              <a:ext cx="168660" cy="17716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flipH="1" flipV="1">
              <a:off x="6129898" y="4863296"/>
              <a:ext cx="168660" cy="17716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oup 97"/>
          <p:cNvGrpSpPr/>
          <p:nvPr/>
        </p:nvGrpSpPr>
        <p:grpSpPr>
          <a:xfrm>
            <a:off x="6716624" y="2423464"/>
            <a:ext cx="178305" cy="179094"/>
            <a:chOff x="6129898" y="4861367"/>
            <a:chExt cx="178305" cy="179094"/>
          </a:xfrm>
        </p:grpSpPr>
        <p:cxnSp>
          <p:nvCxnSpPr>
            <p:cNvPr id="99" name="Straight Connector 98"/>
            <p:cNvCxnSpPr/>
            <p:nvPr/>
          </p:nvCxnSpPr>
          <p:spPr>
            <a:xfrm flipV="1">
              <a:off x="6139543" y="4861367"/>
              <a:ext cx="168660" cy="177165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H="1" flipV="1">
              <a:off x="6129898" y="4863296"/>
              <a:ext cx="168660" cy="177165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up 100"/>
          <p:cNvGrpSpPr/>
          <p:nvPr/>
        </p:nvGrpSpPr>
        <p:grpSpPr>
          <a:xfrm>
            <a:off x="6371313" y="2274923"/>
            <a:ext cx="178305" cy="179094"/>
            <a:chOff x="6129898" y="4861367"/>
            <a:chExt cx="178305" cy="179094"/>
          </a:xfrm>
        </p:grpSpPr>
        <p:cxnSp>
          <p:nvCxnSpPr>
            <p:cNvPr id="102" name="Straight Connector 101"/>
            <p:cNvCxnSpPr/>
            <p:nvPr/>
          </p:nvCxnSpPr>
          <p:spPr>
            <a:xfrm flipV="1">
              <a:off x="6139543" y="4861367"/>
              <a:ext cx="168660" cy="177165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flipH="1" flipV="1">
              <a:off x="6129898" y="4863296"/>
              <a:ext cx="168660" cy="177165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" name="TextBox 103"/>
          <p:cNvSpPr txBox="1"/>
          <p:nvPr/>
        </p:nvSpPr>
        <p:spPr>
          <a:xfrm>
            <a:off x="6952803" y="2354015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(0,1,0)</a:t>
            </a:r>
            <a:endParaRPr lang="en-GB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6422297" y="1858233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Comic Sans MS" panose="030F0702030302020204" pitchFamily="66" charset="0"/>
              </a:rPr>
              <a:t>(0,0,1)</a:t>
            </a:r>
            <a:endParaRPr lang="en-GB" dirty="0">
              <a:solidFill>
                <a:srgbClr val="008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ctangle 105"/>
              <p:cNvSpPr/>
              <p:nvPr/>
            </p:nvSpPr>
            <p:spPr>
              <a:xfrm>
                <a:off x="704496" y="5270724"/>
                <a:ext cx="1268104" cy="8249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8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8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8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6" name="Rectangle 10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496" y="5270724"/>
                <a:ext cx="1268104" cy="82490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ctangle 106"/>
              <p:cNvSpPr/>
              <p:nvPr/>
            </p:nvSpPr>
            <p:spPr>
              <a:xfrm>
                <a:off x="704497" y="5268189"/>
                <a:ext cx="1268104" cy="8249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7" name="Rectangle 10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497" y="5268189"/>
                <a:ext cx="1268104" cy="82490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TextBox 107"/>
          <p:cNvSpPr txBox="1"/>
          <p:nvPr/>
        </p:nvSpPr>
        <p:spPr>
          <a:xfrm>
            <a:off x="613128" y="4680691"/>
            <a:ext cx="1435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>
                <a:latin typeface="Comic Sans MS" panose="030F0702030302020204" pitchFamily="66" charset="0"/>
              </a:rPr>
              <a:t>Original coordinates</a:t>
            </a:r>
            <a:endParaRPr lang="en-GB" sz="1600" u="sng" dirty="0">
              <a:latin typeface="Comic Sans MS" panose="030F0702030302020204" pitchFamily="66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519524" y="2982630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(1,0,0)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10" name="Straight Arrow Connector 109"/>
          <p:cNvCxnSpPr/>
          <p:nvPr/>
        </p:nvCxnSpPr>
        <p:spPr>
          <a:xfrm flipV="1">
            <a:off x="6452972" y="4133430"/>
            <a:ext cx="0" cy="2465409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 flipV="1">
            <a:off x="5031215" y="4770037"/>
            <a:ext cx="2787568" cy="1217277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>
            <a:off x="5033144" y="4748817"/>
            <a:ext cx="2787568" cy="1217277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/>
              <p:cNvSpPr txBox="1"/>
              <p:nvPr/>
            </p:nvSpPr>
            <p:spPr>
              <a:xfrm>
                <a:off x="6360373" y="3786189"/>
                <a:ext cx="353751" cy="369332"/>
              </a:xfrm>
              <a:prstGeom prst="rect">
                <a:avLst/>
              </a:prstGeom>
              <a:noFill/>
              <a:ln w="22225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0373" y="3786189"/>
                <a:ext cx="353751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222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/>
              <p:cNvSpPr txBox="1"/>
              <p:nvPr/>
            </p:nvSpPr>
            <p:spPr>
              <a:xfrm>
                <a:off x="7774413" y="5767389"/>
                <a:ext cx="367986" cy="369332"/>
              </a:xfrm>
              <a:prstGeom prst="rect">
                <a:avLst/>
              </a:prstGeom>
              <a:noFill/>
              <a:ln w="22225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4" name="Text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4413" y="5767389"/>
                <a:ext cx="36798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222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/>
              <p:cNvSpPr txBox="1"/>
              <p:nvPr/>
            </p:nvSpPr>
            <p:spPr>
              <a:xfrm>
                <a:off x="7776342" y="4507677"/>
                <a:ext cx="367986" cy="369332"/>
              </a:xfrm>
              <a:prstGeom prst="rect">
                <a:avLst/>
              </a:prstGeom>
              <a:noFill/>
              <a:ln w="22225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6342" y="4507677"/>
                <a:ext cx="367986" cy="369332"/>
              </a:xfrm>
              <a:prstGeom prst="rect">
                <a:avLst/>
              </a:prstGeom>
              <a:blipFill>
                <a:blip r:embed="rId10"/>
                <a:stretch>
                  <a:fillRect b="-6557"/>
                </a:stretch>
              </a:blipFill>
              <a:ln w="2222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6" name="Parallelogram 115"/>
          <p:cNvSpPr/>
          <p:nvPr/>
        </p:nvSpPr>
        <p:spPr>
          <a:xfrm rot="1423722">
            <a:off x="4420723" y="4438158"/>
            <a:ext cx="4079303" cy="1802291"/>
          </a:xfrm>
          <a:prstGeom prst="parallelogram">
            <a:avLst>
              <a:gd name="adj" fmla="val 91273"/>
            </a:avLst>
          </a:prstGeom>
          <a:solidFill>
            <a:srgbClr val="FF0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7" name="Group 116"/>
          <p:cNvGrpSpPr/>
          <p:nvPr/>
        </p:nvGrpSpPr>
        <p:grpSpPr>
          <a:xfrm>
            <a:off x="6713208" y="5438062"/>
            <a:ext cx="178305" cy="179094"/>
            <a:chOff x="6129898" y="4861367"/>
            <a:chExt cx="178305" cy="179094"/>
          </a:xfrm>
        </p:grpSpPr>
        <p:cxnSp>
          <p:nvCxnSpPr>
            <p:cNvPr id="118" name="Straight Connector 117"/>
            <p:cNvCxnSpPr/>
            <p:nvPr/>
          </p:nvCxnSpPr>
          <p:spPr>
            <a:xfrm flipV="1">
              <a:off x="6139543" y="4861367"/>
              <a:ext cx="168660" cy="17716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flipH="1" flipV="1">
              <a:off x="6129898" y="4863296"/>
              <a:ext cx="168660" cy="17716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Group 119"/>
          <p:cNvGrpSpPr/>
          <p:nvPr/>
        </p:nvGrpSpPr>
        <p:grpSpPr>
          <a:xfrm>
            <a:off x="6381344" y="5005556"/>
            <a:ext cx="178305" cy="179094"/>
            <a:chOff x="6129898" y="4861367"/>
            <a:chExt cx="178305" cy="179094"/>
          </a:xfrm>
        </p:grpSpPr>
        <p:cxnSp>
          <p:nvCxnSpPr>
            <p:cNvPr id="121" name="Straight Connector 120"/>
            <p:cNvCxnSpPr/>
            <p:nvPr/>
          </p:nvCxnSpPr>
          <p:spPr>
            <a:xfrm flipV="1">
              <a:off x="6139543" y="4861367"/>
              <a:ext cx="168660" cy="177165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flipH="1" flipV="1">
              <a:off x="6129898" y="4863296"/>
              <a:ext cx="168660" cy="177165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122"/>
          <p:cNvGrpSpPr/>
          <p:nvPr/>
        </p:nvGrpSpPr>
        <p:grpSpPr>
          <a:xfrm>
            <a:off x="6079576" y="5414363"/>
            <a:ext cx="178305" cy="179094"/>
            <a:chOff x="6129898" y="4861367"/>
            <a:chExt cx="178305" cy="179094"/>
          </a:xfrm>
        </p:grpSpPr>
        <p:cxnSp>
          <p:nvCxnSpPr>
            <p:cNvPr id="124" name="Straight Connector 123"/>
            <p:cNvCxnSpPr/>
            <p:nvPr/>
          </p:nvCxnSpPr>
          <p:spPr>
            <a:xfrm flipV="1">
              <a:off x="6139543" y="4861367"/>
              <a:ext cx="168660" cy="177165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flipH="1" flipV="1">
              <a:off x="6129898" y="4863296"/>
              <a:ext cx="168660" cy="177165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6" name="TextBox 125"/>
          <p:cNvSpPr txBox="1"/>
          <p:nvPr/>
        </p:nvSpPr>
        <p:spPr>
          <a:xfrm>
            <a:off x="5633455" y="4648724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(0,0,1)</a:t>
            </a:r>
            <a:endParaRPr lang="en-GB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5137783" y="5197970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Comic Sans MS" panose="030F0702030302020204" pitchFamily="66" charset="0"/>
              </a:rPr>
              <a:t>(0,-1,0)</a:t>
            </a:r>
            <a:endParaRPr lang="en-GB" dirty="0">
              <a:solidFill>
                <a:srgbClr val="008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6506461" y="5686642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(1,0,0)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Arc 1"/>
          <p:cNvSpPr/>
          <p:nvPr/>
        </p:nvSpPr>
        <p:spPr>
          <a:xfrm rot="13901593" flipV="1">
            <a:off x="5947953" y="2316481"/>
            <a:ext cx="914400" cy="914400"/>
          </a:xfrm>
          <a:prstGeom prst="arc">
            <a:avLst>
              <a:gd name="adj1" fmla="val 16200000"/>
              <a:gd name="adj2" fmla="val 18509146"/>
            </a:avLst>
          </a:prstGeom>
          <a:ln w="25400">
            <a:solidFill>
              <a:srgbClr val="0000FF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9" name="Arc 128"/>
          <p:cNvSpPr/>
          <p:nvPr/>
        </p:nvSpPr>
        <p:spPr>
          <a:xfrm rot="18594242" flipH="1">
            <a:off x="6213564" y="2251169"/>
            <a:ext cx="914400" cy="914400"/>
          </a:xfrm>
          <a:prstGeom prst="arc">
            <a:avLst>
              <a:gd name="adj1" fmla="val 16200000"/>
              <a:gd name="adj2" fmla="val 18797839"/>
            </a:avLst>
          </a:prstGeom>
          <a:ln w="25400">
            <a:solidFill>
              <a:srgbClr val="008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Rectangle 129"/>
              <p:cNvSpPr/>
              <p:nvPr/>
            </p:nvSpPr>
            <p:spPr>
              <a:xfrm>
                <a:off x="2224142" y="5266370"/>
                <a:ext cx="1441228" cy="8249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8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8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8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0" name="Rectangle 1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4142" y="5266370"/>
                <a:ext cx="1441228" cy="82490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Rectangle 130"/>
              <p:cNvSpPr/>
              <p:nvPr/>
            </p:nvSpPr>
            <p:spPr>
              <a:xfrm>
                <a:off x="2224144" y="5263835"/>
                <a:ext cx="1441228" cy="8249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1" name="Rectangle 1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4144" y="5263835"/>
                <a:ext cx="1441228" cy="82490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2" name="TextBox 131"/>
          <p:cNvSpPr txBox="1"/>
          <p:nvPr/>
        </p:nvSpPr>
        <p:spPr>
          <a:xfrm>
            <a:off x="2219859" y="4676337"/>
            <a:ext cx="1435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>
                <a:latin typeface="Comic Sans MS" panose="030F0702030302020204" pitchFamily="66" charset="0"/>
              </a:rPr>
              <a:t>New coordinates</a:t>
            </a:r>
            <a:endParaRPr lang="en-GB" sz="1600" u="sng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91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  <p:bldP spid="75" grpId="0"/>
      <p:bldP spid="76" grpId="0" animBg="1"/>
      <p:bldP spid="104" grpId="0"/>
      <p:bldP spid="105" grpId="0"/>
      <p:bldP spid="106" grpId="0"/>
      <p:bldP spid="106" grpId="1"/>
      <p:bldP spid="107" grpId="0"/>
      <p:bldP spid="108" grpId="0"/>
      <p:bldP spid="109" grpId="0"/>
      <p:bldP spid="113" grpId="0"/>
      <p:bldP spid="114" grpId="0"/>
      <p:bldP spid="115" grpId="0"/>
      <p:bldP spid="116" grpId="0" animBg="1"/>
      <p:bldP spid="126" grpId="0"/>
      <p:bldP spid="127" grpId="0"/>
      <p:bldP spid="128" grpId="0"/>
      <p:bldP spid="2" grpId="0" animBg="1"/>
      <p:bldP spid="129" grpId="0" animBg="1"/>
      <p:bldP spid="130" grpId="0"/>
      <p:bldP spid="130" grpId="1"/>
      <p:bldP spid="131" grpId="0"/>
      <p:bldP spid="13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Rectangle 130"/>
              <p:cNvSpPr/>
              <p:nvPr/>
            </p:nvSpPr>
            <p:spPr>
              <a:xfrm>
                <a:off x="3730726" y="3217321"/>
                <a:ext cx="1300612" cy="7435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1" name="Rectangle 1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0726" y="3217321"/>
                <a:ext cx="1300612" cy="74353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21708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4800" dirty="0">
                <a:latin typeface="Comic Sans MS" pitchFamily="66" charset="0"/>
              </a:rPr>
              <a:t>Linear Transformations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58501" y="1623350"/>
                <a:ext cx="3779520" cy="4525963"/>
              </a:xfrm>
            </p:spPr>
            <p:txBody>
              <a:bodyPr/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itchFamily="66" charset="0"/>
                  </a:rPr>
                  <a:t>You can also apply matrices to perform linear transformations in three dimensions</a:t>
                </a: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  <a:defRPr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  <a:defRPr/>
                </a:pPr>
                <a:r>
                  <a:rPr lang="en-US" sz="1400" dirty="0">
                    <a:latin typeface="Comic Sans MS" pitchFamily="66" charset="0"/>
                  </a:rPr>
                  <a:t>A transformation U, in three dimensions, represents a 90˚ rotation around the x-axis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  <a:defRPr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AutoNum type="alphaLcParenR"/>
                  <a:defRPr/>
                </a:pPr>
                <a:r>
                  <a:rPr lang="en-US" sz="1400" dirty="0">
                    <a:latin typeface="Comic Sans MS" pitchFamily="66" charset="0"/>
                  </a:rPr>
                  <a:t>Write down the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×3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matrix that represents this transformation.</a:t>
                </a:r>
              </a:p>
              <a:p>
                <a:pPr marL="342900" indent="-34290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AutoNum type="alphaLcParenR"/>
                  <a:defRPr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AutoNum type="alphaLcParenR"/>
                  <a:defRPr/>
                </a:pPr>
                <a:r>
                  <a:rPr lang="en-US" sz="1400" dirty="0">
                    <a:latin typeface="Comic Sans MS" pitchFamily="66" charset="0"/>
                  </a:rPr>
                  <a:t>Find the image of the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−1,2,3</m:t>
                        </m:r>
                      </m:e>
                    </m:d>
                  </m:oMath>
                </a14:m>
                <a:r>
                  <a:rPr lang="en-US" sz="1400" dirty="0">
                    <a:latin typeface="Comic Sans MS" pitchFamily="66" charset="0"/>
                  </a:rPr>
                  <a:t> under this transformation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:endParaRPr lang="en-US" sz="1400" dirty="0">
                  <a:latin typeface="Comic Sans MS" pitchFamily="66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  <a:defRPr/>
                </a:pPr>
                <a:r>
                  <a:rPr lang="en-US" sz="1400" dirty="0">
                    <a:latin typeface="Comic Sans MS" pitchFamily="66" charset="0"/>
                    <a:sym typeface="Wingdings" panose="05000000000000000000" pitchFamily="2" charset="2"/>
                  </a:rPr>
                  <a:t>We need to multiply the coordinate matrix by the transformation matrix…</a:t>
                </a: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  <a:defRPr/>
                </a:pPr>
                <a:endParaRPr lang="en-US" sz="14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  <a:defRPr/>
                </a:pPr>
                <a:r>
                  <a:rPr lang="en-US" sz="1400" dirty="0">
                    <a:latin typeface="Comic Sans MS" pitchFamily="66" charset="0"/>
                    <a:sym typeface="Wingdings" panose="05000000000000000000" pitchFamily="2" charset="2"/>
                  </a:rPr>
                  <a:t>So the image will be at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(−1,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3</m:t>
                    </m:r>
                    <m:r>
                      <a:rPr lang="en-US" sz="1400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,−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2</m:t>
                    </m:r>
                    <m:r>
                      <a:rPr lang="en-US" sz="1400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58501" y="1623350"/>
                <a:ext cx="3779520" cy="4525963"/>
              </a:xfrm>
              <a:blipFill>
                <a:blip r:embed="rId3"/>
                <a:stretch>
                  <a:fillRect t="-135" r="-1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7E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5375542" y="1641510"/>
                <a:ext cx="1300612" cy="7435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542" y="1641510"/>
                <a:ext cx="1300612" cy="7435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6424925" y="1637156"/>
                <a:ext cx="662617" cy="7419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4925" y="1637156"/>
                <a:ext cx="662617" cy="74193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5810970" y="2512368"/>
                <a:ext cx="873509" cy="7435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0970" y="2512368"/>
                <a:ext cx="873509" cy="74353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Arc 58"/>
          <p:cNvSpPr/>
          <p:nvPr/>
        </p:nvSpPr>
        <p:spPr>
          <a:xfrm>
            <a:off x="6940730" y="2142309"/>
            <a:ext cx="322217" cy="775063"/>
          </a:xfrm>
          <a:prstGeom prst="arc">
            <a:avLst>
              <a:gd name="adj1" fmla="val 16200000"/>
              <a:gd name="adj2" fmla="val 553822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TextBox 59"/>
          <p:cNvSpPr txBox="1"/>
          <p:nvPr/>
        </p:nvSpPr>
        <p:spPr>
          <a:xfrm>
            <a:off x="7236822" y="2373085"/>
            <a:ext cx="1018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41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  <p:bldP spid="59" grpId="0" animBg="1"/>
      <p:bldP spid="6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21708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4800" dirty="0">
                <a:latin typeface="Comic Sans MS" pitchFamily="66" charset="0"/>
              </a:rPr>
              <a:t>Linear Transformations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8501" y="1623350"/>
            <a:ext cx="3779520" cy="4525963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latin typeface="Comic Sans MS" pitchFamily="66" charset="0"/>
              </a:rPr>
              <a:t>You can also apply matrices to perform linear transformations in three dimensions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 eaLnBrk="1" hangingPunct="1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en-US" sz="1400" dirty="0">
              <a:latin typeface="Comic Sans MS" pitchFamily="66" charset="0"/>
            </a:endParaRPr>
          </a:p>
          <a:p>
            <a:pPr marL="0" indent="0" algn="ctr" eaLnBrk="1" hangingPunct="1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sz="1400" dirty="0">
                <a:latin typeface="Comic Sans MS" pitchFamily="66" charset="0"/>
              </a:rPr>
              <a:t>The rotation matrices you need to know are as follows.</a:t>
            </a:r>
          </a:p>
          <a:p>
            <a:pPr marL="342900" indent="-342900" algn="ctr" eaLnBrk="1" hangingPunct="1">
              <a:lnSpc>
                <a:spcPct val="100000"/>
              </a:lnSpc>
              <a:spcBef>
                <a:spcPts val="0"/>
              </a:spcBef>
              <a:buFontTx/>
              <a:buAutoNum type="alphaLcParenR"/>
              <a:defRPr/>
            </a:pPr>
            <a:endParaRPr lang="en-US" sz="1400" dirty="0">
              <a:latin typeface="Comic Sans MS" pitchFamily="66" charset="0"/>
            </a:endParaRPr>
          </a:p>
          <a:p>
            <a:pPr marL="0" indent="0" algn="ctr" eaLnBrk="1" hangingPunct="1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400" dirty="0">
              <a:latin typeface="Comic Sans MS" pitchFamily="66" charset="0"/>
            </a:endParaRPr>
          </a:p>
        </p:txBody>
      </p:sp>
      <p:sp>
        <p:nvSpPr>
          <p:cNvPr id="17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7E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18905" y="3291841"/>
                <a:ext cx="222939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atin typeface="Comic Sans MS" panose="030F0702030302020204" pitchFamily="66" charset="0"/>
                  </a:rPr>
                  <a:t>Rotation </a:t>
                </a:r>
                <a:r>
                  <a:rPr lang="en-US" sz="1600" u="sng" dirty="0">
                    <a:latin typeface="Comic Sans MS" panose="030F0702030302020204" pitchFamily="66" charset="0"/>
                  </a:rPr>
                  <a:t>anticlockwise</a:t>
                </a:r>
                <a:r>
                  <a:rPr lang="en-US" sz="16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around the x-axis</a:t>
                </a:r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905" y="3291841"/>
                <a:ext cx="2229394" cy="830997"/>
              </a:xfrm>
              <a:prstGeom prst="rect">
                <a:avLst/>
              </a:prstGeom>
              <a:blipFill>
                <a:blip r:embed="rId2"/>
                <a:stretch>
                  <a:fillRect t="-1471" b="-95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592287" y="3287486"/>
                <a:ext cx="225987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atin typeface="Comic Sans MS" panose="030F0702030302020204" pitchFamily="66" charset="0"/>
                  </a:rPr>
                  <a:t>Rotation </a:t>
                </a:r>
                <a:r>
                  <a:rPr lang="en-US" sz="1600" u="sng" dirty="0">
                    <a:latin typeface="Comic Sans MS" panose="030F0702030302020204" pitchFamily="66" charset="0"/>
                  </a:rPr>
                  <a:t>anticlockwise</a:t>
                </a:r>
                <a:r>
                  <a:rPr lang="en-US" sz="16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around the y-axis</a:t>
                </a:r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2287" y="3287486"/>
                <a:ext cx="2259873" cy="830997"/>
              </a:xfrm>
              <a:prstGeom prst="rect">
                <a:avLst/>
              </a:prstGeom>
              <a:blipFill>
                <a:blip r:embed="rId3"/>
                <a:stretch>
                  <a:fillRect t="-1460" b="-87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222277" y="3278777"/>
                <a:ext cx="216407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atin typeface="Comic Sans MS" panose="030F0702030302020204" pitchFamily="66" charset="0"/>
                  </a:rPr>
                  <a:t>Rotation </a:t>
                </a:r>
                <a:r>
                  <a:rPr lang="en-US" sz="1600" u="sng" dirty="0">
                    <a:latin typeface="Comic Sans MS" panose="030F0702030302020204" pitchFamily="66" charset="0"/>
                  </a:rPr>
                  <a:t>anticlockwise</a:t>
                </a:r>
                <a:r>
                  <a:rPr lang="en-US" sz="16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around the z-axis</a:t>
                </a:r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2277" y="3278777"/>
                <a:ext cx="2164078" cy="830997"/>
              </a:xfrm>
              <a:prstGeom prst="rect">
                <a:avLst/>
              </a:prstGeom>
              <a:blipFill>
                <a:blip r:embed="rId4"/>
                <a:stretch>
                  <a:fillRect t="-1471" b="-95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6159313" y="4349875"/>
                <a:ext cx="2319929" cy="9088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𝑐𝑜𝑠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𝑠𝑖𝑛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𝑠𝑖𝑛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𝑐𝑜𝑠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9313" y="4349875"/>
                <a:ext cx="2319929" cy="9088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986422" y="4358585"/>
                <a:ext cx="2319930" cy="9063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𝑐𝑜𝑠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𝑠𝑖𝑛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𝑠𝑖𝑛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𝑐𝑜𝑠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422" y="4358585"/>
                <a:ext cx="2319930" cy="90633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3564158" y="4349876"/>
                <a:ext cx="2319930" cy="9089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𝑐𝑜𝑠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𝑠𝑖𝑛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𝑠𝑖𝑛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𝑐𝑜𝑠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4158" y="4349876"/>
                <a:ext cx="2319930" cy="90896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030656" y="5573486"/>
            <a:ext cx="7468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You do not get given any of these (or any of the reflections either!)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22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3" grpId="0"/>
      <p:bldP spid="35" grpId="0"/>
      <p:bldP spid="36" grpId="0"/>
      <p:bldP spid="37" grpId="0"/>
      <p:bldP spid="38" grpId="0"/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21708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4800" dirty="0">
                <a:latin typeface="Comic Sans MS" pitchFamily="66" charset="0"/>
              </a:rPr>
              <a:t>Linear Transformations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58501" y="1623350"/>
                <a:ext cx="3779520" cy="4525963"/>
              </a:xfrm>
            </p:spPr>
            <p:txBody>
              <a:bodyPr/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itchFamily="66" charset="0"/>
                  </a:rPr>
                  <a:t>You can also apply matrices to perform linear transformations in three dimensions</a:t>
                </a: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  <a:defRPr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:r>
                  <a:rPr lang="en-US" sz="1400" dirty="0">
                    <a:latin typeface="Comic Sans MS" pitchFamily="66" charset="0"/>
                  </a:rPr>
                  <a:t>The matrix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r>
                  <a:rPr lang="en-US" sz="14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  <a:defRPr/>
                </a:pPr>
                <a:r>
                  <a:rPr lang="en-US" sz="1400" dirty="0">
                    <a:latin typeface="Comic Sans MS" pitchFamily="66" charset="0"/>
                  </a:rPr>
                  <a:t>Describe the transformation represented by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.</a:t>
                </a: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  <a:defRPr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  <a:defRPr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  <a:defRPr/>
                </a:pPr>
                <a:r>
                  <a:rPr lang="en-US" sz="1400" dirty="0">
                    <a:latin typeface="Comic Sans MS" pitchFamily="66" charset="0"/>
                  </a:rPr>
                  <a:t>Find the image of the point with coordinates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(−1,−2,1) 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under the transformation represented by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.</a:t>
                </a:r>
              </a:p>
              <a:p>
                <a:pPr marL="342900" indent="-34290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AutoNum type="alphaLcParenR"/>
                  <a:defRPr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58501" y="1623350"/>
                <a:ext cx="3779520" cy="4525963"/>
              </a:xfrm>
              <a:blipFill>
                <a:blip r:embed="rId2"/>
                <a:stretch>
                  <a:fillRect t="-135" r="-1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7E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7692021" y="0"/>
                <a:ext cx="1525674" cy="5823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𝒄𝒐𝒔</m:t>
                                </m:r>
                                <m:r>
                                  <a:rPr lang="en-US" sz="1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  <m:e>
                                <m:r>
                                  <a:rPr lang="en-US" sz="1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𝒔𝒊𝒏</m:t>
                                </m:r>
                                <m:r>
                                  <a:rPr lang="en-US" sz="1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𝒔𝒊𝒏</m:t>
                                </m:r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  <m:e>
                                <m:r>
                                  <a:rPr lang="en-US" sz="1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𝒄𝒐𝒔</m:t>
                                </m:r>
                                <m:r>
                                  <a:rPr lang="en-US" sz="1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2021" y="0"/>
                <a:ext cx="1525674" cy="5823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5018490" y="0"/>
                <a:ext cx="1525674" cy="5807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𝒄𝒐𝒔</m:t>
                                </m:r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𝒔𝒊𝒏</m:t>
                                </m:r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𝒔𝒊𝒏</m:t>
                                </m:r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  <m:e>
                                <m:r>
                                  <a:rPr lang="en-US" sz="1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𝒄𝒐𝒔</m:t>
                                </m:r>
                                <m:r>
                                  <a:rPr lang="en-US" sz="1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8490" y="0"/>
                <a:ext cx="1525674" cy="580736"/>
              </a:xfrm>
              <a:prstGeom prst="rect">
                <a:avLst/>
              </a:prstGeom>
              <a:blipFill>
                <a:blip r:embed="rId4"/>
                <a:stretch>
                  <a:fillRect b="-10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6350901" y="0"/>
                <a:ext cx="1525674" cy="5823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𝒄𝒐𝒔</m:t>
                                </m:r>
                                <m:r>
                                  <a:rPr lang="en-US" sz="1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𝒔𝒊𝒏</m:t>
                                </m:r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𝒔𝒊𝒏</m:t>
                                </m:r>
                                <m:r>
                                  <a:rPr lang="en-US" sz="1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1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𝒄𝒐𝒔</m:t>
                                </m:r>
                                <m:r>
                                  <a:rPr lang="en-US" sz="1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901" y="0"/>
                <a:ext cx="1525674" cy="5823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926947" y="0"/>
                <a:ext cx="1039964" cy="5807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947" y="0"/>
                <a:ext cx="1039964" cy="580736"/>
              </a:xfrm>
              <a:prstGeom prst="rect">
                <a:avLst/>
              </a:prstGeom>
              <a:blipFill>
                <a:blip r:embed="rId6"/>
                <a:stretch>
                  <a:fillRect b="-10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0" y="0"/>
                <a:ext cx="1039964" cy="5807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039964" cy="580736"/>
              </a:xfrm>
              <a:prstGeom prst="rect">
                <a:avLst/>
              </a:prstGeom>
              <a:blipFill>
                <a:blip r:embed="rId7"/>
                <a:stretch>
                  <a:fillRect b="-10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960295" y="0"/>
                <a:ext cx="1039964" cy="5807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295" y="0"/>
                <a:ext cx="1039964" cy="580736"/>
              </a:xfrm>
              <a:prstGeom prst="rect">
                <a:avLst/>
              </a:prstGeom>
              <a:blipFill>
                <a:blip r:embed="rId8"/>
                <a:stretch>
                  <a:fillRect b="-10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V="1">
            <a:off x="6261463" y="635726"/>
            <a:ext cx="809897" cy="1097280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475107" y="1731484"/>
            <a:ext cx="42963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This is the pattern that is in the question…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179951" y="2561631"/>
                <a:ext cx="2793714" cy="11142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400" b="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1400" b="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sz="1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400" b="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sz="1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400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400" b="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sz="1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400" b="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1400" b="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𝑐𝑜𝑠</m:t>
                                </m:r>
                                <m:r>
                                  <a:rPr lang="en-US" sz="14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e>
                                <m:r>
                                  <a:rPr lang="en-US" sz="14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4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𝑠𝑖𝑛</m:t>
                                </m:r>
                                <m:r>
                                  <a:rPr lang="en-US" sz="14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4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4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𝑠𝑖𝑛</m:t>
                                </m:r>
                                <m:r>
                                  <a:rPr lang="en-US" sz="14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e>
                                <m:r>
                                  <a:rPr lang="en-US" sz="14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4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𝑐𝑜𝑠</m:t>
                                </m:r>
                                <m:r>
                                  <a:rPr lang="en-US" sz="14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9951" y="2561631"/>
                <a:ext cx="2793714" cy="111427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5228779" y="2566069"/>
            <a:ext cx="337351" cy="48827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6606297" y="2798368"/>
            <a:ext cx="415771" cy="22934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5977463" y="2569028"/>
            <a:ext cx="236738" cy="47643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7477788" y="2799848"/>
            <a:ext cx="415771" cy="22934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489268" y="4598124"/>
                <a:ext cx="982577" cy="5164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9268" y="4598124"/>
                <a:ext cx="982577" cy="51642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811486" y="5347060"/>
                <a:ext cx="1387431" cy="2518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30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GB" sz="1600" dirty="0"/>
                  <a:t> </a:t>
                </a:r>
                <a:r>
                  <a:rPr lang="en-GB" sz="1600" dirty="0">
                    <a:latin typeface="Comic Sans MS" panose="030F0702030302020204" pitchFamily="66" charset="0"/>
                  </a:rPr>
                  <a:t>or</a:t>
                </a:r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330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1486" y="5347060"/>
                <a:ext cx="1387431" cy="251800"/>
              </a:xfrm>
              <a:prstGeom prst="rect">
                <a:avLst/>
              </a:prstGeom>
              <a:blipFill>
                <a:blip r:embed="rId11"/>
                <a:stretch>
                  <a:fillRect l="-5263" t="-21951" r="-2193" b="-5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271657" y="4602479"/>
                <a:ext cx="826958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657" y="4602479"/>
                <a:ext cx="826958" cy="46102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567750" y="5342706"/>
                <a:ext cx="1387431" cy="2518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30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GB" sz="1600" dirty="0"/>
                  <a:t> </a:t>
                </a:r>
                <a:r>
                  <a:rPr lang="en-GB" sz="1600" dirty="0">
                    <a:latin typeface="Comic Sans MS" panose="030F0702030302020204" pitchFamily="66" charset="0"/>
                  </a:rPr>
                  <a:t>or</a:t>
                </a:r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150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7750" y="5342706"/>
                <a:ext cx="1387431" cy="251800"/>
              </a:xfrm>
              <a:prstGeom prst="rect">
                <a:avLst/>
              </a:prstGeom>
              <a:blipFill>
                <a:blip r:embed="rId13"/>
                <a:stretch>
                  <a:fillRect l="-5263" t="-21429" r="-2193" b="-476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4480560" y="4611188"/>
            <a:ext cx="1040676" cy="53557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7193279" y="4580708"/>
            <a:ext cx="949235" cy="51380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4545875" y="3927566"/>
            <a:ext cx="4040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Compare sides and form equations. Remember there can sometimes be multiple answers!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187440" y="5778137"/>
                <a:ext cx="1336765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30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7440" y="5778137"/>
                <a:ext cx="1336765" cy="47000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4457689" y="2001449"/>
            <a:ext cx="42739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Rotation anti-clockwise about the y-axis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1646" y="2490651"/>
            <a:ext cx="1062445" cy="96665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6439989" y="-1"/>
            <a:ext cx="1328057" cy="566057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24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8" grpId="0" animBg="1"/>
      <p:bldP spid="8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/>
      <p:bldP spid="25" grpId="0"/>
      <p:bldP spid="26" grpId="0"/>
      <p:bldP spid="28" grpId="0"/>
      <p:bldP spid="29" grpId="0" animBg="1"/>
      <p:bldP spid="29" grpId="1" animBg="1"/>
      <p:bldP spid="30" grpId="0" animBg="1"/>
      <p:bldP spid="30" grpId="1" animBg="1"/>
      <p:bldP spid="31" grpId="0"/>
      <p:bldP spid="32" grpId="0"/>
      <p:bldP spid="34" grpId="0"/>
      <p:bldP spid="9" grpId="0" animBg="1"/>
      <p:bldP spid="9" grpId="1" animBg="1"/>
      <p:bldP spid="39" grpId="0" animBg="1"/>
      <p:bldP spid="39" grpId="1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21708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4800" dirty="0">
                <a:latin typeface="Comic Sans MS" pitchFamily="66" charset="0"/>
              </a:rPr>
              <a:t>Linear Transformations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58501" y="1623350"/>
                <a:ext cx="3779520" cy="4525963"/>
              </a:xfrm>
            </p:spPr>
            <p:txBody>
              <a:bodyPr/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itchFamily="66" charset="0"/>
                  </a:rPr>
                  <a:t>You can also apply matrices to perform linear transformations in three dimensions</a:t>
                </a: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  <a:defRPr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:r>
                  <a:rPr lang="en-US" sz="1400" dirty="0">
                    <a:latin typeface="Comic Sans MS" pitchFamily="66" charset="0"/>
                  </a:rPr>
                  <a:t>The matrix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r>
                  <a:rPr lang="en-US" sz="14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  <a:defRPr/>
                </a:pPr>
                <a:r>
                  <a:rPr lang="en-US" sz="1400" dirty="0">
                    <a:latin typeface="Comic Sans MS" pitchFamily="66" charset="0"/>
                  </a:rPr>
                  <a:t>Describe the transformation represented by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.</a:t>
                </a: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  <a:defRPr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  <a:defRPr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  <a:defRPr/>
                </a:pPr>
                <a:r>
                  <a:rPr lang="en-US" sz="1400" dirty="0">
                    <a:latin typeface="Comic Sans MS" pitchFamily="66" charset="0"/>
                  </a:rPr>
                  <a:t>Find the image of the point with coordinates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(−1,−2,1) 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under the transformation represented by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.</a:t>
                </a: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  <a:defRPr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:r>
                  <a:rPr lang="en-US" sz="1400" dirty="0">
                    <a:latin typeface="Comic Sans MS" pitchFamily="66" charset="0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1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ad>
                              <m:radPr>
                                <m:degHide m:val="on"/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,−2,</m:t>
                        </m:r>
                        <m:f>
                          <m:fPr>
                            <m:ctrlPr>
                              <a:rPr lang="en-GB" sz="1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AutoNum type="alphaLcParenR"/>
                  <a:defRPr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58501" y="1623350"/>
                <a:ext cx="3779520" cy="4525963"/>
              </a:xfrm>
              <a:blipFill>
                <a:blip r:embed="rId2"/>
                <a:stretch>
                  <a:fillRect t="-135" r="-1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7E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7692021" y="0"/>
                <a:ext cx="1525674" cy="5823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𝒄𝒐𝒔</m:t>
                                </m:r>
                                <m:r>
                                  <a:rPr lang="en-US" sz="1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  <m:e>
                                <m:r>
                                  <a:rPr lang="en-US" sz="1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𝒔𝒊𝒏</m:t>
                                </m:r>
                                <m:r>
                                  <a:rPr lang="en-US" sz="1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𝒔𝒊𝒏</m:t>
                                </m:r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  <m:e>
                                <m:r>
                                  <a:rPr lang="en-US" sz="1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𝒄𝒐𝒔</m:t>
                                </m:r>
                                <m:r>
                                  <a:rPr lang="en-US" sz="1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2021" y="0"/>
                <a:ext cx="1525674" cy="5823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5018490" y="0"/>
                <a:ext cx="1525674" cy="5807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𝒄𝒐𝒔</m:t>
                                </m:r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𝒔𝒊𝒏</m:t>
                                </m:r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𝒔𝒊𝒏</m:t>
                                </m:r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  <m:e>
                                <m:r>
                                  <a:rPr lang="en-US" sz="1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𝒄𝒐𝒔</m:t>
                                </m:r>
                                <m:r>
                                  <a:rPr lang="en-US" sz="1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8490" y="0"/>
                <a:ext cx="1525674" cy="580736"/>
              </a:xfrm>
              <a:prstGeom prst="rect">
                <a:avLst/>
              </a:prstGeom>
              <a:blipFill>
                <a:blip r:embed="rId4"/>
                <a:stretch>
                  <a:fillRect b="-10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6350901" y="0"/>
                <a:ext cx="1525674" cy="5823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𝒄𝒐𝒔</m:t>
                                </m:r>
                                <m:r>
                                  <a:rPr lang="en-US" sz="1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𝒔𝒊𝒏</m:t>
                                </m:r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𝒔𝒊𝒏</m:t>
                                </m:r>
                                <m:r>
                                  <a:rPr lang="en-US" sz="1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1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𝒄𝒐𝒔</m:t>
                                </m:r>
                                <m:r>
                                  <a:rPr lang="en-US" sz="1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901" y="0"/>
                <a:ext cx="1525674" cy="5823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926947" y="0"/>
                <a:ext cx="1039964" cy="5807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947" y="0"/>
                <a:ext cx="1039964" cy="580736"/>
              </a:xfrm>
              <a:prstGeom prst="rect">
                <a:avLst/>
              </a:prstGeom>
              <a:blipFill>
                <a:blip r:embed="rId6"/>
                <a:stretch>
                  <a:fillRect b="-10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0" y="0"/>
                <a:ext cx="1039964" cy="5807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039964" cy="580736"/>
              </a:xfrm>
              <a:prstGeom prst="rect">
                <a:avLst/>
              </a:prstGeom>
              <a:blipFill>
                <a:blip r:embed="rId7"/>
                <a:stretch>
                  <a:fillRect b="-10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960295" y="0"/>
                <a:ext cx="1039964" cy="5807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295" y="0"/>
                <a:ext cx="1039964" cy="580736"/>
              </a:xfrm>
              <a:prstGeom prst="rect">
                <a:avLst/>
              </a:prstGeom>
              <a:blipFill>
                <a:blip r:embed="rId8"/>
                <a:stretch>
                  <a:fillRect b="-10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313510" y="4101737"/>
            <a:ext cx="40407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Rotation 30˚ anticlockwise about the y-axis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5210079" y="1388961"/>
                <a:ext cx="1449436" cy="13660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0079" y="1388961"/>
                <a:ext cx="1449436" cy="136601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6451051" y="1689407"/>
                <a:ext cx="707395" cy="7419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1051" y="1689407"/>
                <a:ext cx="707395" cy="74193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5784844" y="2939088"/>
                <a:ext cx="1193147" cy="13644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GB" sz="16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4844" y="2939088"/>
                <a:ext cx="1193147" cy="136441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Arc 40"/>
          <p:cNvSpPr/>
          <p:nvPr/>
        </p:nvSpPr>
        <p:spPr>
          <a:xfrm>
            <a:off x="6940730" y="2142309"/>
            <a:ext cx="322217" cy="775063"/>
          </a:xfrm>
          <a:prstGeom prst="arc">
            <a:avLst>
              <a:gd name="adj1" fmla="val 16200000"/>
              <a:gd name="adj2" fmla="val 553822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/>
          <p:cNvSpPr txBox="1"/>
          <p:nvPr/>
        </p:nvSpPr>
        <p:spPr>
          <a:xfrm>
            <a:off x="7236822" y="2373085"/>
            <a:ext cx="1018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526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40" grpId="0"/>
      <p:bldP spid="41" grpId="0" animBg="1"/>
      <p:bldP spid="4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C28D9FB-2C9E-4742-95EE-46B11A8A5B22}"/>
              </a:ext>
            </a:extLst>
          </p:cNvPr>
          <p:cNvSpPr/>
          <p:nvPr/>
        </p:nvSpPr>
        <p:spPr>
          <a:xfrm>
            <a:off x="857235" y="1316007"/>
            <a:ext cx="7410427" cy="431656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13800" b="1" dirty="0">
                <a:ln w="38100">
                  <a:solidFill>
                    <a:srgbClr val="FFFF00"/>
                  </a:solidFill>
                  <a:prstDash val="solid"/>
                </a:ln>
                <a:latin typeface="French Script MT" panose="03020402040607040605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13800" b="1" dirty="0">
                <a:ln w="38100">
                  <a:solidFill>
                    <a:srgbClr val="FFFF00"/>
                  </a:solidFill>
                  <a:prstDash val="solid"/>
                </a:ln>
                <a:latin typeface="French Script MT" panose="03020402040607040605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Exercise 7F</a:t>
            </a:r>
            <a:endParaRPr lang="ja-JP" altLang="en-US" sz="13800" b="1" dirty="0">
              <a:ln w="38100">
                <a:solidFill>
                  <a:srgbClr val="FFFF00"/>
                </a:solidFill>
                <a:prstDash val="solid"/>
              </a:ln>
              <a:latin typeface="French Script MT" panose="03020402040607040605" pitchFamily="66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3415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581400" cy="50292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can use inverse matrices to reverse the effect of a linear transformation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The triangle T has vertices at A, B and C. The matrix: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transforms T to the triangle T’ with vertices at (4,3), (4,10) and (-4,-3).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algn="ctr">
              <a:buAutoNum type="alphaLcParenR"/>
            </a:pP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Find the coordinates of the points A, B and C</a:t>
            </a:r>
          </a:p>
          <a:p>
            <a:pPr algn="ctr">
              <a:buAutoNum type="alphaLcParenR"/>
            </a:pPr>
            <a:endParaRPr lang="en-US" sz="1400" dirty="0">
              <a:latin typeface="Comic Sans MS" panose="030F0702030302020204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Let the coordinates of the original  triangle, T, be given by matrix ‘</a:t>
            </a:r>
            <a:r>
              <a:rPr lang="en-US" sz="1400" b="1" dirty="0">
                <a:latin typeface="Comic Sans MS" panose="030F0702030302020204" pitchFamily="66" charset="0"/>
                <a:sym typeface="Wingdings" pitchFamily="2" charset="2"/>
              </a:rPr>
              <a:t>X</a:t>
            </a: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’</a:t>
            </a:r>
          </a:p>
          <a:p>
            <a:pPr algn="ctr">
              <a:buFont typeface="Wingdings"/>
              <a:buChar char="à"/>
            </a:pPr>
            <a:endParaRPr lang="en-US" sz="1400" dirty="0">
              <a:latin typeface="Comic Sans MS" panose="030F0702030302020204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So the matrix </a:t>
            </a:r>
            <a:r>
              <a:rPr lang="en-US" sz="1400" b="1" dirty="0">
                <a:latin typeface="Comic Sans MS" panose="030F0702030302020204" pitchFamily="66" charset="0"/>
                <a:sym typeface="Wingdings" pitchFamily="2" charset="2"/>
              </a:rPr>
              <a:t>M</a:t>
            </a: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, multiplied by the original coordinates, </a:t>
            </a:r>
            <a:r>
              <a:rPr lang="en-US" sz="1400" b="1" dirty="0">
                <a:latin typeface="Comic Sans MS" panose="030F0702030302020204" pitchFamily="66" charset="0"/>
                <a:sym typeface="Wingdings" pitchFamily="2" charset="2"/>
              </a:rPr>
              <a:t>X</a:t>
            </a: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, gives us the new set of coordinates…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36765" y="2960915"/>
                <a:ext cx="1415387" cy="5029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𝑴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765" y="2960915"/>
                <a:ext cx="1415387" cy="502958"/>
              </a:xfrm>
              <a:prstGeom prst="rect">
                <a:avLst/>
              </a:prstGeom>
              <a:blipFill>
                <a:blip r:embed="rId2"/>
                <a:stretch>
                  <a:fillRect b="-36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419600" y="1676400"/>
                <a:ext cx="2057400" cy="5017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𝑴𝑿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600" b="0" i="1" smtClean="0">
                                          <a:latin typeface="Cambria Math"/>
                                        </a:rPr>
                                        <m:t>4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4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−4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600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10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−3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i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1676400"/>
                <a:ext cx="2057400" cy="501740"/>
              </a:xfrm>
              <a:prstGeom prst="rect">
                <a:avLst/>
              </a:prstGeom>
              <a:blipFill rotWithShape="1">
                <a:blip r:embed="rId4"/>
                <a:stretch>
                  <a:fillRect b="-36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038600" y="2362200"/>
                <a:ext cx="2808333" cy="501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𝑴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1600" b="1" i="1" smtClean="0">
                          <a:latin typeface="Cambria Math"/>
                        </a:rPr>
                        <m:t>𝑴𝑿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𝑴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600" b="0" i="1" smtClean="0">
                                          <a:latin typeface="Cambria Math"/>
                                        </a:rPr>
                                        <m:t>4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4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−4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600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10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−3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i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2362200"/>
                <a:ext cx="2808333" cy="501740"/>
              </a:xfrm>
              <a:prstGeom prst="rect">
                <a:avLst/>
              </a:prstGeom>
              <a:blipFill rotWithShape="1">
                <a:blip r:embed="rId5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648200" y="3048000"/>
                <a:ext cx="2236958" cy="501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𝑿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𝑴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600" b="0" i="1" smtClean="0">
                                          <a:latin typeface="Cambria Math"/>
                                        </a:rPr>
                                        <m:t>4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4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−4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600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10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−3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i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3048000"/>
                <a:ext cx="2236958" cy="501740"/>
              </a:xfrm>
              <a:prstGeom prst="rect">
                <a:avLst/>
              </a:prstGeom>
              <a:blipFill rotWithShape="1">
                <a:blip r:embed="rId6"/>
                <a:stretch>
                  <a:fillRect b="-36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>
            <a:off x="5105400" y="2743200"/>
            <a:ext cx="381000" cy="0"/>
          </a:xfrm>
          <a:prstGeom prst="line">
            <a:avLst/>
          </a:prstGeom>
          <a:ln w="317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114800" y="2743200"/>
            <a:ext cx="381000" cy="0"/>
          </a:xfrm>
          <a:prstGeom prst="line">
            <a:avLst/>
          </a:prstGeom>
          <a:ln w="317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191000" y="2590800"/>
            <a:ext cx="533400" cy="0"/>
          </a:xfrm>
          <a:prstGeom prst="line">
            <a:avLst/>
          </a:prstGeom>
          <a:ln w="317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rc 14"/>
          <p:cNvSpPr/>
          <p:nvPr/>
        </p:nvSpPr>
        <p:spPr>
          <a:xfrm>
            <a:off x="6781800" y="1981200"/>
            <a:ext cx="381000" cy="609600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7086600" y="19050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Multiply both sides by </a:t>
            </a:r>
            <a:r>
              <a:rPr lang="en-GB" sz="1200" b="1" dirty="0">
                <a:solidFill>
                  <a:srgbClr val="FF0000"/>
                </a:solidFill>
                <a:latin typeface="Comic Sans MS" pitchFamily="66" charset="0"/>
              </a:rPr>
              <a:t>M</a:t>
            </a:r>
            <a:r>
              <a:rPr lang="en-GB" sz="1200" baseline="30000" dirty="0">
                <a:solidFill>
                  <a:srgbClr val="FF0000"/>
                </a:solidFill>
                <a:latin typeface="Comic Sans MS" pitchFamily="66" charset="0"/>
              </a:rPr>
              <a:t>-1</a:t>
            </a:r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 (as before, ensure it is in the same ‘position’)</a:t>
            </a:r>
          </a:p>
        </p:txBody>
      </p:sp>
      <p:sp>
        <p:nvSpPr>
          <p:cNvPr id="17" name="Arc 16"/>
          <p:cNvSpPr/>
          <p:nvPr/>
        </p:nvSpPr>
        <p:spPr>
          <a:xfrm>
            <a:off x="6781800" y="2667000"/>
            <a:ext cx="381000" cy="609600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7070678" y="26670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FF0000"/>
                </a:solidFill>
                <a:latin typeface="Comic Sans MS" pitchFamily="66" charset="0"/>
              </a:rPr>
              <a:t>M</a:t>
            </a:r>
            <a:r>
              <a:rPr lang="en-GB" sz="1200" baseline="30000" dirty="0">
                <a:solidFill>
                  <a:srgbClr val="FF0000"/>
                </a:solidFill>
                <a:latin typeface="Comic Sans MS" pitchFamily="66" charset="0"/>
              </a:rPr>
              <a:t>-1</a:t>
            </a:r>
            <a:r>
              <a:rPr lang="en-GB" sz="1200" b="1" dirty="0">
                <a:solidFill>
                  <a:srgbClr val="FF0000"/>
                </a:solidFill>
                <a:latin typeface="Comic Sans MS" pitchFamily="66" charset="0"/>
              </a:rPr>
              <a:t>M</a:t>
            </a:r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 is just the identity matrix and can be cancelled out!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19600" y="3962400"/>
            <a:ext cx="4191000" cy="73866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So to find the original set of coordinates, we have to multiply the final set of coordinates by the inverse of the matrix that created them!</a:t>
            </a:r>
          </a:p>
        </p:txBody>
      </p:sp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21708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4800" dirty="0">
                <a:latin typeface="Comic Sans MS" pitchFamily="66" charset="0"/>
              </a:rPr>
              <a:t>Linear Transformations</a:t>
            </a:r>
          </a:p>
        </p:txBody>
      </p:sp>
      <p:sp>
        <p:nvSpPr>
          <p:cNvPr id="2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7F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56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8" grpId="0"/>
      <p:bldP spid="9" grpId="0"/>
      <p:bldP spid="15" grpId="0" animBg="1"/>
      <p:bldP spid="16" grpId="0"/>
      <p:bldP spid="17" grpId="0" animBg="1"/>
      <p:bldP spid="18" grpId="0"/>
      <p:bldP spid="1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581400" cy="50292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can use inverse matrices to reverse the effect of a linear transformation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The triangle T has vertices at A, B and C. The matrix: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transforms T to the triangle T’ with vertices at (4,3), (4,10) and (-4,-3).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algn="ctr">
              <a:buAutoNum type="alphaLcParenR"/>
            </a:pP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Find the coordinates of the points A, B and C</a:t>
            </a:r>
          </a:p>
          <a:p>
            <a:pPr algn="ctr">
              <a:buAutoNum type="alphaLcParenR"/>
            </a:pPr>
            <a:endParaRPr lang="en-US" sz="1400" dirty="0">
              <a:latin typeface="Comic Sans MS" panose="030F0702030302020204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Let the coordinates of the original  triangle, T, be given by matrix ‘</a:t>
            </a:r>
            <a:r>
              <a:rPr lang="en-US" sz="1400" b="1" dirty="0">
                <a:latin typeface="Comic Sans MS" panose="030F0702030302020204" pitchFamily="66" charset="0"/>
                <a:sym typeface="Wingdings" pitchFamily="2" charset="2"/>
              </a:rPr>
              <a:t>X</a:t>
            </a: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’</a:t>
            </a:r>
          </a:p>
          <a:p>
            <a:pPr algn="ctr">
              <a:buFont typeface="Wingdings"/>
              <a:buChar char="à"/>
            </a:pPr>
            <a:endParaRPr lang="en-US" sz="1400" dirty="0">
              <a:latin typeface="Comic Sans MS" panose="030F0702030302020204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So the matrix </a:t>
            </a:r>
            <a:r>
              <a:rPr lang="en-US" sz="1400" b="1" dirty="0">
                <a:latin typeface="Comic Sans MS" panose="030F0702030302020204" pitchFamily="66" charset="0"/>
                <a:sym typeface="Wingdings" pitchFamily="2" charset="2"/>
              </a:rPr>
              <a:t>M</a:t>
            </a: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, multiplied by the original coordinates, </a:t>
            </a:r>
            <a:r>
              <a:rPr lang="en-US" sz="1400" b="1" dirty="0">
                <a:latin typeface="Comic Sans MS" panose="030F0702030302020204" pitchFamily="66" charset="0"/>
                <a:sym typeface="Wingdings" pitchFamily="2" charset="2"/>
              </a:rPr>
              <a:t>X</a:t>
            </a: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, gives us the new set of coordinates…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055093" y="1525218"/>
                <a:ext cx="2236958" cy="501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𝑿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𝑴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600" b="0" i="1" smtClean="0">
                                          <a:latin typeface="Cambria Math"/>
                                        </a:rPr>
                                        <m:t>4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4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−4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600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10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−3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i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5093" y="1525218"/>
                <a:ext cx="2236958" cy="501740"/>
              </a:xfrm>
              <a:prstGeom prst="rect">
                <a:avLst/>
              </a:prstGeom>
              <a:blipFill rotWithShape="1">
                <a:blip r:embed="rId4"/>
                <a:stretch>
                  <a:fillRect b="-2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419600" y="1524000"/>
                <a:ext cx="1415387" cy="5029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𝑴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1524000"/>
                <a:ext cx="1415387" cy="502958"/>
              </a:xfrm>
              <a:prstGeom prst="rect">
                <a:avLst/>
              </a:prstGeom>
              <a:blipFill rotWithShape="1">
                <a:blip r:embed="rId5"/>
                <a:stretch>
                  <a:fillRect b="-2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419600" y="2286000"/>
                <a:ext cx="192110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𝑑𝑒𝑡</m:t>
                      </m:r>
                      <m:d>
                        <m:d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/>
                            </a:rPr>
                            <m:t>𝑴</m:t>
                          </m:r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𝑎𝑑</m:t>
                      </m:r>
                      <m:r>
                        <a:rPr lang="en-GB" sz="1600" b="0" i="1" smtClean="0">
                          <a:latin typeface="Cambria Math"/>
                        </a:rPr>
                        <m:t>−</m:t>
                      </m:r>
                      <m:r>
                        <a:rPr lang="en-GB" sz="1600" b="0" i="1" smtClean="0">
                          <a:latin typeface="Cambria Math"/>
                        </a:rPr>
                        <m:t>𝑏𝑐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2286000"/>
                <a:ext cx="1921103" cy="3385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127293" y="2709446"/>
                <a:ext cx="226410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=(4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×1)</m:t>
                      </m:r>
                      <m:r>
                        <a:rPr lang="en-GB" sz="1600" b="0" i="1" smtClean="0">
                          <a:latin typeface="Cambria Math"/>
                        </a:rPr>
                        <m:t>−(3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×−1)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7293" y="2709446"/>
                <a:ext cx="2264107" cy="338554"/>
              </a:xfrm>
              <a:prstGeom prst="rect">
                <a:avLst/>
              </a:prstGeom>
              <a:blipFill rotWithShape="1">
                <a:blip r:embed="rId7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127294" y="3130202"/>
                <a:ext cx="70769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=7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7294" y="3130202"/>
                <a:ext cx="707694" cy="3385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343400" y="4498025"/>
                <a:ext cx="1772088" cy="5575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/>
                            </a:rPr>
                            <m:t>𝑴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7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/>
                            </m:mr>
                            <m:mr>
                              <m:e/>
                              <m:e/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4498025"/>
                <a:ext cx="1772088" cy="55758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257800" y="4498025"/>
                <a:ext cx="34496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4498025"/>
                <a:ext cx="344966" cy="33855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638800" y="4726625"/>
                <a:ext cx="34496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4726625"/>
                <a:ext cx="344966" cy="33855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638800" y="4492289"/>
                <a:ext cx="34496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4492289"/>
                <a:ext cx="344966" cy="33855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181600" y="4726625"/>
                <a:ext cx="49885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−</m:t>
                      </m:r>
                      <m:r>
                        <a:rPr lang="en-GB" sz="1600" b="0" i="1" smtClean="0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4726625"/>
                <a:ext cx="498855" cy="338554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4800600" y="3583625"/>
            <a:ext cx="3352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Now we can fill in the parts of </a:t>
            </a:r>
            <a:r>
              <a:rPr lang="en-US" sz="1400" b="1" dirty="0">
                <a:solidFill>
                  <a:srgbClr val="FF0000"/>
                </a:solidFill>
                <a:latin typeface="Comic Sans MS" pitchFamily="66" charset="0"/>
              </a:rPr>
              <a:t>M</a:t>
            </a:r>
            <a:r>
              <a:rPr lang="en-US" sz="1400" baseline="30000" dirty="0">
                <a:solidFill>
                  <a:srgbClr val="FF0000"/>
                </a:solidFill>
                <a:latin typeface="Comic Sans MS" pitchFamily="66" charset="0"/>
              </a:rPr>
              <a:t>-1</a:t>
            </a:r>
          </a:p>
          <a:p>
            <a:pPr marL="285750" indent="-285750" algn="ctr">
              <a:buFont typeface="Wingdings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Swap a and d around</a:t>
            </a:r>
          </a:p>
          <a:p>
            <a:pPr marL="285750" indent="-285750" algn="ctr">
              <a:buFont typeface="Wingdings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Reverse the signs of b and c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9" name="Arc 18"/>
          <p:cNvSpPr/>
          <p:nvPr/>
        </p:nvSpPr>
        <p:spPr>
          <a:xfrm>
            <a:off x="7097772" y="2440624"/>
            <a:ext cx="375249" cy="385977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7250172" y="2516824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Replace values</a:t>
            </a:r>
          </a:p>
        </p:txBody>
      </p:sp>
      <p:sp>
        <p:nvSpPr>
          <p:cNvPr id="22" name="Arc 21"/>
          <p:cNvSpPr/>
          <p:nvPr/>
        </p:nvSpPr>
        <p:spPr>
          <a:xfrm>
            <a:off x="7097772" y="2897824"/>
            <a:ext cx="375249" cy="385977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7326372" y="2974024"/>
            <a:ext cx="12954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</a:p>
        </p:txBody>
      </p:sp>
      <p:sp>
        <p:nvSpPr>
          <p:cNvPr id="24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21708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4800" dirty="0">
                <a:latin typeface="Comic Sans MS" pitchFamily="66" charset="0"/>
              </a:rPr>
              <a:t>Linear Transformations</a:t>
            </a:r>
          </a:p>
        </p:txBody>
      </p:sp>
      <p:sp>
        <p:nvSpPr>
          <p:cNvPr id="25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7F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336765" y="2960915"/>
                <a:ext cx="1415387" cy="5029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𝑴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765" y="2960915"/>
                <a:ext cx="1415387" cy="502958"/>
              </a:xfrm>
              <a:prstGeom prst="rect">
                <a:avLst/>
              </a:prstGeom>
              <a:blipFill>
                <a:blip r:embed="rId14"/>
                <a:stretch>
                  <a:fillRect b="-36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180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0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 animBg="1"/>
      <p:bldP spid="21" grpId="0"/>
      <p:bldP spid="22" grpId="0" animBg="1"/>
      <p:bldP spid="2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581400" cy="50292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can use inverse matrices to reverse the effect of a linear transformation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The triangle T has vertices at A, B and C. The matrix: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transforms T to the triangle T’ with vertices at (4,3), (4,10) and (-4,-3).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algn="ctr">
              <a:buAutoNum type="alphaLcParenR"/>
            </a:pP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Find the coordinates of the points A, B and C</a:t>
            </a:r>
          </a:p>
          <a:p>
            <a:pPr algn="ctr">
              <a:buAutoNum type="alphaLcParenR"/>
            </a:pPr>
            <a:endParaRPr lang="en-US" sz="1400" dirty="0">
              <a:latin typeface="Comic Sans MS" panose="030F0702030302020204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Let the coordinates of the original  triangle, T, be given by matrix ‘</a:t>
            </a:r>
            <a:r>
              <a:rPr lang="en-US" sz="1400" b="1" dirty="0">
                <a:latin typeface="Comic Sans MS" panose="030F0702030302020204" pitchFamily="66" charset="0"/>
                <a:sym typeface="Wingdings" pitchFamily="2" charset="2"/>
              </a:rPr>
              <a:t>X</a:t>
            </a: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’</a:t>
            </a:r>
          </a:p>
          <a:p>
            <a:pPr algn="ctr">
              <a:buFont typeface="Wingdings"/>
              <a:buChar char="à"/>
            </a:pPr>
            <a:endParaRPr lang="en-US" sz="1400" dirty="0">
              <a:latin typeface="Comic Sans MS" panose="030F0702030302020204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So the matrix </a:t>
            </a:r>
            <a:r>
              <a:rPr lang="en-US" sz="1400" b="1" dirty="0">
                <a:latin typeface="Comic Sans MS" panose="030F0702030302020204" pitchFamily="66" charset="0"/>
                <a:sym typeface="Wingdings" pitchFamily="2" charset="2"/>
              </a:rPr>
              <a:t>M</a:t>
            </a: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, multiplied by the original coordinates, </a:t>
            </a:r>
            <a:r>
              <a:rPr lang="en-US" sz="1400" b="1" dirty="0">
                <a:latin typeface="Comic Sans MS" panose="030F0702030302020204" pitchFamily="66" charset="0"/>
                <a:sym typeface="Wingdings" pitchFamily="2" charset="2"/>
              </a:rPr>
              <a:t>X</a:t>
            </a: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, gives us the new set of coordinates…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055093" y="1525218"/>
                <a:ext cx="2236958" cy="501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𝑿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𝑴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600" b="0" i="1" smtClean="0">
                                          <a:latin typeface="Cambria Math"/>
                                        </a:rPr>
                                        <m:t>4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4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−4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600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10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−3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i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5093" y="1525218"/>
                <a:ext cx="2236958" cy="501740"/>
              </a:xfrm>
              <a:prstGeom prst="rect">
                <a:avLst/>
              </a:prstGeom>
              <a:blipFill rotWithShape="1">
                <a:blip r:embed="rId4"/>
                <a:stretch>
                  <a:fillRect b="-2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103007" y="1499057"/>
                <a:ext cx="1775294" cy="5540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/>
                            </a:rPr>
                            <m:t>𝑴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7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3007" y="1499057"/>
                <a:ext cx="1775294" cy="55406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059693" y="2206336"/>
                <a:ext cx="2236958" cy="501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𝑿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𝑴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600" b="0" i="1" smtClean="0">
                                          <a:latin typeface="Cambria Math"/>
                                        </a:rPr>
                                        <m:t>4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4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−4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600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10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−3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i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9693" y="2206336"/>
                <a:ext cx="2236958" cy="501740"/>
              </a:xfrm>
              <a:prstGeom prst="rect">
                <a:avLst/>
              </a:prstGeom>
              <a:blipFill rotWithShape="1">
                <a:blip r:embed="rId6"/>
                <a:stretch>
                  <a:fillRect b="-36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059693" y="2765363"/>
                <a:ext cx="2729914" cy="5540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𝑿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i="1">
                              <a:latin typeface="Cambria Math"/>
                            </a:rPr>
                            <m:t>7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1600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GB" sz="1600" i="1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sz="1600" i="1"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600" b="0" i="1" smtClean="0">
                                          <a:latin typeface="Cambria Math"/>
                                        </a:rPr>
                                        <m:t>4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4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−4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600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10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−3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i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9693" y="2765363"/>
                <a:ext cx="2729914" cy="55406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rc 26"/>
          <p:cNvSpPr/>
          <p:nvPr/>
        </p:nvSpPr>
        <p:spPr>
          <a:xfrm>
            <a:off x="6618143" y="2497911"/>
            <a:ext cx="385049" cy="544483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6972300" y="2612963"/>
            <a:ext cx="12954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Replace </a:t>
            </a:r>
            <a:r>
              <a:rPr lang="en-GB" sz="1400" b="1" dirty="0">
                <a:solidFill>
                  <a:srgbClr val="FF0000"/>
                </a:solidFill>
                <a:latin typeface="Comic Sans MS" pitchFamily="66" charset="0"/>
              </a:rPr>
              <a:t>M</a:t>
            </a:r>
            <a:r>
              <a:rPr lang="en-GB" sz="1400" baseline="30000" dirty="0">
                <a:solidFill>
                  <a:srgbClr val="FF0000"/>
                </a:solidFill>
                <a:latin typeface="Comic Sans MS" pitchFamily="66" charset="0"/>
              </a:rPr>
              <a:t>-1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703477" y="3397069"/>
            <a:ext cx="745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(2 x 2)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88598" y="3393448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687023" y="3382198"/>
            <a:ext cx="745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(2 x 3)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369439" y="339493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=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664792" y="3393449"/>
            <a:ext cx="745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(2 x 3)</a:t>
            </a:r>
          </a:p>
        </p:txBody>
      </p:sp>
      <p:sp>
        <p:nvSpPr>
          <p:cNvPr id="34" name="Arc 33"/>
          <p:cNvSpPr/>
          <p:nvPr/>
        </p:nvSpPr>
        <p:spPr>
          <a:xfrm>
            <a:off x="7195934" y="3005417"/>
            <a:ext cx="385049" cy="544483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7475995" y="2930147"/>
            <a:ext cx="18050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Ignore the </a:t>
            </a:r>
            <a:r>
              <a:rPr lang="en-GB" sz="1400" baseline="30000" dirty="0">
                <a:solidFill>
                  <a:srgbClr val="FF0000"/>
                </a:solidFill>
                <a:latin typeface="Comic Sans MS" pitchFamily="66" charset="0"/>
              </a:rPr>
              <a:t>1</a:t>
            </a:r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/</a:t>
            </a:r>
            <a:r>
              <a:rPr lang="en-GB" sz="1400" baseline="-25000" dirty="0">
                <a:solidFill>
                  <a:srgbClr val="FF0000"/>
                </a:solidFill>
                <a:latin typeface="Comic Sans MS" pitchFamily="66" charset="0"/>
              </a:rPr>
              <a:t>7</a:t>
            </a:r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 and just multiply the matrices</a:t>
            </a:r>
            <a:endParaRPr lang="en-GB" sz="1400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886200" y="3962400"/>
                <a:ext cx="3938322" cy="5788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7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1600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GB" sz="1600" i="1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sz="1600" i="1"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600" b="0" i="1" smtClean="0">
                                          <a:latin typeface="Cambria Math"/>
                                        </a:rPr>
                                        <m:t>4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4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−4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600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10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−3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7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  <m:e/>
                                    <m:e/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  <m:e/>
                                    <m:e/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i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3962400"/>
                <a:ext cx="3938322" cy="57881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Oval 36"/>
          <p:cNvSpPr/>
          <p:nvPr/>
        </p:nvSpPr>
        <p:spPr>
          <a:xfrm flipV="1">
            <a:off x="4219917" y="3951579"/>
            <a:ext cx="3810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/>
          <p:cNvSpPr/>
          <p:nvPr/>
        </p:nvSpPr>
        <p:spPr>
          <a:xfrm flipV="1">
            <a:off x="4553150" y="3961263"/>
            <a:ext cx="381000" cy="3048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/>
          <p:cNvSpPr/>
          <p:nvPr/>
        </p:nvSpPr>
        <p:spPr>
          <a:xfrm flipV="1">
            <a:off x="4219917" y="4180179"/>
            <a:ext cx="3810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/>
          <p:cNvSpPr/>
          <p:nvPr/>
        </p:nvSpPr>
        <p:spPr>
          <a:xfrm flipV="1">
            <a:off x="4553150" y="4189863"/>
            <a:ext cx="381000" cy="3048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/>
          <p:cNvSpPr/>
          <p:nvPr/>
        </p:nvSpPr>
        <p:spPr>
          <a:xfrm flipV="1">
            <a:off x="4942111" y="3961263"/>
            <a:ext cx="3810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/>
          <p:cNvSpPr/>
          <p:nvPr/>
        </p:nvSpPr>
        <p:spPr>
          <a:xfrm flipV="1">
            <a:off x="4942111" y="4189863"/>
            <a:ext cx="381000" cy="3048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/>
          <p:cNvSpPr/>
          <p:nvPr/>
        </p:nvSpPr>
        <p:spPr>
          <a:xfrm flipV="1">
            <a:off x="5276481" y="3961262"/>
            <a:ext cx="3810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/>
          <p:cNvSpPr/>
          <p:nvPr/>
        </p:nvSpPr>
        <p:spPr>
          <a:xfrm flipV="1">
            <a:off x="5276481" y="4189862"/>
            <a:ext cx="381000" cy="3048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/>
          <p:cNvSpPr/>
          <p:nvPr/>
        </p:nvSpPr>
        <p:spPr>
          <a:xfrm flipV="1">
            <a:off x="5715484" y="3977185"/>
            <a:ext cx="3810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/>
          <p:cNvSpPr/>
          <p:nvPr/>
        </p:nvSpPr>
        <p:spPr>
          <a:xfrm flipV="1">
            <a:off x="5715484" y="4205785"/>
            <a:ext cx="381000" cy="3048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031777" y="4724400"/>
                <a:ext cx="154920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×4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+(1×3)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777" y="4724400"/>
                <a:ext cx="1549207" cy="307777"/>
              </a:xfrm>
              <a:prstGeom prst="rect">
                <a:avLst/>
              </a:prstGeom>
              <a:blipFill rotWithShape="1">
                <a:blip r:embed="rId9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555777" y="4724400"/>
                <a:ext cx="16485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×4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+(1×10)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5777" y="4724400"/>
                <a:ext cx="1648593" cy="307777"/>
              </a:xfrm>
              <a:prstGeom prst="rect">
                <a:avLst/>
              </a:prstGeom>
              <a:blipFill rotWithShape="1">
                <a:blip r:embed="rId10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7187875" y="4724400"/>
                <a:ext cx="18185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×−4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+(1×−3)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7875" y="4724400"/>
                <a:ext cx="1818511" cy="307777"/>
              </a:xfrm>
              <a:prstGeom prst="rect">
                <a:avLst/>
              </a:prstGeom>
              <a:blipFill rotWithShape="1">
                <a:blip r:embed="rId11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879377" y="5105400"/>
                <a:ext cx="17526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−3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×4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+(4×3)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9377" y="5105400"/>
                <a:ext cx="1752600" cy="307777"/>
              </a:xfrm>
              <a:prstGeom prst="rect">
                <a:avLst/>
              </a:prstGeom>
              <a:blipFill rotWithShape="1">
                <a:blip r:embed="rId12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403377" y="5105400"/>
                <a:ext cx="1828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−3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×4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+(4×10)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3377" y="5105400"/>
                <a:ext cx="1828800" cy="307777"/>
              </a:xfrm>
              <a:prstGeom prst="rect">
                <a:avLst/>
              </a:prstGeom>
              <a:blipFill rotWithShape="1">
                <a:blip r:embed="rId13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7003577" y="5105400"/>
                <a:ext cx="213359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−3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×−4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+(4×−3)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3577" y="5105400"/>
                <a:ext cx="2133599" cy="307777"/>
              </a:xfrm>
              <a:prstGeom prst="rect">
                <a:avLst/>
              </a:prstGeom>
              <a:blipFill rotWithShape="1">
                <a:blip r:embed="rId14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886200" y="5562600"/>
                <a:ext cx="1954509" cy="5540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𝑿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7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sz="1600" b="0" i="1" smtClean="0">
                                          <a:latin typeface="Cambria Math"/>
                                        </a:rPr>
                                        <m:t>7</m:t>
                                      </m:r>
                                    </m:e>
                                    <m:e>
                                      <m:r>
                                        <a:rPr lang="en-GB" sz="1600" b="0" i="1" smtClean="0">
                                          <a:latin typeface="Cambria Math"/>
                                        </a:rPr>
                                        <m:t>14</m:t>
                                      </m:r>
                                    </m:e>
                                    <m:e>
                                      <m:r>
                                        <a:rPr lang="en-GB" sz="1600" b="0" i="1" smtClean="0">
                                          <a:latin typeface="Cambria Math"/>
                                        </a:rPr>
                                        <m:t>−7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sz="1600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GB" sz="1600" b="0" i="1" smtClean="0">
                                          <a:latin typeface="Cambria Math"/>
                                        </a:rPr>
                                        <m:t>28</m:t>
                                      </m:r>
                                    </m:e>
                                    <m:e>
                                      <m:r>
                                        <a:rPr lang="en-GB" sz="1600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i="1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5562600"/>
                <a:ext cx="1954509" cy="55406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3886200" y="6172200"/>
                <a:ext cx="1742207" cy="5022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𝑿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sz="16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GB" sz="16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en-GB" sz="1600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m:rPr>
                                          <m:brk m:alnAt="7"/>
                                        </m:rPr>
                                        <a:rPr lang="en-GB" sz="16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sz="1600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GB" sz="1600" b="0" i="1" smtClean="0">
                                          <a:latin typeface="Cambria Math"/>
                                        </a:rPr>
                                        <m:t>4</m:t>
                                      </m:r>
                                    </m:e>
                                    <m:e>
                                      <m:r>
                                        <a:rPr lang="en-GB" sz="1600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i="1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6172200"/>
                <a:ext cx="1742207" cy="502253"/>
              </a:xfrm>
              <a:prstGeom prst="rect">
                <a:avLst/>
              </a:prstGeom>
              <a:blipFill rotWithShape="1">
                <a:blip r:embed="rId16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Arc 53"/>
          <p:cNvSpPr/>
          <p:nvPr/>
        </p:nvSpPr>
        <p:spPr>
          <a:xfrm>
            <a:off x="5665643" y="5904748"/>
            <a:ext cx="385049" cy="544483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TextBox 54"/>
          <p:cNvSpPr txBox="1"/>
          <p:nvPr/>
        </p:nvSpPr>
        <p:spPr>
          <a:xfrm>
            <a:off x="6019800" y="59436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Multiply all parts of the matrix by </a:t>
            </a:r>
            <a:r>
              <a:rPr lang="en-GB" sz="1400" baseline="30000" dirty="0">
                <a:solidFill>
                  <a:srgbClr val="FF0000"/>
                </a:solidFill>
                <a:latin typeface="Comic Sans MS" pitchFamily="66" charset="0"/>
              </a:rPr>
              <a:t>1</a:t>
            </a:r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/</a:t>
            </a:r>
            <a:r>
              <a:rPr lang="en-GB" sz="1400" baseline="-25000" dirty="0">
                <a:solidFill>
                  <a:srgbClr val="FF0000"/>
                </a:solidFill>
                <a:latin typeface="Comic Sans MS" pitchFamily="66" charset="0"/>
              </a:rPr>
              <a:t>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130628" y="6456700"/>
            <a:ext cx="43804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Original coordinates were: (1,0), (2,4) and (-1,0)</a:t>
            </a:r>
          </a:p>
        </p:txBody>
      </p:sp>
      <p:sp>
        <p:nvSpPr>
          <p:cNvPr id="56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21708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4800" dirty="0">
                <a:latin typeface="Comic Sans MS" pitchFamily="66" charset="0"/>
              </a:rPr>
              <a:t>Linear Transformations</a:t>
            </a:r>
          </a:p>
        </p:txBody>
      </p:sp>
      <p:sp>
        <p:nvSpPr>
          <p:cNvPr id="57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7F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1336765" y="2960915"/>
                <a:ext cx="1415387" cy="5029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𝑴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765" y="2960915"/>
                <a:ext cx="1415387" cy="502958"/>
              </a:xfrm>
              <a:prstGeom prst="rect">
                <a:avLst/>
              </a:prstGeom>
              <a:blipFill>
                <a:blip r:embed="rId17"/>
                <a:stretch>
                  <a:fillRect b="-36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3273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4" grpId="0"/>
      <p:bldP spid="25" grpId="0"/>
      <p:bldP spid="26" grpId="0"/>
      <p:bldP spid="27" grpId="0" animBg="1"/>
      <p:bldP spid="28" grpId="0"/>
      <p:bldP spid="29" grpId="0"/>
      <p:bldP spid="30" grpId="0"/>
      <p:bldP spid="31" grpId="0"/>
      <p:bldP spid="32" grpId="0"/>
      <p:bldP spid="33" grpId="0"/>
      <p:bldP spid="34" grpId="0" animBg="1"/>
      <p:bldP spid="35" grpId="0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1" grpId="2" animBg="1"/>
      <p:bldP spid="41" grpId="3" animBg="1"/>
      <p:bldP spid="42" grpId="0" animBg="1"/>
      <p:bldP spid="42" grpId="1" animBg="1"/>
      <p:bldP spid="42" grpId="2" animBg="1"/>
      <p:bldP spid="42" grpId="3" animBg="1"/>
      <p:bldP spid="43" grpId="0" animBg="1"/>
      <p:bldP spid="43" grpId="1" animBg="1"/>
      <p:bldP spid="43" grpId="2" animBg="1"/>
      <p:bldP spid="43" grpId="3" animBg="1"/>
      <p:bldP spid="44" grpId="0" animBg="1"/>
      <p:bldP spid="44" grpId="1" animBg="1"/>
      <p:bldP spid="44" grpId="2" animBg="1"/>
      <p:bldP spid="44" grpId="3" animBg="1"/>
      <p:bldP spid="45" grpId="0" animBg="1"/>
      <p:bldP spid="45" grpId="1" animBg="1"/>
      <p:bldP spid="45" grpId="2" animBg="1"/>
      <p:bldP spid="45" grpId="3" animBg="1"/>
      <p:bldP spid="46" grpId="0" animBg="1"/>
      <p:bldP spid="46" grpId="1" animBg="1"/>
      <p:bldP spid="46" grpId="2" animBg="1"/>
      <p:bldP spid="46" grpId="3" animBg="1"/>
      <p:bldP spid="5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 animBg="1"/>
      <p:bldP spid="55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35814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can use matrices to describe linear transformations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anose="030F0702030302020204" pitchFamily="66" charset="0"/>
              </a:rPr>
              <a:t>The three transformations </a:t>
            </a:r>
            <a:r>
              <a:rPr lang="en-GB" sz="1400" b="1" dirty="0">
                <a:latin typeface="Comic Sans MS" panose="030F0702030302020204" pitchFamily="66" charset="0"/>
              </a:rPr>
              <a:t>S</a:t>
            </a:r>
            <a:r>
              <a:rPr lang="en-GB" sz="1400" dirty="0">
                <a:latin typeface="Comic Sans MS" panose="030F0702030302020204" pitchFamily="66" charset="0"/>
              </a:rPr>
              <a:t>, </a:t>
            </a:r>
            <a:r>
              <a:rPr lang="en-GB" sz="1400" b="1" dirty="0">
                <a:latin typeface="Comic Sans MS" panose="030F0702030302020204" pitchFamily="66" charset="0"/>
              </a:rPr>
              <a:t>T</a:t>
            </a:r>
            <a:r>
              <a:rPr lang="en-GB" sz="1400" dirty="0">
                <a:latin typeface="Comic Sans MS" panose="030F0702030302020204" pitchFamily="66" charset="0"/>
              </a:rPr>
              <a:t> and </a:t>
            </a:r>
            <a:r>
              <a:rPr lang="en-GB" sz="1400" b="1" dirty="0">
                <a:latin typeface="Comic Sans MS" panose="030F0702030302020204" pitchFamily="66" charset="0"/>
              </a:rPr>
              <a:t>U</a:t>
            </a:r>
            <a:r>
              <a:rPr lang="en-GB" sz="1400" dirty="0">
                <a:latin typeface="Comic Sans MS" panose="030F0702030302020204" pitchFamily="66" charset="0"/>
              </a:rPr>
              <a:t> are defined below. Find the image of the point (2,3) under each of these transformations.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1000" y="3352800"/>
                <a:ext cx="1624612" cy="5441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𝑺</m:t>
                      </m:r>
                      <m:r>
                        <a:rPr lang="en-GB" sz="1600" b="0" i="1" smtClean="0">
                          <a:latin typeface="Cambria Math"/>
                        </a:rPr>
                        <m:t>: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→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+4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352800"/>
                <a:ext cx="1624612" cy="544123"/>
              </a:xfrm>
              <a:prstGeom prst="rect">
                <a:avLst/>
              </a:prstGeom>
              <a:blipFill rotWithShape="1">
                <a:blip r:embed="rId3"/>
                <a:stretch>
                  <a:fillRect b="-44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209800" y="3352800"/>
                <a:ext cx="1751057" cy="5450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𝑻</m:t>
                      </m:r>
                      <m:r>
                        <a:rPr lang="en-GB" sz="1600" b="0" i="1" smtClean="0">
                          <a:latin typeface="Cambria Math"/>
                        </a:rPr>
                        <m:t>: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→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3352800"/>
                <a:ext cx="1751057" cy="545021"/>
              </a:xfrm>
              <a:prstGeom prst="rect">
                <a:avLst/>
              </a:prstGeom>
              <a:blipFill rotWithShape="1">
                <a:blip r:embed="rId4"/>
                <a:stretch>
                  <a:fillRect b="-44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371600" y="3962400"/>
                <a:ext cx="1548051" cy="5413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𝑼</m:t>
                      </m:r>
                      <m:r>
                        <a:rPr lang="en-GB" sz="1600" b="0" i="1" smtClean="0">
                          <a:latin typeface="Cambria Math"/>
                        </a:rPr>
                        <m:t>: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→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600" b="0" i="1" smtClean="0">
                                        <a:latin typeface="Cambria Math"/>
                                        <a:ea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1600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3962400"/>
                <a:ext cx="1548051" cy="54136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28600" y="4876800"/>
                <a:ext cx="1624612" cy="5441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𝑺</m:t>
                      </m:r>
                      <m:r>
                        <a:rPr lang="en-GB" sz="1600" b="0" i="1" smtClean="0">
                          <a:latin typeface="Cambria Math"/>
                        </a:rPr>
                        <m:t>: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→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+4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876800"/>
                <a:ext cx="1624612" cy="544123"/>
              </a:xfrm>
              <a:prstGeom prst="rect">
                <a:avLst/>
              </a:prstGeom>
              <a:blipFill rotWithShape="1">
                <a:blip r:embed="rId3"/>
                <a:stretch>
                  <a:fillRect b="-44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28600" y="5486400"/>
                <a:ext cx="1608710" cy="5029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𝑺</m:t>
                      </m:r>
                      <m:r>
                        <a:rPr lang="en-GB" sz="1600" b="0" i="1" smtClean="0">
                          <a:latin typeface="Cambria Math"/>
                        </a:rPr>
                        <m:t>: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→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+4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3−1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486400"/>
                <a:ext cx="1608710" cy="502958"/>
              </a:xfrm>
              <a:prstGeom prst="rect">
                <a:avLst/>
              </a:prstGeom>
              <a:blipFill rotWithShape="1">
                <a:blip r:embed="rId6"/>
                <a:stretch>
                  <a:fillRect b="-2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28600" y="6096000"/>
                <a:ext cx="705770" cy="501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6096000"/>
                <a:ext cx="705770" cy="501356"/>
              </a:xfrm>
              <a:prstGeom prst="rect">
                <a:avLst/>
              </a:prstGeom>
              <a:blipFill rotWithShape="1">
                <a:blip r:embed="rId7"/>
                <a:stretch>
                  <a:fillRect b="-36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14400" y="6172200"/>
                <a:ext cx="9709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6,2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6172200"/>
                <a:ext cx="970971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c 12"/>
          <p:cNvSpPr/>
          <p:nvPr/>
        </p:nvSpPr>
        <p:spPr>
          <a:xfrm>
            <a:off x="1600200" y="5181600"/>
            <a:ext cx="609600" cy="685800"/>
          </a:xfrm>
          <a:prstGeom prst="arc">
            <a:avLst>
              <a:gd name="adj1" fmla="val 16200000"/>
              <a:gd name="adj2" fmla="val 54661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209800" y="51054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You can write the coordinate as a vector (</a:t>
            </a:r>
            <a:r>
              <a:rPr lang="en-US" sz="1200" dirty="0" err="1">
                <a:solidFill>
                  <a:srgbClr val="FF0000"/>
                </a:solidFill>
                <a:latin typeface="Comic Sans MS" pitchFamily="66" charset="0"/>
              </a:rPr>
              <a:t>ie</a:t>
            </a: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 the directions from (0,0))</a:t>
            </a:r>
          </a:p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  <a:sym typeface="Wingdings" panose="05000000000000000000" pitchFamily="2" charset="2"/>
              </a:rPr>
              <a:t> Sub in values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5" name="Arc 14"/>
          <p:cNvSpPr/>
          <p:nvPr/>
        </p:nvSpPr>
        <p:spPr>
          <a:xfrm>
            <a:off x="1600200" y="5867400"/>
            <a:ext cx="609600" cy="533400"/>
          </a:xfrm>
          <a:prstGeom prst="arc">
            <a:avLst>
              <a:gd name="adj1" fmla="val 16200000"/>
              <a:gd name="adj2" fmla="val 54661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800600" y="1676400"/>
                <a:ext cx="1751057" cy="5450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𝑻</m:t>
                      </m:r>
                      <m:r>
                        <a:rPr lang="en-GB" sz="1600" b="0" i="1" smtClean="0">
                          <a:latin typeface="Cambria Math"/>
                        </a:rPr>
                        <m:t>: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→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  <m:r>
                                  <a:rPr lang="en-GB" sz="1600" i="1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  <m:r>
                                  <a:rPr lang="en-GB" sz="1600" i="1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en-GB" sz="1600" i="1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i="1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  <m:r>
                                  <a:rPr lang="en-GB" sz="1600" i="1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r>
                                  <a:rPr lang="en-GB" sz="1600" i="1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1676400"/>
                <a:ext cx="1751057" cy="545021"/>
              </a:xfrm>
              <a:prstGeom prst="rect">
                <a:avLst/>
              </a:prstGeom>
              <a:blipFill rotWithShape="1">
                <a:blip r:embed="rId4"/>
                <a:stretch>
                  <a:fillRect b="-44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800600" y="2286000"/>
                <a:ext cx="1904047" cy="518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𝑻</m:t>
                      </m:r>
                      <m:r>
                        <a:rPr lang="en-GB" sz="1600" b="0" i="1" smtClean="0">
                          <a:latin typeface="Cambria Math"/>
                        </a:rPr>
                        <m:t>: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→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  <m:d>
                                  <m:d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sz="1600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e>
                                </m:d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2+3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2286000"/>
                <a:ext cx="1904047" cy="518219"/>
              </a:xfrm>
              <a:prstGeom prst="rect">
                <a:avLst/>
              </a:prstGeom>
              <a:blipFill rotWithShape="1">
                <a:blip r:embed="rId9"/>
                <a:stretch>
                  <a:fillRect b="-35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800600" y="2895600"/>
                <a:ext cx="705770" cy="501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2895600"/>
                <a:ext cx="705770" cy="501356"/>
              </a:xfrm>
              <a:prstGeom prst="rect">
                <a:avLst/>
              </a:prstGeom>
              <a:blipFill rotWithShape="1">
                <a:blip r:embed="rId10"/>
                <a:stretch>
                  <a:fillRect b="-36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486400" y="2971800"/>
                <a:ext cx="9709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1,5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2971800"/>
                <a:ext cx="970971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Arc 28"/>
          <p:cNvSpPr/>
          <p:nvPr/>
        </p:nvSpPr>
        <p:spPr>
          <a:xfrm>
            <a:off x="6400800" y="1981200"/>
            <a:ext cx="609600" cy="685800"/>
          </a:xfrm>
          <a:prstGeom prst="arc">
            <a:avLst>
              <a:gd name="adj1" fmla="val 16200000"/>
              <a:gd name="adj2" fmla="val 54661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7086600" y="19050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You can write the coordinate as a vector (</a:t>
            </a:r>
            <a:r>
              <a:rPr lang="en-US" sz="1200" dirty="0" err="1">
                <a:solidFill>
                  <a:srgbClr val="FF0000"/>
                </a:solidFill>
                <a:latin typeface="Comic Sans MS" pitchFamily="66" charset="0"/>
              </a:rPr>
              <a:t>ie</a:t>
            </a: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 the directions from (0,0))</a:t>
            </a:r>
          </a:p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  <a:sym typeface="Wingdings" panose="05000000000000000000" pitchFamily="2" charset="2"/>
              </a:rPr>
              <a:t> Sub in values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1" name="Arc 30"/>
          <p:cNvSpPr/>
          <p:nvPr/>
        </p:nvSpPr>
        <p:spPr>
          <a:xfrm>
            <a:off x="6400800" y="2667000"/>
            <a:ext cx="609600" cy="533400"/>
          </a:xfrm>
          <a:prstGeom prst="arc">
            <a:avLst>
              <a:gd name="adj1" fmla="val 16200000"/>
              <a:gd name="adj2" fmla="val 54661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800600" y="4114800"/>
                <a:ext cx="1656672" cy="5441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𝑼</m:t>
                      </m:r>
                      <m:r>
                        <a:rPr lang="en-GB" sz="1600" b="0" i="1" smtClean="0">
                          <a:latin typeface="Cambria Math"/>
                        </a:rPr>
                        <m:t>: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→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+4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4114800"/>
                <a:ext cx="1656672" cy="544123"/>
              </a:xfrm>
              <a:prstGeom prst="rect">
                <a:avLst/>
              </a:prstGeom>
              <a:blipFill rotWithShape="1">
                <a:blip r:embed="rId12"/>
                <a:stretch>
                  <a:fillRect b="-44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800600" y="4724400"/>
                <a:ext cx="1706429" cy="5930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𝑼</m:t>
                      </m:r>
                      <m:r>
                        <a:rPr lang="en-GB" sz="1600" b="0" i="1" smtClean="0">
                          <a:latin typeface="Cambria Math"/>
                        </a:rPr>
                        <m:t>: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→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(3)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600" b="0" i="1" smtClean="0">
                                        <a:latin typeface="Cambria Math"/>
                                        <a:ea typeface="Cambria Math"/>
                                      </a:rPr>
                                      <m:t>(2)</m:t>
                                    </m:r>
                                  </m:e>
                                  <m:sup>
                                    <m:r>
                                      <a:rPr lang="en-GB" sz="1600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4724400"/>
                <a:ext cx="1706429" cy="59304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800600" y="5334000"/>
                <a:ext cx="859659" cy="501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−4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5334000"/>
                <a:ext cx="859659" cy="501356"/>
              </a:xfrm>
              <a:prstGeom prst="rect">
                <a:avLst/>
              </a:prstGeom>
              <a:blipFill rotWithShape="1">
                <a:blip r:embed="rId14"/>
                <a:stretch>
                  <a:fillRect b="-36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486400" y="5410200"/>
                <a:ext cx="11825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6,−4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5410200"/>
                <a:ext cx="1182568" cy="36933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Arc 35"/>
          <p:cNvSpPr/>
          <p:nvPr/>
        </p:nvSpPr>
        <p:spPr>
          <a:xfrm>
            <a:off x="6324600" y="4419600"/>
            <a:ext cx="609600" cy="685800"/>
          </a:xfrm>
          <a:prstGeom prst="arc">
            <a:avLst>
              <a:gd name="adj1" fmla="val 16200000"/>
              <a:gd name="adj2" fmla="val 54661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6934200" y="43434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You can write the coordinate as a vector (</a:t>
            </a:r>
            <a:r>
              <a:rPr lang="en-US" sz="1200" dirty="0" err="1">
                <a:solidFill>
                  <a:srgbClr val="FF0000"/>
                </a:solidFill>
                <a:latin typeface="Comic Sans MS" pitchFamily="66" charset="0"/>
              </a:rPr>
              <a:t>ie</a:t>
            </a: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 the directions from (0,0))</a:t>
            </a:r>
          </a:p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  <a:sym typeface="Wingdings" panose="05000000000000000000" pitchFamily="2" charset="2"/>
              </a:rPr>
              <a:t> Sub in values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8" name="Arc 37"/>
          <p:cNvSpPr/>
          <p:nvPr/>
        </p:nvSpPr>
        <p:spPr>
          <a:xfrm>
            <a:off x="6324600" y="5105400"/>
            <a:ext cx="609600" cy="533400"/>
          </a:xfrm>
          <a:prstGeom prst="arc">
            <a:avLst>
              <a:gd name="adj1" fmla="val 16200000"/>
              <a:gd name="adj2" fmla="val 54661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2133600" y="6019800"/>
            <a:ext cx="1066800" cy="284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934200" y="2819400"/>
            <a:ext cx="1066800" cy="284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858000" y="5257800"/>
            <a:ext cx="1066800" cy="284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2" name="Rectangle 2">
            <a:extLst>
              <a:ext uri="{FF2B5EF4-FFF2-40B4-BE49-F238E27FC236}">
                <a16:creationId xmlns:a16="http://schemas.microsoft.com/office/drawing/2014/main" id="{360A471C-D3D6-4C49-8264-D380ADCA49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21708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4800" dirty="0">
                <a:latin typeface="Comic Sans MS" pitchFamily="66" charset="0"/>
              </a:rPr>
              <a:t>Linear Transformations</a:t>
            </a:r>
          </a:p>
        </p:txBody>
      </p:sp>
      <p:sp>
        <p:nvSpPr>
          <p:cNvPr id="43" name="テキスト ボックス 3">
            <a:extLst>
              <a:ext uri="{FF2B5EF4-FFF2-40B4-BE49-F238E27FC236}">
                <a16:creationId xmlns:a16="http://schemas.microsoft.com/office/drawing/2014/main" id="{E5D137D1-9A7F-4DEF-9181-3956E5C67262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7A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53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 animBg="1"/>
      <p:bldP spid="14" grpId="0"/>
      <p:bldP spid="15" grpId="0" animBg="1"/>
      <p:bldP spid="25" grpId="0"/>
      <p:bldP spid="26" grpId="0"/>
      <p:bldP spid="27" grpId="0"/>
      <p:bldP spid="28" grpId="0"/>
      <p:bldP spid="29" grpId="0" animBg="1"/>
      <p:bldP spid="30" grpId="0"/>
      <p:bldP spid="31" grpId="0" animBg="1"/>
      <p:bldP spid="32" grpId="0"/>
      <p:bldP spid="33" grpId="0"/>
      <p:bldP spid="34" grpId="0"/>
      <p:bldP spid="35" grpId="0"/>
      <p:bldP spid="36" grpId="0" animBg="1"/>
      <p:bldP spid="37" grpId="0"/>
      <p:bldP spid="38" grpId="0" animBg="1"/>
      <p:bldP spid="39" grpId="0"/>
      <p:bldP spid="40" grpId="0"/>
      <p:bldP spid="4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581400" cy="50292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anose="030F0702030302020204" pitchFamily="66" charset="0"/>
                  </a:rPr>
                  <a:t>You can use inverse matrices to reverse the effect of a linear transformation</a:t>
                </a: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The matrix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itchFamily="2" charset="2"/>
                  </a:rPr>
                  <a:t> represents a transformation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𝑇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itchFamily="2" charset="2"/>
                  </a:rPr>
                  <a:t>. Given that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𝑇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itchFamily="2" charset="2"/>
                  </a:rPr>
                  <a:t> maps point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itchFamily="2" charset="2"/>
                  </a:rPr>
                  <a:t> with coordinates (</a:t>
                </a:r>
                <a:r>
                  <a:rPr lang="en-US" sz="1400" dirty="0" err="1">
                    <a:latin typeface="Comic Sans MS" panose="030F0702030302020204" pitchFamily="66" charset="0"/>
                    <a:sym typeface="Wingdings" pitchFamily="2" charset="2"/>
                  </a:rPr>
                  <a:t>x,y</a:t>
                </a:r>
                <a:r>
                  <a:rPr lang="en-US" sz="1400" dirty="0">
                    <a:latin typeface="Comic Sans MS" panose="030F0702030302020204" pitchFamily="66" charset="0"/>
                    <a:sym typeface="Wingdings" pitchFamily="2" charset="2"/>
                  </a:rPr>
                  <a:t>) onto the point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itchFamily="2" charset="2"/>
                  </a:rPr>
                  <a:t>’ with coordinates (6,10):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  <a:sym typeface="Wingdings" pitchFamily="2" charset="2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  <a:sym typeface="Wingdings" pitchFamily="2" charset="2"/>
                  </a:rPr>
                  <a:t>Find the coordinates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𝑃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581400" cy="5029200"/>
              </a:xfrm>
              <a:blipFill>
                <a:blip r:embed="rId2"/>
                <a:stretch>
                  <a:fillRect t="-7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21708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4800" dirty="0">
                <a:latin typeface="Comic Sans MS" pitchFamily="66" charset="0"/>
              </a:rPr>
              <a:t>Linear Transformations</a:t>
            </a:r>
          </a:p>
        </p:txBody>
      </p:sp>
      <p:sp>
        <p:nvSpPr>
          <p:cNvPr id="57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7F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403668" y="1393372"/>
                <a:ext cx="1272592" cy="4632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3668" y="1393372"/>
                <a:ext cx="1272592" cy="4632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5016135" y="2103118"/>
                <a:ext cx="2080378" cy="4632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6135" y="2103118"/>
                <a:ext cx="2080378" cy="4632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5590901" y="2834638"/>
                <a:ext cx="1504964" cy="4632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0901" y="2834638"/>
                <a:ext cx="1504964" cy="4632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Arc 60"/>
          <p:cNvSpPr/>
          <p:nvPr/>
        </p:nvSpPr>
        <p:spPr>
          <a:xfrm>
            <a:off x="6958435" y="1628503"/>
            <a:ext cx="339349" cy="688647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TextBox 61"/>
          <p:cNvSpPr txBox="1"/>
          <p:nvPr/>
        </p:nvSpPr>
        <p:spPr>
          <a:xfrm>
            <a:off x="7256702" y="1589362"/>
            <a:ext cx="16782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Multiply both by the inverse of A, at the start</a:t>
            </a:r>
          </a:p>
        </p:txBody>
      </p:sp>
      <p:sp>
        <p:nvSpPr>
          <p:cNvPr id="63" name="Arc 62"/>
          <p:cNvSpPr/>
          <p:nvPr/>
        </p:nvSpPr>
        <p:spPr>
          <a:xfrm>
            <a:off x="6962789" y="2355668"/>
            <a:ext cx="339349" cy="688647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TextBox 63"/>
          <p:cNvSpPr txBox="1"/>
          <p:nvPr/>
        </p:nvSpPr>
        <p:spPr>
          <a:xfrm>
            <a:off x="7217513" y="2438447"/>
            <a:ext cx="1351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The left side simplifies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119156" y="3483476"/>
            <a:ext cx="47200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So we need to multiply the inverse of A by the coordinate matrix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  <a:sym typeface="Wingdings" panose="05000000000000000000" pitchFamily="2" charset="2"/>
              </a:rPr>
              <a:t> Find the inverse matrix using your calculator…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5429794" y="4319449"/>
                <a:ext cx="1811650" cy="4657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794" y="4319449"/>
                <a:ext cx="1811650" cy="46570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5625736" y="5037907"/>
                <a:ext cx="1521891" cy="4657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5736" y="5037907"/>
                <a:ext cx="1521891" cy="46570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5969724" y="5799907"/>
                <a:ext cx="888385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9724" y="5799907"/>
                <a:ext cx="888385" cy="4675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extBox 68"/>
          <p:cNvSpPr txBox="1"/>
          <p:nvPr/>
        </p:nvSpPr>
        <p:spPr>
          <a:xfrm>
            <a:off x="1515293" y="4223704"/>
            <a:ext cx="1140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  <a:latin typeface="Comic Sans MS" pitchFamily="66" charset="0"/>
              </a:rPr>
              <a:t>(35,-16)</a:t>
            </a:r>
          </a:p>
        </p:txBody>
      </p:sp>
      <p:sp>
        <p:nvSpPr>
          <p:cNvPr id="70" name="Arc 69"/>
          <p:cNvSpPr/>
          <p:nvPr/>
        </p:nvSpPr>
        <p:spPr>
          <a:xfrm>
            <a:off x="7054229" y="4572000"/>
            <a:ext cx="339349" cy="688647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TextBox 70"/>
          <p:cNvSpPr txBox="1"/>
          <p:nvPr/>
        </p:nvSpPr>
        <p:spPr>
          <a:xfrm>
            <a:off x="7352495" y="4593819"/>
            <a:ext cx="15737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Multiply the inverse by the coordinates</a:t>
            </a:r>
          </a:p>
        </p:txBody>
      </p:sp>
      <p:sp>
        <p:nvSpPr>
          <p:cNvPr id="72" name="Arc 71"/>
          <p:cNvSpPr/>
          <p:nvPr/>
        </p:nvSpPr>
        <p:spPr>
          <a:xfrm>
            <a:off x="7023749" y="5325291"/>
            <a:ext cx="339349" cy="688647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TextBox 72"/>
          <p:cNvSpPr txBox="1"/>
          <p:nvPr/>
        </p:nvSpPr>
        <p:spPr>
          <a:xfrm>
            <a:off x="7322017" y="5512573"/>
            <a:ext cx="10556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</a:p>
        </p:txBody>
      </p:sp>
    </p:spTree>
    <p:extLst>
      <p:ext uri="{BB962C8B-B14F-4D97-AF65-F5344CB8AC3E}">
        <p14:creationId xmlns:p14="http://schemas.microsoft.com/office/powerpoint/2010/main" val="140025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8" grpId="0"/>
      <p:bldP spid="60" grpId="0"/>
      <p:bldP spid="61" grpId="0" animBg="1"/>
      <p:bldP spid="62" grpId="0"/>
      <p:bldP spid="63" grpId="0" animBg="1"/>
      <p:bldP spid="64" grpId="0"/>
      <p:bldP spid="66" grpId="0"/>
      <p:bldP spid="67" grpId="0"/>
      <p:bldP spid="68" grpId="0"/>
      <p:bldP spid="69" grpId="0"/>
      <p:bldP spid="70" grpId="0" animBg="1"/>
      <p:bldP spid="71" grpId="0"/>
      <p:bldP spid="72" grpId="0" animBg="1"/>
      <p:bldP spid="7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581400" cy="50292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anose="030F0702030302020204" pitchFamily="66" charset="0"/>
                  </a:rPr>
                  <a:t>You can use inverse matrices to reverse the effect of a linear transformation</a:t>
                </a: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The matrix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itchFamily="2" charset="2"/>
                  </a:rPr>
                  <a:t> represents a transformation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𝑇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itchFamily="2" charset="2"/>
                  </a:rPr>
                  <a:t>. Given that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𝑇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itchFamily="2" charset="2"/>
                  </a:rPr>
                  <a:t> maps point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itchFamily="2" charset="2"/>
                  </a:rPr>
                  <a:t> with coordinates (</a:t>
                </a:r>
                <a:r>
                  <a:rPr lang="en-US" sz="1400" dirty="0" err="1">
                    <a:latin typeface="Comic Sans MS" panose="030F0702030302020204" pitchFamily="66" charset="0"/>
                    <a:sym typeface="Wingdings" pitchFamily="2" charset="2"/>
                  </a:rPr>
                  <a:t>x,y</a:t>
                </a:r>
                <a:r>
                  <a:rPr lang="en-US" sz="1400" dirty="0">
                    <a:latin typeface="Comic Sans MS" panose="030F0702030302020204" pitchFamily="66" charset="0"/>
                    <a:sym typeface="Wingdings" pitchFamily="2" charset="2"/>
                  </a:rPr>
                  <a:t>) onto the point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itchFamily="2" charset="2"/>
                  </a:rPr>
                  <a:t>’ with coordinates (6,10):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  <a:sym typeface="Wingdings" pitchFamily="2" charset="2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  <a:sym typeface="Wingdings" pitchFamily="2" charset="2"/>
                  </a:rPr>
                  <a:t>Find the coordinates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𝑃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  <a:sym typeface="Wingdings" pitchFamily="2" charset="2"/>
                </a:endParaRPr>
              </a:p>
              <a:p>
                <a:pPr marL="342900" indent="-342900" algn="ctr">
                  <a:buAutoNum type="alphaLcParenR"/>
                </a:pPr>
                <a:endParaRPr lang="en-US" sz="1400" dirty="0">
                  <a:latin typeface="Comic Sans MS" panose="030F0702030302020204" pitchFamily="66" charset="0"/>
                  <a:sym typeface="Wingdings" pitchFamily="2" charset="2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itchFamily="2" charset="2"/>
                  </a:rPr>
                  <a:t>The matrix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𝑩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itchFamily="2" charset="2"/>
                  </a:rPr>
                  <a:t> represents a transformation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𝑈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itchFamily="2" charset="2"/>
                  </a:rPr>
                  <a:t>. Given that the transformation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𝑇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itchFamily="2" charset="2"/>
                  </a:rPr>
                  <a:t> followed by the transformation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𝑈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itchFamily="2" charset="2"/>
                  </a:rPr>
                  <a:t> is equivalent to a reflection in the line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𝑦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itchFamily="2" charset="2"/>
                  </a:rPr>
                  <a:t>: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  <a:sym typeface="Wingdings" pitchFamily="2" charset="2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itchFamily="2" charset="2"/>
                  </a:rPr>
                  <a:t>b) Find matrix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𝑩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itchFamily="2" charset="2"/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581400" cy="5029200"/>
              </a:xfrm>
              <a:blipFill>
                <a:blip r:embed="rId2"/>
                <a:stretch>
                  <a:fillRect t="-7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21708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4800" dirty="0">
                <a:latin typeface="Comic Sans MS" pitchFamily="66" charset="0"/>
              </a:rPr>
              <a:t>Linear Transformations</a:t>
            </a:r>
          </a:p>
        </p:txBody>
      </p:sp>
      <p:sp>
        <p:nvSpPr>
          <p:cNvPr id="57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7F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15293" y="4223704"/>
            <a:ext cx="1140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  <a:latin typeface="Comic Sans MS" pitchFamily="66" charset="0"/>
              </a:rPr>
              <a:t>(35,-16)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6429103" y="1232263"/>
            <a:ext cx="0" cy="3322703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783481" y="2869629"/>
            <a:ext cx="3467102" cy="2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850529" y="2917655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00FF"/>
                </a:solidFill>
                <a:latin typeface="Comic Sans MS" pitchFamily="66" charset="0"/>
              </a:rPr>
              <a:t>(1,0)</a:t>
            </a:r>
            <a:endParaRPr lang="en-GB" sz="14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28505" y="2090903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00FF"/>
                </a:solidFill>
                <a:latin typeface="Comic Sans MS" pitchFamily="66" charset="0"/>
              </a:rPr>
              <a:t>(0,1)</a:t>
            </a:r>
            <a:endParaRPr lang="en-GB" sz="14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785804" y="2746620"/>
            <a:ext cx="175859" cy="228600"/>
            <a:chOff x="6629400" y="4876800"/>
            <a:chExt cx="175859" cy="228600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6323755" y="2284134"/>
            <a:ext cx="175859" cy="228600"/>
            <a:chOff x="6629400" y="4876800"/>
            <a:chExt cx="175859" cy="228600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6322700" y="2285067"/>
            <a:ext cx="175859" cy="228600"/>
            <a:chOff x="6629400" y="4876800"/>
            <a:chExt cx="175859" cy="228600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6856317" y="2922970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Comic Sans MS" pitchFamily="66" charset="0"/>
              </a:rPr>
              <a:t>(1,0)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28503" y="2082194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Comic Sans MS" pitchFamily="66" charset="0"/>
              </a:rPr>
              <a:t>(0,1)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6780956" y="2741336"/>
            <a:ext cx="175859" cy="228600"/>
            <a:chOff x="6629400" y="4876800"/>
            <a:chExt cx="175859" cy="228600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082637" y="4661263"/>
                <a:ext cx="2433550" cy="5542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𝑂𝑟𝑖𝑔𝑖𝑛𝑎𝑙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𝑝𝑎𝑖𝑟</m:t>
                      </m:r>
                      <m:r>
                        <a:rPr lang="en-US" b="0" i="1" smtClean="0">
                          <a:latin typeface="Cambria Math"/>
                        </a:rPr>
                        <m:t>: 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2637" y="4661263"/>
                <a:ext cx="2433550" cy="5542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114084" y="5361475"/>
                <a:ext cx="1998560" cy="5542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𝑁𝑒𝑤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𝑝𝑎𝑖𝑟</m:t>
                      </m:r>
                      <m:r>
                        <a:rPr lang="en-US" b="0" i="1" smtClean="0">
                          <a:latin typeface="Cambria Math"/>
                        </a:rPr>
                        <m:t>: 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084" y="5361475"/>
                <a:ext cx="1998560" cy="5542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Arc 36"/>
          <p:cNvSpPr/>
          <p:nvPr/>
        </p:nvSpPr>
        <p:spPr>
          <a:xfrm>
            <a:off x="6263707" y="5011369"/>
            <a:ext cx="576666" cy="700212"/>
          </a:xfrm>
          <a:prstGeom prst="arc">
            <a:avLst>
              <a:gd name="adj1" fmla="val 16200000"/>
              <a:gd name="adj2" fmla="val 5332157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6754526" y="5017408"/>
            <a:ext cx="19714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Just replace the coordinates in the matrix…</a:t>
            </a:r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4739938" y="1225731"/>
            <a:ext cx="3467102" cy="32004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916736" y="917954"/>
            <a:ext cx="580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y = x</a:t>
            </a:r>
            <a:endParaRPr lang="en-GB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362995" y="6149522"/>
                <a:ext cx="408432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So this matrix is a reflection in the line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2995" y="6149522"/>
                <a:ext cx="4084320" cy="307777"/>
              </a:xfrm>
              <a:prstGeom prst="rect">
                <a:avLst/>
              </a:prstGeom>
              <a:blipFill>
                <a:blip r:embed="rId5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757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7" grpId="1"/>
      <p:bldP spid="27" grpId="0"/>
      <p:bldP spid="27" grpId="1"/>
      <p:bldP spid="31" grpId="0"/>
      <p:bldP spid="35" grpId="0"/>
      <p:bldP spid="36" grpId="0"/>
      <p:bldP spid="37" grpId="0" animBg="1"/>
      <p:bldP spid="38" grpId="0"/>
      <p:bldP spid="40" grpId="0"/>
      <p:bldP spid="4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581400" cy="50292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anose="030F0702030302020204" pitchFamily="66" charset="0"/>
                  </a:rPr>
                  <a:t>You can use inverse matrices to reverse the effect of a linear transformation</a:t>
                </a: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The matrix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itchFamily="2" charset="2"/>
                  </a:rPr>
                  <a:t> represents a transformation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𝑇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itchFamily="2" charset="2"/>
                  </a:rPr>
                  <a:t>. Given that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𝑇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itchFamily="2" charset="2"/>
                  </a:rPr>
                  <a:t> maps point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itchFamily="2" charset="2"/>
                  </a:rPr>
                  <a:t> with coordinates (</a:t>
                </a:r>
                <a:r>
                  <a:rPr lang="en-US" sz="1400" dirty="0" err="1">
                    <a:latin typeface="Comic Sans MS" panose="030F0702030302020204" pitchFamily="66" charset="0"/>
                    <a:sym typeface="Wingdings" pitchFamily="2" charset="2"/>
                  </a:rPr>
                  <a:t>x,y</a:t>
                </a:r>
                <a:r>
                  <a:rPr lang="en-US" sz="1400" dirty="0">
                    <a:latin typeface="Comic Sans MS" panose="030F0702030302020204" pitchFamily="66" charset="0"/>
                    <a:sym typeface="Wingdings" pitchFamily="2" charset="2"/>
                  </a:rPr>
                  <a:t>) onto the point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itchFamily="2" charset="2"/>
                  </a:rPr>
                  <a:t>’ with coordinates (6,10):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  <a:sym typeface="Wingdings" pitchFamily="2" charset="2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  <a:sym typeface="Wingdings" pitchFamily="2" charset="2"/>
                  </a:rPr>
                  <a:t>Find the coordinates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𝑃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  <a:sym typeface="Wingdings" pitchFamily="2" charset="2"/>
                </a:endParaRPr>
              </a:p>
              <a:p>
                <a:pPr marL="342900" indent="-342900" algn="ctr">
                  <a:buAutoNum type="alphaLcParenR"/>
                </a:pPr>
                <a:endParaRPr lang="en-US" sz="1400" dirty="0">
                  <a:latin typeface="Comic Sans MS" panose="030F0702030302020204" pitchFamily="66" charset="0"/>
                  <a:sym typeface="Wingdings" pitchFamily="2" charset="2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itchFamily="2" charset="2"/>
                  </a:rPr>
                  <a:t>The matrix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𝑩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itchFamily="2" charset="2"/>
                  </a:rPr>
                  <a:t> represents a transformation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𝑈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itchFamily="2" charset="2"/>
                  </a:rPr>
                  <a:t>. Given that the transformation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𝑇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itchFamily="2" charset="2"/>
                  </a:rPr>
                  <a:t> followed by the transformation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𝑈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itchFamily="2" charset="2"/>
                  </a:rPr>
                  <a:t> is equivalent to a reflection in the line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𝑦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itchFamily="2" charset="2"/>
                  </a:rPr>
                  <a:t>: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  <a:sym typeface="Wingdings" pitchFamily="2" charset="2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itchFamily="2" charset="2"/>
                  </a:rPr>
                  <a:t>b) Find matrix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𝑩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itchFamily="2" charset="2"/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581400" cy="5029200"/>
              </a:xfrm>
              <a:blipFill>
                <a:blip r:embed="rId2"/>
                <a:stretch>
                  <a:fillRect t="-7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21708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4800" dirty="0">
                <a:latin typeface="Comic Sans MS" pitchFamily="66" charset="0"/>
              </a:rPr>
              <a:t>Linear Transformations</a:t>
            </a:r>
          </a:p>
        </p:txBody>
      </p:sp>
      <p:sp>
        <p:nvSpPr>
          <p:cNvPr id="57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7F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15293" y="4223704"/>
            <a:ext cx="1140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  <a:latin typeface="Comic Sans MS" pitchFamily="66" charset="0"/>
              </a:rPr>
              <a:t>(35,-16)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616210" y="5701111"/>
                <a:ext cx="211254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𝑅𝑒𝑓𝑙𝑒𝑐𝑡𝑖𝑜𝑛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6210" y="5701111"/>
                <a:ext cx="2112543" cy="338554"/>
              </a:xfrm>
              <a:prstGeom prst="rect">
                <a:avLst/>
              </a:prstGeom>
              <a:blipFill>
                <a:blip r:embed="rId3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269353" y="5988493"/>
                <a:ext cx="813876" cy="5029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9353" y="5988493"/>
                <a:ext cx="813876" cy="502958"/>
              </a:xfrm>
              <a:prstGeom prst="rect">
                <a:avLst/>
              </a:prstGeom>
              <a:blipFill>
                <a:blip r:embed="rId4"/>
                <a:stretch>
                  <a:fillRect b="-2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527697" y="1591470"/>
                <a:ext cx="41901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latin typeface="Comic Sans MS" panose="030F0702030302020204" pitchFamily="66" charset="0"/>
                  </a:rPr>
                  <a:t>So A followed by B equals the matrix for the reflection 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7697" y="1591470"/>
                <a:ext cx="4190175" cy="523220"/>
              </a:xfrm>
              <a:prstGeom prst="rect">
                <a:avLst/>
              </a:prstGeom>
              <a:blipFill>
                <a:blip r:embed="rId5"/>
                <a:stretch>
                  <a:fillRect t="-2326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011444" y="2294877"/>
                <a:ext cx="1329210" cy="4619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𝑩𝑨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1444" y="2294877"/>
                <a:ext cx="1329210" cy="4619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613429" y="2882283"/>
                <a:ext cx="2136995" cy="4619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𝑩𝑨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3429" y="2882283"/>
                <a:ext cx="2136995" cy="4619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138692" y="3531832"/>
                <a:ext cx="1600053" cy="4619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8692" y="3531832"/>
                <a:ext cx="1600053" cy="4619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140172" y="4190259"/>
                <a:ext cx="2220801" cy="4657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.5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0172" y="4190259"/>
                <a:ext cx="2220801" cy="46570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141652" y="4848686"/>
                <a:ext cx="1523174" cy="4601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2.5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1652" y="4848686"/>
                <a:ext cx="1523174" cy="46012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Arc 46"/>
          <p:cNvSpPr/>
          <p:nvPr/>
        </p:nvSpPr>
        <p:spPr>
          <a:xfrm>
            <a:off x="6654325" y="2556770"/>
            <a:ext cx="367913" cy="615798"/>
          </a:xfrm>
          <a:prstGeom prst="arc">
            <a:avLst>
              <a:gd name="adj1" fmla="val 16200000"/>
              <a:gd name="adj2" fmla="val 5332157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47"/>
          <p:cNvSpPr txBox="1"/>
          <p:nvPr/>
        </p:nvSpPr>
        <p:spPr>
          <a:xfrm>
            <a:off x="6915705" y="2469517"/>
            <a:ext cx="20499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Multiply by the inverse of A, at the end</a:t>
            </a:r>
          </a:p>
        </p:txBody>
      </p:sp>
      <p:sp>
        <p:nvSpPr>
          <p:cNvPr id="49" name="Arc 48"/>
          <p:cNvSpPr/>
          <p:nvPr/>
        </p:nvSpPr>
        <p:spPr>
          <a:xfrm>
            <a:off x="6753459" y="3188564"/>
            <a:ext cx="367913" cy="615798"/>
          </a:xfrm>
          <a:prstGeom prst="arc">
            <a:avLst>
              <a:gd name="adj1" fmla="val 16200000"/>
              <a:gd name="adj2" fmla="val 5332157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Arc 49"/>
          <p:cNvSpPr/>
          <p:nvPr/>
        </p:nvSpPr>
        <p:spPr>
          <a:xfrm>
            <a:off x="7225455" y="3802603"/>
            <a:ext cx="367913" cy="615798"/>
          </a:xfrm>
          <a:prstGeom prst="arc">
            <a:avLst>
              <a:gd name="adj1" fmla="val 16200000"/>
              <a:gd name="adj2" fmla="val 5332157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Arc 50"/>
          <p:cNvSpPr/>
          <p:nvPr/>
        </p:nvSpPr>
        <p:spPr>
          <a:xfrm>
            <a:off x="7226935" y="4452152"/>
            <a:ext cx="367913" cy="615798"/>
          </a:xfrm>
          <a:prstGeom prst="arc">
            <a:avLst>
              <a:gd name="adj1" fmla="val 16200000"/>
              <a:gd name="adj2" fmla="val 5332157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extBox 51"/>
          <p:cNvSpPr txBox="1"/>
          <p:nvPr/>
        </p:nvSpPr>
        <p:spPr>
          <a:xfrm>
            <a:off x="7059227" y="3207843"/>
            <a:ext cx="1356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The left side simplifies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522345" y="3724745"/>
            <a:ext cx="152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We know the inverse of A from part a)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559335" y="4569602"/>
            <a:ext cx="10875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</a:p>
        </p:txBody>
      </p:sp>
    </p:spTree>
    <p:extLst>
      <p:ext uri="{BB962C8B-B14F-4D97-AF65-F5344CB8AC3E}">
        <p14:creationId xmlns:p14="http://schemas.microsoft.com/office/powerpoint/2010/main" val="2417536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3" grpId="0"/>
      <p:bldP spid="44" grpId="0"/>
      <p:bldP spid="45" grpId="0"/>
      <p:bldP spid="46" grpId="0"/>
      <p:bldP spid="47" grpId="0" animBg="1"/>
      <p:bldP spid="48" grpId="0"/>
      <p:bldP spid="49" grpId="0" animBg="1"/>
      <p:bldP spid="50" grpId="0" animBg="1"/>
      <p:bldP spid="51" grpId="0" animBg="1"/>
      <p:bldP spid="52" grpId="0"/>
      <p:bldP spid="53" grpId="0"/>
      <p:bldP spid="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3581400" cy="4876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can use matrices to describe linear transformations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    </a:t>
            </a:r>
            <a:r>
              <a:rPr lang="en-GB" sz="1400" dirty="0">
                <a:latin typeface="Comic Sans MS" panose="030F0702030302020204" pitchFamily="66" charset="0"/>
              </a:rPr>
              <a:t>A </a:t>
            </a:r>
            <a:r>
              <a:rPr lang="en-GB" sz="1400" b="1" u="sng" dirty="0">
                <a:latin typeface="Comic Sans MS" panose="030F0702030302020204" pitchFamily="66" charset="0"/>
              </a:rPr>
              <a:t>linear transformation</a:t>
            </a:r>
            <a:r>
              <a:rPr lang="en-GB" sz="1400" dirty="0">
                <a:latin typeface="Comic Sans MS" panose="030F0702030302020204" pitchFamily="66" charset="0"/>
              </a:rPr>
              <a:t> has two properties</a:t>
            </a: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algn="ctr">
              <a:buFont typeface="Wingdings"/>
              <a:buChar char="à"/>
            </a:pPr>
            <a:r>
              <a:rPr lang="en-GB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It only involves linear transformations of x and y (so no powers)</a:t>
            </a:r>
          </a:p>
          <a:p>
            <a:pPr algn="ctr">
              <a:buFont typeface="Wingdings"/>
              <a:buChar char="à"/>
            </a:pPr>
            <a:endParaRPr lang="en-GB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/>
              <a:buChar char="à"/>
            </a:pPr>
            <a:r>
              <a:rPr lang="en-GB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The origin, (0,0) is not moved by the transformation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1000" y="2209800"/>
                <a:ext cx="1624612" cy="5441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𝑺</m:t>
                      </m:r>
                      <m:r>
                        <a:rPr lang="en-GB" sz="1600" b="0" i="1" smtClean="0">
                          <a:latin typeface="Cambria Math"/>
                        </a:rPr>
                        <m:t>: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→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+4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209800"/>
                <a:ext cx="1624612" cy="544123"/>
              </a:xfrm>
              <a:prstGeom prst="rect">
                <a:avLst/>
              </a:prstGeom>
              <a:blipFill rotWithShape="1">
                <a:blip r:embed="rId3"/>
                <a:stretch>
                  <a:fillRect b="-33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209800" y="2209800"/>
                <a:ext cx="1751057" cy="5450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𝑻</m:t>
                      </m:r>
                      <m:r>
                        <a:rPr lang="en-GB" sz="1600" b="0" i="1" smtClean="0">
                          <a:latin typeface="Cambria Math"/>
                        </a:rPr>
                        <m:t>: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→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2209800"/>
                <a:ext cx="1751057" cy="545021"/>
              </a:xfrm>
              <a:prstGeom prst="rect">
                <a:avLst/>
              </a:prstGeom>
              <a:blipFill rotWithShape="1">
                <a:blip r:embed="rId4"/>
                <a:stretch>
                  <a:fillRect b="-33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371600" y="2819400"/>
                <a:ext cx="1548051" cy="5413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𝑼</m:t>
                      </m:r>
                      <m:r>
                        <a:rPr lang="en-GB" sz="1600" b="0" i="1" smtClean="0">
                          <a:latin typeface="Cambria Math"/>
                        </a:rPr>
                        <m:t>: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→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600" b="0" i="1" smtClean="0">
                                        <a:latin typeface="Cambria Math"/>
                                        <a:ea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1600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819400"/>
                <a:ext cx="1548051" cy="54136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648200" y="1524000"/>
                <a:ext cx="1624612" cy="5441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𝑺</m:t>
                      </m:r>
                      <m:r>
                        <a:rPr lang="en-GB" sz="1600" b="0" i="1" smtClean="0">
                          <a:latin typeface="Cambria Math"/>
                        </a:rPr>
                        <m:t>: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→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+4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1524000"/>
                <a:ext cx="1624612" cy="544123"/>
              </a:xfrm>
              <a:prstGeom prst="rect">
                <a:avLst/>
              </a:prstGeom>
              <a:blipFill rotWithShape="1">
                <a:blip r:embed="rId6"/>
                <a:stretch>
                  <a:fillRect b="-44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648200" y="2971800"/>
                <a:ext cx="1751057" cy="5450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𝑻</m:t>
                      </m:r>
                      <m:r>
                        <a:rPr lang="en-GB" sz="1600" b="0" i="1" smtClean="0">
                          <a:latin typeface="Cambria Math"/>
                        </a:rPr>
                        <m:t>: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→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2971800"/>
                <a:ext cx="1751057" cy="545021"/>
              </a:xfrm>
              <a:prstGeom prst="rect">
                <a:avLst/>
              </a:prstGeom>
              <a:blipFill rotWithShape="1">
                <a:blip r:embed="rId4"/>
                <a:stretch>
                  <a:fillRect b="-33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648200" y="4495800"/>
                <a:ext cx="1548051" cy="5413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𝑼</m:t>
                      </m:r>
                      <m:r>
                        <a:rPr lang="en-GB" sz="1600" b="0" i="1" smtClean="0">
                          <a:latin typeface="Cambria Math"/>
                        </a:rPr>
                        <m:t>: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→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600" b="0" i="1" smtClean="0">
                                        <a:latin typeface="Cambria Math"/>
                                        <a:ea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1600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4495800"/>
                <a:ext cx="1548051" cy="54136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4648200" y="2133600"/>
            <a:ext cx="3201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Only involves linear transformations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648200" y="2438400"/>
            <a:ext cx="212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The origin is not moved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648200" y="3581400"/>
            <a:ext cx="3201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Only involves linear transformations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648200" y="3886200"/>
            <a:ext cx="212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The origin is not moved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648200" y="5181600"/>
            <a:ext cx="3201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Only involves linear transformations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648200" y="5486400"/>
            <a:ext cx="212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The origin is not moved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7772400" y="1905000"/>
            <a:ext cx="457200" cy="457200"/>
            <a:chOff x="7772400" y="1905000"/>
            <a:chExt cx="457200" cy="457200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7772400" y="2209800"/>
              <a:ext cx="152400" cy="152400"/>
            </a:xfrm>
            <a:prstGeom prst="line">
              <a:avLst/>
            </a:prstGeom>
            <a:ln w="508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7924800" y="1905000"/>
              <a:ext cx="304800" cy="457200"/>
            </a:xfrm>
            <a:prstGeom prst="line">
              <a:avLst/>
            </a:prstGeom>
            <a:ln w="508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7924800" y="2514600"/>
            <a:ext cx="152400" cy="152400"/>
            <a:chOff x="8001000" y="3048000"/>
            <a:chExt cx="152400" cy="152400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8001000" y="3048000"/>
              <a:ext cx="152400" cy="15240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8001000" y="3048000"/>
              <a:ext cx="152400" cy="15240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7772400" y="3352800"/>
            <a:ext cx="457200" cy="457200"/>
            <a:chOff x="7772400" y="1905000"/>
            <a:chExt cx="457200" cy="457200"/>
          </a:xfrm>
        </p:grpSpPr>
        <p:cxnSp>
          <p:nvCxnSpPr>
            <p:cNvPr id="54" name="Straight Connector 53"/>
            <p:cNvCxnSpPr/>
            <p:nvPr/>
          </p:nvCxnSpPr>
          <p:spPr>
            <a:xfrm>
              <a:off x="7772400" y="2209800"/>
              <a:ext cx="152400" cy="152400"/>
            </a:xfrm>
            <a:prstGeom prst="line">
              <a:avLst/>
            </a:prstGeom>
            <a:ln w="508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7924800" y="1905000"/>
              <a:ext cx="304800" cy="457200"/>
            </a:xfrm>
            <a:prstGeom prst="line">
              <a:avLst/>
            </a:prstGeom>
            <a:ln w="508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7772400" y="3657600"/>
            <a:ext cx="457200" cy="457200"/>
            <a:chOff x="7772400" y="1905000"/>
            <a:chExt cx="457200" cy="457200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7772400" y="2209800"/>
              <a:ext cx="152400" cy="152400"/>
            </a:xfrm>
            <a:prstGeom prst="line">
              <a:avLst/>
            </a:prstGeom>
            <a:ln w="508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7924800" y="1905000"/>
              <a:ext cx="304800" cy="457200"/>
            </a:xfrm>
            <a:prstGeom prst="line">
              <a:avLst/>
            </a:prstGeom>
            <a:ln w="508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7772400" y="5257800"/>
            <a:ext cx="457200" cy="457200"/>
            <a:chOff x="7772400" y="1905000"/>
            <a:chExt cx="457200" cy="457200"/>
          </a:xfrm>
        </p:grpSpPr>
        <p:cxnSp>
          <p:nvCxnSpPr>
            <p:cNvPr id="60" name="Straight Connector 59"/>
            <p:cNvCxnSpPr/>
            <p:nvPr/>
          </p:nvCxnSpPr>
          <p:spPr>
            <a:xfrm>
              <a:off x="7772400" y="2209800"/>
              <a:ext cx="152400" cy="152400"/>
            </a:xfrm>
            <a:prstGeom prst="line">
              <a:avLst/>
            </a:prstGeom>
            <a:ln w="508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7924800" y="1905000"/>
              <a:ext cx="304800" cy="457200"/>
            </a:xfrm>
            <a:prstGeom prst="line">
              <a:avLst/>
            </a:prstGeom>
            <a:ln w="508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7848600" y="5257800"/>
            <a:ext cx="152400" cy="152400"/>
            <a:chOff x="8001000" y="3048000"/>
            <a:chExt cx="152400" cy="152400"/>
          </a:xfrm>
        </p:grpSpPr>
        <p:cxnSp>
          <p:nvCxnSpPr>
            <p:cNvPr id="63" name="Straight Connector 62"/>
            <p:cNvCxnSpPr/>
            <p:nvPr/>
          </p:nvCxnSpPr>
          <p:spPr>
            <a:xfrm>
              <a:off x="8001000" y="3048000"/>
              <a:ext cx="152400" cy="15240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8001000" y="3048000"/>
              <a:ext cx="152400" cy="15240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Box 64"/>
          <p:cNvSpPr txBox="1"/>
          <p:nvPr/>
        </p:nvSpPr>
        <p:spPr>
          <a:xfrm>
            <a:off x="4495800" y="6096000"/>
            <a:ext cx="43444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So </a:t>
            </a:r>
            <a:r>
              <a:rPr lang="en-GB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en-GB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 is the only linear transformation here!</a:t>
            </a:r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5A6FCC0A-2F8D-4A3F-9B1D-D1254EB2CE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21708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4800" dirty="0">
                <a:latin typeface="Comic Sans MS" pitchFamily="66" charset="0"/>
              </a:rPr>
              <a:t>Linear Transformations</a:t>
            </a:r>
          </a:p>
        </p:txBody>
      </p:sp>
      <p:sp>
        <p:nvSpPr>
          <p:cNvPr id="40" name="テキスト ボックス 3">
            <a:extLst>
              <a:ext uri="{FF2B5EF4-FFF2-40B4-BE49-F238E27FC236}">
                <a16:creationId xmlns:a16="http://schemas.microsoft.com/office/drawing/2014/main" id="{39A04CC2-378D-4728-8B3F-4E7C64A42D26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7A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2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16" grpId="0"/>
      <p:bldP spid="45" grpId="0"/>
      <p:bldP spid="46" grpId="0"/>
      <p:bldP spid="47" grpId="0"/>
      <p:bldP spid="48" grpId="0"/>
      <p:bldP spid="49" grpId="0"/>
      <p:bldP spid="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3581400" cy="4876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can use matrices to describe linear transformations</a:t>
            </a: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anose="030F0702030302020204" pitchFamily="66" charset="0"/>
              </a:rPr>
              <a:t>The linear transformation:</a:t>
            </a: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anose="030F0702030302020204" pitchFamily="66" charset="0"/>
              </a:rPr>
              <a:t>Can be represented by the matrix:</a:t>
            </a: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1400" dirty="0">
                <a:latin typeface="Comic Sans MS" panose="030F0702030302020204" pitchFamily="66" charset="0"/>
              </a:rPr>
              <a:t>Since:   </a:t>
            </a: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anose="030F0702030302020204" pitchFamily="66" charset="0"/>
              </a:rPr>
              <a:t>Find matrices to represent these linear transformations: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219200" y="5486400"/>
                <a:ext cx="1745413" cy="5098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𝑻</m:t>
                      </m:r>
                      <m:r>
                        <a:rPr lang="en-GB" sz="1600" b="0" i="1" smtClean="0">
                          <a:latin typeface="Cambria Math"/>
                        </a:rPr>
                        <m:t>: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→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5486400"/>
                <a:ext cx="1745413" cy="509883"/>
              </a:xfrm>
              <a:prstGeom prst="rect">
                <a:avLst/>
              </a:prstGeom>
              <a:blipFill rotWithShape="1">
                <a:blip r:embed="rId3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219200" y="6096000"/>
                <a:ext cx="1755865" cy="5519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𝑽</m:t>
                      </m:r>
                      <m:r>
                        <a:rPr lang="en-GB" sz="1600" b="0" i="1" smtClean="0">
                          <a:latin typeface="Cambria Math"/>
                        </a:rPr>
                        <m:t>: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→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−2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6096000"/>
                <a:ext cx="1755865" cy="551946"/>
              </a:xfrm>
              <a:prstGeom prst="rect">
                <a:avLst/>
              </a:prstGeom>
              <a:blipFill rotWithShape="1">
                <a:blip r:embed="rId4"/>
                <a:stretch>
                  <a:fillRect b="-21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1219200" y="2667000"/>
                <a:ext cx="1850443" cy="5616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𝑺</m:t>
                      </m:r>
                      <m:r>
                        <a:rPr lang="en-GB" sz="1600" b="0" i="1" smtClean="0">
                          <a:latin typeface="Cambria Math"/>
                        </a:rPr>
                        <m:t>: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→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𝑎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𝑏𝑦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𝑐𝑥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𝑑𝑦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2667000"/>
                <a:ext cx="1850443" cy="56169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1445622" y="3692435"/>
                <a:ext cx="1285673" cy="5078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𝑴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622" y="3692435"/>
                <a:ext cx="1285673" cy="507896"/>
              </a:xfrm>
              <a:prstGeom prst="rect">
                <a:avLst/>
              </a:prstGeom>
              <a:blipFill>
                <a:blip r:embed="rId6"/>
                <a:stretch>
                  <a:fillRect b="-48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990600" y="4267200"/>
                <a:ext cx="1133259" cy="5078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4267200"/>
                <a:ext cx="1133259" cy="507896"/>
              </a:xfrm>
              <a:prstGeom prst="rect">
                <a:avLst/>
              </a:prstGeom>
              <a:blipFill rotWithShape="1">
                <a:blip r:embed="rId7"/>
                <a:stretch>
                  <a:fillRect b="-48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2057400" y="4239904"/>
                <a:ext cx="1346138" cy="5616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𝑎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𝑏𝑦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𝑐𝑥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𝑑𝑦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4239904"/>
                <a:ext cx="1346138" cy="56169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4343400" y="1447800"/>
                <a:ext cx="1745413" cy="5098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𝑻</m:t>
                      </m:r>
                      <m:r>
                        <a:rPr lang="en-GB" sz="1600" b="0" i="1" smtClean="0">
                          <a:latin typeface="Cambria Math"/>
                        </a:rPr>
                        <m:t>: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→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1447800"/>
                <a:ext cx="1745413" cy="509883"/>
              </a:xfrm>
              <a:prstGeom prst="rect">
                <a:avLst/>
              </a:prstGeom>
              <a:blipFill rotWithShape="1">
                <a:blip r:embed="rId9"/>
                <a:stretch>
                  <a:fillRect b="-36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4343400" y="2133600"/>
                <a:ext cx="1864869" cy="5519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𝑻</m:t>
                      </m:r>
                      <m:r>
                        <a:rPr lang="en-GB" sz="1600" b="0" i="1" smtClean="0">
                          <a:latin typeface="Cambria Math"/>
                        </a:rPr>
                        <m:t>: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→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+2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+0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2133600"/>
                <a:ext cx="1864869" cy="551946"/>
              </a:xfrm>
              <a:prstGeom prst="rect">
                <a:avLst/>
              </a:prstGeom>
              <a:blipFill rotWithShape="1">
                <a:blip r:embed="rId10"/>
                <a:stretch>
                  <a:fillRect b="-54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4343400" y="2895600"/>
                <a:ext cx="1229246" cy="5029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𝑻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2895600"/>
                <a:ext cx="1229246" cy="502958"/>
              </a:xfrm>
              <a:prstGeom prst="rect">
                <a:avLst/>
              </a:prstGeom>
              <a:blipFill rotWithShape="1">
                <a:blip r:embed="rId11"/>
                <a:stretch>
                  <a:fillRect b="-2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Arc 73"/>
          <p:cNvSpPr/>
          <p:nvPr/>
        </p:nvSpPr>
        <p:spPr>
          <a:xfrm>
            <a:off x="6096000" y="1752600"/>
            <a:ext cx="609600" cy="685800"/>
          </a:xfrm>
          <a:prstGeom prst="arc">
            <a:avLst>
              <a:gd name="adj1" fmla="val 16200000"/>
              <a:gd name="adj2" fmla="val 54661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TextBox 74"/>
          <p:cNvSpPr txBox="1"/>
          <p:nvPr/>
        </p:nvSpPr>
        <p:spPr>
          <a:xfrm>
            <a:off x="6629400" y="18288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Write in the form shown to the right for </a:t>
            </a:r>
            <a:r>
              <a:rPr lang="en-US" sz="1400" b="1" dirty="0">
                <a:solidFill>
                  <a:srgbClr val="FF0000"/>
                </a:solidFill>
                <a:latin typeface="Comic Sans MS" pitchFamily="66" charset="0"/>
              </a:rPr>
              <a:t>S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6" name="Arc 75"/>
          <p:cNvSpPr/>
          <p:nvPr/>
        </p:nvSpPr>
        <p:spPr>
          <a:xfrm>
            <a:off x="6096000" y="2514600"/>
            <a:ext cx="609600" cy="685800"/>
          </a:xfrm>
          <a:prstGeom prst="arc">
            <a:avLst>
              <a:gd name="adj1" fmla="val 16200000"/>
              <a:gd name="adj2" fmla="val 54661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TextBox 76"/>
          <p:cNvSpPr txBox="1"/>
          <p:nvPr/>
        </p:nvSpPr>
        <p:spPr>
          <a:xfrm>
            <a:off x="6629400" y="2514600"/>
            <a:ext cx="2057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Just write the numbers in their respective positions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4343400" y="4114800"/>
                <a:ext cx="1755865" cy="5519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𝑽</m:t>
                      </m:r>
                      <m:r>
                        <a:rPr lang="en-GB" sz="1600" b="0" i="1" smtClean="0">
                          <a:latin typeface="Cambria Math"/>
                        </a:rPr>
                        <m:t>: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→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−2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4114800"/>
                <a:ext cx="1755865" cy="551946"/>
              </a:xfrm>
              <a:prstGeom prst="rect">
                <a:avLst/>
              </a:prstGeom>
              <a:blipFill rotWithShape="1">
                <a:blip r:embed="rId12"/>
                <a:stretch>
                  <a:fillRect b="-21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4343400" y="4800600"/>
                <a:ext cx="1864869" cy="5519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𝑽</m:t>
                      </m:r>
                      <m:r>
                        <a:rPr lang="en-GB" sz="1600" b="0" i="1" smtClean="0">
                          <a:latin typeface="Cambria Math"/>
                        </a:rPr>
                        <m:t>: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→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−2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4800600"/>
                <a:ext cx="1864869" cy="551946"/>
              </a:xfrm>
              <a:prstGeom prst="rect">
                <a:avLst/>
              </a:prstGeom>
              <a:blipFill rotWithShape="1">
                <a:blip r:embed="rId13"/>
                <a:stretch>
                  <a:fillRect b="-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4343400" y="5562600"/>
                <a:ext cx="1368708" cy="5029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𝑽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5562600"/>
                <a:ext cx="1368708" cy="502958"/>
              </a:xfrm>
              <a:prstGeom prst="rect">
                <a:avLst/>
              </a:prstGeom>
              <a:blipFill rotWithShape="1">
                <a:blip r:embed="rId14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Arc 80"/>
          <p:cNvSpPr/>
          <p:nvPr/>
        </p:nvSpPr>
        <p:spPr>
          <a:xfrm>
            <a:off x="6096000" y="4419600"/>
            <a:ext cx="609600" cy="685800"/>
          </a:xfrm>
          <a:prstGeom prst="arc">
            <a:avLst>
              <a:gd name="adj1" fmla="val 16200000"/>
              <a:gd name="adj2" fmla="val 54661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TextBox 81"/>
          <p:cNvSpPr txBox="1"/>
          <p:nvPr/>
        </p:nvSpPr>
        <p:spPr>
          <a:xfrm>
            <a:off x="6629400" y="44958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Write in the form shown to the right for </a:t>
            </a:r>
            <a:r>
              <a:rPr lang="en-US" sz="1400" b="1" dirty="0">
                <a:solidFill>
                  <a:srgbClr val="FF0000"/>
                </a:solidFill>
                <a:latin typeface="Comic Sans MS" pitchFamily="66" charset="0"/>
              </a:rPr>
              <a:t>S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3" name="Arc 82"/>
          <p:cNvSpPr/>
          <p:nvPr/>
        </p:nvSpPr>
        <p:spPr>
          <a:xfrm>
            <a:off x="6096000" y="5181600"/>
            <a:ext cx="609600" cy="685800"/>
          </a:xfrm>
          <a:prstGeom prst="arc">
            <a:avLst>
              <a:gd name="adj1" fmla="val 16200000"/>
              <a:gd name="adj2" fmla="val 54661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TextBox 83"/>
          <p:cNvSpPr txBox="1"/>
          <p:nvPr/>
        </p:nvSpPr>
        <p:spPr>
          <a:xfrm>
            <a:off x="6629400" y="5181600"/>
            <a:ext cx="2057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Just write the numbers in their respective positions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57400" y="2667000"/>
            <a:ext cx="914400" cy="533400"/>
          </a:xfrm>
          <a:prstGeom prst="rect">
            <a:avLst/>
          </a:prstGeom>
          <a:noFill/>
          <a:ln w="3492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F388D97-1817-410E-8FC1-E8B174492C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21708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4800" dirty="0">
                <a:latin typeface="Comic Sans MS" pitchFamily="66" charset="0"/>
              </a:rPr>
              <a:t>Linear Transformations</a:t>
            </a:r>
          </a:p>
        </p:txBody>
      </p:sp>
      <p:sp>
        <p:nvSpPr>
          <p:cNvPr id="30" name="テキスト ボックス 3">
            <a:extLst>
              <a:ext uri="{FF2B5EF4-FFF2-40B4-BE49-F238E27FC236}">
                <a16:creationId xmlns:a16="http://schemas.microsoft.com/office/drawing/2014/main" id="{36A3459A-FB3C-4356-8CC7-8CEBC9B970D0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7A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45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 animBg="1"/>
      <p:bldP spid="75" grpId="0"/>
      <p:bldP spid="76" grpId="0" animBg="1"/>
      <p:bldP spid="77" grpId="0"/>
      <p:bldP spid="78" grpId="0"/>
      <p:bldP spid="79" grpId="0"/>
      <p:bldP spid="80" grpId="0"/>
      <p:bldP spid="81" grpId="0" animBg="1"/>
      <p:bldP spid="82" grpId="0"/>
      <p:bldP spid="83" grpId="0" animBg="1"/>
      <p:bldP spid="84" grpId="0"/>
      <p:bldP spid="9" grpId="0" animBg="1"/>
      <p:bldP spid="9" grpId="1" animBg="1"/>
      <p:bldP spid="9" grpId="2" animBg="1"/>
      <p:bldP spid="9" grpId="3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3581400" cy="48768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can use matrices to describe linear transformations</a:t>
            </a: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anose="030F0702030302020204" pitchFamily="66" charset="0"/>
              </a:rPr>
              <a:t>The square S has coordinates (1,1), (3,1), (3,3) and (1,3).</a:t>
            </a: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anose="030F0702030302020204" pitchFamily="66" charset="0"/>
              </a:rPr>
              <a:t>Find the coordinates of the vertices of the image of S after the transformation given by the matrix:</a:t>
            </a: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 Write the coordinates of the vertices as vectors, and combine them into a 2x4 matrix…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 Now multiply the transformation matrix by the coordinates!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71600" y="3810000"/>
                <a:ext cx="1423210" cy="501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𝑴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3810000"/>
                <a:ext cx="1423210" cy="501356"/>
              </a:xfrm>
              <a:prstGeom prst="rect">
                <a:avLst/>
              </a:prstGeom>
              <a:blipFill rotWithShape="1">
                <a:blip r:embed="rId3"/>
                <a:stretch>
                  <a:fillRect b="-36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209800" y="5334000"/>
                <a:ext cx="1676400" cy="5029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sz="16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GB" sz="1600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GB" sz="16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GB" sz="16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sz="1600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en-GB" sz="16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GB" sz="1600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en-GB" sz="1600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5334000"/>
                <a:ext cx="1676400" cy="502958"/>
              </a:xfrm>
              <a:prstGeom prst="rect">
                <a:avLst/>
              </a:prstGeom>
              <a:blipFill rotWithShape="1">
                <a:blip r:embed="rId4"/>
                <a:stretch>
                  <a:fillRect b="-2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81000" y="5410200"/>
                <a:ext cx="1981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𝐶𝑜𝑜𝑟𝑑𝑖𝑛𝑎𝑡𝑒</m:t>
                      </m:r>
                      <m:r>
                        <a:rPr lang="en-GB" sz="1600" b="0" i="1" smtClean="0">
                          <a:latin typeface="Cambria Math"/>
                        </a:rPr>
                        <m:t> </m:t>
                      </m:r>
                      <m:r>
                        <a:rPr lang="en-GB" sz="1600" b="0" i="1" smtClean="0">
                          <a:latin typeface="Cambria Math"/>
                        </a:rPr>
                        <m:t>𝑚𝑎𝑡𝑟𝑖𝑥</m:t>
                      </m:r>
                      <m:r>
                        <a:rPr lang="en-GB" sz="1600" b="0" i="1" smtClean="0">
                          <a:latin typeface="Cambria Math"/>
                        </a:rPr>
                        <m:t>: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5410200"/>
                <a:ext cx="1981200" cy="3385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4495800" y="1524000"/>
            <a:ext cx="2286000" cy="502958"/>
            <a:chOff x="4495800" y="1524000"/>
            <a:chExt cx="2286000" cy="5029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4495800" y="1524000"/>
                  <a:ext cx="967764" cy="50135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GB" sz="1600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5800" y="1524000"/>
                  <a:ext cx="967764" cy="50135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365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5105400" y="1524000"/>
                  <a:ext cx="1676400" cy="5029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GB" sz="1600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n-GB" sz="1600" b="0" i="1" smtClean="0">
                                            <a:latin typeface="Cambria Math"/>
                                          </a:rPr>
                                          <m:t>3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GB" sz="1600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n-GB" sz="1600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</m:m>
                                </m:e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GB" sz="1600" b="0" i="1" smtClean="0">
                                            <a:latin typeface="Cambria Math"/>
                                          </a:rPr>
                                          <m:t>3</m:t>
                                        </m:r>
                                      </m:e>
                                      <m:e>
                                        <m:r>
                                          <a:rPr lang="en-GB" sz="1600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GB" sz="1600" b="0" i="1" smtClean="0">
                                            <a:latin typeface="Cambria Math"/>
                                          </a:rPr>
                                          <m:t>3</m:t>
                                        </m:r>
                                      </m:e>
                                      <m:e>
                                        <m:r>
                                          <a:rPr lang="en-GB" sz="1600" b="0" i="1" smtClean="0">
                                            <a:latin typeface="Cambria Math"/>
                                          </a:rPr>
                                          <m:t>3</m:t>
                                        </m:r>
                                      </m:e>
                                    </m:mr>
                                  </m:m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05400" y="1524000"/>
                  <a:ext cx="1676400" cy="502958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241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0" name="TextBox 49"/>
          <p:cNvSpPr txBox="1"/>
          <p:nvPr/>
        </p:nvSpPr>
        <p:spPr>
          <a:xfrm>
            <a:off x="4495800" y="2209800"/>
            <a:ext cx="745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(2 x 2)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410200" y="2209800"/>
            <a:ext cx="745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(2 x 4)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181600" y="2209800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x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324600" y="2209800"/>
            <a:ext cx="745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(2 x 4)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096000" y="22098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=</a:t>
            </a:r>
            <a:endParaRPr lang="en-GB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4495800" y="2743200"/>
                <a:ext cx="967764" cy="501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2743200"/>
                <a:ext cx="967764" cy="501356"/>
              </a:xfrm>
              <a:prstGeom prst="rect">
                <a:avLst/>
              </a:prstGeom>
              <a:blipFill rotWithShape="1">
                <a:blip r:embed="rId6"/>
                <a:stretch>
                  <a:fillRect b="-36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5105400" y="2743200"/>
                <a:ext cx="3429000" cy="522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sz="16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GB" sz="1600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GB" sz="16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GB" sz="16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sz="1600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en-GB" sz="16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GB" sz="1600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en-GB" sz="1600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  <m:e/>
                                  </m:mr>
                                  <m:mr>
                                    <m:e/>
                                    <m:e/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  <m:e/>
                                  </m:mr>
                                  <m:mr>
                                    <m:e/>
                                    <m:e/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2743200"/>
                <a:ext cx="3429000" cy="522579"/>
              </a:xfrm>
              <a:prstGeom prst="rect">
                <a:avLst/>
              </a:prstGeom>
              <a:blipFill rotWithShape="1">
                <a:blip r:embed="rId7"/>
                <a:stretch>
                  <a:fillRect b="-11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4953000" y="2743200"/>
            <a:ext cx="401520" cy="3048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val 57"/>
          <p:cNvSpPr/>
          <p:nvPr/>
        </p:nvSpPr>
        <p:spPr>
          <a:xfrm>
            <a:off x="4572000" y="2743200"/>
            <a:ext cx="40152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/>
          <p:cNvSpPr/>
          <p:nvPr/>
        </p:nvSpPr>
        <p:spPr>
          <a:xfrm>
            <a:off x="4953000" y="2971800"/>
            <a:ext cx="401520" cy="3048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Oval 59"/>
          <p:cNvSpPr/>
          <p:nvPr/>
        </p:nvSpPr>
        <p:spPr>
          <a:xfrm>
            <a:off x="4572000" y="2971800"/>
            <a:ext cx="40152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Oval 60"/>
          <p:cNvSpPr/>
          <p:nvPr/>
        </p:nvSpPr>
        <p:spPr>
          <a:xfrm>
            <a:off x="5257800" y="2971800"/>
            <a:ext cx="401520" cy="3048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Oval 61"/>
          <p:cNvSpPr/>
          <p:nvPr/>
        </p:nvSpPr>
        <p:spPr>
          <a:xfrm>
            <a:off x="5257800" y="2709558"/>
            <a:ext cx="40152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Oval 62"/>
          <p:cNvSpPr/>
          <p:nvPr/>
        </p:nvSpPr>
        <p:spPr>
          <a:xfrm>
            <a:off x="5562600" y="2971800"/>
            <a:ext cx="401520" cy="3048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Oval 63"/>
          <p:cNvSpPr/>
          <p:nvPr/>
        </p:nvSpPr>
        <p:spPr>
          <a:xfrm>
            <a:off x="5562600" y="2709558"/>
            <a:ext cx="40152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Oval 64"/>
          <p:cNvSpPr/>
          <p:nvPr/>
        </p:nvSpPr>
        <p:spPr>
          <a:xfrm>
            <a:off x="5867400" y="2971800"/>
            <a:ext cx="401520" cy="3048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Oval 65"/>
          <p:cNvSpPr/>
          <p:nvPr/>
        </p:nvSpPr>
        <p:spPr>
          <a:xfrm>
            <a:off x="5867400" y="2709558"/>
            <a:ext cx="40152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Oval 84"/>
          <p:cNvSpPr/>
          <p:nvPr/>
        </p:nvSpPr>
        <p:spPr>
          <a:xfrm>
            <a:off x="6172200" y="2971800"/>
            <a:ext cx="401520" cy="3048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Oval 85"/>
          <p:cNvSpPr/>
          <p:nvPr/>
        </p:nvSpPr>
        <p:spPr>
          <a:xfrm>
            <a:off x="6172200" y="2709558"/>
            <a:ext cx="40152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886200" y="3429000"/>
                <a:ext cx="147283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−1</m:t>
                          </m:r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×1</m:t>
                          </m:r>
                        </m:e>
                      </m:d>
                      <m:r>
                        <a:rPr lang="en-GB" sz="1200" b="0" i="1" smtClean="0">
                          <a:latin typeface="Cambria Math"/>
                          <a:ea typeface="Cambria Math"/>
                        </a:rPr>
                        <m:t>+(2×1)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3429000"/>
                <a:ext cx="1472839" cy="276999"/>
              </a:xfrm>
              <a:prstGeom prst="rect">
                <a:avLst/>
              </a:prstGeom>
              <a:blipFill rotWithShape="1">
                <a:blip r:embed="rId8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5181600" y="3429000"/>
                <a:ext cx="147283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−1</m:t>
                          </m:r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×3</m:t>
                          </m:r>
                        </m:e>
                      </m:d>
                      <m:r>
                        <a:rPr lang="en-GB" sz="1200" b="0" i="1" smtClean="0">
                          <a:latin typeface="Cambria Math"/>
                          <a:ea typeface="Cambria Math"/>
                        </a:rPr>
                        <m:t>+(2×1)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3429000"/>
                <a:ext cx="1472839" cy="276999"/>
              </a:xfrm>
              <a:prstGeom prst="rect">
                <a:avLst/>
              </a:prstGeom>
              <a:blipFill rotWithShape="1">
                <a:blip r:embed="rId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6477000" y="3442648"/>
                <a:ext cx="147283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−1</m:t>
                          </m:r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×3</m:t>
                          </m:r>
                        </m:e>
                      </m:d>
                      <m:r>
                        <a:rPr lang="en-GB" sz="1200" b="0" i="1" smtClean="0">
                          <a:latin typeface="Cambria Math"/>
                          <a:ea typeface="Cambria Math"/>
                        </a:rPr>
                        <m:t>+(2×3)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3442648"/>
                <a:ext cx="1472839" cy="276999"/>
              </a:xfrm>
              <a:prstGeom prst="rect">
                <a:avLst/>
              </a:prstGeom>
              <a:blipFill rotWithShape="1">
                <a:blip r:embed="rId10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7772400" y="3456296"/>
                <a:ext cx="147283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−1</m:t>
                          </m:r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×1</m:t>
                          </m:r>
                        </m:e>
                      </m:d>
                      <m:r>
                        <a:rPr lang="en-GB" sz="1200" b="0" i="1" smtClean="0">
                          <a:latin typeface="Cambria Math"/>
                          <a:ea typeface="Cambria Math"/>
                        </a:rPr>
                        <m:t>+(2×3)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400" y="3456296"/>
                <a:ext cx="1472839" cy="276999"/>
              </a:xfrm>
              <a:prstGeom prst="rect">
                <a:avLst/>
              </a:prstGeom>
              <a:blipFill rotWithShape="1">
                <a:blip r:embed="rId11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3935105" y="3796352"/>
                <a:ext cx="135742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×1</m:t>
                          </m:r>
                        </m:e>
                      </m:d>
                      <m:r>
                        <a:rPr lang="en-GB" sz="1200" b="0" i="1" smtClean="0">
                          <a:latin typeface="Cambria Math"/>
                          <a:ea typeface="Cambria Math"/>
                        </a:rPr>
                        <m:t>+(1×1)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5105" y="3796352"/>
                <a:ext cx="1357423" cy="276999"/>
              </a:xfrm>
              <a:prstGeom prst="rect">
                <a:avLst/>
              </a:prstGeom>
              <a:blipFill rotWithShape="1">
                <a:blip r:embed="rId12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5249839" y="3796352"/>
                <a:ext cx="135742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×3</m:t>
                          </m:r>
                        </m:e>
                      </m:d>
                      <m:r>
                        <a:rPr lang="en-GB" sz="1200" b="0" i="1" smtClean="0">
                          <a:latin typeface="Cambria Math"/>
                          <a:ea typeface="Cambria Math"/>
                        </a:rPr>
                        <m:t>+(1×1)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9839" y="3796352"/>
                <a:ext cx="1357423" cy="276999"/>
              </a:xfrm>
              <a:prstGeom prst="rect">
                <a:avLst/>
              </a:prstGeom>
              <a:blipFill rotWithShape="1">
                <a:blip r:embed="rId13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6545238" y="3796352"/>
                <a:ext cx="135742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×3</m:t>
                          </m:r>
                        </m:e>
                      </m:d>
                      <m:r>
                        <a:rPr lang="en-GB" sz="1200" b="0" i="1" smtClean="0">
                          <a:latin typeface="Cambria Math"/>
                          <a:ea typeface="Cambria Math"/>
                        </a:rPr>
                        <m:t>+(1×3)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5238" y="3796352"/>
                <a:ext cx="1357423" cy="276999"/>
              </a:xfrm>
              <a:prstGeom prst="rect">
                <a:avLst/>
              </a:prstGeom>
              <a:blipFill rotWithShape="1">
                <a:blip r:embed="rId14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7786577" y="3810000"/>
                <a:ext cx="135742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×1</m:t>
                          </m:r>
                        </m:e>
                      </m:d>
                      <m:r>
                        <a:rPr lang="en-GB" sz="1200" b="0" i="1" smtClean="0">
                          <a:latin typeface="Cambria Math"/>
                          <a:ea typeface="Cambria Math"/>
                        </a:rPr>
                        <m:t>+(1×3)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6577" y="3810000"/>
                <a:ext cx="1357423" cy="276999"/>
              </a:xfrm>
              <a:prstGeom prst="rect">
                <a:avLst/>
              </a:prstGeom>
              <a:blipFill rotWithShape="1">
                <a:blip r:embed="rId15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>
            <a:off x="3916907" y="3739487"/>
            <a:ext cx="522709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>
            <a:off x="5268036" y="3400567"/>
            <a:ext cx="2274" cy="6801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>
            <a:off x="6566848" y="3389194"/>
            <a:ext cx="2274" cy="6801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>
            <a:off x="7865660" y="3405116"/>
            <a:ext cx="2274" cy="6801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4572000" y="4495800"/>
                <a:ext cx="1676400" cy="507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sz="16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GB" sz="1600" b="0" i="1" smtClean="0">
                                          <a:latin typeface="Cambria Math"/>
                                        </a:rPr>
                                        <m:t>−1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GB" sz="1600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en-GB" sz="1600" b="0" i="1" smtClean="0">
                                          <a:latin typeface="Cambria Math"/>
                                        </a:rPr>
                                        <m:t>7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sz="1600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en-GB" sz="1600" b="0" i="1" smtClean="0">
                                          <a:latin typeface="Cambria Math"/>
                                        </a:rPr>
                                        <m:t>5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GB" sz="1600" b="0" i="1" smtClean="0">
                                          <a:latin typeface="Cambria Math"/>
                                        </a:rPr>
                                        <m:t>9</m:t>
                                      </m:r>
                                    </m:e>
                                    <m:e>
                                      <m:r>
                                        <a:rPr lang="en-GB" sz="1600" b="0" i="1" smtClean="0">
                                          <a:latin typeface="Cambria Math"/>
                                        </a:rPr>
                                        <m:t>5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495800"/>
                <a:ext cx="1676400" cy="507960"/>
              </a:xfrm>
              <a:prstGeom prst="rect">
                <a:avLst/>
              </a:prstGeom>
              <a:blipFill rotWithShape="1">
                <a:blip r:embed="rId16"/>
                <a:stretch>
                  <a:fillRect b="-36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TextBox 98"/>
          <p:cNvSpPr txBox="1"/>
          <p:nvPr/>
        </p:nvSpPr>
        <p:spPr>
          <a:xfrm>
            <a:off x="4038600" y="5257800"/>
            <a:ext cx="27671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So the new vertices will be at: 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91000" y="5562600"/>
            <a:ext cx="24016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(1,3), (-1,7), (3,9) and (5,5)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81000" y="2286000"/>
            <a:ext cx="3505200" cy="609600"/>
          </a:xfrm>
          <a:prstGeom prst="rect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Rectangle 99"/>
          <p:cNvSpPr/>
          <p:nvPr/>
        </p:nvSpPr>
        <p:spPr>
          <a:xfrm>
            <a:off x="2362200" y="5334000"/>
            <a:ext cx="1371600" cy="533400"/>
          </a:xfrm>
          <a:prstGeom prst="rect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 2">
            <a:extLst>
              <a:ext uri="{FF2B5EF4-FFF2-40B4-BE49-F238E27FC236}">
                <a16:creationId xmlns:a16="http://schemas.microsoft.com/office/drawing/2014/main" id="{52578405-9C96-481F-8E89-1AF24D63EE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21708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4800" dirty="0">
                <a:latin typeface="Comic Sans MS" pitchFamily="66" charset="0"/>
              </a:rPr>
              <a:t>Linear Transformations</a:t>
            </a:r>
          </a:p>
        </p:txBody>
      </p:sp>
      <p:sp>
        <p:nvSpPr>
          <p:cNvPr id="68" name="テキスト ボックス 3">
            <a:extLst>
              <a:ext uri="{FF2B5EF4-FFF2-40B4-BE49-F238E27FC236}">
                <a16:creationId xmlns:a16="http://schemas.microsoft.com/office/drawing/2014/main" id="{15395336-F7C7-44EC-BACE-6421823E9DA0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7A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18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8" grpId="0"/>
      <p:bldP spid="2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1" grpId="2" animBg="1"/>
      <p:bldP spid="61" grpId="3" animBg="1"/>
      <p:bldP spid="62" grpId="0" animBg="1"/>
      <p:bldP spid="62" grpId="1" animBg="1"/>
      <p:bldP spid="62" grpId="2" animBg="1"/>
      <p:bldP spid="62" grpId="3" animBg="1"/>
      <p:bldP spid="63" grpId="0" animBg="1"/>
      <p:bldP spid="63" grpId="1" animBg="1"/>
      <p:bldP spid="63" grpId="2" animBg="1"/>
      <p:bldP spid="63" grpId="3" animBg="1"/>
      <p:bldP spid="64" grpId="0" animBg="1"/>
      <p:bldP spid="64" grpId="1" animBg="1"/>
      <p:bldP spid="64" grpId="2" animBg="1"/>
      <p:bldP spid="64" grpId="3" animBg="1"/>
      <p:bldP spid="65" grpId="0" animBg="1"/>
      <p:bldP spid="65" grpId="1" animBg="1"/>
      <p:bldP spid="65" grpId="2" animBg="1"/>
      <p:bldP spid="65" grpId="3" animBg="1"/>
      <p:bldP spid="66" grpId="0" animBg="1"/>
      <p:bldP spid="66" grpId="1" animBg="1"/>
      <p:bldP spid="66" grpId="2" animBg="1"/>
      <p:bldP spid="66" grpId="3" animBg="1"/>
      <p:bldP spid="85" grpId="0" animBg="1"/>
      <p:bldP spid="85" grpId="1" animBg="1"/>
      <p:bldP spid="85" grpId="2" animBg="1"/>
      <p:bldP spid="85" grpId="3" animBg="1"/>
      <p:bldP spid="86" grpId="0" animBg="1"/>
      <p:bldP spid="86" grpId="1" animBg="1"/>
      <p:bldP spid="86" grpId="2" animBg="1"/>
      <p:bldP spid="86" grpId="3" animBg="1"/>
      <p:bldP spid="8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7" grpId="0"/>
      <p:bldP spid="99" grpId="0"/>
      <p:bldP spid="14" grpId="0"/>
      <p:bldP spid="15" grpId="0" animBg="1"/>
      <p:bldP spid="15" grpId="1" animBg="1"/>
      <p:bldP spid="100" grpId="0" animBg="1"/>
      <p:bldP spid="10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3581400" cy="4876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can use matrices to describe linear transformations</a:t>
            </a: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676400" y="2286000"/>
            <a:ext cx="1656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u="sng" dirty="0">
                <a:latin typeface="Comic Sans MS" pitchFamily="66" charset="0"/>
              </a:rPr>
              <a:t>Original Vertices</a:t>
            </a:r>
            <a:endParaRPr lang="en-GB" sz="1400" u="sng" dirty="0">
              <a:latin typeface="Comic Sans MS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791200" y="2286000"/>
            <a:ext cx="13163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u="sng" dirty="0">
                <a:latin typeface="Comic Sans MS" pitchFamily="66" charset="0"/>
              </a:rPr>
              <a:t>New Vertices</a:t>
            </a:r>
            <a:endParaRPr lang="en-GB" sz="1400" u="sng" dirty="0">
              <a:latin typeface="Comic Sans MS" pitchFamily="66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371600" y="2590800"/>
            <a:ext cx="22685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(1,1), (3,1), (3,3) and (1,3)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191276" y="2590800"/>
            <a:ext cx="24016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(1,3), (-1,7), (3,9) and (5,5)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62000" y="3048000"/>
            <a:ext cx="3505200" cy="3200400"/>
            <a:chOff x="762000" y="3048000"/>
            <a:chExt cx="3505200" cy="3200400"/>
          </a:xfrm>
        </p:grpSpPr>
        <p:pic>
          <p:nvPicPr>
            <p:cNvPr id="68" name="Picture 67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048000"/>
              <a:ext cx="3505200" cy="3200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" name="TextBox 68"/>
            <p:cNvSpPr txBox="1"/>
            <p:nvPr/>
          </p:nvSpPr>
          <p:spPr>
            <a:xfrm>
              <a:off x="3688307" y="4735204"/>
              <a:ext cx="34817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latin typeface="Comic Sans MS" panose="030F0702030302020204" pitchFamily="66" charset="0"/>
                </a:rPr>
                <a:t>10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892278" y="4728652"/>
              <a:ext cx="41229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latin typeface="Comic Sans MS" panose="030F0702030302020204" pitchFamily="66" charset="0"/>
                </a:rPr>
                <a:t>-10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484399" y="3310868"/>
              <a:ext cx="34817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latin typeface="Comic Sans MS" panose="030F0702030302020204" pitchFamily="66" charset="0"/>
                </a:rPr>
                <a:t>10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489778" y="5825788"/>
              <a:ext cx="41229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latin typeface="Comic Sans MS" panose="030F0702030302020204" pitchFamily="66" charset="0"/>
                </a:rPr>
                <a:t>-10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4753155" y="3036498"/>
            <a:ext cx="3505200" cy="3200400"/>
            <a:chOff x="762000" y="3048000"/>
            <a:chExt cx="3505200" cy="3200400"/>
          </a:xfrm>
        </p:grpSpPr>
        <p:pic>
          <p:nvPicPr>
            <p:cNvPr id="75" name="Picture 74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048000"/>
              <a:ext cx="3505200" cy="3200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6" name="TextBox 75"/>
            <p:cNvSpPr txBox="1"/>
            <p:nvPr/>
          </p:nvSpPr>
          <p:spPr>
            <a:xfrm>
              <a:off x="3688307" y="4735204"/>
              <a:ext cx="34817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latin typeface="Comic Sans MS" panose="030F0702030302020204" pitchFamily="66" charset="0"/>
                </a:rPr>
                <a:t>10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892278" y="4728652"/>
              <a:ext cx="41229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latin typeface="Comic Sans MS" panose="030F0702030302020204" pitchFamily="66" charset="0"/>
                </a:rPr>
                <a:t>-10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2484399" y="3310868"/>
              <a:ext cx="34817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latin typeface="Comic Sans MS" panose="030F0702030302020204" pitchFamily="66" charset="0"/>
                </a:rPr>
                <a:t>10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489778" y="5825788"/>
              <a:ext cx="41229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latin typeface="Comic Sans MS" panose="030F0702030302020204" pitchFamily="66" charset="0"/>
                </a:rPr>
                <a:t>-10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062717" y="3986284"/>
            <a:ext cx="152400" cy="152400"/>
            <a:chOff x="7772400" y="1447800"/>
            <a:chExt cx="152400" cy="15240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7772400" y="14478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H="1">
              <a:off x="7772400" y="14478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/>
          <p:nvPr/>
        </p:nvGrpSpPr>
        <p:grpSpPr>
          <a:xfrm>
            <a:off x="6792036" y="3469943"/>
            <a:ext cx="152400" cy="152400"/>
            <a:chOff x="7772400" y="1447800"/>
            <a:chExt cx="152400" cy="152400"/>
          </a:xfrm>
        </p:grpSpPr>
        <p:cxnSp>
          <p:nvCxnSpPr>
            <p:cNvPr id="82" name="Straight Connector 81"/>
            <p:cNvCxnSpPr/>
            <p:nvPr/>
          </p:nvCxnSpPr>
          <p:spPr>
            <a:xfrm>
              <a:off x="7772400" y="14478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H="1">
              <a:off x="7772400" y="14478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/>
          <p:nvPr/>
        </p:nvGrpSpPr>
        <p:grpSpPr>
          <a:xfrm>
            <a:off x="6248400" y="3731525"/>
            <a:ext cx="152400" cy="152400"/>
            <a:chOff x="7772400" y="1447800"/>
            <a:chExt cx="152400" cy="152400"/>
          </a:xfrm>
        </p:grpSpPr>
        <p:cxnSp>
          <p:nvCxnSpPr>
            <p:cNvPr id="98" name="Straight Connector 97"/>
            <p:cNvCxnSpPr/>
            <p:nvPr/>
          </p:nvCxnSpPr>
          <p:spPr>
            <a:xfrm>
              <a:off x="7772400" y="14478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H="1">
              <a:off x="7772400" y="14478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 101"/>
          <p:cNvGrpSpPr/>
          <p:nvPr/>
        </p:nvGrpSpPr>
        <p:grpSpPr>
          <a:xfrm>
            <a:off x="6509982" y="4225120"/>
            <a:ext cx="152400" cy="152400"/>
            <a:chOff x="7772400" y="1447800"/>
            <a:chExt cx="152400" cy="152400"/>
          </a:xfrm>
        </p:grpSpPr>
        <p:cxnSp>
          <p:nvCxnSpPr>
            <p:cNvPr id="103" name="Straight Connector 102"/>
            <p:cNvCxnSpPr/>
            <p:nvPr/>
          </p:nvCxnSpPr>
          <p:spPr>
            <a:xfrm>
              <a:off x="7772400" y="14478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flipH="1">
              <a:off x="7772400" y="14478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104"/>
          <p:cNvGrpSpPr/>
          <p:nvPr/>
        </p:nvGrpSpPr>
        <p:grpSpPr>
          <a:xfrm>
            <a:off x="2803478" y="4237630"/>
            <a:ext cx="152400" cy="152400"/>
            <a:chOff x="7772400" y="1447800"/>
            <a:chExt cx="152400" cy="152400"/>
          </a:xfrm>
        </p:grpSpPr>
        <p:cxnSp>
          <p:nvCxnSpPr>
            <p:cNvPr id="106" name="Straight Connector 105"/>
            <p:cNvCxnSpPr/>
            <p:nvPr/>
          </p:nvCxnSpPr>
          <p:spPr>
            <a:xfrm>
              <a:off x="7772400" y="14478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H="1">
              <a:off x="7772400" y="14478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Group 107"/>
          <p:cNvGrpSpPr/>
          <p:nvPr/>
        </p:nvGrpSpPr>
        <p:grpSpPr>
          <a:xfrm>
            <a:off x="2532797" y="4239904"/>
            <a:ext cx="152400" cy="152400"/>
            <a:chOff x="7772400" y="1447800"/>
            <a:chExt cx="152400" cy="152400"/>
          </a:xfrm>
        </p:grpSpPr>
        <p:cxnSp>
          <p:nvCxnSpPr>
            <p:cNvPr id="109" name="Straight Connector 108"/>
            <p:cNvCxnSpPr/>
            <p:nvPr/>
          </p:nvCxnSpPr>
          <p:spPr>
            <a:xfrm>
              <a:off x="7772400" y="14478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flipH="1">
              <a:off x="7772400" y="14478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110"/>
          <p:cNvGrpSpPr/>
          <p:nvPr/>
        </p:nvGrpSpPr>
        <p:grpSpPr>
          <a:xfrm>
            <a:off x="2794379" y="4501487"/>
            <a:ext cx="152400" cy="152400"/>
            <a:chOff x="7772400" y="1447800"/>
            <a:chExt cx="152400" cy="152400"/>
          </a:xfrm>
        </p:grpSpPr>
        <p:cxnSp>
          <p:nvCxnSpPr>
            <p:cNvPr id="112" name="Straight Connector 111"/>
            <p:cNvCxnSpPr/>
            <p:nvPr/>
          </p:nvCxnSpPr>
          <p:spPr>
            <a:xfrm>
              <a:off x="7772400" y="14478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flipH="1">
              <a:off x="7772400" y="14478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Group 113"/>
          <p:cNvGrpSpPr/>
          <p:nvPr/>
        </p:nvGrpSpPr>
        <p:grpSpPr>
          <a:xfrm>
            <a:off x="2537346" y="4503762"/>
            <a:ext cx="152400" cy="152400"/>
            <a:chOff x="7772400" y="1447800"/>
            <a:chExt cx="152400" cy="152400"/>
          </a:xfrm>
        </p:grpSpPr>
        <p:cxnSp>
          <p:nvCxnSpPr>
            <p:cNvPr id="115" name="Straight Connector 114"/>
            <p:cNvCxnSpPr/>
            <p:nvPr/>
          </p:nvCxnSpPr>
          <p:spPr>
            <a:xfrm>
              <a:off x="7772400" y="14478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flipH="1">
              <a:off x="7772400" y="14478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/>
          <p:cNvSpPr/>
          <p:nvPr/>
        </p:nvSpPr>
        <p:spPr>
          <a:xfrm>
            <a:off x="2620370" y="4326341"/>
            <a:ext cx="259308" cy="25930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0" name="Group 19"/>
          <p:cNvGrpSpPr/>
          <p:nvPr/>
        </p:nvGrpSpPr>
        <p:grpSpPr>
          <a:xfrm>
            <a:off x="6318913" y="3550692"/>
            <a:ext cx="834788" cy="762001"/>
            <a:chOff x="6318913" y="3550692"/>
            <a:chExt cx="834788" cy="762001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6318913" y="3807725"/>
              <a:ext cx="272956" cy="50496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6880745" y="3550692"/>
              <a:ext cx="272956" cy="50496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flipH="1">
              <a:off x="6619164" y="4053385"/>
              <a:ext cx="532263" cy="25930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flipH="1">
              <a:off x="6334835" y="3550693"/>
              <a:ext cx="532263" cy="25930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Rectangle 2">
            <a:extLst>
              <a:ext uri="{FF2B5EF4-FFF2-40B4-BE49-F238E27FC236}">
                <a16:creationId xmlns:a16="http://schemas.microsoft.com/office/drawing/2014/main" id="{B12E4F5A-AEC6-40B8-B9F2-0D9FBF9419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21708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4800" dirty="0">
                <a:latin typeface="Comic Sans MS" pitchFamily="66" charset="0"/>
              </a:rPr>
              <a:t>Linear Transformations</a:t>
            </a:r>
          </a:p>
        </p:txBody>
      </p:sp>
      <p:sp>
        <p:nvSpPr>
          <p:cNvPr id="55" name="テキスト ボックス 3">
            <a:extLst>
              <a:ext uri="{FF2B5EF4-FFF2-40B4-BE49-F238E27FC236}">
                <a16:creationId xmlns:a16="http://schemas.microsoft.com/office/drawing/2014/main" id="{27C6D60A-3D12-4199-A245-B3793334554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7A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96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48" grpId="0"/>
      <p:bldP spid="49" grpId="0"/>
      <p:bldP spid="67" grpId="0"/>
      <p:bldP spid="16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842</TotalTime>
  <Words>5786</Words>
  <Application>Microsoft Office PowerPoint</Application>
  <PresentationFormat>画面に合わせる (4:3)</PresentationFormat>
  <Paragraphs>1076</Paragraphs>
  <Slides>52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52</vt:i4>
      </vt:variant>
    </vt:vector>
  </HeadingPairs>
  <TitlesOfParts>
    <vt:vector size="64" baseType="lpstr">
      <vt:lpstr>游ゴシック</vt:lpstr>
      <vt:lpstr>游ゴシック Light</vt:lpstr>
      <vt:lpstr>Arial</vt:lpstr>
      <vt:lpstr>Arial Black</vt:lpstr>
      <vt:lpstr>Calibri</vt:lpstr>
      <vt:lpstr>Calibri Light</vt:lpstr>
      <vt:lpstr>Cambria Math</vt:lpstr>
      <vt:lpstr>Comic Sans MS</vt:lpstr>
      <vt:lpstr>French Script MT</vt:lpstr>
      <vt:lpstr>Segoe UI Black</vt:lpstr>
      <vt:lpstr>Wingdings</vt:lpstr>
      <vt:lpstr>Office テーマ</vt:lpstr>
      <vt:lpstr>PowerPoint プレゼンテーション</vt:lpstr>
      <vt:lpstr>Prior Knowledge Check</vt:lpstr>
      <vt:lpstr>PowerPoint プレゼンテーション</vt:lpstr>
      <vt:lpstr>Linear Transformations</vt:lpstr>
      <vt:lpstr>Linear Transformations</vt:lpstr>
      <vt:lpstr>Linear Transformations</vt:lpstr>
      <vt:lpstr>Linear Transformations</vt:lpstr>
      <vt:lpstr>Linear Transformations</vt:lpstr>
      <vt:lpstr>Linear Transformations</vt:lpstr>
      <vt:lpstr>PowerPoint プレゼンテーション</vt:lpstr>
      <vt:lpstr>Linear Transformations</vt:lpstr>
      <vt:lpstr>Linear Transformations</vt:lpstr>
      <vt:lpstr>Linear Transformations</vt:lpstr>
      <vt:lpstr>Linear Transformations</vt:lpstr>
      <vt:lpstr>Linear Transformations</vt:lpstr>
      <vt:lpstr>Linear Transformations</vt:lpstr>
      <vt:lpstr>Linear Transformations</vt:lpstr>
      <vt:lpstr>Linear Transformations</vt:lpstr>
      <vt:lpstr>Linear Transformations</vt:lpstr>
      <vt:lpstr>PowerPoint プレゼンテーション</vt:lpstr>
      <vt:lpstr>Linear Transformations</vt:lpstr>
      <vt:lpstr>Linear Transformations</vt:lpstr>
      <vt:lpstr>Linear Transformations</vt:lpstr>
      <vt:lpstr>PowerPoint プレゼンテーション</vt:lpstr>
      <vt:lpstr>Linear Transformations</vt:lpstr>
      <vt:lpstr>Linear Transformations</vt:lpstr>
      <vt:lpstr>Linear Transformations</vt:lpstr>
      <vt:lpstr>Linear Transformations</vt:lpstr>
      <vt:lpstr>Linear Transformations</vt:lpstr>
      <vt:lpstr>Linear Transformations</vt:lpstr>
      <vt:lpstr>Linear Transformations</vt:lpstr>
      <vt:lpstr>Linear Transformations</vt:lpstr>
      <vt:lpstr>Linear Transformations</vt:lpstr>
      <vt:lpstr>PowerPoint プレゼンテーション</vt:lpstr>
      <vt:lpstr>Linear Transformations</vt:lpstr>
      <vt:lpstr>Linear Transformations</vt:lpstr>
      <vt:lpstr>Linear Transformations</vt:lpstr>
      <vt:lpstr>Linear Transformations</vt:lpstr>
      <vt:lpstr>Linear Transformations</vt:lpstr>
      <vt:lpstr>Linear Transformations</vt:lpstr>
      <vt:lpstr>Linear Transformations</vt:lpstr>
      <vt:lpstr>Linear Transformations</vt:lpstr>
      <vt:lpstr>Linear Transformations</vt:lpstr>
      <vt:lpstr>Linear Transformations</vt:lpstr>
      <vt:lpstr>Linear Transformations</vt:lpstr>
      <vt:lpstr>PowerPoint プレゼンテーション</vt:lpstr>
      <vt:lpstr>Linear Transformations</vt:lpstr>
      <vt:lpstr>Linear Transformations</vt:lpstr>
      <vt:lpstr>Linear Transformations</vt:lpstr>
      <vt:lpstr>Linear Transformations</vt:lpstr>
      <vt:lpstr>Linear Transformations</vt:lpstr>
      <vt:lpstr>Linear Transformations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Mike Pye</dc:creator>
  <cp:lastModifiedBy>Mike Pye</cp:lastModifiedBy>
  <cp:revision>170</cp:revision>
  <cp:lastPrinted>2017-11-21T05:26:55Z</cp:lastPrinted>
  <dcterms:created xsi:type="dcterms:W3CDTF">2017-08-14T15:35:38Z</dcterms:created>
  <dcterms:modified xsi:type="dcterms:W3CDTF">2018-08-13T23:50:21Z</dcterms:modified>
</cp:coreProperties>
</file>