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93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8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34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4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3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3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9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0"/>
            <a:ext cx="3324500" cy="559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38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3038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3038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D224-AA2B-4362-88A2-52D91653F704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93BBB-745A-4CBE-B6CF-193B45109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8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5268682"/>
                  </p:ext>
                </p:extLst>
              </p:nvPr>
            </p:nvGraphicFramePr>
            <p:xfrm>
              <a:off x="163903" y="163903"/>
              <a:ext cx="8781691" cy="64437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2202">
                      <a:extLst>
                        <a:ext uri="{9D8B030D-6E8A-4147-A177-3AD203B41FA5}">
                          <a16:colId xmlns:a16="http://schemas.microsoft.com/office/drawing/2014/main" val="3689568675"/>
                        </a:ext>
                      </a:extLst>
                    </a:gridCol>
                    <a:gridCol w="2096220">
                      <a:extLst>
                        <a:ext uri="{9D8B030D-6E8A-4147-A177-3AD203B41FA5}">
                          <a16:colId xmlns:a16="http://schemas.microsoft.com/office/drawing/2014/main" val="2515229639"/>
                        </a:ext>
                      </a:extLst>
                    </a:gridCol>
                    <a:gridCol w="2613803">
                      <a:extLst>
                        <a:ext uri="{9D8B030D-6E8A-4147-A177-3AD203B41FA5}">
                          <a16:colId xmlns:a16="http://schemas.microsoft.com/office/drawing/2014/main" val="951590533"/>
                        </a:ext>
                      </a:extLst>
                    </a:gridCol>
                    <a:gridCol w="2829466">
                      <a:extLst>
                        <a:ext uri="{9D8B030D-6E8A-4147-A177-3AD203B41FA5}">
                          <a16:colId xmlns:a16="http://schemas.microsoft.com/office/drawing/2014/main" val="2285423225"/>
                        </a:ext>
                      </a:extLst>
                    </a:gridCol>
                  </a:tblGrid>
                  <a:tr h="398764"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Hypothesis Tests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Binomial Distribution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Normal Distribution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Correlation Coefficient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8918348"/>
                      </a:ext>
                    </a:extLst>
                  </a:tr>
                  <a:tr h="1406585"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Notes</a:t>
                          </a:r>
                        </a:p>
                        <a:p>
                          <a:pPr algn="ctr"/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r>
                            <a:rPr lang="en-GB" sz="1100" dirty="0" smtClean="0"/>
                            <a:t>Assume probability is as it says in initial problem (H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) and investigate how likely a set of results is. If is sufficiently unlikely,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accept</a:t>
                          </a:r>
                          <a:r>
                            <a:rPr lang="en-GB" sz="1100" baseline="-25000" dirty="0" smtClean="0"/>
                            <a:t>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dirty="0" smtClean="0"/>
                            <a:t>.</a:t>
                          </a:r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 smtClean="0"/>
                            <a:t>Assume mean takes value in original statement and investigate the likelihood of new mean happening (or more extreme result) usually with results from a sample </a:t>
                          </a:r>
                          <a:r>
                            <a:rPr lang="en-GB" sz="1100" baseline="0" dirty="0" smtClean="0"/>
                            <a:t>–remember to </a:t>
                          </a:r>
                          <a:r>
                            <a:rPr lang="en-GB" sz="1100" dirty="0" smtClean="0"/>
                            <a:t>divide variance by n or</a:t>
                          </a:r>
                          <a:r>
                            <a:rPr lang="en-GB" sz="1100" baseline="0" dirty="0" smtClean="0"/>
                            <a:t> standard deviation by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√</m:t>
                              </m:r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100" dirty="0" smtClean="0"/>
                            <a:t>. If sufficiently unlikely, </a:t>
                          </a:r>
                          <a:r>
                            <a:rPr lang="en-GB" sz="1100" baseline="0" dirty="0" smtClean="0"/>
                            <a:t>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accept</a:t>
                          </a:r>
                          <a:r>
                            <a:rPr lang="en-GB" sz="1100" baseline="-25000" dirty="0" smtClean="0"/>
                            <a:t>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dirty="0" smtClean="0"/>
                            <a:t>.</a:t>
                          </a:r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r>
                            <a:rPr lang="en-GB" sz="1100" dirty="0" smtClean="0"/>
                            <a:t>Assume there is no correlation (H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) </a:t>
                          </a:r>
                          <a:r>
                            <a:rPr lang="en-GB" sz="1100" dirty="0" smtClean="0"/>
                            <a:t>and find PMCC for data given. Use the statement to determine 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. </a:t>
                          </a:r>
                          <a:r>
                            <a:rPr lang="en-GB" sz="1100" dirty="0" smtClean="0"/>
                            <a:t>Use table to decide how</a:t>
                          </a:r>
                          <a:r>
                            <a:rPr lang="en-GB" sz="1100" baseline="0" dirty="0" smtClean="0"/>
                            <a:t> strong the correlation needs to be for there to be enough evidence to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.</a:t>
                          </a:r>
                          <a:endParaRPr lang="en-GB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3492554"/>
                      </a:ext>
                    </a:extLst>
                  </a:tr>
                  <a:tr h="717775"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H</a:t>
                          </a:r>
                          <a:r>
                            <a:rPr lang="en-GB" sz="1600" baseline="-25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P = p</a:t>
                          </a:r>
                        </a:p>
                        <a:p>
                          <a:pPr algn="ctr"/>
                          <a:r>
                            <a:rPr lang="en-GB" sz="1200" i="1" dirty="0" smtClean="0"/>
                            <a:t>Probability is what it says in initial set-up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2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i="1" dirty="0" smtClean="0"/>
                            <a:t>Probability is what it says in initial set-up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i="1" dirty="0" smtClean="0"/>
                            <a:t>PMCC = 0 (no correlation)</a:t>
                          </a:r>
                          <a:endParaRPr lang="en-GB" sz="1400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0588696"/>
                      </a:ext>
                    </a:extLst>
                  </a:tr>
                  <a:tr h="1568472"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H</a:t>
                          </a:r>
                          <a:r>
                            <a:rPr lang="en-GB" sz="1600" baseline="-25000" dirty="0" smtClean="0"/>
                            <a:t>1</a:t>
                          </a:r>
                        </a:p>
                        <a:p>
                          <a:pPr algn="ctr"/>
                          <a:endParaRPr lang="en-GB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P &gt; p</a:t>
                          </a:r>
                        </a:p>
                        <a:p>
                          <a:pPr algn="ctr"/>
                          <a:r>
                            <a:rPr lang="en-GB" sz="1200" dirty="0" smtClean="0"/>
                            <a:t>P &lt; p</a:t>
                          </a:r>
                        </a:p>
                        <a:p>
                          <a:pPr algn="ctr"/>
                          <a:r>
                            <a:rPr lang="en-GB" sz="1200" dirty="0" smtClean="0"/>
                            <a:t>P ≠ p</a:t>
                          </a:r>
                        </a:p>
                        <a:p>
                          <a:pPr algn="ctr"/>
                          <a:r>
                            <a:rPr lang="en-GB" sz="1200" i="1" dirty="0" smtClean="0"/>
                            <a:t>Probability is greater than/ less than/ different to initially stated.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i="1" dirty="0" smtClean="0"/>
                            <a:t>Mean is greater than/ less than/ different to initially stated.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en-GB" sz="12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en-GB" sz="12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≠0</m:t>
                              </m:r>
                            </m:oMath>
                          </a14:m>
                          <a:r>
                            <a:rPr lang="en-GB" sz="1200" dirty="0" smtClean="0"/>
                            <a:t> </a:t>
                          </a:r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i="1" dirty="0" smtClean="0"/>
                            <a:t>PMCC is greater than/ less than/ not equal to 0. (Correlation is positive/ negative/ there is some sort of </a:t>
                          </a:r>
                          <a:r>
                            <a:rPr lang="en-GB" sz="1200" i="1" smtClean="0"/>
                            <a:t>correlation which</a:t>
                          </a:r>
                          <a:r>
                            <a:rPr lang="en-GB" sz="1200" i="1" baseline="0" smtClean="0"/>
                            <a:t> can come</a:t>
                          </a:r>
                          <a:r>
                            <a:rPr lang="en-GB" sz="1200" i="1" smtClean="0"/>
                            <a:t> </a:t>
                          </a:r>
                          <a:r>
                            <a:rPr lang="en-GB" sz="1200" i="1" dirty="0" smtClean="0"/>
                            <a:t>from</a:t>
                          </a:r>
                          <a:r>
                            <a:rPr lang="en-GB" sz="1200" i="1" baseline="0" dirty="0" smtClean="0"/>
                            <a:t> </a:t>
                          </a:r>
                          <a:r>
                            <a:rPr lang="en-GB" sz="1200" i="1" baseline="0" smtClean="0"/>
                            <a:t>belief of </a:t>
                          </a:r>
                          <a:r>
                            <a:rPr lang="en-GB" sz="1200" i="1" smtClean="0"/>
                            <a:t>no </a:t>
                          </a:r>
                          <a:r>
                            <a:rPr lang="en-GB" sz="1200" i="1" dirty="0" smtClean="0"/>
                            <a:t>correlation)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8654887"/>
                      </a:ext>
                    </a:extLst>
                  </a:tr>
                  <a:tr h="1688101"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r>
                            <a:rPr lang="en-GB" sz="1600" dirty="0" smtClean="0"/>
                            <a:t>Conclusion</a:t>
                          </a:r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</a:t>
                          </a:r>
                          <a:r>
                            <a:rPr lang="en-GB" sz="1100" baseline="0" dirty="0" smtClean="0"/>
                            <a:t> to probability found in relation to level of significance for test (remember to divide by two if two-tailed)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is/</a:t>
                          </a:r>
                          <a:r>
                            <a:rPr lang="en-GB" sz="1100" baseline="0" dirty="0" smtClean="0"/>
                            <a:t> is not enough </a:t>
                          </a:r>
                          <a:r>
                            <a:rPr lang="en-GB" sz="1100" baseline="0" dirty="0" smtClean="0"/>
                            <a:t>evidence </a:t>
                          </a:r>
                          <a:r>
                            <a:rPr lang="en-GB" sz="1100" baseline="0" dirty="0" smtClean="0"/>
                            <a:t>to support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accept/reject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</a:t>
                          </a:r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</a:t>
                          </a:r>
                          <a:r>
                            <a:rPr lang="en-GB" sz="1100" baseline="0" dirty="0" smtClean="0"/>
                            <a:t> to probability found in relation to level of significance for test (remember to divide by two if two-tailed)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is/</a:t>
                          </a:r>
                          <a:r>
                            <a:rPr lang="en-GB" sz="1100" baseline="0" dirty="0" smtClean="0"/>
                            <a:t> is not </a:t>
                          </a:r>
                          <a:r>
                            <a:rPr lang="en-GB" sz="1100" baseline="0" smtClean="0"/>
                            <a:t>enough </a:t>
                          </a:r>
                          <a:r>
                            <a:rPr lang="en-GB" sz="1100" baseline="0" smtClean="0"/>
                            <a:t>evidence </a:t>
                          </a:r>
                          <a:r>
                            <a:rPr lang="en-GB" sz="1100" baseline="0" dirty="0" smtClean="0"/>
                            <a:t>to support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accept/reject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 to value in table using &gt;, &lt; sign and if higher/ lower</a:t>
                          </a:r>
                          <a:r>
                            <a:rPr lang="en-GB" sz="1100" baseline="0" dirty="0" smtClean="0"/>
                            <a:t> value conclude: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 </a:t>
                          </a:r>
                          <a:r>
                            <a:rPr lang="en-GB" sz="1100" baseline="0" dirty="0" smtClean="0"/>
                            <a:t>enough/ insufficient evidence to suggest there is correlation present,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accept/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 (</a:t>
                          </a:r>
                          <a:r>
                            <a:rPr lang="en-GB" sz="1100" baseline="0" dirty="0" err="1" smtClean="0"/>
                            <a:t>ie</a:t>
                          </a:r>
                          <a:r>
                            <a:rPr lang="en-GB" sz="1100" baseline="0" dirty="0" smtClean="0"/>
                            <a:t> as x varies, y does/ does not varies – but in more context)</a:t>
                          </a:r>
                          <a:endParaRPr lang="en-GB" sz="1600" baseline="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baseline="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039405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5268682"/>
                  </p:ext>
                </p:extLst>
              </p:nvPr>
            </p:nvGraphicFramePr>
            <p:xfrm>
              <a:off x="163903" y="163903"/>
              <a:ext cx="8781691" cy="64437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2202">
                      <a:extLst>
                        <a:ext uri="{9D8B030D-6E8A-4147-A177-3AD203B41FA5}">
                          <a16:colId xmlns:a16="http://schemas.microsoft.com/office/drawing/2014/main" val="3689568675"/>
                        </a:ext>
                      </a:extLst>
                    </a:gridCol>
                    <a:gridCol w="2096220">
                      <a:extLst>
                        <a:ext uri="{9D8B030D-6E8A-4147-A177-3AD203B41FA5}">
                          <a16:colId xmlns:a16="http://schemas.microsoft.com/office/drawing/2014/main" val="2515229639"/>
                        </a:ext>
                      </a:extLst>
                    </a:gridCol>
                    <a:gridCol w="2613803">
                      <a:extLst>
                        <a:ext uri="{9D8B030D-6E8A-4147-A177-3AD203B41FA5}">
                          <a16:colId xmlns:a16="http://schemas.microsoft.com/office/drawing/2014/main" val="951590533"/>
                        </a:ext>
                      </a:extLst>
                    </a:gridCol>
                    <a:gridCol w="2829466">
                      <a:extLst>
                        <a:ext uri="{9D8B030D-6E8A-4147-A177-3AD203B41FA5}">
                          <a16:colId xmlns:a16="http://schemas.microsoft.com/office/drawing/2014/main" val="228542322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Hypothesis Tests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Binomial Distribution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Normal Distribution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Correlation Coefficient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8918348"/>
                      </a:ext>
                    </a:extLst>
                  </a:tr>
                  <a:tr h="1612710"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Notes</a:t>
                          </a:r>
                        </a:p>
                        <a:p>
                          <a:pPr algn="ctr"/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r>
                            <a:rPr lang="en-GB" sz="1100" dirty="0" smtClean="0"/>
                            <a:t>Assume probability is as it says in initial problem (H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) and investigate how likely a set of results is. If is sufficiently unlikely,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accept</a:t>
                          </a:r>
                          <a:r>
                            <a:rPr lang="en-GB" sz="1100" baseline="-25000" dirty="0" smtClean="0"/>
                            <a:t>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dirty="0" smtClean="0"/>
                            <a:t>.</a:t>
                          </a:r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7972" t="-28679" r="-109324" b="-272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endParaRPr lang="en-GB" sz="1100" dirty="0" smtClean="0"/>
                        </a:p>
                        <a:p>
                          <a:pPr algn="ctr"/>
                          <a:r>
                            <a:rPr lang="en-GB" sz="1100" dirty="0" smtClean="0"/>
                            <a:t>Assume there is no correlation (H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) </a:t>
                          </a:r>
                          <a:r>
                            <a:rPr lang="en-GB" sz="1100" dirty="0" smtClean="0"/>
                            <a:t>and find PMCC for data given. Use the statement to determine 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. </a:t>
                          </a:r>
                          <a:r>
                            <a:rPr lang="en-GB" sz="1100" dirty="0" smtClean="0"/>
                            <a:t>Use table to decide how</a:t>
                          </a:r>
                          <a:r>
                            <a:rPr lang="en-GB" sz="1100" baseline="0" dirty="0" smtClean="0"/>
                            <a:t> strong the correlation needs to be for there to be enough evidence to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.</a:t>
                          </a:r>
                          <a:endParaRPr lang="en-GB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3492554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H</a:t>
                          </a:r>
                          <a:r>
                            <a:rPr lang="en-GB" sz="1600" baseline="-25000" dirty="0" smtClean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P = p</a:t>
                          </a:r>
                        </a:p>
                        <a:p>
                          <a:pPr algn="ctr"/>
                          <a:r>
                            <a:rPr lang="en-GB" sz="1200" i="1" dirty="0" smtClean="0"/>
                            <a:t>Probability is what it says in initial set-up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7972" t="-252593" r="-109324" b="-434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0323" t="-252593" r="-860" b="-4340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0588696"/>
                      </a:ext>
                    </a:extLst>
                  </a:tr>
                  <a:tr h="1615440"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 smtClean="0"/>
                            <a:t>H</a:t>
                          </a:r>
                          <a:r>
                            <a:rPr lang="en-GB" sz="1600" baseline="-25000" dirty="0" smtClean="0"/>
                            <a:t>1</a:t>
                          </a:r>
                        </a:p>
                        <a:p>
                          <a:pPr algn="ctr"/>
                          <a:endParaRPr lang="en-GB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 smtClean="0"/>
                        </a:p>
                        <a:p>
                          <a:pPr algn="ctr"/>
                          <a:r>
                            <a:rPr lang="en-GB" sz="1200" dirty="0" smtClean="0"/>
                            <a:t>P &gt; p</a:t>
                          </a:r>
                        </a:p>
                        <a:p>
                          <a:pPr algn="ctr"/>
                          <a:r>
                            <a:rPr lang="en-GB" sz="1200" dirty="0" smtClean="0"/>
                            <a:t>P &lt; p</a:t>
                          </a:r>
                        </a:p>
                        <a:p>
                          <a:pPr algn="ctr"/>
                          <a:r>
                            <a:rPr lang="en-GB" sz="1200" dirty="0" smtClean="0"/>
                            <a:t>P ≠ p</a:t>
                          </a:r>
                        </a:p>
                        <a:p>
                          <a:pPr algn="ctr"/>
                          <a:r>
                            <a:rPr lang="en-GB" sz="1200" i="1" dirty="0" smtClean="0"/>
                            <a:t>Probability is greater than/ less than/ different to initially stated.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7972" t="-179623" r="-109324" b="-121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0323" t="-179623" r="-860" b="-1211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8654887"/>
                      </a:ext>
                    </a:extLst>
                  </a:tr>
                  <a:tr h="1935480"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endParaRPr lang="en-GB" sz="1600" dirty="0" smtClean="0"/>
                        </a:p>
                        <a:p>
                          <a:pPr algn="ctr"/>
                          <a:r>
                            <a:rPr lang="en-GB" sz="1600" dirty="0" smtClean="0"/>
                            <a:t>Conclusion</a:t>
                          </a:r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</a:t>
                          </a:r>
                          <a:r>
                            <a:rPr lang="en-GB" sz="1100" baseline="0" dirty="0" smtClean="0"/>
                            <a:t> to probability found in relation to level of significance for test (remember to divide by two if two-tailed)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is/</a:t>
                          </a:r>
                          <a:r>
                            <a:rPr lang="en-GB" sz="1100" baseline="0" dirty="0" smtClean="0"/>
                            <a:t> is not enough </a:t>
                          </a:r>
                          <a:r>
                            <a:rPr lang="en-GB" sz="1100" baseline="0" dirty="0" smtClean="0"/>
                            <a:t>evidence </a:t>
                          </a:r>
                          <a:r>
                            <a:rPr lang="en-GB" sz="1100" baseline="0" dirty="0" smtClean="0"/>
                            <a:t>to support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accept/reject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</a:t>
                          </a:r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</a:t>
                          </a:r>
                          <a:r>
                            <a:rPr lang="en-GB" sz="1100" baseline="0" dirty="0" smtClean="0"/>
                            <a:t> to probability found in relation to level of significance for test (remember to divide by two if two-tailed)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is/</a:t>
                          </a:r>
                          <a:r>
                            <a:rPr lang="en-GB" sz="1100" baseline="0" dirty="0" smtClean="0"/>
                            <a:t> is not </a:t>
                          </a:r>
                          <a:r>
                            <a:rPr lang="en-GB" sz="1100" baseline="0" smtClean="0"/>
                            <a:t>enough </a:t>
                          </a:r>
                          <a:r>
                            <a:rPr lang="en-GB" sz="1100" baseline="0" smtClean="0"/>
                            <a:t>evidence </a:t>
                          </a:r>
                          <a:r>
                            <a:rPr lang="en-GB" sz="1100" baseline="0" dirty="0" smtClean="0"/>
                            <a:t>to support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accept/reject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 smtClean="0"/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Refer to value in table using &gt;, &lt; sign and if higher/ lower</a:t>
                          </a:r>
                          <a:r>
                            <a:rPr lang="en-GB" sz="1100" baseline="0" dirty="0" smtClean="0"/>
                            <a:t> value conclude: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dirty="0" smtClean="0"/>
                            <a:t>There is </a:t>
                          </a:r>
                          <a:r>
                            <a:rPr lang="en-GB" sz="1100" baseline="0" dirty="0" smtClean="0"/>
                            <a:t>enough/ insufficient evidence to suggest there is correlation present,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therefore we reject/ accept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0 </a:t>
                          </a:r>
                          <a:r>
                            <a:rPr lang="en-GB" sz="1100" baseline="0" dirty="0" smtClean="0"/>
                            <a:t>and accept/ reject </a:t>
                          </a:r>
                          <a:r>
                            <a:rPr lang="en-GB" sz="1100" dirty="0" smtClean="0"/>
                            <a:t>H</a:t>
                          </a:r>
                          <a:r>
                            <a:rPr lang="en-GB" sz="1100" baseline="-25000" dirty="0" smtClean="0"/>
                            <a:t>1</a:t>
                          </a:r>
                          <a:r>
                            <a:rPr lang="en-GB" sz="1100" baseline="0" dirty="0" smtClean="0"/>
                            <a:t>, </a:t>
                          </a:r>
                        </a:p>
                        <a:p>
                          <a:pPr marL="171450" marR="0" lvl="0" indent="-17145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Char char="-"/>
                            <a:tabLst/>
                            <a:defRPr/>
                          </a:pPr>
                          <a:r>
                            <a:rPr lang="en-GB" sz="1100" baseline="0" dirty="0" smtClean="0"/>
                            <a:t>concluding ‘</a:t>
                          </a:r>
                          <a:r>
                            <a:rPr lang="en-GB" sz="1100" i="1" baseline="0" dirty="0" smtClean="0"/>
                            <a:t>context</a:t>
                          </a:r>
                          <a:r>
                            <a:rPr lang="en-GB" sz="1100" baseline="0" dirty="0" smtClean="0"/>
                            <a:t>’ (</a:t>
                          </a:r>
                          <a:r>
                            <a:rPr lang="en-GB" sz="1100" baseline="0" dirty="0" err="1" smtClean="0"/>
                            <a:t>ie</a:t>
                          </a:r>
                          <a:r>
                            <a:rPr lang="en-GB" sz="1100" baseline="0" dirty="0" smtClean="0"/>
                            <a:t> as x varies, y does/ does not varies – but in more context)</a:t>
                          </a:r>
                          <a:endParaRPr lang="en-GB" sz="1600" baseline="0" dirty="0" smtClean="0"/>
                        </a:p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baseline="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03940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4327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3F10F6-6D6F-43E7-AE1E-7BBD6E8295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9F6584-83D0-4402-9A66-A9A03E06F7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62E588-DF2B-4B80-8594-8B3D13C3FBCB}">
  <ds:schemaRefs>
    <ds:schemaRef ds:uri="00eee050-7eda-4a68-8825-514e694f5f09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78db98b4-7c56-4667-9532-fea666d1eda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137</TotalTime>
  <Words>415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Theme1</vt:lpstr>
      <vt:lpstr>PowerPoint Presentation</vt:lpstr>
    </vt:vector>
  </TitlesOfParts>
  <Company>RW Allen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 Westwater</dc:creator>
  <cp:lastModifiedBy>Mr G Westwater (Staff)</cp:lastModifiedBy>
  <cp:revision>51</cp:revision>
  <dcterms:created xsi:type="dcterms:W3CDTF">2015-01-28T16:55:49Z</dcterms:created>
  <dcterms:modified xsi:type="dcterms:W3CDTF">2021-05-07T12:53:21Z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