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0" r:id="rId6"/>
    <p:sldId id="277" r:id="rId7"/>
    <p:sldId id="279" r:id="rId8"/>
    <p:sldId id="280" r:id="rId9"/>
    <p:sldId id="281" r:id="rId10"/>
    <p:sldId id="278" r:id="rId11"/>
    <p:sldId id="282" r:id="rId12"/>
    <p:sldId id="283" r:id="rId13"/>
    <p:sldId id="284" r:id="rId14"/>
    <p:sldId id="286" r:id="rId15"/>
    <p:sldId id="28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86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389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67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76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30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7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22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99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13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23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5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862821" y="-127600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7F943-0518-4CF9-B588-495BDC67F39E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81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18" Type="http://schemas.openxmlformats.org/officeDocument/2006/relationships/image" Target="../media/image86.png"/><Relationship Id="rId26" Type="http://schemas.openxmlformats.org/officeDocument/2006/relationships/image" Target="../media/image92.png"/><Relationship Id="rId3" Type="http://schemas.openxmlformats.org/officeDocument/2006/relationships/image" Target="../media/image77.png"/><Relationship Id="rId21" Type="http://schemas.openxmlformats.org/officeDocument/2006/relationships/image" Target="../media/image88.png"/><Relationship Id="rId7" Type="http://schemas.openxmlformats.org/officeDocument/2006/relationships/image" Target="../media/image32.png"/><Relationship Id="rId12" Type="http://schemas.openxmlformats.org/officeDocument/2006/relationships/image" Target="../media/image83.png"/><Relationship Id="rId17" Type="http://schemas.openxmlformats.org/officeDocument/2006/relationships/image" Target="../media/image85.png"/><Relationship Id="rId25" Type="http://schemas.openxmlformats.org/officeDocument/2006/relationships/image" Target="../media/image91.png"/><Relationship Id="rId2" Type="http://schemas.openxmlformats.org/officeDocument/2006/relationships/image" Target="../media/image28.png"/><Relationship Id="rId16" Type="http://schemas.openxmlformats.org/officeDocument/2006/relationships/image" Target="../media/image84.png"/><Relationship Id="rId20" Type="http://schemas.openxmlformats.org/officeDocument/2006/relationships/image" Target="../media/image43.png"/><Relationship Id="rId29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41.png"/><Relationship Id="rId24" Type="http://schemas.openxmlformats.org/officeDocument/2006/relationships/image" Target="../media/image90.png"/><Relationship Id="rId32" Type="http://schemas.openxmlformats.org/officeDocument/2006/relationships/image" Target="../media/image98.png"/><Relationship Id="rId5" Type="http://schemas.openxmlformats.org/officeDocument/2006/relationships/image" Target="../media/image79.png"/><Relationship Id="rId15" Type="http://schemas.openxmlformats.org/officeDocument/2006/relationships/image" Target="../media/image46.png"/><Relationship Id="rId23" Type="http://schemas.openxmlformats.org/officeDocument/2006/relationships/image" Target="../media/image44.png"/><Relationship Id="rId28" Type="http://schemas.openxmlformats.org/officeDocument/2006/relationships/image" Target="../media/image94.png"/><Relationship Id="rId10" Type="http://schemas.openxmlformats.org/officeDocument/2006/relationships/image" Target="../media/image82.png"/><Relationship Id="rId19" Type="http://schemas.openxmlformats.org/officeDocument/2006/relationships/image" Target="../media/image87.png"/><Relationship Id="rId31" Type="http://schemas.openxmlformats.org/officeDocument/2006/relationships/image" Target="../media/image97.png"/><Relationship Id="rId4" Type="http://schemas.openxmlformats.org/officeDocument/2006/relationships/image" Target="../media/image78.png"/><Relationship Id="rId9" Type="http://schemas.openxmlformats.org/officeDocument/2006/relationships/image" Target="../media/image81.png"/><Relationship Id="rId14" Type="http://schemas.openxmlformats.org/officeDocument/2006/relationships/image" Target="../media/image45.png"/><Relationship Id="rId22" Type="http://schemas.openxmlformats.org/officeDocument/2006/relationships/image" Target="../media/image89.png"/><Relationship Id="rId27" Type="http://schemas.openxmlformats.org/officeDocument/2006/relationships/image" Target="../media/image93.png"/><Relationship Id="rId30" Type="http://schemas.openxmlformats.org/officeDocument/2006/relationships/image" Target="../media/image9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26" Type="http://schemas.openxmlformats.org/officeDocument/2006/relationships/image" Target="../media/image51.png"/><Relationship Id="rId3" Type="http://schemas.openxmlformats.org/officeDocument/2006/relationships/image" Target="../media/image28.png"/><Relationship Id="rId21" Type="http://schemas.openxmlformats.org/officeDocument/2006/relationships/image" Target="../media/image46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5" Type="http://schemas.openxmlformats.org/officeDocument/2006/relationships/image" Target="../media/image50.png"/><Relationship Id="rId2" Type="http://schemas.openxmlformats.org/officeDocument/2006/relationships/image" Target="../media/image27.png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29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24" Type="http://schemas.openxmlformats.org/officeDocument/2006/relationships/image" Target="../media/image49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23" Type="http://schemas.openxmlformats.org/officeDocument/2006/relationships/image" Target="../media/image48.png"/><Relationship Id="rId28" Type="http://schemas.openxmlformats.org/officeDocument/2006/relationships/image" Target="../media/image53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Relationship Id="rId22" Type="http://schemas.openxmlformats.org/officeDocument/2006/relationships/image" Target="../media/image47.png"/><Relationship Id="rId27" Type="http://schemas.openxmlformats.org/officeDocument/2006/relationships/image" Target="../media/image52.png"/><Relationship Id="rId30" Type="http://schemas.openxmlformats.org/officeDocument/2006/relationships/image" Target="../media/image5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15" y="34834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 smtClean="0"/>
              <a:t>The Binomial Distribution</a:t>
            </a:r>
            <a:endParaRPr lang="en-GB" sz="60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52715" y="15167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dirty="0" smtClean="0"/>
              <a:t>Through tree diagrams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45074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68578"/>
            <a:ext cx="11907748" cy="13255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Now let us consider the following:</a:t>
            </a:r>
            <a:br>
              <a:rPr lang="en-GB" sz="2400" dirty="0" smtClean="0"/>
            </a:br>
            <a:r>
              <a:rPr lang="en-GB" sz="2400" dirty="0" smtClean="0"/>
              <a:t>We roll a fair dice 4 times. By expanding </a:t>
            </a:r>
            <a:r>
              <a:rPr lang="en-GB" sz="2400" dirty="0"/>
              <a:t>(</a:t>
            </a:r>
            <a:r>
              <a:rPr lang="en-GB" sz="2400" dirty="0" smtClean="0"/>
              <a:t>a + b)</a:t>
            </a:r>
            <a:r>
              <a:rPr lang="en-GB" sz="2400" baseline="30000" dirty="0" smtClean="0"/>
              <a:t>4</a:t>
            </a:r>
            <a:r>
              <a:rPr lang="en-GB" sz="2400" dirty="0" smtClean="0"/>
              <a:t>, find the probability of rolling exactly two 6’s.</a:t>
            </a:r>
            <a:endParaRPr lang="en-GB" sz="2400" dirty="0"/>
          </a:p>
        </p:txBody>
      </p:sp>
      <p:sp>
        <p:nvSpPr>
          <p:cNvPr id="3" name="Rectangle 2"/>
          <p:cNvSpPr/>
          <p:nvPr/>
        </p:nvSpPr>
        <p:spPr>
          <a:xfrm>
            <a:off x="562308" y="1487453"/>
            <a:ext cx="15440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(</a:t>
            </a:r>
            <a:r>
              <a:rPr lang="en-GB" sz="2800" dirty="0" smtClean="0"/>
              <a:t>a + b) </a:t>
            </a:r>
            <a:r>
              <a:rPr lang="en-GB" sz="2800" baseline="30000" dirty="0" smtClean="0"/>
              <a:t>4 </a:t>
            </a:r>
            <a:r>
              <a:rPr lang="en-GB" sz="2800" dirty="0" smtClean="0"/>
              <a:t>=</a:t>
            </a:r>
            <a:endParaRPr lang="en-GB" sz="2800" dirty="0"/>
          </a:p>
        </p:txBody>
      </p:sp>
      <p:sp>
        <p:nvSpPr>
          <p:cNvPr id="103" name="Rectangle 102"/>
          <p:cNvSpPr/>
          <p:nvPr/>
        </p:nvSpPr>
        <p:spPr>
          <a:xfrm>
            <a:off x="2610896" y="1487453"/>
            <a:ext cx="9298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a</a:t>
            </a:r>
            <a:r>
              <a:rPr lang="en-GB" sz="2400" baseline="30000" dirty="0" smtClean="0"/>
              <a:t>4</a:t>
            </a:r>
            <a:r>
              <a:rPr lang="en-GB" sz="2400" dirty="0" smtClean="0"/>
              <a:t>     +    4 x </a:t>
            </a:r>
            <a:r>
              <a:rPr lang="en-GB" sz="2400" dirty="0"/>
              <a:t> </a:t>
            </a:r>
            <a:r>
              <a:rPr lang="en-GB" sz="2400" dirty="0" smtClean="0"/>
              <a:t>a</a:t>
            </a:r>
            <a:r>
              <a:rPr lang="en-GB" sz="2400" baseline="30000" dirty="0" smtClean="0"/>
              <a:t>3</a:t>
            </a:r>
            <a:r>
              <a:rPr lang="en-GB" sz="2400" dirty="0" smtClean="0"/>
              <a:t> x b        +     6 x a</a:t>
            </a:r>
            <a:r>
              <a:rPr lang="en-GB" sz="2400" baseline="30000" dirty="0"/>
              <a:t>2</a:t>
            </a:r>
            <a:r>
              <a:rPr lang="en-GB" sz="2400" dirty="0" smtClean="0"/>
              <a:t> x b</a:t>
            </a:r>
            <a:r>
              <a:rPr lang="en-GB" sz="2400" baseline="30000" dirty="0" smtClean="0"/>
              <a:t>2           </a:t>
            </a:r>
            <a:r>
              <a:rPr lang="en-GB" sz="2400" dirty="0" smtClean="0"/>
              <a:t>+  4 x a x b</a:t>
            </a:r>
            <a:r>
              <a:rPr lang="en-GB" sz="2400" baseline="30000" dirty="0" smtClean="0"/>
              <a:t>3        </a:t>
            </a:r>
            <a:r>
              <a:rPr lang="en-GB" sz="2400" dirty="0" smtClean="0"/>
              <a:t>+      b</a:t>
            </a:r>
            <a:r>
              <a:rPr lang="en-GB" sz="2400" baseline="30000" dirty="0"/>
              <a:t>4</a:t>
            </a:r>
            <a:r>
              <a:rPr lang="en-GB" sz="2400" dirty="0" smtClean="0"/>
              <a:t>  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135222" y="3096249"/>
                <a:ext cx="1885308" cy="10278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22" y="3096249"/>
                <a:ext cx="1885308" cy="10278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 Box 8"/>
          <p:cNvSpPr txBox="1">
            <a:spLocks noChangeArrowheads="1"/>
          </p:cNvSpPr>
          <p:nvPr/>
        </p:nvSpPr>
        <p:spPr bwMode="auto">
          <a:xfrm>
            <a:off x="0" y="4797212"/>
            <a:ext cx="10810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cxnSp>
        <p:nvCxnSpPr>
          <p:cNvPr id="106" name="Straight Arrow Connector 105"/>
          <p:cNvCxnSpPr>
            <a:stCxn id="105" idx="0"/>
          </p:cNvCxnSpPr>
          <p:nvPr/>
        </p:nvCxnSpPr>
        <p:spPr>
          <a:xfrm flipV="1">
            <a:off x="540517" y="4038363"/>
            <a:ext cx="189597" cy="758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8"/>
          <p:cNvSpPr txBox="1">
            <a:spLocks noChangeArrowheads="1"/>
          </p:cNvSpPr>
          <p:nvPr/>
        </p:nvSpPr>
        <p:spPr bwMode="auto">
          <a:xfrm>
            <a:off x="1344791" y="4797212"/>
            <a:ext cx="10810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Failure</a:t>
            </a:r>
            <a:endParaRPr lang="en-GB" sz="2000" dirty="0">
              <a:solidFill>
                <a:schemeClr val="folHlink"/>
              </a:solidFill>
            </a:endParaRPr>
          </a:p>
        </p:txBody>
      </p:sp>
      <p:cxnSp>
        <p:nvCxnSpPr>
          <p:cNvPr id="108" name="Straight Arrow Connector 107"/>
          <p:cNvCxnSpPr>
            <a:stCxn id="107" idx="0"/>
          </p:cNvCxnSpPr>
          <p:nvPr/>
        </p:nvCxnSpPr>
        <p:spPr>
          <a:xfrm flipH="1" flipV="1">
            <a:off x="1270632" y="4038364"/>
            <a:ext cx="614676" cy="758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562308" y="2241141"/>
            <a:ext cx="8787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/>
              <a:t>So….</a:t>
            </a:r>
            <a:endParaRPr lang="en-GB" sz="2800" dirty="0"/>
          </a:p>
        </p:txBody>
      </p:sp>
      <p:sp>
        <p:nvSpPr>
          <p:cNvPr id="28" name="Rectangle 27"/>
          <p:cNvSpPr/>
          <p:nvPr/>
        </p:nvSpPr>
        <p:spPr>
          <a:xfrm>
            <a:off x="1904794" y="3317783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431864" y="3154113"/>
                <a:ext cx="737959" cy="7682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864" y="3154113"/>
                <a:ext cx="737959" cy="7682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Rectangle 109"/>
              <p:cNvSpPr/>
              <p:nvPr/>
            </p:nvSpPr>
            <p:spPr>
              <a:xfrm>
                <a:off x="3101698" y="335355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0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698" y="3353559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Rectangle 110"/>
              <p:cNvSpPr/>
              <p:nvPr/>
            </p:nvSpPr>
            <p:spPr>
              <a:xfrm>
                <a:off x="3417301" y="3134334"/>
                <a:ext cx="1529842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1" name="Rectangle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301" y="3134334"/>
                <a:ext cx="1529842" cy="7693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Rectangle 111"/>
              <p:cNvSpPr/>
              <p:nvPr/>
            </p:nvSpPr>
            <p:spPr>
              <a:xfrm>
                <a:off x="5194620" y="333378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2" name="Rectangle 1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620" y="3333780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Rectangle 112"/>
              <p:cNvSpPr/>
              <p:nvPr/>
            </p:nvSpPr>
            <p:spPr>
              <a:xfrm>
                <a:off x="5473257" y="3141063"/>
                <a:ext cx="1901996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3" name="Rectangle 1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3257" y="3141063"/>
                <a:ext cx="1901996" cy="7693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/>
              <p:cNvSpPr/>
              <p:nvPr/>
            </p:nvSpPr>
            <p:spPr>
              <a:xfrm>
                <a:off x="7490677" y="335355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4" name="Rectangle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0677" y="3353559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/>
              <p:cNvSpPr/>
              <p:nvPr/>
            </p:nvSpPr>
            <p:spPr>
              <a:xfrm>
                <a:off x="7846427" y="3154113"/>
                <a:ext cx="1529841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5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6427" y="3154113"/>
                <a:ext cx="1529841" cy="7693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Rectangle 115"/>
              <p:cNvSpPr/>
              <p:nvPr/>
            </p:nvSpPr>
            <p:spPr>
              <a:xfrm>
                <a:off x="9267997" y="337248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6" name="Rectangle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7997" y="3372486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Rectangle 116"/>
              <p:cNvSpPr/>
              <p:nvPr/>
            </p:nvSpPr>
            <p:spPr>
              <a:xfrm>
                <a:off x="9678687" y="3173040"/>
                <a:ext cx="737958" cy="7682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7" name="Rectangle 1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8687" y="3173040"/>
                <a:ext cx="737958" cy="7682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Title 1"/>
          <p:cNvSpPr txBox="1">
            <a:spLocks/>
          </p:cNvSpPr>
          <p:nvPr/>
        </p:nvSpPr>
        <p:spPr>
          <a:xfrm>
            <a:off x="2689582" y="4059706"/>
            <a:ext cx="119077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Which probability represents rolling exactly two 6’s?</a:t>
            </a:r>
            <a:endParaRPr lang="en-GB" sz="2400" dirty="0"/>
          </a:p>
        </p:txBody>
      </p:sp>
      <p:sp>
        <p:nvSpPr>
          <p:cNvPr id="120" name="Oval 119"/>
          <p:cNvSpPr/>
          <p:nvPr/>
        </p:nvSpPr>
        <p:spPr>
          <a:xfrm>
            <a:off x="5514625" y="3069136"/>
            <a:ext cx="1860627" cy="969227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334073" y="5571669"/>
            <a:ext cx="20072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/>
              <a:t>So P (X = 2) =  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Rectangle 121"/>
              <p:cNvSpPr/>
              <p:nvPr/>
            </p:nvSpPr>
            <p:spPr>
              <a:xfrm>
                <a:off x="6152055" y="5354531"/>
                <a:ext cx="1901996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2" name="Rectangle 1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055" y="5354531"/>
                <a:ext cx="1901996" cy="7693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Rectangle 122"/>
              <p:cNvSpPr/>
              <p:nvPr/>
            </p:nvSpPr>
            <p:spPr>
              <a:xfrm>
                <a:off x="8111136" y="5617835"/>
                <a:ext cx="21259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 smtClean="0"/>
                  <a:t>     0.1157047047…</a:t>
                </a:r>
                <a:endParaRPr lang="en-GB" dirty="0"/>
              </a:p>
            </p:txBody>
          </p:sp>
        </mc:Choice>
        <mc:Fallback xmlns="">
          <p:sp>
            <p:nvSpPr>
              <p:cNvPr id="123" name="Rectangle 1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1136" y="5617835"/>
                <a:ext cx="2125903" cy="369332"/>
              </a:xfrm>
              <a:prstGeom prst="rect">
                <a:avLst/>
              </a:prstGeom>
              <a:blipFill>
                <a:blip r:embed="rId12"/>
                <a:stretch>
                  <a:fillRect t="-10000" r="-1724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Rectangle 123"/>
              <p:cNvSpPr/>
              <p:nvPr/>
            </p:nvSpPr>
            <p:spPr>
              <a:xfrm>
                <a:off x="8143400" y="6138726"/>
                <a:ext cx="16706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 smtClean="0"/>
                  <a:t>     0.116 (3SF)</a:t>
                </a:r>
                <a:endParaRPr lang="en-GB" dirty="0"/>
              </a:p>
            </p:txBody>
          </p:sp>
        </mc:Choice>
        <mc:Fallback xmlns="">
          <p:sp>
            <p:nvSpPr>
              <p:cNvPr id="124" name="Rectangle 1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3400" y="6138726"/>
                <a:ext cx="1670650" cy="369332"/>
              </a:xfrm>
              <a:prstGeom prst="rect">
                <a:avLst/>
              </a:prstGeom>
              <a:blipFill>
                <a:blip r:embed="rId13"/>
                <a:stretch>
                  <a:fillRect t="-8197" r="-2190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953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3" grpId="0"/>
      <p:bldP spid="104" grpId="0"/>
      <p:bldP spid="105" grpId="0"/>
      <p:bldP spid="107" grpId="0"/>
      <p:bldP spid="109" grpId="0"/>
      <p:bldP spid="28" grpId="0"/>
      <p:bldP spid="2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9" grpId="0"/>
      <p:bldP spid="120" grpId="0" animBg="1"/>
      <p:bldP spid="120" grpId="1" animBg="1"/>
      <p:bldP spid="30" grpId="0"/>
      <p:bldP spid="122" grpId="0"/>
      <p:bldP spid="123" grpId="0"/>
      <p:bldP spid="1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323" y="-77478"/>
            <a:ext cx="10870915" cy="13255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Still not convinced?</a:t>
            </a:r>
            <a:br>
              <a:rPr lang="en-GB" sz="2400" dirty="0" smtClean="0"/>
            </a:br>
            <a:r>
              <a:rPr lang="en-GB" sz="2400" dirty="0" smtClean="0"/>
              <a:t>This is the last diagram, and furthest I will go with a tree diagram</a:t>
            </a:r>
            <a:endParaRPr lang="en-GB" sz="2400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3" y="1745586"/>
            <a:ext cx="5608570" cy="4233652"/>
            <a:chOff x="656" y="839"/>
            <a:chExt cx="4211" cy="3319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970" y="839"/>
              <a:ext cx="3897" cy="3319"/>
              <a:chOff x="1162" y="844"/>
              <a:chExt cx="3897" cy="3319"/>
            </a:xfrm>
          </p:grpSpPr>
          <p:sp>
            <p:nvSpPr>
              <p:cNvPr id="8" name="Line 7"/>
              <p:cNvSpPr>
                <a:spLocks noChangeShapeType="1"/>
              </p:cNvSpPr>
              <p:nvPr/>
            </p:nvSpPr>
            <p:spPr bwMode="auto">
              <a:xfrm flipV="1">
                <a:off x="1170" y="1499"/>
                <a:ext cx="533" cy="949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1703" y="130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Success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1162" y="2533"/>
                <a:ext cx="468" cy="1052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1578" y="342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Failure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12" name="Group 12"/>
              <p:cNvGrpSpPr>
                <a:grpSpLocks/>
              </p:cNvGrpSpPr>
              <p:nvPr/>
            </p:nvGrpSpPr>
            <p:grpSpPr bwMode="auto">
              <a:xfrm>
                <a:off x="2430" y="1016"/>
                <a:ext cx="1061" cy="1087"/>
                <a:chOff x="2430" y="1016"/>
                <a:chExt cx="1061" cy="1087"/>
              </a:xfrm>
            </p:grpSpPr>
            <p:sp>
              <p:nvSpPr>
                <p:cNvPr id="23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30" y="1016"/>
                  <a:ext cx="1061" cy="505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" name="Line 14"/>
                <p:cNvSpPr>
                  <a:spLocks noChangeShapeType="1"/>
                </p:cNvSpPr>
                <p:nvPr/>
              </p:nvSpPr>
              <p:spPr bwMode="auto">
                <a:xfrm>
                  <a:off x="2446" y="1548"/>
                  <a:ext cx="949" cy="555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3" name="Text Box 15"/>
              <p:cNvSpPr txBox="1">
                <a:spLocks noChangeArrowheads="1"/>
              </p:cNvSpPr>
              <p:nvPr/>
            </p:nvSpPr>
            <p:spPr bwMode="auto">
              <a:xfrm>
                <a:off x="3526" y="844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Success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14" name="Text Box 16"/>
              <p:cNvSpPr txBox="1">
                <a:spLocks noChangeArrowheads="1"/>
              </p:cNvSpPr>
              <p:nvPr/>
            </p:nvSpPr>
            <p:spPr bwMode="auto">
              <a:xfrm>
                <a:off x="3380" y="189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Failure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26" y="861"/>
                    <a:ext cx="768" cy="3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oMath>
                      </m:oMathPara>
                    </a14:m>
                    <a:endParaRPr lang="en-GB" sz="14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526" y="861"/>
                    <a:ext cx="768" cy="39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6" name="Group 19"/>
              <p:cNvGrpSpPr>
                <a:grpSpLocks/>
              </p:cNvGrpSpPr>
              <p:nvPr/>
            </p:nvGrpSpPr>
            <p:grpSpPr bwMode="auto">
              <a:xfrm>
                <a:off x="2276" y="3115"/>
                <a:ext cx="1140" cy="917"/>
                <a:chOff x="2324" y="1099"/>
                <a:chExt cx="1140" cy="917"/>
              </a:xfrm>
            </p:grpSpPr>
            <p:sp>
              <p:nvSpPr>
                <p:cNvPr id="21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324" y="1099"/>
                  <a:ext cx="1140" cy="451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" name="Line 21"/>
                <p:cNvSpPr>
                  <a:spLocks noChangeShapeType="1"/>
                </p:cNvSpPr>
                <p:nvPr/>
              </p:nvSpPr>
              <p:spPr bwMode="auto">
                <a:xfrm>
                  <a:off x="2345" y="1596"/>
                  <a:ext cx="1046" cy="420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7" name="Text Box 22"/>
              <p:cNvSpPr txBox="1">
                <a:spLocks noChangeArrowheads="1"/>
              </p:cNvSpPr>
              <p:nvPr/>
            </p:nvSpPr>
            <p:spPr bwMode="auto">
              <a:xfrm>
                <a:off x="3387" y="2969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Success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18" name="Text Box 23"/>
              <p:cNvSpPr txBox="1">
                <a:spLocks noChangeArrowheads="1"/>
              </p:cNvSpPr>
              <p:nvPr/>
            </p:nvSpPr>
            <p:spPr bwMode="auto">
              <a:xfrm>
                <a:off x="3315" y="3852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Failure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89" y="2951"/>
                    <a:ext cx="768" cy="3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oMath>
                      </m:oMathPara>
                    </a14:m>
                    <a:endParaRPr lang="en-GB" sz="14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389" y="2951"/>
                    <a:ext cx="768" cy="39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220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25" y="3710"/>
                    <a:ext cx="912" cy="39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oMath>
                      </m:oMathPara>
                    </a14:m>
                    <a:endParaRPr lang="en-GB" sz="14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125" y="3710"/>
                    <a:ext cx="912" cy="39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2439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800" y="15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GB" sz="14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00" y="15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 b="-1690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656" y="3050"/>
                  <a:ext cx="865" cy="3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GB" sz="14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56" y="3050"/>
                  <a:ext cx="865" cy="393"/>
                </a:xfrm>
                <a:prstGeom prst="rect">
                  <a:avLst/>
                </a:prstGeom>
                <a:blipFill>
                  <a:blip r:embed="rId6"/>
                  <a:stretch>
                    <a:fillRect b="-122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547404" y="2957567"/>
                <a:ext cx="324128" cy="50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404" y="2957567"/>
                <a:ext cx="324128" cy="501419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602479" y="1295518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Find P(X=2)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53" name="Line 9"/>
          <p:cNvSpPr>
            <a:spLocks noChangeShapeType="1"/>
          </p:cNvSpPr>
          <p:nvPr/>
        </p:nvSpPr>
        <p:spPr bwMode="auto">
          <a:xfrm>
            <a:off x="4233373" y="5820189"/>
            <a:ext cx="925448" cy="294999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56" name="Line 9"/>
          <p:cNvSpPr>
            <a:spLocks noChangeShapeType="1"/>
          </p:cNvSpPr>
          <p:nvPr/>
        </p:nvSpPr>
        <p:spPr bwMode="auto">
          <a:xfrm flipV="1">
            <a:off x="4296185" y="5565155"/>
            <a:ext cx="916609" cy="17419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57" name="Line 9"/>
          <p:cNvSpPr>
            <a:spLocks noChangeShapeType="1"/>
          </p:cNvSpPr>
          <p:nvPr/>
        </p:nvSpPr>
        <p:spPr bwMode="auto">
          <a:xfrm>
            <a:off x="4403306" y="4611306"/>
            <a:ext cx="809489" cy="197786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63" name="Line 9"/>
          <p:cNvSpPr>
            <a:spLocks noChangeShapeType="1"/>
          </p:cNvSpPr>
          <p:nvPr/>
        </p:nvSpPr>
        <p:spPr bwMode="auto">
          <a:xfrm flipV="1">
            <a:off x="4419255" y="4216385"/>
            <a:ext cx="739566" cy="35069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64" name="Line 9"/>
          <p:cNvSpPr>
            <a:spLocks noChangeShapeType="1"/>
          </p:cNvSpPr>
          <p:nvPr/>
        </p:nvSpPr>
        <p:spPr bwMode="auto">
          <a:xfrm>
            <a:off x="4477096" y="3351959"/>
            <a:ext cx="925448" cy="26572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65" name="Line 9"/>
          <p:cNvSpPr>
            <a:spLocks noChangeShapeType="1"/>
          </p:cNvSpPr>
          <p:nvPr/>
        </p:nvSpPr>
        <p:spPr bwMode="auto">
          <a:xfrm flipV="1">
            <a:off x="4514784" y="2991611"/>
            <a:ext cx="911754" cy="330655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66" name="Line 9"/>
          <p:cNvSpPr>
            <a:spLocks noChangeShapeType="1"/>
          </p:cNvSpPr>
          <p:nvPr/>
        </p:nvSpPr>
        <p:spPr bwMode="auto">
          <a:xfrm>
            <a:off x="4488549" y="1995478"/>
            <a:ext cx="913996" cy="265625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67" name="Line 9"/>
          <p:cNvSpPr>
            <a:spLocks noChangeShapeType="1"/>
          </p:cNvSpPr>
          <p:nvPr/>
        </p:nvSpPr>
        <p:spPr bwMode="auto">
          <a:xfrm flipV="1">
            <a:off x="4477094" y="1489031"/>
            <a:ext cx="961845" cy="46593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68" name="Text Box 15"/>
          <p:cNvSpPr txBox="1">
            <a:spLocks noChangeArrowheads="1"/>
          </p:cNvSpPr>
          <p:nvPr/>
        </p:nvSpPr>
        <p:spPr bwMode="auto">
          <a:xfrm>
            <a:off x="5426538" y="1275669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69" name="Text Box 15"/>
          <p:cNvSpPr txBox="1">
            <a:spLocks noChangeArrowheads="1"/>
          </p:cNvSpPr>
          <p:nvPr/>
        </p:nvSpPr>
        <p:spPr bwMode="auto">
          <a:xfrm>
            <a:off x="5406405" y="2756619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70" name="Text Box 15"/>
          <p:cNvSpPr txBox="1">
            <a:spLocks noChangeArrowheads="1"/>
          </p:cNvSpPr>
          <p:nvPr/>
        </p:nvSpPr>
        <p:spPr bwMode="auto">
          <a:xfrm>
            <a:off x="5176683" y="4018032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71" name="Text Box 15"/>
          <p:cNvSpPr txBox="1">
            <a:spLocks noChangeArrowheads="1"/>
          </p:cNvSpPr>
          <p:nvPr/>
        </p:nvSpPr>
        <p:spPr bwMode="auto">
          <a:xfrm>
            <a:off x="5280902" y="5344964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72" name="Text Box 23"/>
          <p:cNvSpPr txBox="1">
            <a:spLocks noChangeArrowheads="1"/>
          </p:cNvSpPr>
          <p:nvPr/>
        </p:nvSpPr>
        <p:spPr bwMode="auto">
          <a:xfrm>
            <a:off x="5219129" y="6106434"/>
            <a:ext cx="2237567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p:sp>
        <p:nvSpPr>
          <p:cNvPr id="73" name="Text Box 23"/>
          <p:cNvSpPr txBox="1">
            <a:spLocks noChangeArrowheads="1"/>
          </p:cNvSpPr>
          <p:nvPr/>
        </p:nvSpPr>
        <p:spPr bwMode="auto">
          <a:xfrm>
            <a:off x="5158663" y="4687203"/>
            <a:ext cx="2237567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5366364" y="3364740"/>
            <a:ext cx="2237567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p:sp>
        <p:nvSpPr>
          <p:cNvPr id="75" name="Text Box 23"/>
          <p:cNvSpPr txBox="1">
            <a:spLocks noChangeArrowheads="1"/>
          </p:cNvSpPr>
          <p:nvPr/>
        </p:nvSpPr>
        <p:spPr bwMode="auto">
          <a:xfrm>
            <a:off x="5402544" y="2072459"/>
            <a:ext cx="1030411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 Box 17"/>
              <p:cNvSpPr txBox="1">
                <a:spLocks noChangeArrowheads="1"/>
              </p:cNvSpPr>
              <p:nvPr/>
            </p:nvSpPr>
            <p:spPr bwMode="auto">
              <a:xfrm>
                <a:off x="4416052" y="1253314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7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6052" y="1253314"/>
                <a:ext cx="1022888" cy="3525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 Box 17"/>
              <p:cNvSpPr txBox="1">
                <a:spLocks noChangeArrowheads="1"/>
              </p:cNvSpPr>
              <p:nvPr/>
            </p:nvSpPr>
            <p:spPr bwMode="auto">
              <a:xfrm>
                <a:off x="3794666" y="2720551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77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4666" y="2720551"/>
                <a:ext cx="1022888" cy="352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 Box 17"/>
              <p:cNvSpPr txBox="1">
                <a:spLocks noChangeArrowheads="1"/>
              </p:cNvSpPr>
              <p:nvPr/>
            </p:nvSpPr>
            <p:spPr bwMode="auto">
              <a:xfrm>
                <a:off x="3965650" y="3990620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78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5650" y="3990620"/>
                <a:ext cx="1022888" cy="352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 Box 17"/>
              <p:cNvSpPr txBox="1">
                <a:spLocks noChangeArrowheads="1"/>
              </p:cNvSpPr>
              <p:nvPr/>
            </p:nvSpPr>
            <p:spPr bwMode="auto">
              <a:xfrm>
                <a:off x="4119923" y="5189579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79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9923" y="5189579"/>
                <a:ext cx="1022888" cy="3525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 Box 25"/>
              <p:cNvSpPr txBox="1">
                <a:spLocks noChangeArrowheads="1"/>
              </p:cNvSpPr>
              <p:nvPr/>
            </p:nvSpPr>
            <p:spPr bwMode="auto">
              <a:xfrm>
                <a:off x="4037006" y="6014867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81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37006" y="6014867"/>
                <a:ext cx="1214679" cy="3553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 Box 25"/>
              <p:cNvSpPr txBox="1">
                <a:spLocks noChangeArrowheads="1"/>
              </p:cNvSpPr>
              <p:nvPr/>
            </p:nvSpPr>
            <p:spPr bwMode="auto">
              <a:xfrm>
                <a:off x="3881209" y="4732537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82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1209" y="4732537"/>
                <a:ext cx="1214679" cy="3553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 Box 25"/>
              <p:cNvSpPr txBox="1">
                <a:spLocks noChangeArrowheads="1"/>
              </p:cNvSpPr>
              <p:nvPr/>
            </p:nvSpPr>
            <p:spPr bwMode="auto">
              <a:xfrm>
                <a:off x="4306110" y="3425238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83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06110" y="3425238"/>
                <a:ext cx="1214679" cy="3553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 Box 25"/>
              <p:cNvSpPr txBox="1">
                <a:spLocks noChangeArrowheads="1"/>
              </p:cNvSpPr>
              <p:nvPr/>
            </p:nvSpPr>
            <p:spPr bwMode="auto">
              <a:xfrm>
                <a:off x="4088758" y="2134622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84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88758" y="2134622"/>
                <a:ext cx="1214679" cy="3553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 Box 17"/>
              <p:cNvSpPr txBox="1">
                <a:spLocks noChangeArrowheads="1"/>
              </p:cNvSpPr>
              <p:nvPr/>
            </p:nvSpPr>
            <p:spPr bwMode="auto">
              <a:xfrm>
                <a:off x="7502786" y="2256496"/>
                <a:ext cx="2171250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85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02786" y="2256496"/>
                <a:ext cx="2171250" cy="54380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Line 9"/>
          <p:cNvSpPr>
            <a:spLocks noChangeShapeType="1"/>
          </p:cNvSpPr>
          <p:nvPr/>
        </p:nvSpPr>
        <p:spPr bwMode="auto">
          <a:xfrm>
            <a:off x="6499430" y="1565656"/>
            <a:ext cx="953939" cy="10672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03" name="Line 9"/>
          <p:cNvSpPr>
            <a:spLocks noChangeShapeType="1"/>
          </p:cNvSpPr>
          <p:nvPr/>
        </p:nvSpPr>
        <p:spPr bwMode="auto">
          <a:xfrm flipV="1">
            <a:off x="6562244" y="1178755"/>
            <a:ext cx="846626" cy="306059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04" name="Text Box 15"/>
          <p:cNvSpPr txBox="1">
            <a:spLocks noChangeArrowheads="1"/>
          </p:cNvSpPr>
          <p:nvPr/>
        </p:nvSpPr>
        <p:spPr bwMode="auto">
          <a:xfrm>
            <a:off x="7453370" y="956883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05" name="Text Box 23"/>
          <p:cNvSpPr txBox="1">
            <a:spLocks noChangeArrowheads="1"/>
          </p:cNvSpPr>
          <p:nvPr/>
        </p:nvSpPr>
        <p:spPr bwMode="auto">
          <a:xfrm>
            <a:off x="7424879" y="1648169"/>
            <a:ext cx="2237567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 Box 17"/>
              <p:cNvSpPr txBox="1">
                <a:spLocks noChangeArrowheads="1"/>
              </p:cNvSpPr>
              <p:nvPr/>
            </p:nvSpPr>
            <p:spPr bwMode="auto">
              <a:xfrm>
                <a:off x="6385981" y="935045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0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5981" y="935045"/>
                <a:ext cx="1022888" cy="3525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 Box 25"/>
              <p:cNvSpPr txBox="1">
                <a:spLocks noChangeArrowheads="1"/>
              </p:cNvSpPr>
              <p:nvPr/>
            </p:nvSpPr>
            <p:spPr bwMode="auto">
              <a:xfrm>
                <a:off x="6268776" y="1628263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107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68776" y="1628263"/>
                <a:ext cx="1214679" cy="3553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Line 9"/>
          <p:cNvSpPr>
            <a:spLocks noChangeShapeType="1"/>
          </p:cNvSpPr>
          <p:nvPr/>
        </p:nvSpPr>
        <p:spPr bwMode="auto">
          <a:xfrm>
            <a:off x="6363928" y="2429428"/>
            <a:ext cx="953939" cy="10672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09" name="Line 9"/>
          <p:cNvSpPr>
            <a:spLocks noChangeShapeType="1"/>
          </p:cNvSpPr>
          <p:nvPr/>
        </p:nvSpPr>
        <p:spPr bwMode="auto">
          <a:xfrm flipV="1">
            <a:off x="6426742" y="2203643"/>
            <a:ext cx="846625" cy="14494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10" name="Text Box 15"/>
          <p:cNvSpPr txBox="1">
            <a:spLocks noChangeArrowheads="1"/>
          </p:cNvSpPr>
          <p:nvPr/>
        </p:nvSpPr>
        <p:spPr bwMode="auto">
          <a:xfrm>
            <a:off x="7285606" y="2006168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11" name="Text Box 23"/>
          <p:cNvSpPr txBox="1">
            <a:spLocks noChangeArrowheads="1"/>
          </p:cNvSpPr>
          <p:nvPr/>
        </p:nvSpPr>
        <p:spPr bwMode="auto">
          <a:xfrm>
            <a:off x="7285607" y="2337332"/>
            <a:ext cx="986100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 Box 17"/>
              <p:cNvSpPr txBox="1">
                <a:spLocks noChangeArrowheads="1"/>
              </p:cNvSpPr>
              <p:nvPr/>
            </p:nvSpPr>
            <p:spPr bwMode="auto">
              <a:xfrm>
                <a:off x="6181328" y="1963514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1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1328" y="1963514"/>
                <a:ext cx="1022888" cy="3525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 Box 25"/>
              <p:cNvSpPr txBox="1">
                <a:spLocks noChangeArrowheads="1"/>
              </p:cNvSpPr>
              <p:nvPr/>
            </p:nvSpPr>
            <p:spPr bwMode="auto">
              <a:xfrm>
                <a:off x="6095643" y="2479441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113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5643" y="2479441"/>
                <a:ext cx="1214679" cy="3553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4" name="Line 9"/>
          <p:cNvSpPr>
            <a:spLocks noChangeShapeType="1"/>
          </p:cNvSpPr>
          <p:nvPr/>
        </p:nvSpPr>
        <p:spPr bwMode="auto">
          <a:xfrm>
            <a:off x="6509192" y="3083414"/>
            <a:ext cx="953939" cy="10672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15" name="Line 9"/>
          <p:cNvSpPr>
            <a:spLocks noChangeShapeType="1"/>
          </p:cNvSpPr>
          <p:nvPr/>
        </p:nvSpPr>
        <p:spPr bwMode="auto">
          <a:xfrm flipV="1">
            <a:off x="6572006" y="2857629"/>
            <a:ext cx="846625" cy="14494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16" name="Text Box 15"/>
          <p:cNvSpPr txBox="1">
            <a:spLocks noChangeArrowheads="1"/>
          </p:cNvSpPr>
          <p:nvPr/>
        </p:nvSpPr>
        <p:spPr bwMode="auto">
          <a:xfrm>
            <a:off x="7430870" y="2660154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17" name="Text Box 23"/>
          <p:cNvSpPr txBox="1">
            <a:spLocks noChangeArrowheads="1"/>
          </p:cNvSpPr>
          <p:nvPr/>
        </p:nvSpPr>
        <p:spPr bwMode="auto">
          <a:xfrm>
            <a:off x="7430871" y="2991318"/>
            <a:ext cx="986100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 Box 17"/>
              <p:cNvSpPr txBox="1">
                <a:spLocks noChangeArrowheads="1"/>
              </p:cNvSpPr>
              <p:nvPr/>
            </p:nvSpPr>
            <p:spPr bwMode="auto">
              <a:xfrm>
                <a:off x="6326592" y="2617500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18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26592" y="2617500"/>
                <a:ext cx="1022888" cy="3525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 Box 25"/>
              <p:cNvSpPr txBox="1">
                <a:spLocks noChangeArrowheads="1"/>
              </p:cNvSpPr>
              <p:nvPr/>
            </p:nvSpPr>
            <p:spPr bwMode="auto">
              <a:xfrm>
                <a:off x="6240907" y="3133427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119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40907" y="3133427"/>
                <a:ext cx="1214679" cy="3553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Line 9"/>
          <p:cNvSpPr>
            <a:spLocks noChangeShapeType="1"/>
          </p:cNvSpPr>
          <p:nvPr/>
        </p:nvSpPr>
        <p:spPr bwMode="auto">
          <a:xfrm>
            <a:off x="6277447" y="3750661"/>
            <a:ext cx="953939" cy="10672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21" name="Line 9"/>
          <p:cNvSpPr>
            <a:spLocks noChangeShapeType="1"/>
          </p:cNvSpPr>
          <p:nvPr/>
        </p:nvSpPr>
        <p:spPr bwMode="auto">
          <a:xfrm flipV="1">
            <a:off x="6340261" y="3524876"/>
            <a:ext cx="846625" cy="14494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22" name="Text Box 15"/>
          <p:cNvSpPr txBox="1">
            <a:spLocks noChangeArrowheads="1"/>
          </p:cNvSpPr>
          <p:nvPr/>
        </p:nvSpPr>
        <p:spPr bwMode="auto">
          <a:xfrm>
            <a:off x="7199125" y="3327401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23" name="Text Box 23"/>
          <p:cNvSpPr txBox="1">
            <a:spLocks noChangeArrowheads="1"/>
          </p:cNvSpPr>
          <p:nvPr/>
        </p:nvSpPr>
        <p:spPr bwMode="auto">
          <a:xfrm>
            <a:off x="7199126" y="3658565"/>
            <a:ext cx="986100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 Box 17"/>
              <p:cNvSpPr txBox="1">
                <a:spLocks noChangeArrowheads="1"/>
              </p:cNvSpPr>
              <p:nvPr/>
            </p:nvSpPr>
            <p:spPr bwMode="auto">
              <a:xfrm>
                <a:off x="6094847" y="3284747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24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4847" y="3284747"/>
                <a:ext cx="1022888" cy="3525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 Box 25"/>
              <p:cNvSpPr txBox="1">
                <a:spLocks noChangeArrowheads="1"/>
              </p:cNvSpPr>
              <p:nvPr/>
            </p:nvSpPr>
            <p:spPr bwMode="auto">
              <a:xfrm>
                <a:off x="6009162" y="3800674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125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09162" y="3800674"/>
                <a:ext cx="1214679" cy="3553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6" name="Line 9"/>
          <p:cNvSpPr>
            <a:spLocks noChangeShapeType="1"/>
          </p:cNvSpPr>
          <p:nvPr/>
        </p:nvSpPr>
        <p:spPr bwMode="auto">
          <a:xfrm>
            <a:off x="6160375" y="4347325"/>
            <a:ext cx="953939" cy="10672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27" name="Line 9"/>
          <p:cNvSpPr>
            <a:spLocks noChangeShapeType="1"/>
          </p:cNvSpPr>
          <p:nvPr/>
        </p:nvSpPr>
        <p:spPr bwMode="auto">
          <a:xfrm flipV="1">
            <a:off x="6223189" y="4121540"/>
            <a:ext cx="846625" cy="14494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28" name="Text Box 15"/>
          <p:cNvSpPr txBox="1">
            <a:spLocks noChangeArrowheads="1"/>
          </p:cNvSpPr>
          <p:nvPr/>
        </p:nvSpPr>
        <p:spPr bwMode="auto">
          <a:xfrm>
            <a:off x="7082053" y="3924065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29" name="Text Box 23"/>
          <p:cNvSpPr txBox="1">
            <a:spLocks noChangeArrowheads="1"/>
          </p:cNvSpPr>
          <p:nvPr/>
        </p:nvSpPr>
        <p:spPr bwMode="auto">
          <a:xfrm>
            <a:off x="7082054" y="4255229"/>
            <a:ext cx="986100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 Box 17"/>
              <p:cNvSpPr txBox="1">
                <a:spLocks noChangeArrowheads="1"/>
              </p:cNvSpPr>
              <p:nvPr/>
            </p:nvSpPr>
            <p:spPr bwMode="auto">
              <a:xfrm>
                <a:off x="5977775" y="3881411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30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77775" y="3881411"/>
                <a:ext cx="1022888" cy="3525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 Box 25"/>
              <p:cNvSpPr txBox="1">
                <a:spLocks noChangeArrowheads="1"/>
              </p:cNvSpPr>
              <p:nvPr/>
            </p:nvSpPr>
            <p:spPr bwMode="auto">
              <a:xfrm>
                <a:off x="5892090" y="4397338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131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92090" y="4397338"/>
                <a:ext cx="1214679" cy="3553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2" name="Line 9"/>
          <p:cNvSpPr>
            <a:spLocks noChangeShapeType="1"/>
          </p:cNvSpPr>
          <p:nvPr/>
        </p:nvSpPr>
        <p:spPr bwMode="auto">
          <a:xfrm>
            <a:off x="6135659" y="6366299"/>
            <a:ext cx="953939" cy="10672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33" name="Line 9"/>
          <p:cNvSpPr>
            <a:spLocks noChangeShapeType="1"/>
          </p:cNvSpPr>
          <p:nvPr/>
        </p:nvSpPr>
        <p:spPr bwMode="auto">
          <a:xfrm flipV="1">
            <a:off x="6198473" y="6140514"/>
            <a:ext cx="846625" cy="14494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34" name="Text Box 15"/>
          <p:cNvSpPr txBox="1">
            <a:spLocks noChangeArrowheads="1"/>
          </p:cNvSpPr>
          <p:nvPr/>
        </p:nvSpPr>
        <p:spPr bwMode="auto">
          <a:xfrm>
            <a:off x="7057337" y="5943039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35" name="Text Box 23"/>
          <p:cNvSpPr txBox="1">
            <a:spLocks noChangeArrowheads="1"/>
          </p:cNvSpPr>
          <p:nvPr/>
        </p:nvSpPr>
        <p:spPr bwMode="auto">
          <a:xfrm>
            <a:off x="7057338" y="6274203"/>
            <a:ext cx="986100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 Box 17"/>
              <p:cNvSpPr txBox="1">
                <a:spLocks noChangeArrowheads="1"/>
              </p:cNvSpPr>
              <p:nvPr/>
            </p:nvSpPr>
            <p:spPr bwMode="auto">
              <a:xfrm>
                <a:off x="5953059" y="5900385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3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53059" y="5900385"/>
                <a:ext cx="1022888" cy="3525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 Box 25"/>
              <p:cNvSpPr txBox="1">
                <a:spLocks noChangeArrowheads="1"/>
              </p:cNvSpPr>
              <p:nvPr/>
            </p:nvSpPr>
            <p:spPr bwMode="auto">
              <a:xfrm>
                <a:off x="5867374" y="6416312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137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67374" y="6416312"/>
                <a:ext cx="1214679" cy="3553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8" name="Line 9"/>
          <p:cNvSpPr>
            <a:spLocks noChangeShapeType="1"/>
          </p:cNvSpPr>
          <p:nvPr/>
        </p:nvSpPr>
        <p:spPr bwMode="auto">
          <a:xfrm>
            <a:off x="6275099" y="5582551"/>
            <a:ext cx="953939" cy="10672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39" name="Line 9"/>
          <p:cNvSpPr>
            <a:spLocks noChangeShapeType="1"/>
          </p:cNvSpPr>
          <p:nvPr/>
        </p:nvSpPr>
        <p:spPr bwMode="auto">
          <a:xfrm flipV="1">
            <a:off x="6337913" y="5356766"/>
            <a:ext cx="846625" cy="14494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40" name="Text Box 15"/>
          <p:cNvSpPr txBox="1">
            <a:spLocks noChangeArrowheads="1"/>
          </p:cNvSpPr>
          <p:nvPr/>
        </p:nvSpPr>
        <p:spPr bwMode="auto">
          <a:xfrm>
            <a:off x="7196777" y="5159291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41" name="Text Box 23"/>
          <p:cNvSpPr txBox="1">
            <a:spLocks noChangeArrowheads="1"/>
          </p:cNvSpPr>
          <p:nvPr/>
        </p:nvSpPr>
        <p:spPr bwMode="auto">
          <a:xfrm>
            <a:off x="7196778" y="5490455"/>
            <a:ext cx="986100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 Box 17"/>
              <p:cNvSpPr txBox="1">
                <a:spLocks noChangeArrowheads="1"/>
              </p:cNvSpPr>
              <p:nvPr/>
            </p:nvSpPr>
            <p:spPr bwMode="auto">
              <a:xfrm>
                <a:off x="6092499" y="5116637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4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2499" y="5116637"/>
                <a:ext cx="1022888" cy="3525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 Box 25"/>
              <p:cNvSpPr txBox="1">
                <a:spLocks noChangeArrowheads="1"/>
              </p:cNvSpPr>
              <p:nvPr/>
            </p:nvSpPr>
            <p:spPr bwMode="auto">
              <a:xfrm>
                <a:off x="6006814" y="5632564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143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06814" y="5632564"/>
                <a:ext cx="1214679" cy="35535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4" name="Line 9"/>
          <p:cNvSpPr>
            <a:spLocks noChangeShapeType="1"/>
          </p:cNvSpPr>
          <p:nvPr/>
        </p:nvSpPr>
        <p:spPr bwMode="auto">
          <a:xfrm>
            <a:off x="6063720" y="4964961"/>
            <a:ext cx="953939" cy="10672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45" name="Line 9"/>
          <p:cNvSpPr>
            <a:spLocks noChangeShapeType="1"/>
          </p:cNvSpPr>
          <p:nvPr/>
        </p:nvSpPr>
        <p:spPr bwMode="auto">
          <a:xfrm flipV="1">
            <a:off x="6126534" y="4739176"/>
            <a:ext cx="846625" cy="14494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146" name="Text Box 15"/>
          <p:cNvSpPr txBox="1">
            <a:spLocks noChangeArrowheads="1"/>
          </p:cNvSpPr>
          <p:nvPr/>
        </p:nvSpPr>
        <p:spPr bwMode="auto">
          <a:xfrm>
            <a:off x="6985398" y="4541701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47" name="Text Box 23"/>
          <p:cNvSpPr txBox="1">
            <a:spLocks noChangeArrowheads="1"/>
          </p:cNvSpPr>
          <p:nvPr/>
        </p:nvSpPr>
        <p:spPr bwMode="auto">
          <a:xfrm>
            <a:off x="6985399" y="4872865"/>
            <a:ext cx="986100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 Box 17"/>
              <p:cNvSpPr txBox="1">
                <a:spLocks noChangeArrowheads="1"/>
              </p:cNvSpPr>
              <p:nvPr/>
            </p:nvSpPr>
            <p:spPr bwMode="auto">
              <a:xfrm>
                <a:off x="5881120" y="4499047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48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81120" y="4499047"/>
                <a:ext cx="1022888" cy="3525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Text Box 25"/>
              <p:cNvSpPr txBox="1">
                <a:spLocks noChangeArrowheads="1"/>
              </p:cNvSpPr>
              <p:nvPr/>
            </p:nvSpPr>
            <p:spPr bwMode="auto">
              <a:xfrm>
                <a:off x="5795435" y="5014974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149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95435" y="5014974"/>
                <a:ext cx="1214679" cy="3553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Text Box 17"/>
              <p:cNvSpPr txBox="1">
                <a:spLocks noChangeArrowheads="1"/>
              </p:cNvSpPr>
              <p:nvPr/>
            </p:nvSpPr>
            <p:spPr bwMode="auto">
              <a:xfrm>
                <a:off x="7637575" y="2840039"/>
                <a:ext cx="2171250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50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37575" y="2840039"/>
                <a:ext cx="2171250" cy="543803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Text Box 17"/>
              <p:cNvSpPr txBox="1">
                <a:spLocks noChangeArrowheads="1"/>
              </p:cNvSpPr>
              <p:nvPr/>
            </p:nvSpPr>
            <p:spPr bwMode="auto">
              <a:xfrm>
                <a:off x="7458900" y="3322266"/>
                <a:ext cx="2171250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5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58900" y="3322266"/>
                <a:ext cx="2171250" cy="543803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 Box 17"/>
              <p:cNvSpPr txBox="1">
                <a:spLocks noChangeArrowheads="1"/>
              </p:cNvSpPr>
              <p:nvPr/>
            </p:nvSpPr>
            <p:spPr bwMode="auto">
              <a:xfrm>
                <a:off x="7396230" y="4146680"/>
                <a:ext cx="2171250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5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96230" y="4146680"/>
                <a:ext cx="2171250" cy="54380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Text Box 17"/>
              <p:cNvSpPr txBox="1">
                <a:spLocks noChangeArrowheads="1"/>
              </p:cNvSpPr>
              <p:nvPr/>
            </p:nvSpPr>
            <p:spPr bwMode="auto">
              <a:xfrm>
                <a:off x="7583475" y="4524486"/>
                <a:ext cx="2171250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3475" y="4524486"/>
                <a:ext cx="2171250" cy="543803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 Box 17"/>
              <p:cNvSpPr txBox="1">
                <a:spLocks noChangeArrowheads="1"/>
              </p:cNvSpPr>
              <p:nvPr/>
            </p:nvSpPr>
            <p:spPr bwMode="auto">
              <a:xfrm>
                <a:off x="7549560" y="5058580"/>
                <a:ext cx="2171250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54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49560" y="5058580"/>
                <a:ext cx="2171250" cy="543803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5" name="Rectangle 154"/>
          <p:cNvSpPr/>
          <p:nvPr/>
        </p:nvSpPr>
        <p:spPr>
          <a:xfrm>
            <a:off x="10344337" y="4245592"/>
            <a:ext cx="1853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/>
              <a:t>So P (X = 2)   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/>
              <p:cNvSpPr/>
              <p:nvPr/>
            </p:nvSpPr>
            <p:spPr>
              <a:xfrm>
                <a:off x="10290004" y="5006758"/>
                <a:ext cx="1901996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6" name="Rectangle 1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0004" y="5006758"/>
                <a:ext cx="1901996" cy="769378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Rectangle 156"/>
              <p:cNvSpPr/>
              <p:nvPr/>
            </p:nvSpPr>
            <p:spPr>
              <a:xfrm>
                <a:off x="10045839" y="5885434"/>
                <a:ext cx="21259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 smtClean="0"/>
                  <a:t>     0.1157407407…</a:t>
                </a:r>
                <a:endParaRPr lang="en-GB" dirty="0"/>
              </a:p>
            </p:txBody>
          </p:sp>
        </mc:Choice>
        <mc:Fallback xmlns="">
          <p:sp>
            <p:nvSpPr>
              <p:cNvPr id="157" name="Rectangle 1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5839" y="5885434"/>
                <a:ext cx="2125903" cy="369332"/>
              </a:xfrm>
              <a:prstGeom prst="rect">
                <a:avLst/>
              </a:prstGeom>
              <a:blipFill>
                <a:blip r:embed="rId30"/>
                <a:stretch>
                  <a:fillRect t="-8197" r="-1433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Rectangle 157"/>
              <p:cNvSpPr/>
              <p:nvPr/>
            </p:nvSpPr>
            <p:spPr>
              <a:xfrm>
                <a:off x="10078103" y="6406325"/>
                <a:ext cx="16706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 smtClean="0"/>
                  <a:t>     0.116 (3SF)</a:t>
                </a:r>
                <a:endParaRPr lang="en-GB" dirty="0"/>
              </a:p>
            </p:txBody>
          </p:sp>
        </mc:Choice>
        <mc:Fallback xmlns="">
          <p:sp>
            <p:nvSpPr>
              <p:cNvPr id="158" name="Rectangle 1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8103" y="6406325"/>
                <a:ext cx="1670650" cy="369332"/>
              </a:xfrm>
              <a:prstGeom prst="rect">
                <a:avLst/>
              </a:prstGeom>
              <a:blipFill>
                <a:blip r:embed="rId31"/>
                <a:stretch>
                  <a:fillRect t="-10000" r="-2555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949638" y="523302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9638" y="5233023"/>
                <a:ext cx="410690" cy="369332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9" name="Oval 158"/>
          <p:cNvSpPr/>
          <p:nvPr/>
        </p:nvSpPr>
        <p:spPr>
          <a:xfrm>
            <a:off x="7258897" y="2402893"/>
            <a:ext cx="897316" cy="298613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/>
          <p:cNvSpPr/>
          <p:nvPr/>
        </p:nvSpPr>
        <p:spPr>
          <a:xfrm>
            <a:off x="7421572" y="3048173"/>
            <a:ext cx="897316" cy="298613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/>
          <p:cNvSpPr/>
          <p:nvPr/>
        </p:nvSpPr>
        <p:spPr>
          <a:xfrm>
            <a:off x="7195968" y="3376813"/>
            <a:ext cx="897316" cy="298613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/>
          <p:cNvSpPr/>
          <p:nvPr/>
        </p:nvSpPr>
        <p:spPr>
          <a:xfrm>
            <a:off x="7113067" y="4270502"/>
            <a:ext cx="897316" cy="298613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/>
          <p:cNvSpPr/>
          <p:nvPr/>
        </p:nvSpPr>
        <p:spPr>
          <a:xfrm>
            <a:off x="7093268" y="4578868"/>
            <a:ext cx="897316" cy="298613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/>
          <p:cNvSpPr/>
          <p:nvPr/>
        </p:nvSpPr>
        <p:spPr>
          <a:xfrm>
            <a:off x="7236560" y="5225961"/>
            <a:ext cx="897316" cy="298613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26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5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3" grpId="0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917" y="149901"/>
            <a:ext cx="11907748" cy="13255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In General if P(Success) = p, then to find P(X = a) from n trials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4055482" y="3723488"/>
                <a:ext cx="23962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482" y="3723488"/>
                <a:ext cx="2396208" cy="461665"/>
              </a:xfrm>
              <a:prstGeom prst="rect">
                <a:avLst/>
              </a:prstGeom>
              <a:blipFill>
                <a:blip r:embed="rId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 Box 8"/>
          <p:cNvSpPr txBox="1">
            <a:spLocks noChangeArrowheads="1"/>
          </p:cNvSpPr>
          <p:nvPr/>
        </p:nvSpPr>
        <p:spPr bwMode="auto">
          <a:xfrm>
            <a:off x="3636664" y="4931738"/>
            <a:ext cx="10810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V="1">
            <a:off x="4276323" y="4177839"/>
            <a:ext cx="189597" cy="758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8"/>
          <p:cNvSpPr txBox="1">
            <a:spLocks noChangeArrowheads="1"/>
          </p:cNvSpPr>
          <p:nvPr/>
        </p:nvSpPr>
        <p:spPr bwMode="auto">
          <a:xfrm>
            <a:off x="5234922" y="4919066"/>
            <a:ext cx="10810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Failure</a:t>
            </a:r>
            <a:endParaRPr lang="en-GB" sz="2000" dirty="0">
              <a:solidFill>
                <a:schemeClr val="folHlink"/>
              </a:solidFill>
            </a:endParaRPr>
          </a:p>
        </p:txBody>
      </p:sp>
      <p:cxnSp>
        <p:nvCxnSpPr>
          <p:cNvPr id="108" name="Straight Arrow Connector 107"/>
          <p:cNvCxnSpPr/>
          <p:nvPr/>
        </p:nvCxnSpPr>
        <p:spPr>
          <a:xfrm flipH="1" flipV="1">
            <a:off x="5427678" y="4211561"/>
            <a:ext cx="223512" cy="720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3315782" y="1871271"/>
            <a:ext cx="13708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/>
              <a:t>P (X = a)</a:t>
            </a:r>
            <a:endParaRPr lang="en-GB" sz="2800" dirty="0"/>
          </a:p>
        </p:txBody>
      </p:sp>
      <p:sp>
        <p:nvSpPr>
          <p:cNvPr id="27" name="Rectangle 26"/>
          <p:cNvSpPr/>
          <p:nvPr/>
        </p:nvSpPr>
        <p:spPr>
          <a:xfrm>
            <a:off x="4751859" y="1871271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234922" y="1955716"/>
                <a:ext cx="416268" cy="4158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4922" y="1955716"/>
                <a:ext cx="416268" cy="415883"/>
              </a:xfrm>
              <a:prstGeom prst="rect">
                <a:avLst/>
              </a:prstGeom>
              <a:blipFill>
                <a:blip r:embed="rId3"/>
                <a:stretch>
                  <a:fillRect t="-1471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651190" y="1978991"/>
                <a:ext cx="22435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190" y="1978991"/>
                <a:ext cx="2243563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3290432" y="2828157"/>
            <a:ext cx="4078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/>
              <a:t>From the expansion where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4361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5" grpId="0"/>
      <p:bldP spid="107" grpId="0"/>
      <p:bldP spid="109" grpId="0"/>
      <p:bldP spid="27" grpId="0"/>
      <p:bldP spid="4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Expand (</a:t>
            </a:r>
            <a:r>
              <a:rPr lang="en-GB" dirty="0" err="1" smtClean="0"/>
              <a:t>a+b</a:t>
            </a:r>
            <a:r>
              <a:rPr lang="en-GB" dirty="0" smtClean="0"/>
              <a:t>)</a:t>
            </a:r>
            <a:r>
              <a:rPr lang="en-GB" baseline="30000" dirty="0" smtClean="0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80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01039"/>
            <a:ext cx="10515600" cy="1325563"/>
          </a:xfrm>
        </p:spPr>
        <p:txBody>
          <a:bodyPr/>
          <a:lstStyle/>
          <a:p>
            <a:r>
              <a:rPr lang="en-GB" dirty="0" smtClean="0"/>
              <a:t>Now let us consider the following:</a:t>
            </a:r>
            <a:br>
              <a:rPr lang="en-GB" dirty="0" smtClean="0"/>
            </a:br>
            <a:r>
              <a:rPr lang="en-GB" dirty="0" smtClean="0"/>
              <a:t>We roll a fair dice and record the number of 6’s we roll</a:t>
            </a:r>
            <a:endParaRPr lang="en-GB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20124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Represent this as a tree diagram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33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885" y="-118969"/>
            <a:ext cx="10870915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Now let us consider the following:</a:t>
            </a:r>
            <a:br>
              <a:rPr lang="en-GB" dirty="0" smtClean="0"/>
            </a:br>
            <a:r>
              <a:rPr lang="en-GB" dirty="0" smtClean="0"/>
              <a:t>We roll a fair dice and record the number of 6’s we roll, and call this X</a:t>
            </a:r>
            <a:endParaRPr lang="en-GB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56772" y="1107965"/>
            <a:ext cx="7543800" cy="4830625"/>
            <a:chOff x="96" y="632"/>
            <a:chExt cx="5664" cy="3787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96" y="632"/>
              <a:ext cx="5664" cy="3787"/>
              <a:chOff x="288" y="637"/>
              <a:chExt cx="5664" cy="3787"/>
            </a:xfrm>
          </p:grpSpPr>
          <p:sp>
            <p:nvSpPr>
              <p:cNvPr id="8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Success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Failure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12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23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3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Success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14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Failure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77" y="637"/>
                    <a:ext cx="768" cy="54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877" y="637"/>
                    <a:ext cx="768" cy="545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6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21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7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Success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18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Failure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588"/>
                    <a:ext cx="768" cy="52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588"/>
                    <a:ext cx="768" cy="52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0" y="3879"/>
                    <a:ext cx="912" cy="54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880" y="3879"/>
                    <a:ext cx="912" cy="545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527" y="1402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0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27" y="1402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 b="-4571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5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0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54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469336" y="2612104"/>
                <a:ext cx="365805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336" y="2612104"/>
                <a:ext cx="365805" cy="6183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17"/>
              <p:cNvSpPr txBox="1">
                <a:spLocks noChangeArrowheads="1"/>
              </p:cNvSpPr>
              <p:nvPr/>
            </p:nvSpPr>
            <p:spPr bwMode="auto">
              <a:xfrm>
                <a:off x="6958381" y="940003"/>
                <a:ext cx="1022888" cy="8719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2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8381" y="940003"/>
                <a:ext cx="1022888" cy="87190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17"/>
              <p:cNvSpPr txBox="1">
                <a:spLocks noChangeArrowheads="1"/>
              </p:cNvSpPr>
              <p:nvPr/>
            </p:nvSpPr>
            <p:spPr bwMode="auto">
              <a:xfrm>
                <a:off x="7054943" y="2747590"/>
                <a:ext cx="1022888" cy="67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27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54943" y="2747590"/>
                <a:ext cx="1022888" cy="6748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17"/>
              <p:cNvSpPr txBox="1">
                <a:spLocks noChangeArrowheads="1"/>
              </p:cNvSpPr>
              <p:nvPr/>
            </p:nvSpPr>
            <p:spPr bwMode="auto">
              <a:xfrm>
                <a:off x="7082454" y="3604470"/>
                <a:ext cx="1022888" cy="6971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28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2454" y="3604470"/>
                <a:ext cx="1022888" cy="69711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17"/>
              <p:cNvSpPr txBox="1">
                <a:spLocks noChangeArrowheads="1"/>
              </p:cNvSpPr>
              <p:nvPr/>
            </p:nvSpPr>
            <p:spPr bwMode="auto">
              <a:xfrm>
                <a:off x="7017858" y="5227454"/>
                <a:ext cx="1022888" cy="84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29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17858" y="5227454"/>
                <a:ext cx="1022888" cy="84465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8822841" y="1175900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Find P(X=2)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7082454" y="940003"/>
            <a:ext cx="897483" cy="88158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1501140" y="6072109"/>
                <a:ext cx="737958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140" y="6072109"/>
                <a:ext cx="737958" cy="7693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val 41"/>
          <p:cNvSpPr/>
          <p:nvPr/>
        </p:nvSpPr>
        <p:spPr>
          <a:xfrm>
            <a:off x="1421377" y="6016005"/>
            <a:ext cx="897483" cy="88158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8822841" y="2207727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Find P(X=1)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7092199" y="2630113"/>
            <a:ext cx="897483" cy="88158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/>
          <p:cNvSpPr/>
          <p:nvPr/>
        </p:nvSpPr>
        <p:spPr>
          <a:xfrm>
            <a:off x="7143263" y="3547993"/>
            <a:ext cx="897483" cy="88158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17"/>
              <p:cNvSpPr txBox="1">
                <a:spLocks noChangeArrowheads="1"/>
              </p:cNvSpPr>
              <p:nvPr/>
            </p:nvSpPr>
            <p:spPr bwMode="auto">
              <a:xfrm>
                <a:off x="3351222" y="6108240"/>
                <a:ext cx="1364616" cy="6768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51222" y="6108240"/>
                <a:ext cx="1364616" cy="67685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/>
          <p:cNvSpPr/>
          <p:nvPr/>
        </p:nvSpPr>
        <p:spPr>
          <a:xfrm>
            <a:off x="3287805" y="6039360"/>
            <a:ext cx="1634438" cy="88158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17"/>
              <p:cNvSpPr txBox="1">
                <a:spLocks noChangeArrowheads="1"/>
              </p:cNvSpPr>
              <p:nvPr/>
            </p:nvSpPr>
            <p:spPr bwMode="auto">
              <a:xfrm>
                <a:off x="5852087" y="5964968"/>
                <a:ext cx="1022888" cy="84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8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52087" y="5964968"/>
                <a:ext cx="1022888" cy="84465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8822841" y="3418042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Find P(X=0)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7092198" y="5208988"/>
            <a:ext cx="897483" cy="88158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5959921" y="5938432"/>
            <a:ext cx="897483" cy="88158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17"/>
              <p:cNvSpPr txBox="1">
                <a:spLocks noChangeArrowheads="1"/>
              </p:cNvSpPr>
              <p:nvPr/>
            </p:nvSpPr>
            <p:spPr bwMode="auto">
              <a:xfrm>
                <a:off x="7092198" y="6310096"/>
                <a:ext cx="102288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5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92198" y="6310096"/>
                <a:ext cx="1022888" cy="400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/>
          <p:cNvCxnSpPr/>
          <p:nvPr/>
        </p:nvCxnSpPr>
        <p:spPr>
          <a:xfrm>
            <a:off x="7054943" y="6090573"/>
            <a:ext cx="0" cy="729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7082454" y="6106648"/>
            <a:ext cx="1118118" cy="1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17"/>
              <p:cNvSpPr txBox="1">
                <a:spLocks noChangeArrowheads="1"/>
              </p:cNvSpPr>
              <p:nvPr/>
            </p:nvSpPr>
            <p:spPr bwMode="auto">
              <a:xfrm>
                <a:off x="6857404" y="1976986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58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7404" y="1976986"/>
                <a:ext cx="1364616" cy="400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17"/>
              <p:cNvSpPr txBox="1">
                <a:spLocks noChangeArrowheads="1"/>
              </p:cNvSpPr>
              <p:nvPr/>
            </p:nvSpPr>
            <p:spPr bwMode="auto">
              <a:xfrm>
                <a:off x="6884079" y="4542620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59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84079" y="4542620"/>
                <a:ext cx="1364616" cy="4001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17"/>
              <p:cNvSpPr txBox="1">
                <a:spLocks noChangeArrowheads="1"/>
              </p:cNvSpPr>
              <p:nvPr/>
            </p:nvSpPr>
            <p:spPr bwMode="auto">
              <a:xfrm>
                <a:off x="4765367" y="6213754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60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65367" y="6213754"/>
                <a:ext cx="1364616" cy="4001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17"/>
              <p:cNvSpPr txBox="1">
                <a:spLocks noChangeArrowheads="1"/>
              </p:cNvSpPr>
              <p:nvPr/>
            </p:nvSpPr>
            <p:spPr bwMode="auto">
              <a:xfrm>
                <a:off x="2121025" y="6252854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6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1025" y="6252854"/>
                <a:ext cx="1364616" cy="40011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8822841" y="6016005"/>
            <a:ext cx="26550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Note that these will sum to 1</a:t>
            </a:r>
            <a:endParaRPr lang="en-GB" sz="2000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17"/>
              <p:cNvSpPr txBox="1">
                <a:spLocks noChangeArrowheads="1"/>
              </p:cNvSpPr>
              <p:nvPr/>
            </p:nvSpPr>
            <p:spPr bwMode="auto">
              <a:xfrm>
                <a:off x="6909696" y="3335641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6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09696" y="3335641"/>
                <a:ext cx="1364616" cy="4001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464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9" grpId="0"/>
      <p:bldP spid="40" grpId="0" animBg="1"/>
      <p:bldP spid="40" grpId="1" animBg="1"/>
      <p:bldP spid="41" grpId="0"/>
      <p:bldP spid="42" grpId="0" animBg="1"/>
      <p:bldP spid="42" grpId="1" animBg="1"/>
      <p:bldP spid="43" grpId="0"/>
      <p:bldP spid="44" grpId="0" animBg="1"/>
      <p:bldP spid="44" grpId="1" animBg="1"/>
      <p:bldP spid="45" grpId="0" animBg="1"/>
      <p:bldP spid="45" grpId="1" animBg="1"/>
      <p:bldP spid="46" grpId="0"/>
      <p:bldP spid="47" grpId="0" animBg="1"/>
      <p:bldP spid="47" grpId="1" animBg="1"/>
      <p:bldP spid="48" grpId="0"/>
      <p:bldP spid="49" grpId="0"/>
      <p:bldP spid="50" grpId="0" animBg="1"/>
      <p:bldP spid="50" grpId="1" animBg="1"/>
      <p:bldP spid="51" grpId="0" animBg="1"/>
      <p:bldP spid="51" grpId="1" animBg="1"/>
      <p:bldP spid="52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885" y="-118969"/>
            <a:ext cx="10870915" cy="13255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Now let us consider the following:</a:t>
            </a:r>
            <a:br>
              <a:rPr lang="en-GB" sz="2400" dirty="0" smtClean="0"/>
            </a:br>
            <a:r>
              <a:rPr lang="en-GB" sz="2400" dirty="0" smtClean="0"/>
              <a:t>We roll a fair dice twice and record the number of 6’s we roll, and call this X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1501140" y="6072109"/>
                <a:ext cx="737958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140" y="6072109"/>
                <a:ext cx="737958" cy="7693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17"/>
              <p:cNvSpPr txBox="1">
                <a:spLocks noChangeArrowheads="1"/>
              </p:cNvSpPr>
              <p:nvPr/>
            </p:nvSpPr>
            <p:spPr bwMode="auto">
              <a:xfrm>
                <a:off x="3351222" y="6108240"/>
                <a:ext cx="1364616" cy="6768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51222" y="6108240"/>
                <a:ext cx="1364616" cy="6768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17"/>
              <p:cNvSpPr txBox="1">
                <a:spLocks noChangeArrowheads="1"/>
              </p:cNvSpPr>
              <p:nvPr/>
            </p:nvSpPr>
            <p:spPr bwMode="auto">
              <a:xfrm>
                <a:off x="5852087" y="5964968"/>
                <a:ext cx="1022888" cy="84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8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52087" y="5964968"/>
                <a:ext cx="1022888" cy="8446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17"/>
              <p:cNvSpPr txBox="1">
                <a:spLocks noChangeArrowheads="1"/>
              </p:cNvSpPr>
              <p:nvPr/>
            </p:nvSpPr>
            <p:spPr bwMode="auto">
              <a:xfrm>
                <a:off x="4765367" y="6213754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60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65367" y="6213754"/>
                <a:ext cx="1364616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17"/>
              <p:cNvSpPr txBox="1">
                <a:spLocks noChangeArrowheads="1"/>
              </p:cNvSpPr>
              <p:nvPr/>
            </p:nvSpPr>
            <p:spPr bwMode="auto">
              <a:xfrm>
                <a:off x="2121025" y="6252854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6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1025" y="6252854"/>
                <a:ext cx="1364616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itle 1"/>
          <p:cNvSpPr txBox="1">
            <a:spLocks/>
          </p:cNvSpPr>
          <p:nvPr/>
        </p:nvSpPr>
        <p:spPr>
          <a:xfrm>
            <a:off x="838200" y="37048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Does this look familiar?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0" y="4967705"/>
            <a:ext cx="9298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(</a:t>
            </a:r>
            <a:r>
              <a:rPr lang="en-GB" sz="2400" dirty="0" err="1" smtClean="0"/>
              <a:t>a+b</a:t>
            </a:r>
            <a:r>
              <a:rPr lang="en-GB" sz="2400" dirty="0" smtClean="0"/>
              <a:t>)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=         a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           +           2 x a x b           +            b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            </a:t>
            </a:r>
            <a:endParaRPr lang="en-GB" sz="2400" dirty="0"/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838200" y="2965282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 2 times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3263310" y="2936498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 1 time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5918342" y="2884014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 0 times</a:t>
            </a:r>
            <a:endParaRPr lang="en-GB" sz="2000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8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81481E-6 L 4.58333E-6 -0.628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41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7037E-6 L 6.25E-7 -0.6238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20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5E-6 -0.6180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090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81481E-6 L -4.79167E-6 -0.6326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64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22222E-6 L 2.08333E-6 -0.6233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6" grpId="0"/>
      <p:bldP spid="48" grpId="0"/>
      <p:bldP spid="60" grpId="0"/>
      <p:bldP spid="61" grpId="0"/>
      <p:bldP spid="53" grpId="0"/>
      <p:bldP spid="3" grpId="0"/>
      <p:bldP spid="56" grpId="0"/>
      <p:bldP spid="57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2466910" y="1263806"/>
                <a:ext cx="737958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910" y="1263806"/>
                <a:ext cx="737958" cy="7693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17"/>
              <p:cNvSpPr txBox="1">
                <a:spLocks noChangeArrowheads="1"/>
              </p:cNvSpPr>
              <p:nvPr/>
            </p:nvSpPr>
            <p:spPr bwMode="auto">
              <a:xfrm>
                <a:off x="4316992" y="1299937"/>
                <a:ext cx="1364616" cy="6768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16992" y="1299937"/>
                <a:ext cx="1364616" cy="6768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17"/>
              <p:cNvSpPr txBox="1">
                <a:spLocks noChangeArrowheads="1"/>
              </p:cNvSpPr>
              <p:nvPr/>
            </p:nvSpPr>
            <p:spPr bwMode="auto">
              <a:xfrm>
                <a:off x="6817857" y="1156665"/>
                <a:ext cx="1022888" cy="84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8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17857" y="1156665"/>
                <a:ext cx="1022888" cy="8446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17"/>
              <p:cNvSpPr txBox="1">
                <a:spLocks noChangeArrowheads="1"/>
              </p:cNvSpPr>
              <p:nvPr/>
            </p:nvSpPr>
            <p:spPr bwMode="auto">
              <a:xfrm>
                <a:off x="5731137" y="1405451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60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31137" y="1405451"/>
                <a:ext cx="1364616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17"/>
              <p:cNvSpPr txBox="1">
                <a:spLocks noChangeArrowheads="1"/>
              </p:cNvSpPr>
              <p:nvPr/>
            </p:nvSpPr>
            <p:spPr bwMode="auto">
              <a:xfrm>
                <a:off x="3086795" y="1444551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6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6795" y="1444551"/>
                <a:ext cx="1364616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986319" y="254775"/>
            <a:ext cx="9298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(</a:t>
            </a:r>
            <a:r>
              <a:rPr lang="en-GB" sz="2400" dirty="0" err="1" smtClean="0"/>
              <a:t>a+b</a:t>
            </a:r>
            <a:r>
              <a:rPr lang="en-GB" sz="2400" dirty="0" smtClean="0"/>
              <a:t>)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=         a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           +           2 x a x b           +            b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           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79264" y="1301702"/>
                <a:ext cx="1885308" cy="7314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GB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dirty="0" smtClean="0"/>
                  <a:t>=</a:t>
                </a:r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64" y="1301702"/>
                <a:ext cx="1885308" cy="731482"/>
              </a:xfrm>
              <a:prstGeom prst="rect">
                <a:avLst/>
              </a:prstGeom>
              <a:blipFill>
                <a:blip r:embed="rId7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8338334" y="1268903"/>
            <a:ext cx="26550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What binomial would this have come from?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796379" y="2529376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 2 times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221489" y="2500592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 1 time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876521" y="2448108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 0 times</a:t>
            </a:r>
            <a:endParaRPr lang="en-GB" sz="2000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201487" y="3374691"/>
                <a:ext cx="1885308" cy="9951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487" y="3374691"/>
                <a:ext cx="1885308" cy="9951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066265" y="5075654"/>
            <a:ext cx="10810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cxnSp>
        <p:nvCxnSpPr>
          <p:cNvPr id="6" name="Straight Arrow Connector 5"/>
          <p:cNvCxnSpPr>
            <a:stCxn id="18" idx="0"/>
          </p:cNvCxnSpPr>
          <p:nvPr/>
        </p:nvCxnSpPr>
        <p:spPr>
          <a:xfrm flipV="1">
            <a:off x="1606782" y="4316805"/>
            <a:ext cx="189597" cy="758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411056" y="5075654"/>
            <a:ext cx="10810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Failure</a:t>
            </a:r>
            <a:endParaRPr lang="en-GB" sz="2000" dirty="0">
              <a:solidFill>
                <a:schemeClr val="folHlink"/>
              </a:solidFill>
            </a:endParaRPr>
          </a:p>
        </p:txBody>
      </p:sp>
      <p:cxnSp>
        <p:nvCxnSpPr>
          <p:cNvPr id="22" name="Straight Arrow Connector 21"/>
          <p:cNvCxnSpPr>
            <a:stCxn id="21" idx="0"/>
          </p:cNvCxnSpPr>
          <p:nvPr/>
        </p:nvCxnSpPr>
        <p:spPr>
          <a:xfrm flipH="1" flipV="1">
            <a:off x="2336897" y="4316806"/>
            <a:ext cx="614676" cy="758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4201056" y="3661949"/>
            <a:ext cx="470663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By writing probability outcomes as binomials we can quickly find probabilities for higher numbers of trials, rather than draw out huge tree diagrams</a:t>
            </a:r>
            <a:endParaRPr lang="en-GB" sz="2000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7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7" grpId="0"/>
      <p:bldP spid="18" grpId="0"/>
      <p:bldP spid="21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Expand (</a:t>
            </a:r>
            <a:r>
              <a:rPr lang="en-GB" dirty="0" err="1" smtClean="0"/>
              <a:t>a+b</a:t>
            </a:r>
            <a:r>
              <a:rPr lang="en-GB" dirty="0" smtClean="0"/>
              <a:t>)</a:t>
            </a:r>
            <a:r>
              <a:rPr lang="en-GB" baseline="30000" dirty="0" smtClean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986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885" y="-160065"/>
            <a:ext cx="10870915" cy="13255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Now let us consider the following:</a:t>
            </a:r>
            <a:br>
              <a:rPr lang="en-GB" sz="2400" dirty="0" smtClean="0"/>
            </a:br>
            <a:r>
              <a:rPr lang="en-GB" sz="2400" dirty="0" smtClean="0"/>
              <a:t>We roll a fair dice 3 times and record the number of 6’s we roll, and call this X</a:t>
            </a:r>
            <a:endParaRPr lang="en-GB" sz="2400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78383" y="1616044"/>
            <a:ext cx="5645862" cy="2554988"/>
            <a:chOff x="754" y="1494"/>
            <a:chExt cx="4239" cy="2003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970" y="1494"/>
              <a:ext cx="4023" cy="2003"/>
              <a:chOff x="1162" y="1499"/>
              <a:chExt cx="4023" cy="2003"/>
            </a:xfrm>
          </p:grpSpPr>
          <p:sp>
            <p:nvSpPr>
              <p:cNvPr id="8" name="Line 7"/>
              <p:cNvSpPr>
                <a:spLocks noChangeShapeType="1"/>
              </p:cNvSpPr>
              <p:nvPr/>
            </p:nvSpPr>
            <p:spPr bwMode="auto">
              <a:xfrm flipV="1">
                <a:off x="1170" y="2035"/>
                <a:ext cx="558" cy="413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1718" y="1860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Success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1162" y="2533"/>
                <a:ext cx="595" cy="41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1741" y="2763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Failure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12" name="Group 12"/>
              <p:cNvGrpSpPr>
                <a:grpSpLocks/>
              </p:cNvGrpSpPr>
              <p:nvPr/>
            </p:nvGrpSpPr>
            <p:grpSpPr bwMode="auto">
              <a:xfrm>
                <a:off x="2442" y="1827"/>
                <a:ext cx="1073" cy="452"/>
                <a:chOff x="2442" y="1827"/>
                <a:chExt cx="1073" cy="452"/>
              </a:xfrm>
            </p:grpSpPr>
            <p:sp>
              <p:nvSpPr>
                <p:cNvPr id="23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42" y="1827"/>
                  <a:ext cx="1049" cy="209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" name="Line 14"/>
                <p:cNvSpPr>
                  <a:spLocks noChangeShapeType="1"/>
                </p:cNvSpPr>
                <p:nvPr/>
              </p:nvSpPr>
              <p:spPr bwMode="auto">
                <a:xfrm>
                  <a:off x="2460" y="2048"/>
                  <a:ext cx="1055" cy="231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3" name="Text Box 15"/>
              <p:cNvSpPr txBox="1">
                <a:spLocks noChangeArrowheads="1"/>
              </p:cNvSpPr>
              <p:nvPr/>
            </p:nvSpPr>
            <p:spPr bwMode="auto">
              <a:xfrm>
                <a:off x="3438" y="1661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Success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14" name="Text Box 16"/>
              <p:cNvSpPr txBox="1">
                <a:spLocks noChangeArrowheads="1"/>
              </p:cNvSpPr>
              <p:nvPr/>
            </p:nvSpPr>
            <p:spPr bwMode="auto">
              <a:xfrm>
                <a:off x="3495" y="2097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Failure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16" y="1499"/>
                    <a:ext cx="768" cy="3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oMath>
                      </m:oMathPara>
                    </a14:m>
                    <a:endParaRPr lang="en-GB" sz="14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616" y="1499"/>
                    <a:ext cx="768" cy="39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1220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6" name="Group 19"/>
              <p:cNvGrpSpPr>
                <a:grpSpLocks/>
              </p:cNvGrpSpPr>
              <p:nvPr/>
            </p:nvGrpSpPr>
            <p:grpSpPr bwMode="auto">
              <a:xfrm>
                <a:off x="2432" y="2762"/>
                <a:ext cx="1083" cy="411"/>
                <a:chOff x="2480" y="746"/>
                <a:chExt cx="1083" cy="411"/>
              </a:xfrm>
            </p:grpSpPr>
            <p:sp>
              <p:nvSpPr>
                <p:cNvPr id="21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746"/>
                  <a:ext cx="1067" cy="152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" name="Line 21"/>
                <p:cNvSpPr>
                  <a:spLocks noChangeShapeType="1"/>
                </p:cNvSpPr>
                <p:nvPr/>
              </p:nvSpPr>
              <p:spPr bwMode="auto">
                <a:xfrm>
                  <a:off x="2480" y="931"/>
                  <a:ext cx="1083" cy="226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7" name="Text Box 22"/>
              <p:cNvSpPr txBox="1">
                <a:spLocks noChangeArrowheads="1"/>
              </p:cNvSpPr>
              <p:nvPr/>
            </p:nvSpPr>
            <p:spPr bwMode="auto">
              <a:xfrm>
                <a:off x="3502" y="2575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Success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18" name="Text Box 23"/>
              <p:cNvSpPr txBox="1">
                <a:spLocks noChangeArrowheads="1"/>
              </p:cNvSpPr>
              <p:nvPr/>
            </p:nvSpPr>
            <p:spPr bwMode="auto">
              <a:xfrm>
                <a:off x="3505" y="3017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Failure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47" y="2443"/>
                    <a:ext cx="768" cy="39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oMath>
                      </m:oMathPara>
                    </a14:m>
                    <a:endParaRPr lang="en-GB" sz="14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747" y="2443"/>
                    <a:ext cx="768" cy="39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23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95" y="3109"/>
                    <a:ext cx="912" cy="39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GB" sz="14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oMath>
                      </m:oMathPara>
                    </a14:m>
                    <a:endParaRPr lang="en-GB" sz="14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695" y="3109"/>
                    <a:ext cx="912" cy="39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220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886" y="1900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GB" sz="14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86" y="1900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 b="-1857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754" y="2713"/>
                  <a:ext cx="865" cy="3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GB" sz="14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54" y="2713"/>
                  <a:ext cx="865" cy="393"/>
                </a:xfrm>
                <a:prstGeom prst="rect">
                  <a:avLst/>
                </a:prstGeom>
                <a:blipFill>
                  <a:blip r:embed="rId6"/>
                  <a:stretch>
                    <a:fillRect b="-243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707851" y="2433630"/>
                <a:ext cx="324128" cy="50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851" y="2433630"/>
                <a:ext cx="324128" cy="501419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17"/>
              <p:cNvSpPr txBox="1">
                <a:spLocks noChangeArrowheads="1"/>
              </p:cNvSpPr>
              <p:nvPr/>
            </p:nvSpPr>
            <p:spPr bwMode="auto">
              <a:xfrm>
                <a:off x="6301556" y="1312665"/>
                <a:ext cx="1022888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2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1556" y="1312665"/>
                <a:ext cx="1022888" cy="5438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17"/>
              <p:cNvSpPr txBox="1">
                <a:spLocks noChangeArrowheads="1"/>
              </p:cNvSpPr>
              <p:nvPr/>
            </p:nvSpPr>
            <p:spPr bwMode="auto">
              <a:xfrm>
                <a:off x="6307255" y="1772534"/>
                <a:ext cx="2171250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27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7255" y="1772534"/>
                <a:ext cx="2171250" cy="5438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8822841" y="1175900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Find P(X=3)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6396853" y="1288368"/>
            <a:ext cx="760086" cy="615086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324045" y="4652544"/>
                <a:ext cx="737958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45" y="4652544"/>
                <a:ext cx="737958" cy="7693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val 41"/>
          <p:cNvSpPr/>
          <p:nvPr/>
        </p:nvSpPr>
        <p:spPr>
          <a:xfrm>
            <a:off x="263943" y="4594937"/>
            <a:ext cx="897483" cy="88158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8822841" y="2207727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Find P(X=2)</a:t>
            </a:r>
            <a:endParaRPr lang="en-GB" sz="2000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17"/>
              <p:cNvSpPr txBox="1">
                <a:spLocks noChangeArrowheads="1"/>
              </p:cNvSpPr>
              <p:nvPr/>
            </p:nvSpPr>
            <p:spPr bwMode="auto">
              <a:xfrm>
                <a:off x="1691932" y="4615687"/>
                <a:ext cx="1842508" cy="84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91932" y="4615687"/>
                <a:ext cx="1842508" cy="84465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/>
          <p:cNvSpPr/>
          <p:nvPr/>
        </p:nvSpPr>
        <p:spPr>
          <a:xfrm>
            <a:off x="1773548" y="4631794"/>
            <a:ext cx="1798176" cy="86540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17"/>
              <p:cNvSpPr txBox="1">
                <a:spLocks noChangeArrowheads="1"/>
              </p:cNvSpPr>
              <p:nvPr/>
            </p:nvSpPr>
            <p:spPr bwMode="auto">
              <a:xfrm>
                <a:off x="5761008" y="4631867"/>
                <a:ext cx="1022888" cy="84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8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61008" y="4631867"/>
                <a:ext cx="1022888" cy="84465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8822841" y="3418042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Find P(X=1)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824992" y="4605331"/>
            <a:ext cx="897483" cy="88158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17"/>
              <p:cNvSpPr txBox="1">
                <a:spLocks noChangeArrowheads="1"/>
              </p:cNvSpPr>
              <p:nvPr/>
            </p:nvSpPr>
            <p:spPr bwMode="auto">
              <a:xfrm>
                <a:off x="7001119" y="4976995"/>
                <a:ext cx="102288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5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01119" y="4976995"/>
                <a:ext cx="1022888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/>
          <p:cNvCxnSpPr/>
          <p:nvPr/>
        </p:nvCxnSpPr>
        <p:spPr>
          <a:xfrm>
            <a:off x="6963864" y="4757472"/>
            <a:ext cx="0" cy="729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6991375" y="4773547"/>
            <a:ext cx="1118118" cy="1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17"/>
              <p:cNvSpPr txBox="1">
                <a:spLocks noChangeArrowheads="1"/>
              </p:cNvSpPr>
              <p:nvPr/>
            </p:nvSpPr>
            <p:spPr bwMode="auto">
              <a:xfrm>
                <a:off x="2961528" y="4881853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60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61528" y="4881853"/>
                <a:ext cx="1364616" cy="4001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17"/>
              <p:cNvSpPr txBox="1">
                <a:spLocks noChangeArrowheads="1"/>
              </p:cNvSpPr>
              <p:nvPr/>
            </p:nvSpPr>
            <p:spPr bwMode="auto">
              <a:xfrm>
                <a:off x="768829" y="4835674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6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8829" y="4835674"/>
                <a:ext cx="1364616" cy="400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Line 9"/>
          <p:cNvSpPr>
            <a:spLocks noChangeShapeType="1"/>
          </p:cNvSpPr>
          <p:nvPr/>
        </p:nvSpPr>
        <p:spPr bwMode="auto">
          <a:xfrm>
            <a:off x="4659629" y="3785467"/>
            <a:ext cx="925448" cy="294999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56" name="Line 9"/>
          <p:cNvSpPr>
            <a:spLocks noChangeShapeType="1"/>
          </p:cNvSpPr>
          <p:nvPr/>
        </p:nvSpPr>
        <p:spPr bwMode="auto">
          <a:xfrm flipV="1">
            <a:off x="4697317" y="3679801"/>
            <a:ext cx="849065" cy="75974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57" name="Line 9"/>
          <p:cNvSpPr>
            <a:spLocks noChangeShapeType="1"/>
          </p:cNvSpPr>
          <p:nvPr/>
        </p:nvSpPr>
        <p:spPr bwMode="auto">
          <a:xfrm>
            <a:off x="4712247" y="3170977"/>
            <a:ext cx="809489" cy="197786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63" name="Line 9"/>
          <p:cNvSpPr>
            <a:spLocks noChangeShapeType="1"/>
          </p:cNvSpPr>
          <p:nvPr/>
        </p:nvSpPr>
        <p:spPr bwMode="auto">
          <a:xfrm flipV="1">
            <a:off x="4725139" y="3024333"/>
            <a:ext cx="796598" cy="134756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64" name="Line 9"/>
          <p:cNvSpPr>
            <a:spLocks noChangeShapeType="1"/>
          </p:cNvSpPr>
          <p:nvPr/>
        </p:nvSpPr>
        <p:spPr bwMode="auto">
          <a:xfrm>
            <a:off x="4620934" y="2560849"/>
            <a:ext cx="925448" cy="26572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65" name="Line 9"/>
          <p:cNvSpPr>
            <a:spLocks noChangeShapeType="1"/>
          </p:cNvSpPr>
          <p:nvPr/>
        </p:nvSpPr>
        <p:spPr bwMode="auto">
          <a:xfrm flipV="1">
            <a:off x="4658622" y="2492436"/>
            <a:ext cx="887760" cy="3872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66" name="Line 9"/>
          <p:cNvSpPr>
            <a:spLocks noChangeShapeType="1"/>
          </p:cNvSpPr>
          <p:nvPr/>
        </p:nvSpPr>
        <p:spPr bwMode="auto">
          <a:xfrm>
            <a:off x="4620933" y="2005909"/>
            <a:ext cx="900803" cy="107611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67" name="Line 9"/>
          <p:cNvSpPr>
            <a:spLocks noChangeShapeType="1"/>
          </p:cNvSpPr>
          <p:nvPr/>
        </p:nvSpPr>
        <p:spPr bwMode="auto">
          <a:xfrm flipV="1">
            <a:off x="4594748" y="1698828"/>
            <a:ext cx="926988" cy="24642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050"/>
          </a:p>
        </p:txBody>
      </p:sp>
      <p:sp>
        <p:nvSpPr>
          <p:cNvPr id="68" name="Text Box 15"/>
          <p:cNvSpPr txBox="1">
            <a:spLocks noChangeArrowheads="1"/>
          </p:cNvSpPr>
          <p:nvPr/>
        </p:nvSpPr>
        <p:spPr bwMode="auto">
          <a:xfrm>
            <a:off x="5498817" y="1479720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69" name="Text Box 15"/>
          <p:cNvSpPr txBox="1">
            <a:spLocks noChangeArrowheads="1"/>
          </p:cNvSpPr>
          <p:nvPr/>
        </p:nvSpPr>
        <p:spPr bwMode="auto">
          <a:xfrm>
            <a:off x="5517527" y="2274349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70" name="Text Box 15"/>
          <p:cNvSpPr txBox="1">
            <a:spLocks noChangeArrowheads="1"/>
          </p:cNvSpPr>
          <p:nvPr/>
        </p:nvSpPr>
        <p:spPr bwMode="auto">
          <a:xfrm>
            <a:off x="5505584" y="2837775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71" name="Text Box 15"/>
          <p:cNvSpPr txBox="1">
            <a:spLocks noChangeArrowheads="1"/>
          </p:cNvSpPr>
          <p:nvPr/>
        </p:nvSpPr>
        <p:spPr bwMode="auto">
          <a:xfrm>
            <a:off x="5484291" y="3455052"/>
            <a:ext cx="1021556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72" name="Text Box 23"/>
          <p:cNvSpPr txBox="1">
            <a:spLocks noChangeArrowheads="1"/>
          </p:cNvSpPr>
          <p:nvPr/>
        </p:nvSpPr>
        <p:spPr bwMode="auto">
          <a:xfrm>
            <a:off x="5539179" y="3879656"/>
            <a:ext cx="2237567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p:sp>
        <p:nvSpPr>
          <p:cNvPr id="73" name="Text Box 23"/>
          <p:cNvSpPr txBox="1">
            <a:spLocks noChangeArrowheads="1"/>
          </p:cNvSpPr>
          <p:nvPr/>
        </p:nvSpPr>
        <p:spPr bwMode="auto">
          <a:xfrm>
            <a:off x="5473149" y="3171469"/>
            <a:ext cx="2237567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5510202" y="2573630"/>
            <a:ext cx="2237567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p:sp>
        <p:nvSpPr>
          <p:cNvPr id="75" name="Text Box 23"/>
          <p:cNvSpPr txBox="1">
            <a:spLocks noChangeArrowheads="1"/>
          </p:cNvSpPr>
          <p:nvPr/>
        </p:nvSpPr>
        <p:spPr bwMode="auto">
          <a:xfrm>
            <a:off x="5422576" y="1886659"/>
            <a:ext cx="1030411" cy="3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rgbClr val="A37A05"/>
                </a:solidFill>
              </a:rPr>
              <a:t>Failure</a:t>
            </a:r>
            <a:endParaRPr lang="en-GB" sz="2000" dirty="0">
              <a:solidFill>
                <a:srgbClr val="A37A0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 Box 17"/>
              <p:cNvSpPr txBox="1">
                <a:spLocks noChangeArrowheads="1"/>
              </p:cNvSpPr>
              <p:nvPr/>
            </p:nvSpPr>
            <p:spPr bwMode="auto">
              <a:xfrm>
                <a:off x="4529844" y="1499922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7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29844" y="1499922"/>
                <a:ext cx="1022888" cy="3525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 Box 17"/>
              <p:cNvSpPr txBox="1">
                <a:spLocks noChangeArrowheads="1"/>
              </p:cNvSpPr>
              <p:nvPr/>
            </p:nvSpPr>
            <p:spPr bwMode="auto">
              <a:xfrm>
                <a:off x="4393823" y="2185677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77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93823" y="2185677"/>
                <a:ext cx="1022888" cy="3525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 Box 17"/>
              <p:cNvSpPr txBox="1">
                <a:spLocks noChangeArrowheads="1"/>
              </p:cNvSpPr>
              <p:nvPr/>
            </p:nvSpPr>
            <p:spPr bwMode="auto">
              <a:xfrm>
                <a:off x="4353112" y="2819850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78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3112" y="2819850"/>
                <a:ext cx="1022888" cy="3525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 Box 17"/>
              <p:cNvSpPr txBox="1">
                <a:spLocks noChangeArrowheads="1"/>
              </p:cNvSpPr>
              <p:nvPr/>
            </p:nvSpPr>
            <p:spPr bwMode="auto">
              <a:xfrm>
                <a:off x="4328492" y="3413329"/>
                <a:ext cx="1022888" cy="352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79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8492" y="3413329"/>
                <a:ext cx="1022888" cy="3525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 Box 25"/>
              <p:cNvSpPr txBox="1">
                <a:spLocks noChangeArrowheads="1"/>
              </p:cNvSpPr>
              <p:nvPr/>
            </p:nvSpPr>
            <p:spPr bwMode="auto">
              <a:xfrm>
                <a:off x="4452111" y="3913685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81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52111" y="3913685"/>
                <a:ext cx="1214679" cy="3553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 Box 25"/>
              <p:cNvSpPr txBox="1">
                <a:spLocks noChangeArrowheads="1"/>
              </p:cNvSpPr>
              <p:nvPr/>
            </p:nvSpPr>
            <p:spPr bwMode="auto">
              <a:xfrm>
                <a:off x="4495162" y="3241262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82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5162" y="3241262"/>
                <a:ext cx="1214679" cy="3553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 Box 25"/>
              <p:cNvSpPr txBox="1">
                <a:spLocks noChangeArrowheads="1"/>
              </p:cNvSpPr>
              <p:nvPr/>
            </p:nvSpPr>
            <p:spPr bwMode="auto">
              <a:xfrm>
                <a:off x="4449948" y="2634128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83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49948" y="2634128"/>
                <a:ext cx="1214679" cy="3553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 Box 25"/>
              <p:cNvSpPr txBox="1">
                <a:spLocks noChangeArrowheads="1"/>
              </p:cNvSpPr>
              <p:nvPr/>
            </p:nvSpPr>
            <p:spPr bwMode="auto">
              <a:xfrm>
                <a:off x="4528324" y="2001048"/>
                <a:ext cx="1214679" cy="355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9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900" dirty="0">
                  <a:solidFill>
                    <a:srgbClr val="A37A05"/>
                  </a:solidFill>
                </a:endParaRPr>
              </a:p>
            </p:txBody>
          </p:sp>
        </mc:Choice>
        <mc:Fallback xmlns="">
          <p:sp>
            <p:nvSpPr>
              <p:cNvPr id="84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28324" y="2001048"/>
                <a:ext cx="1214679" cy="3553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 Box 17"/>
              <p:cNvSpPr txBox="1">
                <a:spLocks noChangeArrowheads="1"/>
              </p:cNvSpPr>
              <p:nvPr/>
            </p:nvSpPr>
            <p:spPr bwMode="auto">
              <a:xfrm>
                <a:off x="5749293" y="2161987"/>
                <a:ext cx="2171250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85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49293" y="2161987"/>
                <a:ext cx="2171250" cy="54380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 Box 17"/>
              <p:cNvSpPr txBox="1">
                <a:spLocks noChangeArrowheads="1"/>
              </p:cNvSpPr>
              <p:nvPr/>
            </p:nvSpPr>
            <p:spPr bwMode="auto">
              <a:xfrm>
                <a:off x="5709841" y="2787927"/>
                <a:ext cx="2171250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8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09841" y="2787927"/>
                <a:ext cx="2171250" cy="543803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Oval 86"/>
          <p:cNvSpPr/>
          <p:nvPr/>
        </p:nvSpPr>
        <p:spPr>
          <a:xfrm>
            <a:off x="7014604" y="1730786"/>
            <a:ext cx="866487" cy="615086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/>
          <p:cNvSpPr/>
          <p:nvPr/>
        </p:nvSpPr>
        <p:spPr>
          <a:xfrm>
            <a:off x="6416500" y="2161150"/>
            <a:ext cx="866487" cy="615086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6416499" y="2748264"/>
            <a:ext cx="866487" cy="615086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 Box 17"/>
              <p:cNvSpPr txBox="1">
                <a:spLocks noChangeArrowheads="1"/>
              </p:cNvSpPr>
              <p:nvPr/>
            </p:nvSpPr>
            <p:spPr bwMode="auto">
              <a:xfrm>
                <a:off x="6612139" y="2416281"/>
                <a:ext cx="2171250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90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2139" y="2416281"/>
                <a:ext cx="2171250" cy="543803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 Box 17"/>
              <p:cNvSpPr txBox="1">
                <a:spLocks noChangeArrowheads="1"/>
              </p:cNvSpPr>
              <p:nvPr/>
            </p:nvSpPr>
            <p:spPr bwMode="auto">
              <a:xfrm>
                <a:off x="6439195" y="3032231"/>
                <a:ext cx="2171250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9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39195" y="3032231"/>
                <a:ext cx="2171250" cy="54380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 Box 17"/>
              <p:cNvSpPr txBox="1">
                <a:spLocks noChangeArrowheads="1"/>
              </p:cNvSpPr>
              <p:nvPr/>
            </p:nvSpPr>
            <p:spPr bwMode="auto">
              <a:xfrm>
                <a:off x="5687158" y="3391063"/>
                <a:ext cx="2171250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9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87158" y="3391063"/>
                <a:ext cx="2171250" cy="543803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Oval 92"/>
          <p:cNvSpPr/>
          <p:nvPr/>
        </p:nvSpPr>
        <p:spPr>
          <a:xfrm>
            <a:off x="7246370" y="2416713"/>
            <a:ext cx="866487" cy="615086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/>
          <p:cNvSpPr/>
          <p:nvPr/>
        </p:nvSpPr>
        <p:spPr>
          <a:xfrm>
            <a:off x="7103073" y="3023408"/>
            <a:ext cx="866487" cy="615086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6363421" y="3382554"/>
            <a:ext cx="866487" cy="615086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 Box 17"/>
              <p:cNvSpPr txBox="1">
                <a:spLocks noChangeArrowheads="1"/>
              </p:cNvSpPr>
              <p:nvPr/>
            </p:nvSpPr>
            <p:spPr bwMode="auto">
              <a:xfrm>
                <a:off x="3861790" y="4661350"/>
                <a:ext cx="1842508" cy="84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0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9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61790" y="4661350"/>
                <a:ext cx="1842508" cy="84465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Oval 96"/>
          <p:cNvSpPr/>
          <p:nvPr/>
        </p:nvSpPr>
        <p:spPr>
          <a:xfrm>
            <a:off x="3924829" y="4640084"/>
            <a:ext cx="1798176" cy="86540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 Box 17"/>
              <p:cNvSpPr txBox="1">
                <a:spLocks noChangeArrowheads="1"/>
              </p:cNvSpPr>
              <p:nvPr/>
            </p:nvSpPr>
            <p:spPr bwMode="auto">
              <a:xfrm>
                <a:off x="6979926" y="3836465"/>
                <a:ext cx="1022888" cy="543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2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98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79926" y="3836465"/>
                <a:ext cx="1022888" cy="543803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Oval 98"/>
          <p:cNvSpPr/>
          <p:nvPr/>
        </p:nvSpPr>
        <p:spPr>
          <a:xfrm>
            <a:off x="7103074" y="3848619"/>
            <a:ext cx="694040" cy="618595"/>
          </a:xfrm>
          <a:prstGeom prst="ellipse">
            <a:avLst/>
          </a:pr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 Box 8"/>
          <p:cNvSpPr txBox="1">
            <a:spLocks noChangeArrowheads="1"/>
          </p:cNvSpPr>
          <p:nvPr/>
        </p:nvSpPr>
        <p:spPr bwMode="auto">
          <a:xfrm>
            <a:off x="8824122" y="4316913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Find P(X=0)</a:t>
            </a:r>
            <a:endParaRPr lang="en-GB" sz="2000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 Box 17"/>
              <p:cNvSpPr txBox="1">
                <a:spLocks noChangeArrowheads="1"/>
              </p:cNvSpPr>
              <p:nvPr/>
            </p:nvSpPr>
            <p:spPr bwMode="auto">
              <a:xfrm>
                <a:off x="5077951" y="4880424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0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77951" y="4880424"/>
                <a:ext cx="1364616" cy="40011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138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9" grpId="0"/>
      <p:bldP spid="40" grpId="0" animBg="1"/>
      <p:bldP spid="40" grpId="1" animBg="1"/>
      <p:bldP spid="41" grpId="0"/>
      <p:bldP spid="42" grpId="0" animBg="1"/>
      <p:bldP spid="42" grpId="1" animBg="1"/>
      <p:bldP spid="43" grpId="0"/>
      <p:bldP spid="46" grpId="0"/>
      <p:bldP spid="47" grpId="0" animBg="1"/>
      <p:bldP spid="47" grpId="1" animBg="1"/>
      <p:bldP spid="48" grpId="0"/>
      <p:bldP spid="49" grpId="0"/>
      <p:bldP spid="51" grpId="0" animBg="1"/>
      <p:bldP spid="51" grpId="1" animBg="1"/>
      <p:bldP spid="52" grpId="0"/>
      <p:bldP spid="60" grpId="0"/>
      <p:bldP spid="61" grpId="0"/>
      <p:bldP spid="85" grpId="0"/>
      <p:bldP spid="86" grpId="0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/>
      <p:bldP spid="91" grpId="0"/>
      <p:bldP spid="92" grpId="0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/>
      <p:bldP spid="97" grpId="0" animBg="1"/>
      <p:bldP spid="97" grpId="1" animBg="1"/>
      <p:bldP spid="98" grpId="0"/>
      <p:bldP spid="99" grpId="0" animBg="1"/>
      <p:bldP spid="99" grpId="1" animBg="1"/>
      <p:bldP spid="100" grpId="0"/>
      <p:bldP spid="1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2466910" y="1263806"/>
                <a:ext cx="737958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910" y="1263806"/>
                <a:ext cx="737958" cy="7693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17"/>
              <p:cNvSpPr txBox="1">
                <a:spLocks noChangeArrowheads="1"/>
              </p:cNvSpPr>
              <p:nvPr/>
            </p:nvSpPr>
            <p:spPr bwMode="auto">
              <a:xfrm>
                <a:off x="3477675" y="1237375"/>
                <a:ext cx="1755873" cy="84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77675" y="1237375"/>
                <a:ext cx="1755873" cy="8446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17"/>
              <p:cNvSpPr txBox="1">
                <a:spLocks noChangeArrowheads="1"/>
              </p:cNvSpPr>
              <p:nvPr/>
            </p:nvSpPr>
            <p:spPr bwMode="auto">
              <a:xfrm>
                <a:off x="7465295" y="1271289"/>
                <a:ext cx="1022888" cy="8719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48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65295" y="1271289"/>
                <a:ext cx="1022888" cy="8719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17"/>
              <p:cNvSpPr txBox="1">
                <a:spLocks noChangeArrowheads="1"/>
              </p:cNvSpPr>
              <p:nvPr/>
            </p:nvSpPr>
            <p:spPr bwMode="auto">
              <a:xfrm>
                <a:off x="4789177" y="1493562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60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89177" y="1493562"/>
                <a:ext cx="1364616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17"/>
              <p:cNvSpPr txBox="1">
                <a:spLocks noChangeArrowheads="1"/>
              </p:cNvSpPr>
              <p:nvPr/>
            </p:nvSpPr>
            <p:spPr bwMode="auto">
              <a:xfrm>
                <a:off x="2664572" y="1461186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6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4572" y="1461186"/>
                <a:ext cx="1364616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986319" y="254775"/>
            <a:ext cx="9298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(</a:t>
            </a:r>
            <a:r>
              <a:rPr lang="en-GB" sz="2400" dirty="0" err="1" smtClean="0"/>
              <a:t>a+b</a:t>
            </a:r>
            <a:r>
              <a:rPr lang="en-GB" sz="2400" dirty="0" smtClean="0"/>
              <a:t>)</a:t>
            </a:r>
            <a:r>
              <a:rPr lang="en-GB" sz="2400" baseline="30000" dirty="0"/>
              <a:t>3</a:t>
            </a:r>
            <a:r>
              <a:rPr lang="en-GB" sz="2400" dirty="0" smtClean="0"/>
              <a:t> =         a</a:t>
            </a:r>
            <a:r>
              <a:rPr lang="en-GB" sz="2400" baseline="30000" dirty="0" smtClean="0"/>
              <a:t>3</a:t>
            </a:r>
            <a:r>
              <a:rPr lang="en-GB" sz="2400" dirty="0" smtClean="0"/>
              <a:t>     +    3 x </a:t>
            </a:r>
            <a:r>
              <a:rPr lang="en-GB" sz="2400" dirty="0"/>
              <a:t> a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r>
              <a:rPr lang="en-GB" sz="2400" dirty="0" smtClean="0"/>
              <a:t>x b        +     3 x a x b</a:t>
            </a:r>
            <a:r>
              <a:rPr lang="en-GB" sz="2400" baseline="30000" dirty="0" smtClean="0"/>
              <a:t>2           </a:t>
            </a:r>
            <a:r>
              <a:rPr lang="en-GB" sz="2400" dirty="0" smtClean="0"/>
              <a:t>+   b</a:t>
            </a:r>
            <a:r>
              <a:rPr lang="en-GB" sz="2400" baseline="30000" dirty="0" smtClean="0"/>
              <a:t>3</a:t>
            </a:r>
            <a:r>
              <a:rPr lang="en-GB" sz="2400" dirty="0" smtClean="0"/>
              <a:t>        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79264" y="1301702"/>
                <a:ext cx="1885308" cy="7180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GB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400" dirty="0" smtClean="0"/>
                  <a:t>=</a:t>
                </a:r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64" y="1301702"/>
                <a:ext cx="1885308" cy="718017"/>
              </a:xfrm>
              <a:prstGeom prst="rect">
                <a:avLst/>
              </a:prstGeom>
              <a:blipFill>
                <a:blip r:embed="rId7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9057525" y="1374144"/>
            <a:ext cx="26550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What binomial would this have come from?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625179" y="2592289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 2 times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5721516" y="2208889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 1 time</a:t>
            </a: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7974115" y="2575579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 0 times</a:t>
            </a:r>
            <a:endParaRPr lang="en-GB" sz="2000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201487" y="3374691"/>
                <a:ext cx="1885308" cy="10278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487" y="3374691"/>
                <a:ext cx="1885308" cy="102784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066265" y="5075654"/>
            <a:ext cx="10810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</a:t>
            </a:r>
            <a:endParaRPr lang="en-GB" sz="2000" dirty="0">
              <a:solidFill>
                <a:schemeClr val="folHlink"/>
              </a:solidFill>
            </a:endParaRPr>
          </a:p>
        </p:txBody>
      </p:sp>
      <p:cxnSp>
        <p:nvCxnSpPr>
          <p:cNvPr id="6" name="Straight Arrow Connector 5"/>
          <p:cNvCxnSpPr>
            <a:stCxn id="18" idx="0"/>
          </p:cNvCxnSpPr>
          <p:nvPr/>
        </p:nvCxnSpPr>
        <p:spPr>
          <a:xfrm flipV="1">
            <a:off x="1606782" y="4316805"/>
            <a:ext cx="189597" cy="758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411056" y="5075654"/>
            <a:ext cx="10810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Failure</a:t>
            </a:r>
            <a:endParaRPr lang="en-GB" sz="2000" dirty="0">
              <a:solidFill>
                <a:schemeClr val="folHlink"/>
              </a:solidFill>
            </a:endParaRPr>
          </a:p>
        </p:txBody>
      </p:sp>
      <p:cxnSp>
        <p:nvCxnSpPr>
          <p:cNvPr id="22" name="Straight Arrow Connector 21"/>
          <p:cNvCxnSpPr>
            <a:stCxn id="21" idx="0"/>
          </p:cNvCxnSpPr>
          <p:nvPr/>
        </p:nvCxnSpPr>
        <p:spPr>
          <a:xfrm flipH="1" flipV="1">
            <a:off x="2336897" y="4316806"/>
            <a:ext cx="614676" cy="758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4201056" y="3661949"/>
            <a:ext cx="470663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By writing probability outcomes as binomials we can quickly find probabilities for higher numbers of trials, rather than draw out huge tree diagrams</a:t>
            </a:r>
            <a:endParaRPr lang="en-GB" sz="2000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5589356" y="1249071"/>
                <a:ext cx="1755873" cy="84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19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9356" y="1249071"/>
                <a:ext cx="1755873" cy="84465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7"/>
              <p:cNvSpPr txBox="1">
                <a:spLocks noChangeArrowheads="1"/>
              </p:cNvSpPr>
              <p:nvPr/>
            </p:nvSpPr>
            <p:spPr bwMode="auto">
              <a:xfrm>
                <a:off x="6839421" y="1515285"/>
                <a:ext cx="136461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 xmlns="">
          <p:sp>
            <p:nvSpPr>
              <p:cNvPr id="20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9421" y="1515285"/>
                <a:ext cx="1364616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018316" y="2208889"/>
            <a:ext cx="2655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solidFill>
                  <a:schemeClr val="folHlink"/>
                </a:solidFill>
              </a:rPr>
              <a:t>Success 3 times</a:t>
            </a:r>
            <a:endParaRPr lang="en-GB" sz="2000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2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7" grpId="0"/>
      <p:bldP spid="18" grpId="0"/>
      <p:bldP spid="21" grpId="0"/>
      <p:bldP spid="24" grpId="0"/>
      <p:bldP spid="23" grpId="0"/>
    </p:bldLst>
  </p:timing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FD97C90B-5388-429B-90AA-6AD1E186CF9B}" vid="{2E0E6154-3796-4A07-B8B9-F1683CB36FD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6C68AD-F315-4CBF-9EEE-A07234FEA4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C5B453-5975-48FA-A3F3-E556CA6DD72A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2006/documentManagement/types"/>
    <ds:schemaRef ds:uri="http://purl.org/dc/terms/"/>
    <ds:schemaRef ds:uri="00eee050-7eda-4a68-8825-514e694f5f0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22FF215-7599-4893-AE5F-669AF7D45D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122</TotalTime>
  <Words>1565</Words>
  <Application>Microsoft Office PowerPoint</Application>
  <PresentationFormat>Widescreen</PresentationFormat>
  <Paragraphs>233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Theme2</vt:lpstr>
      <vt:lpstr>The Binomial Distribution</vt:lpstr>
      <vt:lpstr>Expand (a+b)2</vt:lpstr>
      <vt:lpstr>Now let us consider the following: We roll a fair dice and record the number of 6’s we roll</vt:lpstr>
      <vt:lpstr>Now let us consider the following: We roll a fair dice and record the number of 6’s we roll, and call this X</vt:lpstr>
      <vt:lpstr>Now let us consider the following: We roll a fair dice twice and record the number of 6’s we roll, and call this X</vt:lpstr>
      <vt:lpstr>PowerPoint Presentation</vt:lpstr>
      <vt:lpstr>Expand (a+b)3</vt:lpstr>
      <vt:lpstr>Now let us consider the following: We roll a fair dice 3 times and record the number of 6’s we roll, and call this X</vt:lpstr>
      <vt:lpstr>PowerPoint Presentation</vt:lpstr>
      <vt:lpstr>Now let us consider the following: We roll a fair dice 4 times. By expanding (a + b)4, find the probability of rolling exactly two 6’s.</vt:lpstr>
      <vt:lpstr>Still not convinced? This is the last diagram, and furthest I will go with a tree diagram</vt:lpstr>
      <vt:lpstr>In General if P(Success) = p, then to find P(X = a) from n trials</vt:lpstr>
    </vt:vector>
  </TitlesOfParts>
  <Company>King Edward VI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Probability</dc:title>
  <dc:creator>User</dc:creator>
  <cp:lastModifiedBy>Mr G Westwater (Staff)</cp:lastModifiedBy>
  <cp:revision>67</cp:revision>
  <dcterms:created xsi:type="dcterms:W3CDTF">2018-01-19T11:06:02Z</dcterms:created>
  <dcterms:modified xsi:type="dcterms:W3CDTF">2021-04-29T16:01:14Z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