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6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4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09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7D4448-2751-49BA-AB45-E64957DD31C1}" type="datetimeFigureOut">
              <a:rPr lang="en-GB" smtClean="0"/>
              <a:t>28/04/2021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64D02B-878F-4F9D-8A36-2F7EC41931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05467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64D02B-878F-4F9D-8A36-2F7EC4193137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0377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64D02B-878F-4F9D-8A36-2F7EC4193137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39887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64D02B-878F-4F9D-8A36-2F7EC4193137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20701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64D02B-878F-4F9D-8A36-2F7EC4193137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10601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28/04/2021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28/04/2021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28/04/2021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28/04/2021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28/04/2021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28/04/2021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28/04/2021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28/04/2021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28/04/2021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28/04/2021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28/04/2021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/>
            </a:gs>
            <a:gs pos="7000">
              <a:schemeClr val="accent4">
                <a:lumMod val="20000"/>
                <a:lumOff val="80000"/>
              </a:schemeClr>
            </a:gs>
            <a:gs pos="95000">
              <a:schemeClr val="accent4">
                <a:lumMod val="20000"/>
                <a:lumOff val="80000"/>
              </a:schemeClr>
            </a:gs>
            <a:gs pos="100000">
              <a:schemeClr val="accent4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28/04/2021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56.png"/><Relationship Id="rId13" Type="http://schemas.openxmlformats.org/officeDocument/2006/relationships/image" Target="../media/image661.png"/><Relationship Id="rId3" Type="http://schemas.openxmlformats.org/officeDocument/2006/relationships/image" Target="../media/image651.png"/><Relationship Id="rId7" Type="http://schemas.openxmlformats.org/officeDocument/2006/relationships/image" Target="../media/image655.png"/><Relationship Id="rId12" Type="http://schemas.openxmlformats.org/officeDocument/2006/relationships/image" Target="../media/image660.png"/><Relationship Id="rId2" Type="http://schemas.openxmlformats.org/officeDocument/2006/relationships/image" Target="../media/image65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54.png"/><Relationship Id="rId11" Type="http://schemas.openxmlformats.org/officeDocument/2006/relationships/image" Target="../media/image659.png"/><Relationship Id="rId5" Type="http://schemas.openxmlformats.org/officeDocument/2006/relationships/image" Target="../media/image653.png"/><Relationship Id="rId10" Type="http://schemas.openxmlformats.org/officeDocument/2006/relationships/image" Target="../media/image658.png"/><Relationship Id="rId4" Type="http://schemas.openxmlformats.org/officeDocument/2006/relationships/image" Target="../media/image652.png"/><Relationship Id="rId9" Type="http://schemas.openxmlformats.org/officeDocument/2006/relationships/image" Target="../media/image657.png"/></Relationships>
</file>

<file path=ppt/slides/_rels/slide10.xml.rels><?xml version="1.0" encoding="UTF-8" standalone="yes"?>
<Relationships xmlns="http://schemas.openxmlformats.org/package/2006/relationships"><Relationship Id="rId13" Type="http://schemas.openxmlformats.org/officeDocument/2006/relationships/image" Target="../media/image686.png"/><Relationship Id="rId7" Type="http://schemas.openxmlformats.org/officeDocument/2006/relationships/image" Target="../media/image655.png"/><Relationship Id="rId12" Type="http://schemas.openxmlformats.org/officeDocument/2006/relationships/image" Target="../media/image685.png"/><Relationship Id="rId16" Type="http://schemas.openxmlformats.org/officeDocument/2006/relationships/image" Target="../media/image70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54.png"/><Relationship Id="rId11" Type="http://schemas.openxmlformats.org/officeDocument/2006/relationships/image" Target="../media/image689.png"/><Relationship Id="rId15" Type="http://schemas.openxmlformats.org/officeDocument/2006/relationships/image" Target="../media/image706.png"/><Relationship Id="rId10" Type="http://schemas.openxmlformats.org/officeDocument/2006/relationships/image" Target="../media/image679.png"/><Relationship Id="rId14" Type="http://schemas.openxmlformats.org/officeDocument/2006/relationships/image" Target="../media/image705.png"/></Relationships>
</file>

<file path=ppt/slides/_rels/slide1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707.png"/><Relationship Id="rId7" Type="http://schemas.openxmlformats.org/officeDocument/2006/relationships/image" Target="../media/image655.png"/><Relationship Id="rId12" Type="http://schemas.openxmlformats.org/officeDocument/2006/relationships/image" Target="../media/image686.png"/><Relationship Id="rId17" Type="http://schemas.openxmlformats.org/officeDocument/2006/relationships/image" Target="../media/image712.png"/><Relationship Id="rId2" Type="http://schemas.openxmlformats.org/officeDocument/2006/relationships/image" Target="../media/image708.png"/><Relationship Id="rId16" Type="http://schemas.openxmlformats.org/officeDocument/2006/relationships/image" Target="../media/image7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54.png"/><Relationship Id="rId11" Type="http://schemas.openxmlformats.org/officeDocument/2006/relationships/image" Target="../media/image685.png"/><Relationship Id="rId15" Type="http://schemas.openxmlformats.org/officeDocument/2006/relationships/image" Target="../media/image710.png"/><Relationship Id="rId10" Type="http://schemas.openxmlformats.org/officeDocument/2006/relationships/image" Target="../media/image679.png"/><Relationship Id="rId14" Type="http://schemas.openxmlformats.org/officeDocument/2006/relationships/image" Target="../media/image709.png"/></Relationships>
</file>

<file path=ppt/slides/_rels/slide12.xml.rels><?xml version="1.0" encoding="UTF-8" standalone="yes"?>
<Relationships xmlns="http://schemas.openxmlformats.org/package/2006/relationships"><Relationship Id="rId13" Type="http://schemas.openxmlformats.org/officeDocument/2006/relationships/image" Target="../media/image707.png"/><Relationship Id="rId18" Type="http://schemas.openxmlformats.org/officeDocument/2006/relationships/image" Target="../media/image718.png"/><Relationship Id="rId7" Type="http://schemas.openxmlformats.org/officeDocument/2006/relationships/image" Target="../media/image655.png"/><Relationship Id="rId12" Type="http://schemas.openxmlformats.org/officeDocument/2006/relationships/image" Target="../media/image686.png"/><Relationship Id="rId17" Type="http://schemas.openxmlformats.org/officeDocument/2006/relationships/image" Target="../media/image717.png"/><Relationship Id="rId2" Type="http://schemas.openxmlformats.org/officeDocument/2006/relationships/image" Target="../media/image713.png"/><Relationship Id="rId16" Type="http://schemas.openxmlformats.org/officeDocument/2006/relationships/image" Target="../media/image7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54.png"/><Relationship Id="rId11" Type="http://schemas.openxmlformats.org/officeDocument/2006/relationships/image" Target="../media/image685.png"/><Relationship Id="rId15" Type="http://schemas.openxmlformats.org/officeDocument/2006/relationships/image" Target="../media/image715.png"/><Relationship Id="rId10" Type="http://schemas.openxmlformats.org/officeDocument/2006/relationships/image" Target="../media/image679.png"/><Relationship Id="rId19" Type="http://schemas.openxmlformats.org/officeDocument/2006/relationships/image" Target="../media/image719.png"/><Relationship Id="rId14" Type="http://schemas.openxmlformats.org/officeDocument/2006/relationships/image" Target="../media/image714.png"/></Relationships>
</file>

<file path=ppt/slides/_rels/slide13.xml.rels><?xml version="1.0" encoding="UTF-8" standalone="yes"?>
<Relationships xmlns="http://schemas.openxmlformats.org/package/2006/relationships"><Relationship Id="rId13" Type="http://schemas.openxmlformats.org/officeDocument/2006/relationships/image" Target="../media/image707.png"/><Relationship Id="rId18" Type="http://schemas.openxmlformats.org/officeDocument/2006/relationships/image" Target="../media/image724.png"/><Relationship Id="rId21" Type="http://schemas.openxmlformats.org/officeDocument/2006/relationships/image" Target="../media/image727.png"/><Relationship Id="rId7" Type="http://schemas.openxmlformats.org/officeDocument/2006/relationships/image" Target="../media/image655.png"/><Relationship Id="rId12" Type="http://schemas.openxmlformats.org/officeDocument/2006/relationships/image" Target="../media/image686.png"/><Relationship Id="rId17" Type="http://schemas.openxmlformats.org/officeDocument/2006/relationships/image" Target="../media/image723.png"/><Relationship Id="rId2" Type="http://schemas.openxmlformats.org/officeDocument/2006/relationships/image" Target="../media/image720.png"/><Relationship Id="rId16" Type="http://schemas.openxmlformats.org/officeDocument/2006/relationships/image" Target="../media/image722.png"/><Relationship Id="rId20" Type="http://schemas.openxmlformats.org/officeDocument/2006/relationships/image" Target="../media/image7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54.png"/><Relationship Id="rId11" Type="http://schemas.openxmlformats.org/officeDocument/2006/relationships/image" Target="../media/image685.png"/><Relationship Id="rId15" Type="http://schemas.openxmlformats.org/officeDocument/2006/relationships/image" Target="../media/image721.png"/><Relationship Id="rId10" Type="http://schemas.openxmlformats.org/officeDocument/2006/relationships/image" Target="../media/image679.png"/><Relationship Id="rId19" Type="http://schemas.openxmlformats.org/officeDocument/2006/relationships/image" Target="../media/image725.png"/><Relationship Id="rId14" Type="http://schemas.openxmlformats.org/officeDocument/2006/relationships/image" Target="../media/image719.png"/></Relationships>
</file>

<file path=ppt/slides/_rels/slide14.xml.rels><?xml version="1.0" encoding="UTF-8" standalone="yes"?>
<Relationships xmlns="http://schemas.openxmlformats.org/package/2006/relationships"><Relationship Id="rId13" Type="http://schemas.openxmlformats.org/officeDocument/2006/relationships/image" Target="../media/image707.png"/><Relationship Id="rId18" Type="http://schemas.openxmlformats.org/officeDocument/2006/relationships/image" Target="../media/image724.png"/><Relationship Id="rId21" Type="http://schemas.openxmlformats.org/officeDocument/2006/relationships/image" Target="../media/image728.png"/><Relationship Id="rId7" Type="http://schemas.openxmlformats.org/officeDocument/2006/relationships/image" Target="../media/image655.png"/><Relationship Id="rId12" Type="http://schemas.openxmlformats.org/officeDocument/2006/relationships/image" Target="../media/image686.png"/><Relationship Id="rId17" Type="http://schemas.openxmlformats.org/officeDocument/2006/relationships/image" Target="../media/image723.png"/><Relationship Id="rId25" Type="http://schemas.openxmlformats.org/officeDocument/2006/relationships/image" Target="../media/image732.png"/><Relationship Id="rId2" Type="http://schemas.openxmlformats.org/officeDocument/2006/relationships/image" Target="../media/image720.png"/><Relationship Id="rId16" Type="http://schemas.openxmlformats.org/officeDocument/2006/relationships/image" Target="../media/image722.png"/><Relationship Id="rId20" Type="http://schemas.openxmlformats.org/officeDocument/2006/relationships/image" Target="../media/image7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54.png"/><Relationship Id="rId11" Type="http://schemas.openxmlformats.org/officeDocument/2006/relationships/image" Target="../media/image685.png"/><Relationship Id="rId24" Type="http://schemas.openxmlformats.org/officeDocument/2006/relationships/image" Target="../media/image731.png"/><Relationship Id="rId15" Type="http://schemas.openxmlformats.org/officeDocument/2006/relationships/image" Target="../media/image721.png"/><Relationship Id="rId23" Type="http://schemas.openxmlformats.org/officeDocument/2006/relationships/image" Target="../media/image730.png"/><Relationship Id="rId10" Type="http://schemas.openxmlformats.org/officeDocument/2006/relationships/image" Target="../media/image679.png"/><Relationship Id="rId19" Type="http://schemas.openxmlformats.org/officeDocument/2006/relationships/image" Target="../media/image725.png"/><Relationship Id="rId14" Type="http://schemas.openxmlformats.org/officeDocument/2006/relationships/image" Target="../media/image719.png"/><Relationship Id="rId22" Type="http://schemas.openxmlformats.org/officeDocument/2006/relationships/image" Target="../media/image729.png"/></Relationships>
</file>

<file path=ppt/slides/_rels/slide15.xml.rels><?xml version="1.0" encoding="UTF-8" standalone="yes"?>
<Relationships xmlns="http://schemas.openxmlformats.org/package/2006/relationships"><Relationship Id="rId13" Type="http://schemas.openxmlformats.org/officeDocument/2006/relationships/image" Target="../media/image707.png"/><Relationship Id="rId18" Type="http://schemas.openxmlformats.org/officeDocument/2006/relationships/image" Target="../media/image724.png"/><Relationship Id="rId26" Type="http://schemas.openxmlformats.org/officeDocument/2006/relationships/image" Target="../media/image737.png"/><Relationship Id="rId21" Type="http://schemas.openxmlformats.org/officeDocument/2006/relationships/image" Target="../media/image732.png"/><Relationship Id="rId7" Type="http://schemas.openxmlformats.org/officeDocument/2006/relationships/image" Target="../media/image655.png"/><Relationship Id="rId12" Type="http://schemas.openxmlformats.org/officeDocument/2006/relationships/image" Target="../media/image686.png"/><Relationship Id="rId17" Type="http://schemas.openxmlformats.org/officeDocument/2006/relationships/image" Target="../media/image723.png"/><Relationship Id="rId25" Type="http://schemas.openxmlformats.org/officeDocument/2006/relationships/image" Target="../media/image736.png"/><Relationship Id="rId2" Type="http://schemas.openxmlformats.org/officeDocument/2006/relationships/image" Target="../media/image720.png"/><Relationship Id="rId16" Type="http://schemas.openxmlformats.org/officeDocument/2006/relationships/image" Target="../media/image722.png"/><Relationship Id="rId20" Type="http://schemas.openxmlformats.org/officeDocument/2006/relationships/image" Target="../media/image726.png"/><Relationship Id="rId29" Type="http://schemas.openxmlformats.org/officeDocument/2006/relationships/image" Target="../media/image7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54.png"/><Relationship Id="rId11" Type="http://schemas.openxmlformats.org/officeDocument/2006/relationships/image" Target="../media/image685.png"/><Relationship Id="rId24" Type="http://schemas.openxmlformats.org/officeDocument/2006/relationships/image" Target="../media/image735.png"/><Relationship Id="rId15" Type="http://schemas.openxmlformats.org/officeDocument/2006/relationships/image" Target="../media/image721.png"/><Relationship Id="rId23" Type="http://schemas.openxmlformats.org/officeDocument/2006/relationships/image" Target="../media/image734.png"/><Relationship Id="rId28" Type="http://schemas.openxmlformats.org/officeDocument/2006/relationships/image" Target="../media/image739.png"/><Relationship Id="rId10" Type="http://schemas.openxmlformats.org/officeDocument/2006/relationships/image" Target="../media/image679.png"/><Relationship Id="rId19" Type="http://schemas.openxmlformats.org/officeDocument/2006/relationships/image" Target="../media/image725.png"/><Relationship Id="rId14" Type="http://schemas.openxmlformats.org/officeDocument/2006/relationships/image" Target="../media/image719.png"/><Relationship Id="rId22" Type="http://schemas.openxmlformats.org/officeDocument/2006/relationships/image" Target="../media/image733.png"/><Relationship Id="rId27" Type="http://schemas.openxmlformats.org/officeDocument/2006/relationships/image" Target="../media/image738.png"/></Relationships>
</file>

<file path=ppt/slides/_rels/slide16.xml.rels><?xml version="1.0" encoding="UTF-8" standalone="yes"?>
<Relationships xmlns="http://schemas.openxmlformats.org/package/2006/relationships"><Relationship Id="rId13" Type="http://schemas.openxmlformats.org/officeDocument/2006/relationships/image" Target="../media/image707.png"/><Relationship Id="rId18" Type="http://schemas.openxmlformats.org/officeDocument/2006/relationships/image" Target="../media/image724.png"/><Relationship Id="rId26" Type="http://schemas.openxmlformats.org/officeDocument/2006/relationships/image" Target="../media/image744.png"/><Relationship Id="rId21" Type="http://schemas.openxmlformats.org/officeDocument/2006/relationships/image" Target="../media/image732.png"/><Relationship Id="rId7" Type="http://schemas.openxmlformats.org/officeDocument/2006/relationships/image" Target="../media/image655.png"/><Relationship Id="rId12" Type="http://schemas.openxmlformats.org/officeDocument/2006/relationships/image" Target="../media/image686.png"/><Relationship Id="rId17" Type="http://schemas.openxmlformats.org/officeDocument/2006/relationships/image" Target="../media/image723.png"/><Relationship Id="rId25" Type="http://schemas.openxmlformats.org/officeDocument/2006/relationships/image" Target="../media/image743.png"/><Relationship Id="rId2" Type="http://schemas.openxmlformats.org/officeDocument/2006/relationships/image" Target="../media/image720.png"/><Relationship Id="rId16" Type="http://schemas.openxmlformats.org/officeDocument/2006/relationships/image" Target="../media/image722.png"/><Relationship Id="rId20" Type="http://schemas.openxmlformats.org/officeDocument/2006/relationships/image" Target="../media/image7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54.png"/><Relationship Id="rId11" Type="http://schemas.openxmlformats.org/officeDocument/2006/relationships/image" Target="../media/image685.png"/><Relationship Id="rId24" Type="http://schemas.openxmlformats.org/officeDocument/2006/relationships/image" Target="../media/image742.png"/><Relationship Id="rId15" Type="http://schemas.openxmlformats.org/officeDocument/2006/relationships/image" Target="../media/image721.png"/><Relationship Id="rId23" Type="http://schemas.openxmlformats.org/officeDocument/2006/relationships/image" Target="../media/image741.png"/><Relationship Id="rId10" Type="http://schemas.openxmlformats.org/officeDocument/2006/relationships/image" Target="../media/image679.png"/><Relationship Id="rId19" Type="http://schemas.openxmlformats.org/officeDocument/2006/relationships/image" Target="../media/image725.png"/><Relationship Id="rId14" Type="http://schemas.openxmlformats.org/officeDocument/2006/relationships/image" Target="../media/image719.png"/><Relationship Id="rId22" Type="http://schemas.openxmlformats.org/officeDocument/2006/relationships/image" Target="../media/image738.png"/><Relationship Id="rId27" Type="http://schemas.openxmlformats.org/officeDocument/2006/relationships/image" Target="../media/image745.png"/></Relationships>
</file>

<file path=ppt/slides/_rels/slide17.xml.rels><?xml version="1.0" encoding="UTF-8" standalone="yes"?>
<Relationships xmlns="http://schemas.openxmlformats.org/package/2006/relationships"><Relationship Id="rId13" Type="http://schemas.openxmlformats.org/officeDocument/2006/relationships/image" Target="../media/image707.png"/><Relationship Id="rId18" Type="http://schemas.openxmlformats.org/officeDocument/2006/relationships/image" Target="../media/image751.png"/><Relationship Id="rId21" Type="http://schemas.openxmlformats.org/officeDocument/2006/relationships/image" Target="../media/image754.png"/><Relationship Id="rId7" Type="http://schemas.openxmlformats.org/officeDocument/2006/relationships/image" Target="../media/image655.png"/><Relationship Id="rId12" Type="http://schemas.openxmlformats.org/officeDocument/2006/relationships/image" Target="../media/image686.png"/><Relationship Id="rId17" Type="http://schemas.openxmlformats.org/officeDocument/2006/relationships/image" Target="../media/image750.png"/><Relationship Id="rId2" Type="http://schemas.openxmlformats.org/officeDocument/2006/relationships/image" Target="../media/image746.png"/><Relationship Id="rId16" Type="http://schemas.openxmlformats.org/officeDocument/2006/relationships/image" Target="../media/image749.png"/><Relationship Id="rId20" Type="http://schemas.openxmlformats.org/officeDocument/2006/relationships/image" Target="../media/image75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54.png"/><Relationship Id="rId11" Type="http://schemas.openxmlformats.org/officeDocument/2006/relationships/image" Target="../media/image685.png"/><Relationship Id="rId24" Type="http://schemas.openxmlformats.org/officeDocument/2006/relationships/image" Target="../media/image757.png"/><Relationship Id="rId15" Type="http://schemas.openxmlformats.org/officeDocument/2006/relationships/image" Target="../media/image748.png"/><Relationship Id="rId23" Type="http://schemas.openxmlformats.org/officeDocument/2006/relationships/image" Target="../media/image756.png"/><Relationship Id="rId10" Type="http://schemas.openxmlformats.org/officeDocument/2006/relationships/image" Target="../media/image679.png"/><Relationship Id="rId19" Type="http://schemas.openxmlformats.org/officeDocument/2006/relationships/image" Target="../media/image752.png"/><Relationship Id="rId14" Type="http://schemas.openxmlformats.org/officeDocument/2006/relationships/image" Target="../media/image747.png"/><Relationship Id="rId22" Type="http://schemas.openxmlformats.org/officeDocument/2006/relationships/image" Target="../media/image755.png"/></Relationships>
</file>

<file path=ppt/slides/_rels/slide18.xml.rels><?xml version="1.0" encoding="UTF-8" standalone="yes"?>
<Relationships xmlns="http://schemas.openxmlformats.org/package/2006/relationships"><Relationship Id="rId13" Type="http://schemas.openxmlformats.org/officeDocument/2006/relationships/image" Target="../media/image707.png"/><Relationship Id="rId18" Type="http://schemas.openxmlformats.org/officeDocument/2006/relationships/image" Target="../media/image753.png"/><Relationship Id="rId26" Type="http://schemas.openxmlformats.org/officeDocument/2006/relationships/image" Target="../media/image761.png"/><Relationship Id="rId21" Type="http://schemas.openxmlformats.org/officeDocument/2006/relationships/image" Target="../media/image758.png"/><Relationship Id="rId7" Type="http://schemas.openxmlformats.org/officeDocument/2006/relationships/image" Target="../media/image655.png"/><Relationship Id="rId12" Type="http://schemas.openxmlformats.org/officeDocument/2006/relationships/image" Target="../media/image686.png"/><Relationship Id="rId17" Type="http://schemas.openxmlformats.org/officeDocument/2006/relationships/image" Target="../media/image752.png"/><Relationship Id="rId25" Type="http://schemas.openxmlformats.org/officeDocument/2006/relationships/image" Target="../media/image760.png"/><Relationship Id="rId33" Type="http://schemas.openxmlformats.org/officeDocument/2006/relationships/image" Target="../media/image756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751.png"/><Relationship Id="rId29" Type="http://schemas.openxmlformats.org/officeDocument/2006/relationships/image" Target="../media/image76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54.png"/><Relationship Id="rId11" Type="http://schemas.openxmlformats.org/officeDocument/2006/relationships/image" Target="../media/image685.png"/><Relationship Id="rId24" Type="http://schemas.openxmlformats.org/officeDocument/2006/relationships/image" Target="../media/image759.png"/><Relationship Id="rId32" Type="http://schemas.openxmlformats.org/officeDocument/2006/relationships/image" Target="../media/image767.png"/><Relationship Id="rId15" Type="http://schemas.openxmlformats.org/officeDocument/2006/relationships/image" Target="../media/image7490.png"/><Relationship Id="rId23" Type="http://schemas.openxmlformats.org/officeDocument/2006/relationships/image" Target="../media/image757.png"/><Relationship Id="rId28" Type="http://schemas.openxmlformats.org/officeDocument/2006/relationships/image" Target="../media/image763.png"/><Relationship Id="rId10" Type="http://schemas.openxmlformats.org/officeDocument/2006/relationships/image" Target="../media/image679.png"/><Relationship Id="rId19" Type="http://schemas.openxmlformats.org/officeDocument/2006/relationships/image" Target="../media/image754.png"/><Relationship Id="rId31" Type="http://schemas.openxmlformats.org/officeDocument/2006/relationships/image" Target="../media/image766.png"/><Relationship Id="rId14" Type="http://schemas.openxmlformats.org/officeDocument/2006/relationships/image" Target="../media/image7480.png"/><Relationship Id="rId22" Type="http://schemas.openxmlformats.org/officeDocument/2006/relationships/image" Target="../media/image747.png"/><Relationship Id="rId27" Type="http://schemas.openxmlformats.org/officeDocument/2006/relationships/image" Target="../media/image762.png"/><Relationship Id="rId30" Type="http://schemas.openxmlformats.org/officeDocument/2006/relationships/image" Target="../media/image765.png"/></Relationships>
</file>

<file path=ppt/slides/_rels/slide19.xml.rels><?xml version="1.0" encoding="UTF-8" standalone="yes"?>
<Relationships xmlns="http://schemas.openxmlformats.org/package/2006/relationships"><Relationship Id="rId13" Type="http://schemas.openxmlformats.org/officeDocument/2006/relationships/image" Target="../media/image707.png"/><Relationship Id="rId18" Type="http://schemas.openxmlformats.org/officeDocument/2006/relationships/image" Target="../media/image753.png"/><Relationship Id="rId26" Type="http://schemas.openxmlformats.org/officeDocument/2006/relationships/image" Target="../media/image771.png"/><Relationship Id="rId21" Type="http://schemas.openxmlformats.org/officeDocument/2006/relationships/image" Target="../media/image747.png"/><Relationship Id="rId34" Type="http://schemas.openxmlformats.org/officeDocument/2006/relationships/image" Target="../media/image779.png"/><Relationship Id="rId7" Type="http://schemas.openxmlformats.org/officeDocument/2006/relationships/image" Target="../media/image655.png"/><Relationship Id="rId12" Type="http://schemas.openxmlformats.org/officeDocument/2006/relationships/image" Target="../media/image686.png"/><Relationship Id="rId17" Type="http://schemas.openxmlformats.org/officeDocument/2006/relationships/image" Target="../media/image752.png"/><Relationship Id="rId25" Type="http://schemas.openxmlformats.org/officeDocument/2006/relationships/image" Target="../media/image770.png"/><Relationship Id="rId33" Type="http://schemas.openxmlformats.org/officeDocument/2006/relationships/image" Target="../media/image778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751.png"/><Relationship Id="rId29" Type="http://schemas.openxmlformats.org/officeDocument/2006/relationships/image" Target="../media/image77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54.png"/><Relationship Id="rId11" Type="http://schemas.openxmlformats.org/officeDocument/2006/relationships/image" Target="../media/image685.png"/><Relationship Id="rId24" Type="http://schemas.openxmlformats.org/officeDocument/2006/relationships/image" Target="../media/image769.png"/><Relationship Id="rId32" Type="http://schemas.openxmlformats.org/officeDocument/2006/relationships/image" Target="../media/image777.png"/><Relationship Id="rId37" Type="http://schemas.openxmlformats.org/officeDocument/2006/relationships/image" Target="../media/image756.png"/><Relationship Id="rId15" Type="http://schemas.openxmlformats.org/officeDocument/2006/relationships/image" Target="../media/image7490.png"/><Relationship Id="rId23" Type="http://schemas.openxmlformats.org/officeDocument/2006/relationships/image" Target="../media/image768.png"/><Relationship Id="rId28" Type="http://schemas.openxmlformats.org/officeDocument/2006/relationships/image" Target="../media/image773.png"/><Relationship Id="rId36" Type="http://schemas.openxmlformats.org/officeDocument/2006/relationships/image" Target="../media/image767.png"/><Relationship Id="rId10" Type="http://schemas.openxmlformats.org/officeDocument/2006/relationships/image" Target="../media/image679.png"/><Relationship Id="rId19" Type="http://schemas.openxmlformats.org/officeDocument/2006/relationships/image" Target="../media/image754.png"/><Relationship Id="rId31" Type="http://schemas.openxmlformats.org/officeDocument/2006/relationships/image" Target="../media/image776.png"/><Relationship Id="rId14" Type="http://schemas.openxmlformats.org/officeDocument/2006/relationships/image" Target="../media/image7480.png"/><Relationship Id="rId22" Type="http://schemas.openxmlformats.org/officeDocument/2006/relationships/image" Target="../media/image757.png"/><Relationship Id="rId27" Type="http://schemas.openxmlformats.org/officeDocument/2006/relationships/image" Target="../media/image772.png"/><Relationship Id="rId30" Type="http://schemas.openxmlformats.org/officeDocument/2006/relationships/image" Target="../media/image775.png"/><Relationship Id="rId35" Type="http://schemas.openxmlformats.org/officeDocument/2006/relationships/image" Target="../media/image780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57.png"/><Relationship Id="rId13" Type="http://schemas.openxmlformats.org/officeDocument/2006/relationships/image" Target="../media/image665.png"/><Relationship Id="rId18" Type="http://schemas.openxmlformats.org/officeDocument/2006/relationships/image" Target="../media/image652.png"/><Relationship Id="rId3" Type="http://schemas.openxmlformats.org/officeDocument/2006/relationships/image" Target="../media/image651.png"/><Relationship Id="rId7" Type="http://schemas.openxmlformats.org/officeDocument/2006/relationships/image" Target="../media/image655.png"/><Relationship Id="rId12" Type="http://schemas.openxmlformats.org/officeDocument/2006/relationships/image" Target="../media/image664.png"/><Relationship Id="rId17" Type="http://schemas.openxmlformats.org/officeDocument/2006/relationships/image" Target="../media/image669.png"/><Relationship Id="rId2" Type="http://schemas.openxmlformats.org/officeDocument/2006/relationships/image" Target="../media/image650.png"/><Relationship Id="rId16" Type="http://schemas.openxmlformats.org/officeDocument/2006/relationships/image" Target="../media/image66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54.png"/><Relationship Id="rId11" Type="http://schemas.openxmlformats.org/officeDocument/2006/relationships/image" Target="../media/image6610.png"/><Relationship Id="rId15" Type="http://schemas.openxmlformats.org/officeDocument/2006/relationships/image" Target="../media/image667.png"/><Relationship Id="rId10" Type="http://schemas.openxmlformats.org/officeDocument/2006/relationships/image" Target="../media/image663.png"/><Relationship Id="rId19" Type="http://schemas.openxmlformats.org/officeDocument/2006/relationships/image" Target="../media/image653.png"/><Relationship Id="rId9" Type="http://schemas.openxmlformats.org/officeDocument/2006/relationships/image" Target="../media/image662.png"/><Relationship Id="rId14" Type="http://schemas.openxmlformats.org/officeDocument/2006/relationships/image" Target="../media/image666.png"/></Relationships>
</file>

<file path=ppt/slides/_rels/slide20.xml.rels><?xml version="1.0" encoding="UTF-8" standalone="yes"?>
<Relationships xmlns="http://schemas.openxmlformats.org/package/2006/relationships"><Relationship Id="rId13" Type="http://schemas.openxmlformats.org/officeDocument/2006/relationships/image" Target="../media/image707.png"/><Relationship Id="rId18" Type="http://schemas.openxmlformats.org/officeDocument/2006/relationships/image" Target="../media/image753.png"/><Relationship Id="rId26" Type="http://schemas.openxmlformats.org/officeDocument/2006/relationships/image" Target="../media/image756.png"/><Relationship Id="rId21" Type="http://schemas.openxmlformats.org/officeDocument/2006/relationships/image" Target="../media/image747.png"/><Relationship Id="rId34" Type="http://schemas.openxmlformats.org/officeDocument/2006/relationships/image" Target="../media/image786.png"/><Relationship Id="rId7" Type="http://schemas.openxmlformats.org/officeDocument/2006/relationships/image" Target="../media/image655.png"/><Relationship Id="rId12" Type="http://schemas.openxmlformats.org/officeDocument/2006/relationships/image" Target="../media/image686.png"/><Relationship Id="rId17" Type="http://schemas.openxmlformats.org/officeDocument/2006/relationships/image" Target="../media/image752.png"/><Relationship Id="rId25" Type="http://schemas.openxmlformats.org/officeDocument/2006/relationships/image" Target="../media/image769.png"/><Relationship Id="rId33" Type="http://schemas.openxmlformats.org/officeDocument/2006/relationships/image" Target="../media/image785.pn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751.png"/><Relationship Id="rId29" Type="http://schemas.openxmlformats.org/officeDocument/2006/relationships/image" Target="../media/image78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54.png"/><Relationship Id="rId11" Type="http://schemas.openxmlformats.org/officeDocument/2006/relationships/image" Target="../media/image685.png"/><Relationship Id="rId24" Type="http://schemas.openxmlformats.org/officeDocument/2006/relationships/image" Target="../media/image767.png"/><Relationship Id="rId32" Type="http://schemas.openxmlformats.org/officeDocument/2006/relationships/image" Target="../media/image784.png"/><Relationship Id="rId15" Type="http://schemas.openxmlformats.org/officeDocument/2006/relationships/image" Target="../media/image7490.png"/><Relationship Id="rId23" Type="http://schemas.openxmlformats.org/officeDocument/2006/relationships/image" Target="../media/image780.png"/><Relationship Id="rId28" Type="http://schemas.openxmlformats.org/officeDocument/2006/relationships/image" Target="../media/image778.png"/><Relationship Id="rId10" Type="http://schemas.openxmlformats.org/officeDocument/2006/relationships/image" Target="../media/image679.png"/><Relationship Id="rId19" Type="http://schemas.openxmlformats.org/officeDocument/2006/relationships/image" Target="../media/image754.png"/><Relationship Id="rId31" Type="http://schemas.openxmlformats.org/officeDocument/2006/relationships/image" Target="../media/image783.png"/><Relationship Id="rId14" Type="http://schemas.openxmlformats.org/officeDocument/2006/relationships/image" Target="../media/image7480.png"/><Relationship Id="rId22" Type="http://schemas.openxmlformats.org/officeDocument/2006/relationships/image" Target="../media/image757.png"/><Relationship Id="rId27" Type="http://schemas.openxmlformats.org/officeDocument/2006/relationships/image" Target="../media/image770.png"/><Relationship Id="rId30" Type="http://schemas.openxmlformats.org/officeDocument/2006/relationships/image" Target="../media/image782.png"/><Relationship Id="rId35" Type="http://schemas.openxmlformats.org/officeDocument/2006/relationships/image" Target="../media/image787.png"/></Relationships>
</file>

<file path=ppt/slides/_rels/slide2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707.png"/><Relationship Id="rId18" Type="http://schemas.openxmlformats.org/officeDocument/2006/relationships/image" Target="../media/image753.png"/><Relationship Id="rId26" Type="http://schemas.openxmlformats.org/officeDocument/2006/relationships/image" Target="../media/image756.png"/><Relationship Id="rId21" Type="http://schemas.openxmlformats.org/officeDocument/2006/relationships/image" Target="../media/image747.png"/><Relationship Id="rId34" Type="http://schemas.openxmlformats.org/officeDocument/2006/relationships/image" Target="../media/image792.png"/><Relationship Id="rId7" Type="http://schemas.openxmlformats.org/officeDocument/2006/relationships/image" Target="../media/image655.png"/><Relationship Id="rId12" Type="http://schemas.openxmlformats.org/officeDocument/2006/relationships/image" Target="../media/image686.png"/><Relationship Id="rId17" Type="http://schemas.openxmlformats.org/officeDocument/2006/relationships/image" Target="../media/image752.png"/><Relationship Id="rId25" Type="http://schemas.openxmlformats.org/officeDocument/2006/relationships/image" Target="../media/image769.png"/><Relationship Id="rId33" Type="http://schemas.openxmlformats.org/officeDocument/2006/relationships/image" Target="../media/image791.png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751.png"/><Relationship Id="rId29" Type="http://schemas.openxmlformats.org/officeDocument/2006/relationships/image" Target="../media/image78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54.png"/><Relationship Id="rId11" Type="http://schemas.openxmlformats.org/officeDocument/2006/relationships/image" Target="../media/image685.png"/><Relationship Id="rId24" Type="http://schemas.openxmlformats.org/officeDocument/2006/relationships/image" Target="../media/image767.png"/><Relationship Id="rId32" Type="http://schemas.openxmlformats.org/officeDocument/2006/relationships/image" Target="../media/image790.png"/><Relationship Id="rId15" Type="http://schemas.openxmlformats.org/officeDocument/2006/relationships/image" Target="../media/image7490.png"/><Relationship Id="rId23" Type="http://schemas.openxmlformats.org/officeDocument/2006/relationships/image" Target="../media/image780.png"/><Relationship Id="rId28" Type="http://schemas.openxmlformats.org/officeDocument/2006/relationships/image" Target="../media/image778.png"/><Relationship Id="rId10" Type="http://schemas.openxmlformats.org/officeDocument/2006/relationships/image" Target="../media/image679.png"/><Relationship Id="rId19" Type="http://schemas.openxmlformats.org/officeDocument/2006/relationships/image" Target="../media/image754.png"/><Relationship Id="rId31" Type="http://schemas.openxmlformats.org/officeDocument/2006/relationships/image" Target="../media/image789.png"/><Relationship Id="rId14" Type="http://schemas.openxmlformats.org/officeDocument/2006/relationships/image" Target="../media/image7480.png"/><Relationship Id="rId22" Type="http://schemas.openxmlformats.org/officeDocument/2006/relationships/image" Target="../media/image757.png"/><Relationship Id="rId27" Type="http://schemas.openxmlformats.org/officeDocument/2006/relationships/image" Target="../media/image770.png"/><Relationship Id="rId30" Type="http://schemas.openxmlformats.org/officeDocument/2006/relationships/image" Target="../media/image788.png"/><Relationship Id="rId35" Type="http://schemas.openxmlformats.org/officeDocument/2006/relationships/image" Target="../media/image79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57.png"/><Relationship Id="rId13" Type="http://schemas.openxmlformats.org/officeDocument/2006/relationships/image" Target="../media/image672.png"/><Relationship Id="rId3" Type="http://schemas.openxmlformats.org/officeDocument/2006/relationships/image" Target="../media/image651.png"/><Relationship Id="rId7" Type="http://schemas.openxmlformats.org/officeDocument/2006/relationships/image" Target="../media/image655.png"/><Relationship Id="rId12" Type="http://schemas.openxmlformats.org/officeDocument/2006/relationships/image" Target="../media/image671.png"/><Relationship Id="rId17" Type="http://schemas.openxmlformats.org/officeDocument/2006/relationships/image" Target="../media/image663.png"/><Relationship Id="rId2" Type="http://schemas.openxmlformats.org/officeDocument/2006/relationships/image" Target="../media/image650.png"/><Relationship Id="rId16" Type="http://schemas.openxmlformats.org/officeDocument/2006/relationships/image" Target="../media/image65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54.png"/><Relationship Id="rId11" Type="http://schemas.openxmlformats.org/officeDocument/2006/relationships/image" Target="../media/image670.png"/><Relationship Id="rId15" Type="http://schemas.openxmlformats.org/officeDocument/2006/relationships/image" Target="../media/image652.png"/><Relationship Id="rId10" Type="http://schemas.openxmlformats.org/officeDocument/2006/relationships/image" Target="../media/image6610.png"/><Relationship Id="rId14" Type="http://schemas.openxmlformats.org/officeDocument/2006/relationships/image" Target="../media/image67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57.png"/><Relationship Id="rId13" Type="http://schemas.openxmlformats.org/officeDocument/2006/relationships/image" Target="../media/image676.png"/><Relationship Id="rId18" Type="http://schemas.openxmlformats.org/officeDocument/2006/relationships/image" Target="../media/image679.png"/><Relationship Id="rId3" Type="http://schemas.openxmlformats.org/officeDocument/2006/relationships/image" Target="../media/image651.png"/><Relationship Id="rId7" Type="http://schemas.openxmlformats.org/officeDocument/2006/relationships/image" Target="../media/image655.png"/><Relationship Id="rId12" Type="http://schemas.openxmlformats.org/officeDocument/2006/relationships/image" Target="../media/image675.png"/><Relationship Id="rId17" Type="http://schemas.openxmlformats.org/officeDocument/2006/relationships/image" Target="../media/image678.png"/><Relationship Id="rId2" Type="http://schemas.openxmlformats.org/officeDocument/2006/relationships/image" Target="../media/image650.png"/><Relationship Id="rId16" Type="http://schemas.openxmlformats.org/officeDocument/2006/relationships/image" Target="../media/image67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54.png"/><Relationship Id="rId11" Type="http://schemas.openxmlformats.org/officeDocument/2006/relationships/image" Target="../media/image674.png"/><Relationship Id="rId15" Type="http://schemas.openxmlformats.org/officeDocument/2006/relationships/image" Target="../media/image653.png"/><Relationship Id="rId10" Type="http://schemas.openxmlformats.org/officeDocument/2006/relationships/image" Target="../media/image6610.png"/><Relationship Id="rId9" Type="http://schemas.openxmlformats.org/officeDocument/2006/relationships/image" Target="../media/image6600.png"/><Relationship Id="rId14" Type="http://schemas.openxmlformats.org/officeDocument/2006/relationships/image" Target="../media/image65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80.png"/><Relationship Id="rId13" Type="http://schemas.openxmlformats.org/officeDocument/2006/relationships/image" Target="../media/image684.png"/><Relationship Id="rId7" Type="http://schemas.openxmlformats.org/officeDocument/2006/relationships/image" Target="../media/image655.png"/><Relationship Id="rId12" Type="http://schemas.openxmlformats.org/officeDocument/2006/relationships/image" Target="../media/image68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54.png"/><Relationship Id="rId11" Type="http://schemas.openxmlformats.org/officeDocument/2006/relationships/image" Target="../media/image682.png"/><Relationship Id="rId15" Type="http://schemas.openxmlformats.org/officeDocument/2006/relationships/image" Target="../media/image686.png"/><Relationship Id="rId10" Type="http://schemas.openxmlformats.org/officeDocument/2006/relationships/image" Target="../media/image679.png"/><Relationship Id="rId9" Type="http://schemas.openxmlformats.org/officeDocument/2006/relationships/image" Target="../media/image681.png"/><Relationship Id="rId14" Type="http://schemas.openxmlformats.org/officeDocument/2006/relationships/image" Target="../media/image685.png"/></Relationships>
</file>

<file path=ppt/slides/_rels/slide6.xml.rels><?xml version="1.0" encoding="UTF-8" standalone="yes"?>
<Relationships xmlns="http://schemas.openxmlformats.org/package/2006/relationships"><Relationship Id="rId13" Type="http://schemas.openxmlformats.org/officeDocument/2006/relationships/image" Target="../media/image689.png"/><Relationship Id="rId18" Type="http://schemas.openxmlformats.org/officeDocument/2006/relationships/image" Target="../media/image686.png"/><Relationship Id="rId7" Type="http://schemas.openxmlformats.org/officeDocument/2006/relationships/image" Target="../media/image655.png"/><Relationship Id="rId12" Type="http://schemas.openxmlformats.org/officeDocument/2006/relationships/image" Target="../media/image688.png"/><Relationship Id="rId17" Type="http://schemas.openxmlformats.org/officeDocument/2006/relationships/image" Target="../media/image685.png"/><Relationship Id="rId16" Type="http://schemas.openxmlformats.org/officeDocument/2006/relationships/image" Target="../media/image69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54.png"/><Relationship Id="rId11" Type="http://schemas.openxmlformats.org/officeDocument/2006/relationships/image" Target="../media/image687.png"/><Relationship Id="rId15" Type="http://schemas.openxmlformats.org/officeDocument/2006/relationships/image" Target="../media/image691.png"/><Relationship Id="rId10" Type="http://schemas.openxmlformats.org/officeDocument/2006/relationships/image" Target="../media/image679.png"/><Relationship Id="rId14" Type="http://schemas.openxmlformats.org/officeDocument/2006/relationships/image" Target="../media/image690.png"/></Relationships>
</file>

<file path=ppt/slides/_rels/slide7.xml.rels><?xml version="1.0" encoding="UTF-8" standalone="yes"?>
<Relationships xmlns="http://schemas.openxmlformats.org/package/2006/relationships"><Relationship Id="rId13" Type="http://schemas.openxmlformats.org/officeDocument/2006/relationships/image" Target="../media/image690.png"/><Relationship Id="rId18" Type="http://schemas.openxmlformats.org/officeDocument/2006/relationships/image" Target="../media/image695.png"/><Relationship Id="rId7" Type="http://schemas.openxmlformats.org/officeDocument/2006/relationships/image" Target="../media/image655.png"/><Relationship Id="rId12" Type="http://schemas.openxmlformats.org/officeDocument/2006/relationships/image" Target="../media/image689.png"/><Relationship Id="rId17" Type="http://schemas.openxmlformats.org/officeDocument/2006/relationships/image" Target="../media/image694.png"/><Relationship Id="rId16" Type="http://schemas.openxmlformats.org/officeDocument/2006/relationships/image" Target="../media/image69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54.png"/><Relationship Id="rId11" Type="http://schemas.openxmlformats.org/officeDocument/2006/relationships/image" Target="../media/image687.png"/><Relationship Id="rId15" Type="http://schemas.openxmlformats.org/officeDocument/2006/relationships/image" Target="../media/image686.png"/><Relationship Id="rId10" Type="http://schemas.openxmlformats.org/officeDocument/2006/relationships/image" Target="../media/image679.png"/><Relationship Id="rId19" Type="http://schemas.openxmlformats.org/officeDocument/2006/relationships/image" Target="../media/image696.png"/><Relationship Id="rId14" Type="http://schemas.openxmlformats.org/officeDocument/2006/relationships/image" Target="../media/image685.png"/></Relationships>
</file>

<file path=ppt/slides/_rels/slide8.xml.rels><?xml version="1.0" encoding="UTF-8" standalone="yes"?>
<Relationships xmlns="http://schemas.openxmlformats.org/package/2006/relationships"><Relationship Id="rId13" Type="http://schemas.openxmlformats.org/officeDocument/2006/relationships/image" Target="../media/image697.png"/><Relationship Id="rId18" Type="http://schemas.openxmlformats.org/officeDocument/2006/relationships/image" Target="../media/image702.png"/><Relationship Id="rId7" Type="http://schemas.openxmlformats.org/officeDocument/2006/relationships/image" Target="../media/image655.png"/><Relationship Id="rId12" Type="http://schemas.openxmlformats.org/officeDocument/2006/relationships/image" Target="../media/image686.png"/><Relationship Id="rId17" Type="http://schemas.openxmlformats.org/officeDocument/2006/relationships/image" Target="../media/image701.png"/><Relationship Id="rId16" Type="http://schemas.openxmlformats.org/officeDocument/2006/relationships/image" Target="../media/image700.png"/><Relationship Id="rId20" Type="http://schemas.openxmlformats.org/officeDocument/2006/relationships/image" Target="../media/image70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54.png"/><Relationship Id="rId11" Type="http://schemas.openxmlformats.org/officeDocument/2006/relationships/image" Target="../media/image685.png"/><Relationship Id="rId15" Type="http://schemas.openxmlformats.org/officeDocument/2006/relationships/image" Target="../media/image699.png"/><Relationship Id="rId10" Type="http://schemas.openxmlformats.org/officeDocument/2006/relationships/image" Target="../media/image679.png"/><Relationship Id="rId19" Type="http://schemas.openxmlformats.org/officeDocument/2006/relationships/image" Target="../media/image703.png"/><Relationship Id="rId14" Type="http://schemas.openxmlformats.org/officeDocument/2006/relationships/image" Target="../media/image698.png"/></Relationships>
</file>

<file path=ppt/slides/_rels/slide9.xml.rels><?xml version="1.0" encoding="UTF-8" standalone="yes"?>
<Relationships xmlns="http://schemas.openxmlformats.org/package/2006/relationships"><Relationship Id="rId13" Type="http://schemas.openxmlformats.org/officeDocument/2006/relationships/image" Target="../media/image690.png"/><Relationship Id="rId18" Type="http://schemas.openxmlformats.org/officeDocument/2006/relationships/image" Target="../media/image695.png"/><Relationship Id="rId7" Type="http://schemas.openxmlformats.org/officeDocument/2006/relationships/image" Target="../media/image655.png"/><Relationship Id="rId12" Type="http://schemas.openxmlformats.org/officeDocument/2006/relationships/image" Target="../media/image689.png"/><Relationship Id="rId17" Type="http://schemas.openxmlformats.org/officeDocument/2006/relationships/image" Target="../media/image694.png"/><Relationship Id="rId16" Type="http://schemas.openxmlformats.org/officeDocument/2006/relationships/image" Target="../media/image69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54.png"/><Relationship Id="rId11" Type="http://schemas.openxmlformats.org/officeDocument/2006/relationships/image" Target="../media/image687.png"/><Relationship Id="rId15" Type="http://schemas.openxmlformats.org/officeDocument/2006/relationships/image" Target="../media/image686.png"/><Relationship Id="rId10" Type="http://schemas.openxmlformats.org/officeDocument/2006/relationships/image" Target="../media/image679.png"/><Relationship Id="rId19" Type="http://schemas.openxmlformats.org/officeDocument/2006/relationships/image" Target="../media/image696.png"/><Relationship Id="rId14" Type="http://schemas.openxmlformats.org/officeDocument/2006/relationships/image" Target="../media/image68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Vectors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534896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find the perpendicular distance between:</a:t>
            </a: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altLang="en-US" sz="1600" b="1" dirty="0">
                <a:latin typeface="Comic Sans MS" panose="030F0702030302020204" pitchFamily="66" charset="0"/>
                <a:sym typeface="Wingdings" panose="05000000000000000000" pitchFamily="2" charset="2"/>
              </a:rPr>
              <a:t>Two lines</a:t>
            </a: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altLang="en-US" sz="1600" b="1" dirty="0">
                <a:latin typeface="Comic Sans MS" panose="030F0702030302020204" pitchFamily="66" charset="0"/>
                <a:sym typeface="Wingdings" panose="05000000000000000000" pitchFamily="2" charset="2"/>
              </a:rPr>
              <a:t>A point and a line</a:t>
            </a: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altLang="en-US" sz="1600" b="1" dirty="0">
                <a:latin typeface="Comic Sans MS" panose="030F0702030302020204" pitchFamily="66" charset="0"/>
                <a:sym typeface="Wingdings" panose="05000000000000000000" pitchFamily="2" charset="2"/>
              </a:rPr>
              <a:t>A point and a plane</a:t>
            </a:r>
            <a:endParaRPr lang="en-US" alt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en-US" altLang="en-US" sz="160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en-US" alt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9F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 flipV="1">
            <a:off x="6567805" y="587285"/>
            <a:ext cx="725" cy="1648460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Parallelogram 23"/>
          <p:cNvSpPr/>
          <p:nvPr/>
        </p:nvSpPr>
        <p:spPr>
          <a:xfrm>
            <a:off x="3915724" y="1645228"/>
            <a:ext cx="4998720" cy="1210492"/>
          </a:xfrm>
          <a:prstGeom prst="parallelogram">
            <a:avLst>
              <a:gd name="adj" fmla="val 133004"/>
            </a:avLst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6516541" y="1117294"/>
                <a:ext cx="38664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dirty="0" smtClean="0">
                          <a:latin typeface="Cambria Math" panose="02040503050406030204" pitchFamily="18" charset="0"/>
                        </a:rPr>
                        <m:t>𝒏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6541" y="1117294"/>
                <a:ext cx="386644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6714389" y="965709"/>
                <a:ext cx="585417" cy="70269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14389" y="965709"/>
                <a:ext cx="585417" cy="70269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7" name="Group 26"/>
          <p:cNvGrpSpPr/>
          <p:nvPr/>
        </p:nvGrpSpPr>
        <p:grpSpPr>
          <a:xfrm>
            <a:off x="5277923" y="2544776"/>
            <a:ext cx="127091" cy="123099"/>
            <a:chOff x="6979103" y="5050971"/>
            <a:chExt cx="127091" cy="123099"/>
          </a:xfrm>
        </p:grpSpPr>
        <p:cxnSp>
          <p:nvCxnSpPr>
            <p:cNvPr id="28" name="Straight Connector 27"/>
            <p:cNvCxnSpPr/>
            <p:nvPr/>
          </p:nvCxnSpPr>
          <p:spPr>
            <a:xfrm>
              <a:off x="6984274" y="5050971"/>
              <a:ext cx="121920" cy="12192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flipH="1">
              <a:off x="6979103" y="5052150"/>
              <a:ext cx="121920" cy="12192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6501494" y="532225"/>
            <a:ext cx="128633" cy="123099"/>
            <a:chOff x="6971211" y="5054146"/>
            <a:chExt cx="128633" cy="123099"/>
          </a:xfrm>
        </p:grpSpPr>
        <p:cxnSp>
          <p:nvCxnSpPr>
            <p:cNvPr id="31" name="Straight Connector 30"/>
            <p:cNvCxnSpPr/>
            <p:nvPr/>
          </p:nvCxnSpPr>
          <p:spPr>
            <a:xfrm>
              <a:off x="6977924" y="5054146"/>
              <a:ext cx="121920" cy="12192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flipH="1">
              <a:off x="6971211" y="5055325"/>
              <a:ext cx="121920" cy="12192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497023" y="2534499"/>
                <a:ext cx="73206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7023" y="2534499"/>
                <a:ext cx="732060" cy="215444"/>
              </a:xfrm>
              <a:prstGeom prst="rect">
                <a:avLst/>
              </a:prstGeom>
              <a:blipFill>
                <a:blip r:embed="rId4"/>
                <a:stretch>
                  <a:fillRect l="-5000" r="-7500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6659196" y="373142"/>
                <a:ext cx="76283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𝑃</m:t>
                      </m:r>
                      <m:r>
                        <a:rPr lang="en-US" sz="14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(</m:t>
                      </m:r>
                      <m:r>
                        <a:rPr lang="en-US" sz="1400" i="1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,</m:t>
                      </m:r>
                      <m:r>
                        <a:rPr lang="en-US" sz="1400" i="1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400" i="1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,</m:t>
                      </m:r>
                      <m:r>
                        <a:rPr lang="en-US" sz="1400" i="1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𝛾</m:t>
                      </m:r>
                      <m:r>
                        <a:rPr lang="en-US" sz="1400" i="1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)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9196" y="373142"/>
                <a:ext cx="762837" cy="215444"/>
              </a:xfrm>
              <a:prstGeom prst="rect">
                <a:avLst/>
              </a:prstGeom>
              <a:blipFill>
                <a:blip r:embed="rId5"/>
                <a:stretch>
                  <a:fillRect l="-4762" r="-7143" b="-30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Straight Connector 34"/>
          <p:cNvCxnSpPr/>
          <p:nvPr/>
        </p:nvCxnSpPr>
        <p:spPr>
          <a:xfrm flipH="1">
            <a:off x="5347063" y="2238104"/>
            <a:ext cx="1210493" cy="383176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Parallelogram 35"/>
          <p:cNvSpPr/>
          <p:nvPr/>
        </p:nvSpPr>
        <p:spPr>
          <a:xfrm rot="16200000" flipH="1">
            <a:off x="6433665" y="2143675"/>
            <a:ext cx="145258" cy="107156"/>
          </a:xfrm>
          <a:prstGeom prst="parallelogram">
            <a:avLst>
              <a:gd name="adj" fmla="val 33423"/>
            </a:avLst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0" y="0"/>
                <a:ext cx="196316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>
                          <a:latin typeface="Cambria Math"/>
                        </a:rPr>
                        <m:t>𝒂</m:t>
                      </m:r>
                      <m:r>
                        <a:rPr lang="en-GB" i="1">
                          <a:latin typeface="Cambria Math"/>
                        </a:rPr>
                        <m:t>.</m:t>
                      </m:r>
                      <m:r>
                        <a:rPr lang="en-GB" b="1" i="1">
                          <a:latin typeface="Cambria Math"/>
                        </a:rPr>
                        <m:t>𝒃</m:t>
                      </m:r>
                      <m:r>
                        <a:rPr lang="en-GB" i="1"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1" i="1">
                              <a:latin typeface="Cambria Math"/>
                            </a:rPr>
                            <m:t>𝒂</m:t>
                          </m:r>
                        </m:e>
                      </m:d>
                      <m:r>
                        <a:rPr lang="en-GB" i="1">
                          <a:latin typeface="Cambria Math"/>
                        </a:rPr>
                        <m:t>|</m:t>
                      </m:r>
                      <m:r>
                        <a:rPr lang="en-GB" b="1" i="1">
                          <a:latin typeface="Cambria Math"/>
                        </a:rPr>
                        <m:t>𝒃</m:t>
                      </m:r>
                      <m:r>
                        <a:rPr lang="en-GB" i="1">
                          <a:latin typeface="Cambria Math"/>
                        </a:rPr>
                        <m:t>|</m:t>
                      </m:r>
                      <m:r>
                        <a:rPr lang="en-GB" i="1">
                          <a:latin typeface="Cambria Math"/>
                        </a:rPr>
                        <m:t>𝑐𝑜𝑠</m:t>
                      </m:r>
                      <m:r>
                        <a:rPr lang="en-GB" i="1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963165" cy="369332"/>
              </a:xfrm>
              <a:prstGeom prst="rect">
                <a:avLst/>
              </a:prstGeom>
              <a:blipFill>
                <a:blip r:embed="rId6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0" y="409303"/>
                <a:ext cx="3152502" cy="64248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For the normal vector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2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mr>
                          <m:mr>
                            <m:e>
                              <m: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mr>
                          <m:mr>
                            <m:e>
                              <m: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12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, the equation of the plane will be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𝑎𝑥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𝑏𝑦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𝑐𝑧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endParaRPr lang="en-GB" sz="12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09303"/>
                <a:ext cx="3152502" cy="642484"/>
              </a:xfrm>
              <a:prstGeom prst="rect">
                <a:avLst/>
              </a:prstGeom>
              <a:blipFill>
                <a:blip r:embed="rId7"/>
                <a:stretch>
                  <a:fillRect l="-1161" r="-2708" b="-132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7" name="Straight Connector 46"/>
          <p:cNvCxnSpPr/>
          <p:nvPr/>
        </p:nvCxnSpPr>
        <p:spPr>
          <a:xfrm flipH="1">
            <a:off x="5342710" y="609600"/>
            <a:ext cx="1223553" cy="1998617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88777" y="3274423"/>
                <a:ext cx="3709851" cy="31649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Let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𝑃</m:t>
                    </m:r>
                    <m:r>
                      <a:rPr lang="en-US" sz="16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(</m:t>
                    </m:r>
                    <m:r>
                      <a:rPr lang="en-US" sz="16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𝛼</m:t>
                    </m:r>
                    <m:r>
                      <a:rPr lang="en-US" sz="16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,</m:t>
                    </m:r>
                    <m:r>
                      <a:rPr lang="en-US" sz="16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𝛽</m:t>
                    </m:r>
                    <m:r>
                      <a:rPr lang="en-US" sz="16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,</m:t>
                    </m:r>
                    <m:r>
                      <a:rPr lang="en-US" sz="16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𝛾</m:t>
                    </m:r>
                    <m:r>
                      <a:rPr lang="en-US" sz="16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)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be a point which does not lie in the plane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16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Π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Let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be a point in the plane itself</a:t>
                </a: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endParaRPr lang="en-US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Let the normal vector to the plane be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6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mr>
                          <m:mr>
                            <m:e>
                              <m:r>
                                <a:rPr lang="en-US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mr>
                          <m:mr>
                            <m:e>
                              <m:r>
                                <a:rPr lang="en-US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endParaRPr lang="en-US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We need to find the length of the normal vector to the plane, from the plane to point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endParaRPr lang="en-US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777" y="3274423"/>
                <a:ext cx="3709851" cy="3164905"/>
              </a:xfrm>
              <a:prstGeom prst="rect">
                <a:avLst/>
              </a:prstGeom>
              <a:blipFill>
                <a:blip r:embed="rId8"/>
                <a:stretch>
                  <a:fillRect l="-658" t="-385" r="-2303" b="-173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8897299" y="1705554"/>
                <a:ext cx="16190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Π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97299" y="1705554"/>
                <a:ext cx="161904" cy="215444"/>
              </a:xfrm>
              <a:prstGeom prst="rect">
                <a:avLst/>
              </a:prstGeom>
              <a:blipFill>
                <a:blip r:embed="rId9"/>
                <a:stretch>
                  <a:fillRect l="-26923" r="-26923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1" name="Straight Arrow Connector 50"/>
          <p:cNvCxnSpPr/>
          <p:nvPr/>
        </p:nvCxnSpPr>
        <p:spPr>
          <a:xfrm flipV="1">
            <a:off x="7930697" y="304257"/>
            <a:ext cx="725" cy="1648460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7879433" y="834266"/>
                <a:ext cx="38664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dirty="0" smtClean="0">
                          <a:latin typeface="Cambria Math" panose="02040503050406030204" pitchFamily="18" charset="0"/>
                        </a:rPr>
                        <m:t>𝒏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79433" y="834266"/>
                <a:ext cx="386644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8077281" y="682681"/>
                <a:ext cx="585417" cy="70269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7281" y="682681"/>
                <a:ext cx="585417" cy="702693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4316408" y="3126461"/>
                <a:ext cx="4436975" cy="11695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Note that we can form a right-angled triangle using this information</a:t>
                </a: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Let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𝑂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be the point where the normal vector meets the plane…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6408" y="3126461"/>
                <a:ext cx="4436975" cy="1169551"/>
              </a:xfrm>
              <a:prstGeom prst="rect">
                <a:avLst/>
              </a:prstGeom>
              <a:blipFill>
                <a:blip r:embed="rId12"/>
                <a:stretch>
                  <a:fillRect t="-1042" b="-41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6593882" y="2162753"/>
                <a:ext cx="16626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3882" y="2162753"/>
                <a:ext cx="166263" cy="215444"/>
              </a:xfrm>
              <a:prstGeom prst="rect">
                <a:avLst/>
              </a:prstGeom>
              <a:blipFill>
                <a:blip r:embed="rId13"/>
                <a:stretch>
                  <a:fillRect l="-25926" r="-22222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6655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/>
      <p:bldP spid="26" grpId="0"/>
      <p:bldP spid="33" grpId="0"/>
      <p:bldP spid="34" grpId="0"/>
      <p:bldP spid="36" grpId="0" animBg="1"/>
      <p:bldP spid="50" grpId="0"/>
      <p:bldP spid="52" grpId="0"/>
      <p:bldP spid="52" grpId="1"/>
      <p:bldP spid="53" grpId="0"/>
      <p:bldP spid="53" grpId="1"/>
      <p:bldP spid="3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Vectors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534896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find the perpendicular distance between:</a:t>
            </a: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altLang="en-US" sz="1600" b="1" dirty="0">
                <a:latin typeface="Comic Sans MS" panose="030F0702030302020204" pitchFamily="66" charset="0"/>
                <a:sym typeface="Wingdings" panose="05000000000000000000" pitchFamily="2" charset="2"/>
              </a:rPr>
              <a:t>Two lines</a:t>
            </a: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altLang="en-US" sz="1600" b="1" dirty="0">
                <a:latin typeface="Comic Sans MS" panose="030F0702030302020204" pitchFamily="66" charset="0"/>
                <a:sym typeface="Wingdings" panose="05000000000000000000" pitchFamily="2" charset="2"/>
              </a:rPr>
              <a:t>A point and a line</a:t>
            </a: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altLang="en-US" sz="1600" b="1" dirty="0">
                <a:latin typeface="Comic Sans MS" panose="030F0702030302020204" pitchFamily="66" charset="0"/>
                <a:sym typeface="Wingdings" panose="05000000000000000000" pitchFamily="2" charset="2"/>
              </a:rPr>
              <a:t>A point and a plane</a:t>
            </a:r>
            <a:endParaRPr lang="en-US" alt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en-US" alt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en-US" alt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9F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0" y="0"/>
                <a:ext cx="196316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>
                          <a:latin typeface="Cambria Math"/>
                        </a:rPr>
                        <m:t>𝒂</m:t>
                      </m:r>
                      <m:r>
                        <a:rPr lang="en-GB" i="1">
                          <a:latin typeface="Cambria Math"/>
                        </a:rPr>
                        <m:t>.</m:t>
                      </m:r>
                      <m:r>
                        <a:rPr lang="en-GB" b="1" i="1">
                          <a:latin typeface="Cambria Math"/>
                        </a:rPr>
                        <m:t>𝒃</m:t>
                      </m:r>
                      <m:r>
                        <a:rPr lang="en-GB" i="1"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1" i="1">
                              <a:latin typeface="Cambria Math"/>
                            </a:rPr>
                            <m:t>𝒂</m:t>
                          </m:r>
                        </m:e>
                      </m:d>
                      <m:r>
                        <a:rPr lang="en-GB" i="1">
                          <a:latin typeface="Cambria Math"/>
                        </a:rPr>
                        <m:t>|</m:t>
                      </m:r>
                      <m:r>
                        <a:rPr lang="en-GB" b="1" i="1">
                          <a:latin typeface="Cambria Math"/>
                        </a:rPr>
                        <m:t>𝒃</m:t>
                      </m:r>
                      <m:r>
                        <a:rPr lang="en-GB" i="1">
                          <a:latin typeface="Cambria Math"/>
                        </a:rPr>
                        <m:t>|</m:t>
                      </m:r>
                      <m:r>
                        <a:rPr lang="en-GB" i="1">
                          <a:latin typeface="Cambria Math"/>
                        </a:rPr>
                        <m:t>𝑐𝑜𝑠</m:t>
                      </m:r>
                      <m:r>
                        <a:rPr lang="en-GB" i="1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963165" cy="369332"/>
              </a:xfrm>
              <a:prstGeom prst="rect">
                <a:avLst/>
              </a:prstGeom>
              <a:blipFill>
                <a:blip r:embed="rId6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0" y="409303"/>
                <a:ext cx="3152502" cy="64248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For the normal vector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2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mr>
                          <m:mr>
                            <m:e>
                              <m: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mr>
                          <m:mr>
                            <m:e>
                              <m: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12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, the equation of the plane will be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𝑎𝑥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𝑏𝑦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𝑐𝑧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endParaRPr lang="en-GB" sz="12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09303"/>
                <a:ext cx="3152502" cy="642484"/>
              </a:xfrm>
              <a:prstGeom prst="rect">
                <a:avLst/>
              </a:prstGeom>
              <a:blipFill>
                <a:blip r:embed="rId7"/>
                <a:stretch>
                  <a:fillRect l="-1161" r="-2708" b="-132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7630765" y="0"/>
                <a:ext cx="1513235" cy="45679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begChr m:val="|"/>
                              <m:endChr m:val="|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nor/>
                                </m:rPr>
                                <a:rPr lang="en-US" sz="1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m:rPr>
                                  <m:nor/>
                                </m:rPr>
                                <a:rPr lang="en-US" sz="1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  <m:r>
                                <m:rPr>
                                  <m:nor/>
                                </m:rPr>
                                <a:rPr lang="en-US" sz="1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+ </m:t>
                              </m:r>
                              <m:r>
                                <m:rPr>
                                  <m:nor/>
                                </m:rPr>
                                <a:rPr lang="en-US" sz="1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𝑏</m:t>
                              </m:r>
                              <m:r>
                                <m:rPr>
                                  <m:nor/>
                                </m:rPr>
                                <a:rPr lang="en-US" sz="1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  <m:r>
                                <m:rPr>
                                  <m:nor/>
                                </m:rPr>
                                <a:rPr lang="en-US" sz="1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+ </m:t>
                              </m:r>
                              <m:r>
                                <m:rPr>
                                  <m:nor/>
                                </m:rPr>
                                <a:rPr lang="en-US" sz="1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  <m:r>
                                <m:rPr>
                                  <m:nor/>
                                </m:rPr>
                                <a:rPr lang="en-US" sz="1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𝛾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</m:e>
                          </m: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30765" y="0"/>
                <a:ext cx="1513235" cy="456792"/>
              </a:xfrm>
              <a:prstGeom prst="rect">
                <a:avLst/>
              </a:prstGeom>
              <a:blipFill>
                <a:blip r:embed="rId10"/>
                <a:stretch>
                  <a:fillRect t="-1333" b="-1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3810000" y="1316598"/>
            <a:ext cx="5092700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You will hopefully remember this formula </a:t>
            </a:r>
            <a:r>
              <a:rPr lang="en-US" sz="1400">
                <a:solidFill>
                  <a:srgbClr val="FF0000"/>
                </a:solidFill>
                <a:latin typeface="Comic Sans MS" panose="030F0702030302020204" pitchFamily="66" charset="0"/>
              </a:rPr>
              <a:t>from a few lessons ago…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754548" y="1910759"/>
                <a:ext cx="753732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. 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𝒏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𝑘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4548" y="1910759"/>
                <a:ext cx="753732" cy="246221"/>
              </a:xfrm>
              <a:prstGeom prst="rect">
                <a:avLst/>
              </a:prstGeom>
              <a:blipFill>
                <a:blip r:embed="rId11"/>
                <a:stretch>
                  <a:fillRect l="-4032" r="-4839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327577" y="0"/>
                <a:ext cx="1765123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𝑆h𝑜𝑟𝑡𝑒𝑠𝑡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𝑑𝑖𝑠𝑡𝑎𝑛𝑐𝑒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𝑓𝑟𝑜𝑚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𝑡h𝑒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1400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𝑜𝑟𝑖𝑔𝑖𝑛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𝑡𝑜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𝑝𝑙𝑎𝑛𝑒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7577" y="0"/>
                <a:ext cx="1765123" cy="430887"/>
              </a:xfrm>
              <a:prstGeom prst="rect">
                <a:avLst/>
              </a:prstGeom>
              <a:blipFill>
                <a:blip r:embed="rId12"/>
                <a:stretch>
                  <a:fillRect l="-3806" r="-26990" b="-140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5435777" y="0"/>
                <a:ext cx="1155523" cy="44929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5777" y="0"/>
                <a:ext cx="1155523" cy="449290"/>
              </a:xfrm>
              <a:prstGeom prst="rect">
                <a:avLst/>
              </a:prstGeom>
              <a:blipFill>
                <a:blip r:embed="rId13"/>
                <a:stretch>
                  <a:fillRect b="-121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767248" y="2406059"/>
                <a:ext cx="753732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. </m:t>
                      </m:r>
                      <m:acc>
                        <m:accPr>
                          <m:chr m:val="̂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𝒏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𝑘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7248" y="2406059"/>
                <a:ext cx="753732" cy="246221"/>
              </a:xfrm>
              <a:prstGeom prst="rect">
                <a:avLst/>
              </a:prstGeom>
              <a:blipFill>
                <a:blip r:embed="rId14"/>
                <a:stretch>
                  <a:fillRect l="-3226" t="-20000" r="-4839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Arc 24"/>
          <p:cNvSpPr/>
          <p:nvPr/>
        </p:nvSpPr>
        <p:spPr>
          <a:xfrm>
            <a:off x="5515755" y="2054552"/>
            <a:ext cx="227712" cy="481732"/>
          </a:xfrm>
          <a:prstGeom prst="arc">
            <a:avLst>
              <a:gd name="adj1" fmla="val 16200000"/>
              <a:gd name="adj2" fmla="val 5501084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TextBox 28"/>
          <p:cNvSpPr txBox="1"/>
          <p:nvPr/>
        </p:nvSpPr>
        <p:spPr>
          <a:xfrm>
            <a:off x="5721814" y="2068065"/>
            <a:ext cx="3333285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If the normal vector is a unit vector, then it is written in this way…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3670300" y="2931665"/>
                <a:ext cx="5003800" cy="73866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If you are given the vector equation of a plane in this form, then the value of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is the distance from the plane to the origin!</a:t>
                </a:r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0300" y="2931665"/>
                <a:ext cx="5003800" cy="738664"/>
              </a:xfrm>
              <a:prstGeom prst="rect">
                <a:avLst/>
              </a:prstGeom>
              <a:blipFill>
                <a:blip r:embed="rId15"/>
                <a:stretch>
                  <a:fillRect l="-244" t="-8264" r="-1705" b="-165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2278048" y="107359"/>
                <a:ext cx="753732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. </m:t>
                      </m:r>
                      <m:acc>
                        <m:accPr>
                          <m:chr m:val="̂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𝒏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𝑘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8048" y="107359"/>
                <a:ext cx="753732" cy="246221"/>
              </a:xfrm>
              <a:prstGeom prst="rect">
                <a:avLst/>
              </a:prstGeom>
              <a:blipFill>
                <a:blip r:embed="rId16"/>
                <a:stretch>
                  <a:fillRect l="-4065" t="-20000" r="-5691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TextBox 34"/>
          <p:cNvSpPr txBox="1"/>
          <p:nvPr/>
        </p:nvSpPr>
        <p:spPr>
          <a:xfrm>
            <a:off x="4025900" y="3947665"/>
            <a:ext cx="4406900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The formulae you have just seen are all given in the booklet and can be used without proof…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8181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 animBg="1"/>
      <p:bldP spid="29" grpId="0"/>
      <p:bldP spid="33" grpId="0"/>
      <p:bldP spid="34" grpId="0"/>
      <p:bldP spid="3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Vectors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5348968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find the perpendicular distance between: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altLang="en-US" sz="1600" b="1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Two lines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altLang="en-US" sz="1600" b="1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A point and a line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altLang="en-US" sz="1600" b="1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A point and a plane</a:t>
                </a:r>
                <a:endParaRPr lang="en-US" alt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alt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r>
                  <a:rPr lang="en-US" alt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Find the perpendicular distance from the point with coordinates </a:t>
                </a:r>
                <a14:m>
                  <m:oMath xmlns:m="http://schemas.openxmlformats.org/officeDocument/2006/math">
                    <m:r>
                      <a:rPr lang="en-US" alt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(3,2,−1)</m:t>
                    </m:r>
                  </m:oMath>
                </a14:m>
                <a:r>
                  <a:rPr lang="en-US" alt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to the plane with equation </a:t>
                </a:r>
                <a14:m>
                  <m:oMath xmlns:m="http://schemas.openxmlformats.org/officeDocument/2006/math">
                    <m:r>
                      <a:rPr lang="en-US" alt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2</m:t>
                    </m:r>
                    <m:r>
                      <a:rPr lang="en-US" alt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US" alt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−3</m:t>
                    </m:r>
                    <m:r>
                      <a:rPr lang="en-US" alt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𝑦</m:t>
                    </m:r>
                    <m:r>
                      <a:rPr lang="en-US" alt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r>
                      <a:rPr lang="en-US" alt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𝑧</m:t>
                    </m:r>
                    <m:r>
                      <a:rPr lang="en-US" alt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=5</m:t>
                    </m:r>
                  </m:oMath>
                </a14:m>
                <a:endParaRPr lang="en-US" alt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endParaRPr lang="en-US" alt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r>
                  <a:rPr lang="en-US" alt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Use the formula to the top right, since the coordinate given is not the origin…</a:t>
                </a:r>
              </a:p>
              <a:p>
                <a:pPr marL="0" indent="0" algn="ctr">
                  <a:buNone/>
                </a:pPr>
                <a:endParaRPr lang="en-US" alt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endParaRPr lang="en-US" alt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5348968"/>
              </a:xfrm>
              <a:blipFill>
                <a:blip r:embed="rId2"/>
                <a:stretch>
                  <a:fillRect l="-839" t="-684" r="-23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9F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0" y="0"/>
                <a:ext cx="196316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>
                          <a:latin typeface="Cambria Math"/>
                        </a:rPr>
                        <m:t>𝒂</m:t>
                      </m:r>
                      <m:r>
                        <a:rPr lang="en-GB" i="1">
                          <a:latin typeface="Cambria Math"/>
                        </a:rPr>
                        <m:t>.</m:t>
                      </m:r>
                      <m:r>
                        <a:rPr lang="en-GB" b="1" i="1">
                          <a:latin typeface="Cambria Math"/>
                        </a:rPr>
                        <m:t>𝒃</m:t>
                      </m:r>
                      <m:r>
                        <a:rPr lang="en-GB" i="1"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1" i="1">
                              <a:latin typeface="Cambria Math"/>
                            </a:rPr>
                            <m:t>𝒂</m:t>
                          </m:r>
                        </m:e>
                      </m:d>
                      <m:r>
                        <a:rPr lang="en-GB" i="1">
                          <a:latin typeface="Cambria Math"/>
                        </a:rPr>
                        <m:t>|</m:t>
                      </m:r>
                      <m:r>
                        <a:rPr lang="en-GB" b="1" i="1">
                          <a:latin typeface="Cambria Math"/>
                        </a:rPr>
                        <m:t>𝒃</m:t>
                      </m:r>
                      <m:r>
                        <a:rPr lang="en-GB" i="1">
                          <a:latin typeface="Cambria Math"/>
                        </a:rPr>
                        <m:t>|</m:t>
                      </m:r>
                      <m:r>
                        <a:rPr lang="en-GB" i="1">
                          <a:latin typeface="Cambria Math"/>
                        </a:rPr>
                        <m:t>𝑐𝑜𝑠</m:t>
                      </m:r>
                      <m:r>
                        <a:rPr lang="en-GB" i="1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963165" cy="369332"/>
              </a:xfrm>
              <a:prstGeom prst="rect">
                <a:avLst/>
              </a:prstGeom>
              <a:blipFill>
                <a:blip r:embed="rId6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0" y="409303"/>
                <a:ext cx="3152502" cy="64248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For the normal vector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2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mr>
                          <m:mr>
                            <m:e>
                              <m: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mr>
                          <m:mr>
                            <m:e>
                              <m: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12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, the equation of the plane will be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𝑎𝑥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𝑏𝑦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𝑐𝑧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endParaRPr lang="en-GB" sz="12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09303"/>
                <a:ext cx="3152502" cy="642484"/>
              </a:xfrm>
              <a:prstGeom prst="rect">
                <a:avLst/>
              </a:prstGeom>
              <a:blipFill>
                <a:blip r:embed="rId7"/>
                <a:stretch>
                  <a:fillRect l="-1161" r="-2708" b="-132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7630765" y="0"/>
                <a:ext cx="1513235" cy="45679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begChr m:val="|"/>
                              <m:endChr m:val="|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nor/>
                                </m:rPr>
                                <a:rPr lang="en-US" sz="1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m:rPr>
                                  <m:nor/>
                                </m:rPr>
                                <a:rPr lang="en-US" sz="1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  <m:r>
                                <m:rPr>
                                  <m:nor/>
                                </m:rPr>
                                <a:rPr lang="en-US" sz="1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+ </m:t>
                              </m:r>
                              <m:r>
                                <m:rPr>
                                  <m:nor/>
                                </m:rPr>
                                <a:rPr lang="en-US" sz="1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𝑏</m:t>
                              </m:r>
                              <m:r>
                                <m:rPr>
                                  <m:nor/>
                                </m:rPr>
                                <a:rPr lang="en-US" sz="1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  <m:r>
                                <m:rPr>
                                  <m:nor/>
                                </m:rPr>
                                <a:rPr lang="en-US" sz="1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+ </m:t>
                              </m:r>
                              <m:r>
                                <m:rPr>
                                  <m:nor/>
                                </m:rPr>
                                <a:rPr lang="en-US" sz="1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  <m:r>
                                <m:rPr>
                                  <m:nor/>
                                </m:rPr>
                                <a:rPr lang="en-US" sz="1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𝛾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</m:e>
                          </m: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30765" y="0"/>
                <a:ext cx="1513235" cy="456792"/>
              </a:xfrm>
              <a:prstGeom prst="rect">
                <a:avLst/>
              </a:prstGeom>
              <a:blipFill>
                <a:blip r:embed="rId10"/>
                <a:stretch>
                  <a:fillRect t="-1333" b="-1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327577" y="0"/>
                <a:ext cx="1765123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𝑆h𝑜𝑟𝑡𝑒𝑠𝑡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𝑑𝑖𝑠𝑡𝑎𝑛𝑐𝑒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𝑓𝑟𝑜𝑚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𝑡h𝑒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1400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𝑜𝑟𝑖𝑔𝑖𝑛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𝑡𝑜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𝑝𝑙𝑎𝑛𝑒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7577" y="0"/>
                <a:ext cx="1765123" cy="430887"/>
              </a:xfrm>
              <a:prstGeom prst="rect">
                <a:avLst/>
              </a:prstGeom>
              <a:blipFill>
                <a:blip r:embed="rId11"/>
                <a:stretch>
                  <a:fillRect l="-3806" r="-26990" b="-140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5435777" y="0"/>
                <a:ext cx="1155523" cy="44929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5777" y="0"/>
                <a:ext cx="1155523" cy="449290"/>
              </a:xfrm>
              <a:prstGeom prst="rect">
                <a:avLst/>
              </a:prstGeom>
              <a:blipFill>
                <a:blip r:embed="rId12"/>
                <a:stretch>
                  <a:fillRect b="-121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2278048" y="107359"/>
                <a:ext cx="753732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. </m:t>
                      </m:r>
                      <m:acc>
                        <m:accPr>
                          <m:chr m:val="̂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𝒏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𝑘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8048" y="107359"/>
                <a:ext cx="753732" cy="246221"/>
              </a:xfrm>
              <a:prstGeom prst="rect">
                <a:avLst/>
              </a:prstGeom>
              <a:blipFill>
                <a:blip r:embed="rId13"/>
                <a:stretch>
                  <a:fillRect l="-4065" t="-20000" r="-5691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430365" y="2222500"/>
                <a:ext cx="3113801" cy="57938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begChr m:val="|"/>
                              <m:endChr m:val="|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nor/>
                                </m:rPr>
                                <a:rPr lang="en-US" sz="1600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(2)(3)</m:t>
                              </m:r>
                              <m:r>
                                <m:rPr>
                                  <m:nor/>
                                </m:rPr>
                                <a:rPr lang="en-US" sz="16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 </m:t>
                              </m:r>
                              <m:r>
                                <m:rPr>
                                  <m:nor/>
                                </m:rPr>
                                <a:rPr lang="en-US" sz="1600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(−3)(2)</m:t>
                              </m:r>
                              <m:r>
                                <m:rPr>
                                  <m:nor/>
                                </m:rPr>
                                <a:rPr lang="en-US" sz="16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+ </m:t>
                              </m:r>
                              <m:r>
                                <m:rPr>
                                  <m:nor/>
                                </m:rPr>
                                <a:rPr lang="en-US" sz="1600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(1)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(−1)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e>
                          </m: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(2)</m:t>
                                  </m:r>
                                </m:e>
                                <m:sup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(−3)</m:t>
                                  </m:r>
                                </m:e>
                                <m:sup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(1)</m:t>
                                  </m:r>
                                </m:e>
                                <m:sup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0365" y="2222500"/>
                <a:ext cx="3113801" cy="57938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443065" y="1409700"/>
                <a:ext cx="1726755" cy="52213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begChr m:val="|"/>
                              <m:endChr m:val="|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nor/>
                                </m:rPr>
                                <a:rPr lang="en-US" sz="16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m:rPr>
                                  <m:nor/>
                                </m:rPr>
                                <a:rPr lang="en-US" sz="16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  <m:r>
                                <m:rPr>
                                  <m:nor/>
                                </m:rPr>
                                <a:rPr lang="en-US" sz="16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+ </m:t>
                              </m:r>
                              <m:r>
                                <m:rPr>
                                  <m:nor/>
                                </m:rPr>
                                <a:rPr lang="en-US" sz="16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𝑏</m:t>
                              </m:r>
                              <m:r>
                                <m:rPr>
                                  <m:nor/>
                                </m:rPr>
                                <a:rPr lang="en-US" sz="16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  <m:r>
                                <m:rPr>
                                  <m:nor/>
                                </m:rPr>
                                <a:rPr lang="en-US" sz="16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+ </m:t>
                              </m:r>
                              <m:r>
                                <m:rPr>
                                  <m:nor/>
                                </m:rPr>
                                <a:rPr lang="en-US" sz="16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  <m:r>
                                <m:rPr>
                                  <m:nor/>
                                </m:rPr>
                                <a:rPr lang="en-US" sz="16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𝛾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</m:e>
                          </m: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p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3065" y="1409700"/>
                <a:ext cx="1726755" cy="522131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443065" y="3022600"/>
                <a:ext cx="654988" cy="52213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begChr m:val="|"/>
                              <m:endChr m:val="|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−6</m:t>
                              </m:r>
                            </m:e>
                          </m: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14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3065" y="3022600"/>
                <a:ext cx="654988" cy="522131"/>
              </a:xfrm>
              <a:prstGeom prst="rect">
                <a:avLst/>
              </a:prstGeom>
              <a:blipFill>
                <a:blip r:embed="rId16"/>
                <a:stretch>
                  <a:fillRect b="-23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Arc 21"/>
          <p:cNvSpPr/>
          <p:nvPr/>
        </p:nvSpPr>
        <p:spPr>
          <a:xfrm>
            <a:off x="7585855" y="1841500"/>
            <a:ext cx="186545" cy="656684"/>
          </a:xfrm>
          <a:prstGeom prst="arc">
            <a:avLst>
              <a:gd name="adj1" fmla="val 16200000"/>
              <a:gd name="adj2" fmla="val 5501084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Box 22"/>
          <p:cNvSpPr txBox="1"/>
          <p:nvPr/>
        </p:nvSpPr>
        <p:spPr>
          <a:xfrm>
            <a:off x="7677615" y="2044700"/>
            <a:ext cx="1466385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6" name="Arc 25"/>
          <p:cNvSpPr/>
          <p:nvPr/>
        </p:nvSpPr>
        <p:spPr>
          <a:xfrm>
            <a:off x="7585855" y="2641600"/>
            <a:ext cx="186545" cy="656684"/>
          </a:xfrm>
          <a:prstGeom prst="arc">
            <a:avLst>
              <a:gd name="adj1" fmla="val 16200000"/>
              <a:gd name="adj2" fmla="val 5501084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7677615" y="2870200"/>
            <a:ext cx="1136185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455765" y="3746500"/>
                <a:ext cx="619785" cy="5086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14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5765" y="3746500"/>
                <a:ext cx="619785" cy="508665"/>
              </a:xfrm>
              <a:prstGeom prst="rect">
                <a:avLst/>
              </a:prstGeom>
              <a:blipFill>
                <a:blip r:embed="rId17"/>
                <a:stretch>
                  <a:fillRect b="-12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Arc 29"/>
          <p:cNvSpPr/>
          <p:nvPr/>
        </p:nvSpPr>
        <p:spPr>
          <a:xfrm>
            <a:off x="5185555" y="3352800"/>
            <a:ext cx="186545" cy="656684"/>
          </a:xfrm>
          <a:prstGeom prst="arc">
            <a:avLst>
              <a:gd name="adj1" fmla="val 16200000"/>
              <a:gd name="adj2" fmla="val 5501084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/>
          <p:cNvSpPr txBox="1"/>
          <p:nvPr/>
        </p:nvSpPr>
        <p:spPr>
          <a:xfrm>
            <a:off x="5391615" y="3492500"/>
            <a:ext cx="1504485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Use the modulus if necessary…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9659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0" grpId="0"/>
      <p:bldP spid="21" grpId="0"/>
      <p:bldP spid="22" grpId="0" animBg="1"/>
      <p:bldP spid="23" grpId="0"/>
      <p:bldP spid="26" grpId="0" animBg="1"/>
      <p:bldP spid="27" grpId="0"/>
      <p:bldP spid="28" grpId="0"/>
      <p:bldP spid="30" grpId="0" animBg="1"/>
      <p:bldP spid="3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Vectors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5348968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find the perpendicular distance between: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altLang="en-US" sz="1600" b="1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Two lines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altLang="en-US" sz="1600" b="1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A point and a line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altLang="en-US" sz="1600" b="1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A point and a plane</a:t>
                </a:r>
                <a:endParaRPr lang="en-US" alt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alt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r>
                  <a:rPr lang="en-US" alt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plane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alt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Π</m:t>
                    </m:r>
                  </m:oMath>
                </a14:m>
                <a:r>
                  <a:rPr lang="en-US" alt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has equation:</a:t>
                </a:r>
              </a:p>
              <a:p>
                <a:pPr marL="0" indent="0" algn="ctr">
                  <a:buNone/>
                </a:pPr>
                <a:r>
                  <a:rPr lang="en-US" alt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en-US" sz="1600" b="1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𝒓</m:t>
                    </m:r>
                    <m:r>
                      <a:rPr lang="en-US" alt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.</m:t>
                    </m:r>
                    <m:d>
                      <m:dPr>
                        <m:ctrlPr>
                          <a:rPr lang="en-US" alt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altLang="en-US" sz="1600" b="1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𝒊</m:t>
                        </m:r>
                        <m:r>
                          <a:rPr lang="en-US" alt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+2</m:t>
                        </m:r>
                        <m:r>
                          <a:rPr lang="en-US" altLang="en-US" sz="1600" b="1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𝒋</m:t>
                        </m:r>
                        <m:r>
                          <a:rPr lang="en-US" alt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+2</m:t>
                        </m:r>
                        <m:r>
                          <a:rPr lang="en-US" altLang="en-US" sz="1600" b="1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𝒌</m:t>
                        </m:r>
                      </m:e>
                    </m:d>
                    <m:r>
                      <a:rPr lang="en-US" alt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=5</m:t>
                    </m:r>
                  </m:oMath>
                </a14:m>
                <a:r>
                  <a:rPr lang="en-US" alt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</a:t>
                </a:r>
              </a:p>
              <a:p>
                <a:pPr marL="0" indent="0" algn="ctr">
                  <a:buNone/>
                </a:pPr>
                <a:r>
                  <a:rPr lang="en-US" alt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point </a:t>
                </a:r>
                <a14:m>
                  <m:oMath xmlns:m="http://schemas.openxmlformats.org/officeDocument/2006/math">
                    <m:r>
                      <a:rPr lang="en-US" alt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𝑃</m:t>
                    </m:r>
                  </m:oMath>
                </a14:m>
                <a:r>
                  <a:rPr lang="en-US" alt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has coordinates: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(1,3,−2)</m:t>
                      </m:r>
                    </m:oMath>
                  </m:oMathPara>
                </a14:m>
                <a:endParaRPr lang="en-US" alt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endParaRPr lang="en-US" alt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alt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Find the shortest distance between </a:t>
                </a:r>
                <a14:m>
                  <m:oMath xmlns:m="http://schemas.openxmlformats.org/officeDocument/2006/math">
                    <m:r>
                      <a:rPr lang="en-US" alt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𝑃</m:t>
                    </m:r>
                  </m:oMath>
                </a14:m>
                <a:r>
                  <a:rPr lang="en-US" alt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alt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Π</m:t>
                    </m:r>
                  </m:oMath>
                </a14:m>
                <a:endParaRPr lang="en-US" alt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endParaRPr lang="en-US" alt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alt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As before, use the formula to the top right…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alt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5348968"/>
              </a:xfrm>
              <a:blipFill>
                <a:blip r:embed="rId2"/>
                <a:stretch>
                  <a:fillRect l="-503" t="-684" r="-25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9F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0" y="0"/>
                <a:ext cx="196316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>
                          <a:latin typeface="Cambria Math"/>
                        </a:rPr>
                        <m:t>𝒂</m:t>
                      </m:r>
                      <m:r>
                        <a:rPr lang="en-GB" i="1">
                          <a:latin typeface="Cambria Math"/>
                        </a:rPr>
                        <m:t>.</m:t>
                      </m:r>
                      <m:r>
                        <a:rPr lang="en-GB" b="1" i="1">
                          <a:latin typeface="Cambria Math"/>
                        </a:rPr>
                        <m:t>𝒃</m:t>
                      </m:r>
                      <m:r>
                        <a:rPr lang="en-GB" i="1"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1" i="1">
                              <a:latin typeface="Cambria Math"/>
                            </a:rPr>
                            <m:t>𝒂</m:t>
                          </m:r>
                        </m:e>
                      </m:d>
                      <m:r>
                        <a:rPr lang="en-GB" i="1">
                          <a:latin typeface="Cambria Math"/>
                        </a:rPr>
                        <m:t>|</m:t>
                      </m:r>
                      <m:r>
                        <a:rPr lang="en-GB" b="1" i="1">
                          <a:latin typeface="Cambria Math"/>
                        </a:rPr>
                        <m:t>𝒃</m:t>
                      </m:r>
                      <m:r>
                        <a:rPr lang="en-GB" i="1">
                          <a:latin typeface="Cambria Math"/>
                        </a:rPr>
                        <m:t>|</m:t>
                      </m:r>
                      <m:r>
                        <a:rPr lang="en-GB" i="1">
                          <a:latin typeface="Cambria Math"/>
                        </a:rPr>
                        <m:t>𝑐𝑜𝑠</m:t>
                      </m:r>
                      <m:r>
                        <a:rPr lang="en-GB" i="1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963165" cy="369332"/>
              </a:xfrm>
              <a:prstGeom prst="rect">
                <a:avLst/>
              </a:prstGeom>
              <a:blipFill>
                <a:blip r:embed="rId6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0" y="409303"/>
                <a:ext cx="3152502" cy="64248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For the normal vector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2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mr>
                          <m:mr>
                            <m:e>
                              <m: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mr>
                          <m:mr>
                            <m:e>
                              <m: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12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, the equation of the plane will be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𝑎𝑥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𝑏𝑦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𝑐𝑧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endParaRPr lang="en-GB" sz="12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09303"/>
                <a:ext cx="3152502" cy="642484"/>
              </a:xfrm>
              <a:prstGeom prst="rect">
                <a:avLst/>
              </a:prstGeom>
              <a:blipFill>
                <a:blip r:embed="rId7"/>
                <a:stretch>
                  <a:fillRect l="-1161" r="-2708" b="-132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7630765" y="0"/>
                <a:ext cx="1513235" cy="45679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begChr m:val="|"/>
                              <m:endChr m:val="|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nor/>
                                </m:rPr>
                                <a:rPr lang="en-US" sz="1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m:rPr>
                                  <m:nor/>
                                </m:rPr>
                                <a:rPr lang="en-US" sz="1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  <m:r>
                                <m:rPr>
                                  <m:nor/>
                                </m:rPr>
                                <a:rPr lang="en-US" sz="1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+ </m:t>
                              </m:r>
                              <m:r>
                                <m:rPr>
                                  <m:nor/>
                                </m:rPr>
                                <a:rPr lang="en-US" sz="1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𝑏</m:t>
                              </m:r>
                              <m:r>
                                <m:rPr>
                                  <m:nor/>
                                </m:rPr>
                                <a:rPr lang="en-US" sz="1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  <m:r>
                                <m:rPr>
                                  <m:nor/>
                                </m:rPr>
                                <a:rPr lang="en-US" sz="1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+ </m:t>
                              </m:r>
                              <m:r>
                                <m:rPr>
                                  <m:nor/>
                                </m:rPr>
                                <a:rPr lang="en-US" sz="1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  <m:r>
                                <m:rPr>
                                  <m:nor/>
                                </m:rPr>
                                <a:rPr lang="en-US" sz="1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𝛾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</m:e>
                          </m: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30765" y="0"/>
                <a:ext cx="1513235" cy="456792"/>
              </a:xfrm>
              <a:prstGeom prst="rect">
                <a:avLst/>
              </a:prstGeom>
              <a:blipFill>
                <a:blip r:embed="rId10"/>
                <a:stretch>
                  <a:fillRect t="-1333" b="-1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327577" y="0"/>
                <a:ext cx="1765123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𝑆h𝑜𝑟𝑡𝑒𝑠𝑡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𝑑𝑖𝑠𝑡𝑎𝑛𝑐𝑒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𝑓𝑟𝑜𝑚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𝑡h𝑒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1400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𝑜𝑟𝑖𝑔𝑖𝑛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𝑡𝑜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𝑝𝑙𝑎𝑛𝑒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7577" y="0"/>
                <a:ext cx="1765123" cy="430887"/>
              </a:xfrm>
              <a:prstGeom prst="rect">
                <a:avLst/>
              </a:prstGeom>
              <a:blipFill>
                <a:blip r:embed="rId11"/>
                <a:stretch>
                  <a:fillRect l="-3806" r="-26990" b="-140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5435777" y="0"/>
                <a:ext cx="1155523" cy="44929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5777" y="0"/>
                <a:ext cx="1155523" cy="449290"/>
              </a:xfrm>
              <a:prstGeom prst="rect">
                <a:avLst/>
              </a:prstGeom>
              <a:blipFill>
                <a:blip r:embed="rId12"/>
                <a:stretch>
                  <a:fillRect b="-121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2278048" y="107359"/>
                <a:ext cx="753732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. </m:t>
                      </m:r>
                      <m:acc>
                        <m:accPr>
                          <m:chr m:val="̂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𝒏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𝑘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8048" y="107359"/>
                <a:ext cx="753732" cy="246221"/>
              </a:xfrm>
              <a:prstGeom prst="rect">
                <a:avLst/>
              </a:prstGeom>
              <a:blipFill>
                <a:blip r:embed="rId13"/>
                <a:stretch>
                  <a:fillRect l="-4065" t="-20000" r="-5691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163665" y="1447800"/>
                <a:ext cx="1726755" cy="52213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begChr m:val="|"/>
                              <m:endChr m:val="|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nor/>
                                </m:rPr>
                                <a:rPr lang="en-US" sz="16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m:rPr>
                                  <m:nor/>
                                </m:rPr>
                                <a:rPr lang="en-US" sz="16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  <m:r>
                                <m:rPr>
                                  <m:nor/>
                                </m:rPr>
                                <a:rPr lang="en-US" sz="16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+ </m:t>
                              </m:r>
                              <m:r>
                                <m:rPr>
                                  <m:nor/>
                                </m:rPr>
                                <a:rPr lang="en-US" sz="16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𝑏</m:t>
                              </m:r>
                              <m:r>
                                <m:rPr>
                                  <m:nor/>
                                </m:rPr>
                                <a:rPr lang="en-US" sz="16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  <m:r>
                                <m:rPr>
                                  <m:nor/>
                                </m:rPr>
                                <a:rPr lang="en-US" sz="16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+ </m:t>
                              </m:r>
                              <m:r>
                                <m:rPr>
                                  <m:nor/>
                                </m:rPr>
                                <a:rPr lang="en-US" sz="16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  <m:r>
                                <m:rPr>
                                  <m:nor/>
                                </m:rPr>
                                <a:rPr lang="en-US" sz="16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𝛾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</m:e>
                          </m: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p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3665" y="1447800"/>
                <a:ext cx="1726755" cy="522131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3947765" y="2159000"/>
                <a:ext cx="3044873" cy="57938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begChr m:val="|"/>
                              <m:endChr m:val="|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nor/>
                                </m:rPr>
                                <a:rPr lang="en-US" sz="1600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(1)(1)</m:t>
                              </m:r>
                              <m:r>
                                <m:rPr>
                                  <m:nor/>
                                </m:rPr>
                                <a:rPr lang="en-US" sz="16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 </m:t>
                              </m:r>
                              <m:r>
                                <m:rPr>
                                  <m:nor/>
                                </m:rPr>
                                <a:rPr lang="en-US" sz="1600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(2)(3)</m:t>
                              </m:r>
                              <m:r>
                                <m:rPr>
                                  <m:nor/>
                                </m:rPr>
                                <a:rPr lang="en-US" sz="16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+ </m:t>
                              </m:r>
                              <m:r>
                                <m:rPr>
                                  <m:nor/>
                                </m:rPr>
                                <a:rPr lang="en-US" sz="1600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(2)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(−2)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e>
                          </m: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(1)</m:t>
                                  </m:r>
                                </m:e>
                                <m:sup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(2)</m:t>
                                  </m:r>
                                </m:e>
                                <m:sup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(2)</m:t>
                                  </m:r>
                                </m:e>
                                <m:sup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7765" y="2159000"/>
                <a:ext cx="3044873" cy="579389"/>
              </a:xfrm>
              <a:prstGeom prst="rect">
                <a:avLst/>
              </a:prstGeom>
              <a:blipFill>
                <a:blip r:embed="rId15"/>
                <a:stretch>
                  <a:fillRect b="-10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3985865" y="2895600"/>
                <a:ext cx="570028" cy="52213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begChr m:val="|"/>
                              <m:endChr m:val="|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nor/>
                                </m:rPr>
                                <a:rPr lang="en-US" sz="1600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−2</m:t>
                              </m:r>
                            </m:e>
                          </m: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9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5865" y="2895600"/>
                <a:ext cx="570028" cy="522131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985865" y="3606800"/>
                <a:ext cx="371192" cy="4626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5865" y="3606800"/>
                <a:ext cx="371192" cy="462627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Arc 32"/>
          <p:cNvSpPr/>
          <p:nvPr/>
        </p:nvSpPr>
        <p:spPr>
          <a:xfrm>
            <a:off x="7001655" y="1752600"/>
            <a:ext cx="186545" cy="656684"/>
          </a:xfrm>
          <a:prstGeom prst="arc">
            <a:avLst>
              <a:gd name="adj1" fmla="val 16200000"/>
              <a:gd name="adj2" fmla="val 5501084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7258515" y="1612900"/>
                <a:ext cx="1885485" cy="86177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Sub in values</a:t>
                </a:r>
              </a:p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The normal vector and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𝑑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are both in the vector form given…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58515" y="1612900"/>
                <a:ext cx="1885485" cy="861774"/>
              </a:xfrm>
              <a:prstGeom prst="rect">
                <a:avLst/>
              </a:prstGeom>
              <a:blipFill>
                <a:blip r:embed="rId18"/>
                <a:stretch>
                  <a:fillRect l="-2265" t="-7092" r="-4854" b="-120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Arc 35"/>
          <p:cNvSpPr/>
          <p:nvPr/>
        </p:nvSpPr>
        <p:spPr>
          <a:xfrm>
            <a:off x="6976255" y="2552700"/>
            <a:ext cx="186545" cy="656684"/>
          </a:xfrm>
          <a:prstGeom prst="arc">
            <a:avLst>
              <a:gd name="adj1" fmla="val 16200000"/>
              <a:gd name="adj2" fmla="val 5501084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Arc 36"/>
          <p:cNvSpPr/>
          <p:nvPr/>
        </p:nvSpPr>
        <p:spPr>
          <a:xfrm>
            <a:off x="4563255" y="3213100"/>
            <a:ext cx="186545" cy="656684"/>
          </a:xfrm>
          <a:prstGeom prst="arc">
            <a:avLst>
              <a:gd name="adj1" fmla="val 16200000"/>
              <a:gd name="adj2" fmla="val 5501084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TextBox 37"/>
          <p:cNvSpPr txBox="1"/>
          <p:nvPr/>
        </p:nvSpPr>
        <p:spPr>
          <a:xfrm>
            <a:off x="7245815" y="2717800"/>
            <a:ext cx="805985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807415" y="3467100"/>
            <a:ext cx="805985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3401665" y="4953000"/>
                <a:ext cx="371192" cy="4626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1665" y="4953000"/>
                <a:ext cx="371192" cy="462627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10061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29" grpId="0"/>
      <p:bldP spid="32" grpId="0"/>
      <p:bldP spid="33" grpId="0" animBg="1"/>
      <p:bldP spid="35" grpId="0"/>
      <p:bldP spid="36" grpId="0" animBg="1"/>
      <p:bldP spid="37" grpId="0" animBg="1"/>
      <p:bldP spid="38" grpId="0"/>
      <p:bldP spid="39" grpId="0"/>
      <p:bldP spid="4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Vectors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5348968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find the perpendicular distance between: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altLang="en-US" sz="1600" b="1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Two lines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altLang="en-US" sz="1600" b="1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A point and a line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altLang="en-US" sz="1600" b="1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A point and a plane</a:t>
                </a:r>
                <a:endParaRPr lang="en-US" alt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alt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r>
                  <a:rPr lang="en-US" alt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plane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alt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Π</m:t>
                    </m:r>
                  </m:oMath>
                </a14:m>
                <a:r>
                  <a:rPr lang="en-US" alt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has equation:</a:t>
                </a:r>
              </a:p>
              <a:p>
                <a:pPr marL="0" indent="0" algn="ctr">
                  <a:buNone/>
                </a:pPr>
                <a:r>
                  <a:rPr lang="en-US" alt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en-US" sz="1600" b="1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𝒓</m:t>
                    </m:r>
                    <m:r>
                      <a:rPr lang="en-US" alt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.</m:t>
                    </m:r>
                    <m:d>
                      <m:dPr>
                        <m:ctrlPr>
                          <a:rPr lang="en-US" alt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altLang="en-US" sz="1600" b="1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𝒊</m:t>
                        </m:r>
                        <m:r>
                          <a:rPr lang="en-US" alt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+2</m:t>
                        </m:r>
                        <m:r>
                          <a:rPr lang="en-US" altLang="en-US" sz="1600" b="1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𝒋</m:t>
                        </m:r>
                        <m:r>
                          <a:rPr lang="en-US" alt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+2</m:t>
                        </m:r>
                        <m:r>
                          <a:rPr lang="en-US" altLang="en-US" sz="1600" b="1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𝒌</m:t>
                        </m:r>
                      </m:e>
                    </m:d>
                    <m:r>
                      <a:rPr lang="en-US" alt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=5</m:t>
                    </m:r>
                  </m:oMath>
                </a14:m>
                <a:r>
                  <a:rPr lang="en-US" alt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</a:t>
                </a:r>
              </a:p>
              <a:p>
                <a:pPr marL="0" indent="0" algn="ctr">
                  <a:buNone/>
                </a:pPr>
                <a:r>
                  <a:rPr lang="en-US" alt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point </a:t>
                </a:r>
                <a14:m>
                  <m:oMath xmlns:m="http://schemas.openxmlformats.org/officeDocument/2006/math">
                    <m:r>
                      <a:rPr lang="en-US" alt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𝑃</m:t>
                    </m:r>
                  </m:oMath>
                </a14:m>
                <a:r>
                  <a:rPr lang="en-US" alt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has coordinates: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(1,3,−2)</m:t>
                      </m:r>
                    </m:oMath>
                  </m:oMathPara>
                </a14:m>
                <a:endParaRPr lang="en-US" alt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endParaRPr lang="en-US" alt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alt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Find the shortest distance between </a:t>
                </a:r>
                <a14:m>
                  <m:oMath xmlns:m="http://schemas.openxmlformats.org/officeDocument/2006/math">
                    <m:r>
                      <a:rPr lang="en-US" alt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𝑃</m:t>
                    </m:r>
                  </m:oMath>
                </a14:m>
                <a:r>
                  <a:rPr lang="en-US" alt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alt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Π</m:t>
                    </m:r>
                  </m:oMath>
                </a14:m>
                <a:endParaRPr lang="en-US" alt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endParaRPr lang="en-US" alt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r>
                  <a:rPr lang="en-US" alt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b) The point </a:t>
                </a:r>
                <a14:m>
                  <m:oMath xmlns:m="http://schemas.openxmlformats.org/officeDocument/2006/math">
                    <m:r>
                      <a:rPr lang="en-US" alt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𝑄</m:t>
                    </m:r>
                  </m:oMath>
                </a14:m>
                <a:r>
                  <a:rPr lang="en-US" alt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is a reflection of </a:t>
                </a:r>
                <a14:m>
                  <m:oMath xmlns:m="http://schemas.openxmlformats.org/officeDocument/2006/math">
                    <m:r>
                      <a:rPr lang="en-US" alt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𝑃</m:t>
                    </m:r>
                  </m:oMath>
                </a14:m>
                <a:r>
                  <a:rPr lang="en-US" alt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in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alt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Π</m:t>
                    </m:r>
                  </m:oMath>
                </a14:m>
                <a:r>
                  <a:rPr lang="en-US" alt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. Find the coordinates of </a:t>
                </a:r>
                <a14:m>
                  <m:oMath xmlns:m="http://schemas.openxmlformats.org/officeDocument/2006/math">
                    <m:r>
                      <a:rPr lang="en-US" alt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𝑄</m:t>
                    </m:r>
                  </m:oMath>
                </a14:m>
                <a:r>
                  <a:rPr lang="en-US" alt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.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5348968"/>
              </a:xfrm>
              <a:blipFill>
                <a:blip r:embed="rId2"/>
                <a:stretch>
                  <a:fillRect l="-671" t="-684" r="-23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9F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0" y="0"/>
                <a:ext cx="196316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>
                          <a:latin typeface="Cambria Math"/>
                        </a:rPr>
                        <m:t>𝒂</m:t>
                      </m:r>
                      <m:r>
                        <a:rPr lang="en-GB" i="1">
                          <a:latin typeface="Cambria Math"/>
                        </a:rPr>
                        <m:t>.</m:t>
                      </m:r>
                      <m:r>
                        <a:rPr lang="en-GB" b="1" i="1">
                          <a:latin typeface="Cambria Math"/>
                        </a:rPr>
                        <m:t>𝒃</m:t>
                      </m:r>
                      <m:r>
                        <a:rPr lang="en-GB" i="1"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1" i="1">
                              <a:latin typeface="Cambria Math"/>
                            </a:rPr>
                            <m:t>𝒂</m:t>
                          </m:r>
                        </m:e>
                      </m:d>
                      <m:r>
                        <a:rPr lang="en-GB" i="1">
                          <a:latin typeface="Cambria Math"/>
                        </a:rPr>
                        <m:t>|</m:t>
                      </m:r>
                      <m:r>
                        <a:rPr lang="en-GB" b="1" i="1">
                          <a:latin typeface="Cambria Math"/>
                        </a:rPr>
                        <m:t>𝒃</m:t>
                      </m:r>
                      <m:r>
                        <a:rPr lang="en-GB" i="1">
                          <a:latin typeface="Cambria Math"/>
                        </a:rPr>
                        <m:t>|</m:t>
                      </m:r>
                      <m:r>
                        <a:rPr lang="en-GB" i="1">
                          <a:latin typeface="Cambria Math"/>
                        </a:rPr>
                        <m:t>𝑐𝑜𝑠</m:t>
                      </m:r>
                      <m:r>
                        <a:rPr lang="en-GB" i="1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963165" cy="369332"/>
              </a:xfrm>
              <a:prstGeom prst="rect">
                <a:avLst/>
              </a:prstGeom>
              <a:blipFill>
                <a:blip r:embed="rId6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0" y="409303"/>
                <a:ext cx="3152502" cy="64248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For the normal vector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2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mr>
                          <m:mr>
                            <m:e>
                              <m: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mr>
                          <m:mr>
                            <m:e>
                              <m: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12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, the equation of the plane will be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𝑎𝑥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𝑏𝑦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𝑐𝑧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endParaRPr lang="en-GB" sz="12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09303"/>
                <a:ext cx="3152502" cy="642484"/>
              </a:xfrm>
              <a:prstGeom prst="rect">
                <a:avLst/>
              </a:prstGeom>
              <a:blipFill>
                <a:blip r:embed="rId7"/>
                <a:stretch>
                  <a:fillRect l="-1161" r="-2708" b="-132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7630765" y="0"/>
                <a:ext cx="1513235" cy="45679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begChr m:val="|"/>
                              <m:endChr m:val="|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nor/>
                                </m:rPr>
                                <a:rPr lang="en-US" sz="1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m:rPr>
                                  <m:nor/>
                                </m:rPr>
                                <a:rPr lang="en-US" sz="1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  <m:r>
                                <m:rPr>
                                  <m:nor/>
                                </m:rPr>
                                <a:rPr lang="en-US" sz="1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+ </m:t>
                              </m:r>
                              <m:r>
                                <m:rPr>
                                  <m:nor/>
                                </m:rPr>
                                <a:rPr lang="en-US" sz="1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𝑏</m:t>
                              </m:r>
                              <m:r>
                                <m:rPr>
                                  <m:nor/>
                                </m:rPr>
                                <a:rPr lang="en-US" sz="1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  <m:r>
                                <m:rPr>
                                  <m:nor/>
                                </m:rPr>
                                <a:rPr lang="en-US" sz="1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+ </m:t>
                              </m:r>
                              <m:r>
                                <m:rPr>
                                  <m:nor/>
                                </m:rPr>
                                <a:rPr lang="en-US" sz="1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  <m:r>
                                <m:rPr>
                                  <m:nor/>
                                </m:rPr>
                                <a:rPr lang="en-US" sz="1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𝛾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</m:e>
                          </m: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30765" y="0"/>
                <a:ext cx="1513235" cy="456792"/>
              </a:xfrm>
              <a:prstGeom prst="rect">
                <a:avLst/>
              </a:prstGeom>
              <a:blipFill>
                <a:blip r:embed="rId10"/>
                <a:stretch>
                  <a:fillRect t="-1333" b="-1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327577" y="0"/>
                <a:ext cx="1765123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𝑆h𝑜𝑟𝑡𝑒𝑠𝑡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𝑑𝑖𝑠𝑡𝑎𝑛𝑐𝑒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𝑓𝑟𝑜𝑚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𝑡h𝑒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1400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𝑜𝑟𝑖𝑔𝑖𝑛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𝑡𝑜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𝑝𝑙𝑎𝑛𝑒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7577" y="0"/>
                <a:ext cx="1765123" cy="430887"/>
              </a:xfrm>
              <a:prstGeom prst="rect">
                <a:avLst/>
              </a:prstGeom>
              <a:blipFill>
                <a:blip r:embed="rId11"/>
                <a:stretch>
                  <a:fillRect l="-3806" r="-26990" b="-140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5435777" y="0"/>
                <a:ext cx="1155523" cy="44929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5777" y="0"/>
                <a:ext cx="1155523" cy="449290"/>
              </a:xfrm>
              <a:prstGeom prst="rect">
                <a:avLst/>
              </a:prstGeom>
              <a:blipFill>
                <a:blip r:embed="rId12"/>
                <a:stretch>
                  <a:fillRect b="-121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2278048" y="107359"/>
                <a:ext cx="753732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. </m:t>
                      </m:r>
                      <m:acc>
                        <m:accPr>
                          <m:chr m:val="̂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𝒏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𝑘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8048" y="107359"/>
                <a:ext cx="753732" cy="246221"/>
              </a:xfrm>
              <a:prstGeom prst="rect">
                <a:avLst/>
              </a:prstGeom>
              <a:blipFill>
                <a:blip r:embed="rId13"/>
                <a:stretch>
                  <a:fillRect l="-4065" t="-20000" r="-5691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3401665" y="4953000"/>
                <a:ext cx="371192" cy="4626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1665" y="4953000"/>
                <a:ext cx="371192" cy="46262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Parallelogram 21"/>
          <p:cNvSpPr/>
          <p:nvPr/>
        </p:nvSpPr>
        <p:spPr>
          <a:xfrm>
            <a:off x="3903024" y="1861128"/>
            <a:ext cx="4998720" cy="1210492"/>
          </a:xfrm>
          <a:prstGeom prst="parallelogram">
            <a:avLst>
              <a:gd name="adj" fmla="val 133004"/>
            </a:avLst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8884599" y="1921454"/>
                <a:ext cx="16190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Π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84599" y="1921454"/>
                <a:ext cx="161904" cy="215444"/>
              </a:xfrm>
              <a:prstGeom prst="rect">
                <a:avLst/>
              </a:prstGeom>
              <a:blipFill>
                <a:blip r:embed="rId15"/>
                <a:stretch>
                  <a:fillRect l="-25926" r="-22222" b="-2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Straight Arrow Connector 25"/>
          <p:cNvCxnSpPr/>
          <p:nvPr/>
        </p:nvCxnSpPr>
        <p:spPr>
          <a:xfrm flipV="1">
            <a:off x="6350000" y="1222286"/>
            <a:ext cx="2630" cy="2486114"/>
          </a:xfrm>
          <a:prstGeom prst="straightConnector1">
            <a:avLst/>
          </a:prstGeom>
          <a:ln w="22225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313341" y="2082494"/>
                <a:ext cx="36420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dirty="0" smtClean="0">
                          <a:latin typeface="Cambria Math" panose="02040503050406030204" pitchFamily="18" charset="0"/>
                        </a:rPr>
                        <m:t>𝒏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3341" y="2082494"/>
                <a:ext cx="364202" cy="338554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6447689" y="1892809"/>
                <a:ext cx="596317" cy="7436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7689" y="1892809"/>
                <a:ext cx="596317" cy="743602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6443296" y="3662442"/>
                <a:ext cx="83901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𝑃</m:t>
                      </m:r>
                      <m:r>
                        <a:rPr lang="en-US" sz="14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(1,3,−2)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3296" y="3662442"/>
                <a:ext cx="839012" cy="215444"/>
              </a:xfrm>
              <a:prstGeom prst="rect">
                <a:avLst/>
              </a:prstGeom>
              <a:blipFill>
                <a:blip r:embed="rId18"/>
                <a:stretch>
                  <a:fillRect l="-4348" r="-6522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6047782" y="2391353"/>
                <a:ext cx="196721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𝑀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47782" y="2391353"/>
                <a:ext cx="196721" cy="215444"/>
              </a:xfrm>
              <a:prstGeom prst="rect">
                <a:avLst/>
              </a:prstGeom>
              <a:blipFill>
                <a:blip r:embed="rId19"/>
                <a:stretch>
                  <a:fillRect l="-21875" r="-18750" b="-2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2" name="Group 41"/>
          <p:cNvGrpSpPr/>
          <p:nvPr/>
        </p:nvGrpSpPr>
        <p:grpSpPr>
          <a:xfrm>
            <a:off x="6281223" y="2405076"/>
            <a:ext cx="127091" cy="123099"/>
            <a:chOff x="6979103" y="5050971"/>
            <a:chExt cx="127091" cy="123099"/>
          </a:xfrm>
        </p:grpSpPr>
        <p:cxnSp>
          <p:nvCxnSpPr>
            <p:cNvPr id="43" name="Straight Connector 42"/>
            <p:cNvCxnSpPr/>
            <p:nvPr/>
          </p:nvCxnSpPr>
          <p:spPr>
            <a:xfrm>
              <a:off x="6984274" y="5050971"/>
              <a:ext cx="121920" cy="12192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flipH="1">
              <a:off x="6979103" y="5052150"/>
              <a:ext cx="121920" cy="12192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Group 46"/>
          <p:cNvGrpSpPr/>
          <p:nvPr/>
        </p:nvGrpSpPr>
        <p:grpSpPr>
          <a:xfrm>
            <a:off x="6281223" y="3675076"/>
            <a:ext cx="127091" cy="123099"/>
            <a:chOff x="6979103" y="5050971"/>
            <a:chExt cx="127091" cy="123099"/>
          </a:xfrm>
        </p:grpSpPr>
        <p:cxnSp>
          <p:nvCxnSpPr>
            <p:cNvPr id="48" name="Straight Connector 47"/>
            <p:cNvCxnSpPr/>
            <p:nvPr/>
          </p:nvCxnSpPr>
          <p:spPr>
            <a:xfrm>
              <a:off x="6984274" y="5050971"/>
              <a:ext cx="121920" cy="12192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flipH="1">
              <a:off x="6979103" y="5052150"/>
              <a:ext cx="121920" cy="12192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Group 49"/>
          <p:cNvGrpSpPr/>
          <p:nvPr/>
        </p:nvGrpSpPr>
        <p:grpSpPr>
          <a:xfrm>
            <a:off x="6281223" y="1236676"/>
            <a:ext cx="127091" cy="123099"/>
            <a:chOff x="6979103" y="5050971"/>
            <a:chExt cx="127091" cy="123099"/>
          </a:xfrm>
        </p:grpSpPr>
        <p:cxnSp>
          <p:nvCxnSpPr>
            <p:cNvPr id="53" name="Straight Connector 52"/>
            <p:cNvCxnSpPr/>
            <p:nvPr/>
          </p:nvCxnSpPr>
          <p:spPr>
            <a:xfrm>
              <a:off x="6984274" y="5050971"/>
              <a:ext cx="121920" cy="12192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flipH="1">
              <a:off x="6979103" y="5052150"/>
              <a:ext cx="121920" cy="12192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6443296" y="1173242"/>
                <a:ext cx="95628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𝑄</m:t>
                      </m:r>
                      <m:r>
                        <a:rPr lang="en-US" sz="14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(</m:t>
                      </m:r>
                      <m:sSub>
                        <m:sSubPr>
                          <m:ctrlPr>
                            <a:rPr lang="en-US" sz="14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bPr>
                        <m:e>
                          <m:r>
                            <a:rPr lang="en-US" sz="14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e>
                        <m:sub>
                          <m:r>
                            <a:rPr lang="en-US" sz="14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1</m:t>
                          </m:r>
                        </m:sub>
                      </m:sSub>
                      <m:r>
                        <a:rPr lang="en-US" sz="14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,</m:t>
                      </m:r>
                      <m:sSub>
                        <m:sSubPr>
                          <m:ctrlPr>
                            <a:rPr lang="en-US" sz="14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bPr>
                        <m:e>
                          <m:r>
                            <a:rPr lang="en-US" sz="14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𝑦</m:t>
                          </m:r>
                        </m:e>
                        <m:sub>
                          <m:r>
                            <a:rPr lang="en-US" sz="14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1</m:t>
                          </m:r>
                        </m:sub>
                      </m:sSub>
                      <m:r>
                        <a:rPr lang="en-US" sz="14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,</m:t>
                      </m:r>
                      <m:sSub>
                        <m:sSubPr>
                          <m:ctrlPr>
                            <a:rPr lang="en-US" sz="14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bPr>
                        <m:e>
                          <m:r>
                            <a:rPr lang="en-US" sz="14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𝑧</m:t>
                          </m:r>
                        </m:e>
                        <m:sub>
                          <m:r>
                            <a:rPr lang="en-US" sz="14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1</m:t>
                          </m:r>
                        </m:sub>
                      </m:sSub>
                      <m:r>
                        <a:rPr lang="en-US" sz="1400" i="1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)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3296" y="1173242"/>
                <a:ext cx="956287" cy="215444"/>
              </a:xfrm>
              <a:prstGeom prst="rect">
                <a:avLst/>
              </a:prstGeom>
              <a:blipFill>
                <a:blip r:embed="rId20"/>
                <a:stretch>
                  <a:fillRect l="-5732" r="-5732" b="-30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102100" y="4000500"/>
                <a:ext cx="4711700" cy="25545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Draw a diagram to represent the problem</a:t>
                </a:r>
              </a:p>
              <a:p>
                <a:endParaRPr lang="en-US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𝑃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𝑄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will be the same distance either side of the plane</a:t>
                </a: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endParaRPr lang="en-US" sz="1600" dirty="0">
                  <a:solidFill>
                    <a:srgbClr val="FF0000"/>
                  </a:solidFill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Let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𝑀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be their midpoint, which will lie in the plane</a:t>
                </a: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line connecting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𝑃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𝑄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will be parallel to the normal vector to the plane</a:t>
                </a: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2100" y="4000500"/>
                <a:ext cx="4711700" cy="2554545"/>
              </a:xfrm>
              <a:prstGeom prst="rect">
                <a:avLst/>
              </a:prstGeom>
              <a:blipFill>
                <a:blip r:embed="rId21"/>
                <a:stretch>
                  <a:fillRect l="-776" t="-477" r="-388" b="-23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51890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/>
      <p:bldP spid="27" grpId="0"/>
      <p:bldP spid="28" grpId="0"/>
      <p:bldP spid="31" grpId="0"/>
      <p:bldP spid="41" grpId="0"/>
      <p:bldP spid="5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Vectors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5348968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find the perpendicular distance between: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altLang="en-US" sz="1600" b="1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Two lines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altLang="en-US" sz="1600" b="1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A point and a line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altLang="en-US" sz="1600" b="1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A point and a plane</a:t>
                </a:r>
                <a:endParaRPr lang="en-US" alt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alt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r>
                  <a:rPr lang="en-US" alt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plane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alt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Π</m:t>
                    </m:r>
                  </m:oMath>
                </a14:m>
                <a:r>
                  <a:rPr lang="en-US" alt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has equation:</a:t>
                </a:r>
              </a:p>
              <a:p>
                <a:pPr marL="0" indent="0" algn="ctr">
                  <a:buNone/>
                </a:pPr>
                <a:r>
                  <a:rPr lang="en-US" alt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en-US" sz="1600" b="1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𝒓</m:t>
                    </m:r>
                    <m:r>
                      <a:rPr lang="en-US" alt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.</m:t>
                    </m:r>
                    <m:d>
                      <m:dPr>
                        <m:ctrlPr>
                          <a:rPr lang="en-US" alt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altLang="en-US" sz="1600" b="1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𝒊</m:t>
                        </m:r>
                        <m:r>
                          <a:rPr lang="en-US" alt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+2</m:t>
                        </m:r>
                        <m:r>
                          <a:rPr lang="en-US" altLang="en-US" sz="1600" b="1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𝒋</m:t>
                        </m:r>
                        <m:r>
                          <a:rPr lang="en-US" alt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+2</m:t>
                        </m:r>
                        <m:r>
                          <a:rPr lang="en-US" altLang="en-US" sz="1600" b="1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𝒌</m:t>
                        </m:r>
                      </m:e>
                    </m:d>
                    <m:r>
                      <a:rPr lang="en-US" alt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=5</m:t>
                    </m:r>
                  </m:oMath>
                </a14:m>
                <a:r>
                  <a:rPr lang="en-US" alt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</a:t>
                </a:r>
              </a:p>
              <a:p>
                <a:pPr marL="0" indent="0" algn="ctr">
                  <a:buNone/>
                </a:pPr>
                <a:r>
                  <a:rPr lang="en-US" alt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point </a:t>
                </a:r>
                <a14:m>
                  <m:oMath xmlns:m="http://schemas.openxmlformats.org/officeDocument/2006/math">
                    <m:r>
                      <a:rPr lang="en-US" alt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𝑃</m:t>
                    </m:r>
                  </m:oMath>
                </a14:m>
                <a:r>
                  <a:rPr lang="en-US" alt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has coordinates: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(1,3,−2)</m:t>
                      </m:r>
                    </m:oMath>
                  </m:oMathPara>
                </a14:m>
                <a:endParaRPr lang="en-US" alt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endParaRPr lang="en-US" alt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alt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Find the shortest distance between </a:t>
                </a:r>
                <a14:m>
                  <m:oMath xmlns:m="http://schemas.openxmlformats.org/officeDocument/2006/math">
                    <m:r>
                      <a:rPr lang="en-US" alt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𝑃</m:t>
                    </m:r>
                  </m:oMath>
                </a14:m>
                <a:r>
                  <a:rPr lang="en-US" alt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alt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Π</m:t>
                    </m:r>
                  </m:oMath>
                </a14:m>
                <a:endParaRPr lang="en-US" alt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endParaRPr lang="en-US" alt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r>
                  <a:rPr lang="en-US" alt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b) The point </a:t>
                </a:r>
                <a14:m>
                  <m:oMath xmlns:m="http://schemas.openxmlformats.org/officeDocument/2006/math">
                    <m:r>
                      <a:rPr lang="en-US" alt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𝑄</m:t>
                    </m:r>
                  </m:oMath>
                </a14:m>
                <a:r>
                  <a:rPr lang="en-US" alt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is a reflection of </a:t>
                </a:r>
                <a14:m>
                  <m:oMath xmlns:m="http://schemas.openxmlformats.org/officeDocument/2006/math">
                    <m:r>
                      <a:rPr lang="en-US" alt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𝑃</m:t>
                    </m:r>
                  </m:oMath>
                </a14:m>
                <a:r>
                  <a:rPr lang="en-US" alt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in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alt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Π</m:t>
                    </m:r>
                  </m:oMath>
                </a14:m>
                <a:r>
                  <a:rPr lang="en-US" alt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. Find the coordinates of </a:t>
                </a:r>
                <a14:m>
                  <m:oMath xmlns:m="http://schemas.openxmlformats.org/officeDocument/2006/math">
                    <m:r>
                      <a:rPr lang="en-US" alt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𝑄</m:t>
                    </m:r>
                  </m:oMath>
                </a14:m>
                <a:r>
                  <a:rPr lang="en-US" alt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.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5348968"/>
              </a:xfrm>
              <a:blipFill>
                <a:blip r:embed="rId2"/>
                <a:stretch>
                  <a:fillRect l="-671" t="-684" r="-23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9F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0" y="0"/>
                <a:ext cx="196316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>
                          <a:latin typeface="Cambria Math"/>
                        </a:rPr>
                        <m:t>𝒂</m:t>
                      </m:r>
                      <m:r>
                        <a:rPr lang="en-GB" i="1">
                          <a:latin typeface="Cambria Math"/>
                        </a:rPr>
                        <m:t>.</m:t>
                      </m:r>
                      <m:r>
                        <a:rPr lang="en-GB" b="1" i="1">
                          <a:latin typeface="Cambria Math"/>
                        </a:rPr>
                        <m:t>𝒃</m:t>
                      </m:r>
                      <m:r>
                        <a:rPr lang="en-GB" i="1"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1" i="1">
                              <a:latin typeface="Cambria Math"/>
                            </a:rPr>
                            <m:t>𝒂</m:t>
                          </m:r>
                        </m:e>
                      </m:d>
                      <m:r>
                        <a:rPr lang="en-GB" i="1">
                          <a:latin typeface="Cambria Math"/>
                        </a:rPr>
                        <m:t>|</m:t>
                      </m:r>
                      <m:r>
                        <a:rPr lang="en-GB" b="1" i="1">
                          <a:latin typeface="Cambria Math"/>
                        </a:rPr>
                        <m:t>𝒃</m:t>
                      </m:r>
                      <m:r>
                        <a:rPr lang="en-GB" i="1">
                          <a:latin typeface="Cambria Math"/>
                        </a:rPr>
                        <m:t>|</m:t>
                      </m:r>
                      <m:r>
                        <a:rPr lang="en-GB" i="1">
                          <a:latin typeface="Cambria Math"/>
                        </a:rPr>
                        <m:t>𝑐𝑜𝑠</m:t>
                      </m:r>
                      <m:r>
                        <a:rPr lang="en-GB" i="1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963165" cy="369332"/>
              </a:xfrm>
              <a:prstGeom prst="rect">
                <a:avLst/>
              </a:prstGeom>
              <a:blipFill>
                <a:blip r:embed="rId6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0" y="409303"/>
                <a:ext cx="3152502" cy="64248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For the normal vector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2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mr>
                          <m:mr>
                            <m:e>
                              <m: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mr>
                          <m:mr>
                            <m:e>
                              <m: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12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, the equation of the plane will be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𝑎𝑥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𝑏𝑦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𝑐𝑧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endParaRPr lang="en-GB" sz="12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09303"/>
                <a:ext cx="3152502" cy="642484"/>
              </a:xfrm>
              <a:prstGeom prst="rect">
                <a:avLst/>
              </a:prstGeom>
              <a:blipFill>
                <a:blip r:embed="rId7"/>
                <a:stretch>
                  <a:fillRect l="-1161" r="-2708" b="-132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7630765" y="0"/>
                <a:ext cx="1513235" cy="45679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begChr m:val="|"/>
                              <m:endChr m:val="|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nor/>
                                </m:rPr>
                                <a:rPr lang="en-US" sz="1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m:rPr>
                                  <m:nor/>
                                </m:rPr>
                                <a:rPr lang="en-US" sz="1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  <m:r>
                                <m:rPr>
                                  <m:nor/>
                                </m:rPr>
                                <a:rPr lang="en-US" sz="1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+ </m:t>
                              </m:r>
                              <m:r>
                                <m:rPr>
                                  <m:nor/>
                                </m:rPr>
                                <a:rPr lang="en-US" sz="1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𝑏</m:t>
                              </m:r>
                              <m:r>
                                <m:rPr>
                                  <m:nor/>
                                </m:rPr>
                                <a:rPr lang="en-US" sz="1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  <m:r>
                                <m:rPr>
                                  <m:nor/>
                                </m:rPr>
                                <a:rPr lang="en-US" sz="1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+ </m:t>
                              </m:r>
                              <m:r>
                                <m:rPr>
                                  <m:nor/>
                                </m:rPr>
                                <a:rPr lang="en-US" sz="1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  <m:r>
                                <m:rPr>
                                  <m:nor/>
                                </m:rPr>
                                <a:rPr lang="en-US" sz="1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𝛾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</m:e>
                          </m: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30765" y="0"/>
                <a:ext cx="1513235" cy="456792"/>
              </a:xfrm>
              <a:prstGeom prst="rect">
                <a:avLst/>
              </a:prstGeom>
              <a:blipFill>
                <a:blip r:embed="rId10"/>
                <a:stretch>
                  <a:fillRect t="-1333" b="-1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327577" y="0"/>
                <a:ext cx="1765123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𝑆h𝑜𝑟𝑡𝑒𝑠𝑡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𝑑𝑖𝑠𝑡𝑎𝑛𝑐𝑒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𝑓𝑟𝑜𝑚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𝑡h𝑒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1400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𝑜𝑟𝑖𝑔𝑖𝑛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𝑡𝑜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𝑝𝑙𝑎𝑛𝑒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7577" y="0"/>
                <a:ext cx="1765123" cy="430887"/>
              </a:xfrm>
              <a:prstGeom prst="rect">
                <a:avLst/>
              </a:prstGeom>
              <a:blipFill>
                <a:blip r:embed="rId11"/>
                <a:stretch>
                  <a:fillRect l="-3806" r="-26990" b="-140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5435777" y="0"/>
                <a:ext cx="1155523" cy="44929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5777" y="0"/>
                <a:ext cx="1155523" cy="449290"/>
              </a:xfrm>
              <a:prstGeom prst="rect">
                <a:avLst/>
              </a:prstGeom>
              <a:blipFill>
                <a:blip r:embed="rId12"/>
                <a:stretch>
                  <a:fillRect b="-121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2278048" y="107359"/>
                <a:ext cx="753732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. </m:t>
                      </m:r>
                      <m:acc>
                        <m:accPr>
                          <m:chr m:val="̂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𝒏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𝑘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8048" y="107359"/>
                <a:ext cx="753732" cy="246221"/>
              </a:xfrm>
              <a:prstGeom prst="rect">
                <a:avLst/>
              </a:prstGeom>
              <a:blipFill>
                <a:blip r:embed="rId13"/>
                <a:stretch>
                  <a:fillRect l="-4065" t="-20000" r="-5691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3401665" y="4953000"/>
                <a:ext cx="371192" cy="4626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1665" y="4953000"/>
                <a:ext cx="371192" cy="46262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Parallelogram 21"/>
          <p:cNvSpPr/>
          <p:nvPr/>
        </p:nvSpPr>
        <p:spPr>
          <a:xfrm>
            <a:off x="3903024" y="1861128"/>
            <a:ext cx="4998720" cy="1210492"/>
          </a:xfrm>
          <a:prstGeom prst="parallelogram">
            <a:avLst>
              <a:gd name="adj" fmla="val 133004"/>
            </a:avLst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8884599" y="1921454"/>
                <a:ext cx="16190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Π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84599" y="1921454"/>
                <a:ext cx="161904" cy="215444"/>
              </a:xfrm>
              <a:prstGeom prst="rect">
                <a:avLst/>
              </a:prstGeom>
              <a:blipFill>
                <a:blip r:embed="rId15"/>
                <a:stretch>
                  <a:fillRect l="-25926" r="-22222" b="-2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Straight Arrow Connector 25"/>
          <p:cNvCxnSpPr/>
          <p:nvPr/>
        </p:nvCxnSpPr>
        <p:spPr>
          <a:xfrm flipV="1">
            <a:off x="6350000" y="1222286"/>
            <a:ext cx="2630" cy="2486114"/>
          </a:xfrm>
          <a:prstGeom prst="straightConnector1">
            <a:avLst/>
          </a:prstGeom>
          <a:ln w="22225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313341" y="2082494"/>
                <a:ext cx="36420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dirty="0" smtClean="0">
                          <a:latin typeface="Cambria Math" panose="02040503050406030204" pitchFamily="18" charset="0"/>
                        </a:rPr>
                        <m:t>𝒏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3341" y="2082494"/>
                <a:ext cx="364202" cy="338554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6447689" y="1892809"/>
                <a:ext cx="596317" cy="7436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7689" y="1892809"/>
                <a:ext cx="596317" cy="743602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6443296" y="3662442"/>
                <a:ext cx="83901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𝑃</m:t>
                      </m:r>
                      <m:r>
                        <a:rPr lang="en-US" sz="14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(1,3,−2)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3296" y="3662442"/>
                <a:ext cx="839012" cy="215444"/>
              </a:xfrm>
              <a:prstGeom prst="rect">
                <a:avLst/>
              </a:prstGeom>
              <a:blipFill>
                <a:blip r:embed="rId18"/>
                <a:stretch>
                  <a:fillRect l="-4348" r="-6522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6047782" y="2391353"/>
                <a:ext cx="196721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𝑀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47782" y="2391353"/>
                <a:ext cx="196721" cy="215444"/>
              </a:xfrm>
              <a:prstGeom prst="rect">
                <a:avLst/>
              </a:prstGeom>
              <a:blipFill>
                <a:blip r:embed="rId19"/>
                <a:stretch>
                  <a:fillRect l="-21875" r="-18750" b="-2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2" name="Group 41"/>
          <p:cNvGrpSpPr/>
          <p:nvPr/>
        </p:nvGrpSpPr>
        <p:grpSpPr>
          <a:xfrm>
            <a:off x="6281223" y="2405076"/>
            <a:ext cx="127091" cy="123099"/>
            <a:chOff x="6979103" y="5050971"/>
            <a:chExt cx="127091" cy="123099"/>
          </a:xfrm>
        </p:grpSpPr>
        <p:cxnSp>
          <p:nvCxnSpPr>
            <p:cNvPr id="43" name="Straight Connector 42"/>
            <p:cNvCxnSpPr/>
            <p:nvPr/>
          </p:nvCxnSpPr>
          <p:spPr>
            <a:xfrm>
              <a:off x="6984274" y="5050971"/>
              <a:ext cx="121920" cy="12192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flipH="1">
              <a:off x="6979103" y="5052150"/>
              <a:ext cx="121920" cy="12192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Group 46"/>
          <p:cNvGrpSpPr/>
          <p:nvPr/>
        </p:nvGrpSpPr>
        <p:grpSpPr>
          <a:xfrm>
            <a:off x="6281223" y="3675076"/>
            <a:ext cx="127091" cy="123099"/>
            <a:chOff x="6979103" y="5050971"/>
            <a:chExt cx="127091" cy="123099"/>
          </a:xfrm>
        </p:grpSpPr>
        <p:cxnSp>
          <p:nvCxnSpPr>
            <p:cNvPr id="48" name="Straight Connector 47"/>
            <p:cNvCxnSpPr/>
            <p:nvPr/>
          </p:nvCxnSpPr>
          <p:spPr>
            <a:xfrm>
              <a:off x="6984274" y="5050971"/>
              <a:ext cx="121920" cy="12192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flipH="1">
              <a:off x="6979103" y="5052150"/>
              <a:ext cx="121920" cy="12192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Group 49"/>
          <p:cNvGrpSpPr/>
          <p:nvPr/>
        </p:nvGrpSpPr>
        <p:grpSpPr>
          <a:xfrm>
            <a:off x="6281223" y="1236676"/>
            <a:ext cx="127091" cy="123099"/>
            <a:chOff x="6979103" y="5050971"/>
            <a:chExt cx="127091" cy="123099"/>
          </a:xfrm>
        </p:grpSpPr>
        <p:cxnSp>
          <p:nvCxnSpPr>
            <p:cNvPr id="53" name="Straight Connector 52"/>
            <p:cNvCxnSpPr/>
            <p:nvPr/>
          </p:nvCxnSpPr>
          <p:spPr>
            <a:xfrm>
              <a:off x="6984274" y="5050971"/>
              <a:ext cx="121920" cy="12192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flipH="1">
              <a:off x="6979103" y="5052150"/>
              <a:ext cx="121920" cy="12192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6443296" y="1173242"/>
                <a:ext cx="95628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𝑄</m:t>
                      </m:r>
                      <m:r>
                        <a:rPr lang="en-US" sz="14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(</m:t>
                      </m:r>
                      <m:sSub>
                        <m:sSubPr>
                          <m:ctrlPr>
                            <a:rPr lang="en-US" sz="14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bPr>
                        <m:e>
                          <m:r>
                            <a:rPr lang="en-US" sz="14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e>
                        <m:sub>
                          <m:r>
                            <a:rPr lang="en-US" sz="14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1</m:t>
                          </m:r>
                        </m:sub>
                      </m:sSub>
                      <m:r>
                        <a:rPr lang="en-US" sz="14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,</m:t>
                      </m:r>
                      <m:sSub>
                        <m:sSubPr>
                          <m:ctrlPr>
                            <a:rPr lang="en-US" sz="14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bPr>
                        <m:e>
                          <m:r>
                            <a:rPr lang="en-US" sz="14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𝑦</m:t>
                          </m:r>
                        </m:e>
                        <m:sub>
                          <m:r>
                            <a:rPr lang="en-US" sz="14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1</m:t>
                          </m:r>
                        </m:sub>
                      </m:sSub>
                      <m:r>
                        <a:rPr lang="en-US" sz="14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,</m:t>
                      </m:r>
                      <m:sSub>
                        <m:sSubPr>
                          <m:ctrlPr>
                            <a:rPr lang="en-US" sz="14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bPr>
                        <m:e>
                          <m:r>
                            <a:rPr lang="en-US" sz="14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𝑧</m:t>
                          </m:r>
                        </m:e>
                        <m:sub>
                          <m:r>
                            <a:rPr lang="en-US" sz="14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1</m:t>
                          </m:r>
                        </m:sub>
                      </m:sSub>
                      <m:r>
                        <a:rPr lang="en-US" sz="1400" i="1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)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3296" y="1173242"/>
                <a:ext cx="956287" cy="215444"/>
              </a:xfrm>
              <a:prstGeom prst="rect">
                <a:avLst/>
              </a:prstGeom>
              <a:blipFill>
                <a:blip r:embed="rId20"/>
                <a:stretch>
                  <a:fillRect l="-5732" r="-5732" b="-30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861785" y="4051300"/>
                <a:ext cx="528221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 vector equation for the line from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to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will be given by: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1785" y="4051300"/>
                <a:ext cx="5282215" cy="307777"/>
              </a:xfrm>
              <a:prstGeom prst="rect">
                <a:avLst/>
              </a:prstGeom>
              <a:blipFill>
                <a:blip r:embed="rId21"/>
                <a:stretch>
                  <a:fillRect l="-346" t="-400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746750" y="4375150"/>
                <a:ext cx="1316707" cy="64960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6750" y="4375150"/>
                <a:ext cx="1316707" cy="649601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395185" y="5092700"/>
                <a:ext cx="397371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So the coordinate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can be represented by: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5185" y="5092700"/>
                <a:ext cx="3973717" cy="307777"/>
              </a:xfrm>
              <a:prstGeom prst="rect">
                <a:avLst/>
              </a:prstGeom>
              <a:blipFill>
                <a:blip r:embed="rId23"/>
                <a:stretch>
                  <a:fillRect l="-460" t="-1961" b="-196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5873750" y="5492750"/>
                <a:ext cx="1032462" cy="66030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𝜆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3+2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𝜆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−2+2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𝜆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73750" y="5492750"/>
                <a:ext cx="1032462" cy="660309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930650" y="1187450"/>
                <a:ext cx="1293816" cy="57772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𝑀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4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en-US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𝜆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3+2</m:t>
                                </m:r>
                                <m:r>
                                  <a:rPr lang="en-US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𝜆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−2+2</m:t>
                                </m:r>
                                <m:r>
                                  <a:rPr lang="en-US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𝜆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0650" y="1187450"/>
                <a:ext cx="1293816" cy="577722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88604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32" grpId="0"/>
      <p:bldP spid="33" grpId="0"/>
      <p:bldP spid="3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Vectors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5348968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find the perpendicular distance between: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altLang="en-US" sz="1600" b="1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Two lines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altLang="en-US" sz="1600" b="1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A point and a line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altLang="en-US" sz="1600" b="1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A point and a plane</a:t>
                </a:r>
                <a:endParaRPr lang="en-US" alt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alt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r>
                  <a:rPr lang="en-US" alt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plane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alt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Π</m:t>
                    </m:r>
                  </m:oMath>
                </a14:m>
                <a:r>
                  <a:rPr lang="en-US" alt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has equation:</a:t>
                </a:r>
              </a:p>
              <a:p>
                <a:pPr marL="0" indent="0" algn="ctr">
                  <a:buNone/>
                </a:pPr>
                <a:r>
                  <a:rPr lang="en-US" alt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en-US" sz="1600" b="1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𝒓</m:t>
                    </m:r>
                    <m:r>
                      <a:rPr lang="en-US" alt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.</m:t>
                    </m:r>
                    <m:d>
                      <m:dPr>
                        <m:ctrlPr>
                          <a:rPr lang="en-US" alt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altLang="en-US" sz="1600" b="1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𝒊</m:t>
                        </m:r>
                        <m:r>
                          <a:rPr lang="en-US" alt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+2</m:t>
                        </m:r>
                        <m:r>
                          <a:rPr lang="en-US" altLang="en-US" sz="1600" b="1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𝒋</m:t>
                        </m:r>
                        <m:r>
                          <a:rPr lang="en-US" alt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+2</m:t>
                        </m:r>
                        <m:r>
                          <a:rPr lang="en-US" altLang="en-US" sz="1600" b="1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𝒌</m:t>
                        </m:r>
                      </m:e>
                    </m:d>
                    <m:r>
                      <a:rPr lang="en-US" alt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=5</m:t>
                    </m:r>
                  </m:oMath>
                </a14:m>
                <a:r>
                  <a:rPr lang="en-US" alt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</a:t>
                </a:r>
              </a:p>
              <a:p>
                <a:pPr marL="0" indent="0" algn="ctr">
                  <a:buNone/>
                </a:pPr>
                <a:r>
                  <a:rPr lang="en-US" alt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point </a:t>
                </a:r>
                <a14:m>
                  <m:oMath xmlns:m="http://schemas.openxmlformats.org/officeDocument/2006/math">
                    <m:r>
                      <a:rPr lang="en-US" alt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𝑃</m:t>
                    </m:r>
                  </m:oMath>
                </a14:m>
                <a:r>
                  <a:rPr lang="en-US" alt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has coordinates: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(1,3,−2)</m:t>
                      </m:r>
                    </m:oMath>
                  </m:oMathPara>
                </a14:m>
                <a:endParaRPr lang="en-US" alt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endParaRPr lang="en-US" alt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alt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Find the shortest distance between </a:t>
                </a:r>
                <a14:m>
                  <m:oMath xmlns:m="http://schemas.openxmlformats.org/officeDocument/2006/math">
                    <m:r>
                      <a:rPr lang="en-US" alt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𝑃</m:t>
                    </m:r>
                  </m:oMath>
                </a14:m>
                <a:r>
                  <a:rPr lang="en-US" alt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alt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Π</m:t>
                    </m:r>
                  </m:oMath>
                </a14:m>
                <a:endParaRPr lang="en-US" alt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endParaRPr lang="en-US" alt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r>
                  <a:rPr lang="en-US" alt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b) The point </a:t>
                </a:r>
                <a14:m>
                  <m:oMath xmlns:m="http://schemas.openxmlformats.org/officeDocument/2006/math">
                    <m:r>
                      <a:rPr lang="en-US" alt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𝑄</m:t>
                    </m:r>
                  </m:oMath>
                </a14:m>
                <a:r>
                  <a:rPr lang="en-US" alt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is a reflection of </a:t>
                </a:r>
                <a14:m>
                  <m:oMath xmlns:m="http://schemas.openxmlformats.org/officeDocument/2006/math">
                    <m:r>
                      <a:rPr lang="en-US" alt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𝑃</m:t>
                    </m:r>
                  </m:oMath>
                </a14:m>
                <a:r>
                  <a:rPr lang="en-US" alt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in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alt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Π</m:t>
                    </m:r>
                  </m:oMath>
                </a14:m>
                <a:r>
                  <a:rPr lang="en-US" alt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. Find the coordinates of </a:t>
                </a:r>
                <a14:m>
                  <m:oMath xmlns:m="http://schemas.openxmlformats.org/officeDocument/2006/math">
                    <m:r>
                      <a:rPr lang="en-US" alt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𝑄</m:t>
                    </m:r>
                  </m:oMath>
                </a14:m>
                <a:r>
                  <a:rPr lang="en-US" alt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.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5348968"/>
              </a:xfrm>
              <a:blipFill>
                <a:blip r:embed="rId2"/>
                <a:stretch>
                  <a:fillRect l="-671" t="-684" r="-23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9F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0" y="0"/>
                <a:ext cx="196316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>
                          <a:latin typeface="Cambria Math"/>
                        </a:rPr>
                        <m:t>𝒂</m:t>
                      </m:r>
                      <m:r>
                        <a:rPr lang="en-GB" i="1">
                          <a:latin typeface="Cambria Math"/>
                        </a:rPr>
                        <m:t>.</m:t>
                      </m:r>
                      <m:r>
                        <a:rPr lang="en-GB" b="1" i="1">
                          <a:latin typeface="Cambria Math"/>
                        </a:rPr>
                        <m:t>𝒃</m:t>
                      </m:r>
                      <m:r>
                        <a:rPr lang="en-GB" i="1"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1" i="1">
                              <a:latin typeface="Cambria Math"/>
                            </a:rPr>
                            <m:t>𝒂</m:t>
                          </m:r>
                        </m:e>
                      </m:d>
                      <m:r>
                        <a:rPr lang="en-GB" i="1">
                          <a:latin typeface="Cambria Math"/>
                        </a:rPr>
                        <m:t>|</m:t>
                      </m:r>
                      <m:r>
                        <a:rPr lang="en-GB" b="1" i="1">
                          <a:latin typeface="Cambria Math"/>
                        </a:rPr>
                        <m:t>𝒃</m:t>
                      </m:r>
                      <m:r>
                        <a:rPr lang="en-GB" i="1">
                          <a:latin typeface="Cambria Math"/>
                        </a:rPr>
                        <m:t>|</m:t>
                      </m:r>
                      <m:r>
                        <a:rPr lang="en-GB" i="1">
                          <a:latin typeface="Cambria Math"/>
                        </a:rPr>
                        <m:t>𝑐𝑜𝑠</m:t>
                      </m:r>
                      <m:r>
                        <a:rPr lang="en-GB" i="1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963165" cy="369332"/>
              </a:xfrm>
              <a:prstGeom prst="rect">
                <a:avLst/>
              </a:prstGeom>
              <a:blipFill>
                <a:blip r:embed="rId6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0" y="409303"/>
                <a:ext cx="3152502" cy="64248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For the normal vector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2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mr>
                          <m:mr>
                            <m:e>
                              <m: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mr>
                          <m:mr>
                            <m:e>
                              <m: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12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, the equation of the plane will be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𝑎𝑥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𝑏𝑦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𝑐𝑧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endParaRPr lang="en-GB" sz="12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09303"/>
                <a:ext cx="3152502" cy="642484"/>
              </a:xfrm>
              <a:prstGeom prst="rect">
                <a:avLst/>
              </a:prstGeom>
              <a:blipFill>
                <a:blip r:embed="rId7"/>
                <a:stretch>
                  <a:fillRect l="-1161" r="-2708" b="-132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7630765" y="0"/>
                <a:ext cx="1513235" cy="45679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begChr m:val="|"/>
                              <m:endChr m:val="|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nor/>
                                </m:rPr>
                                <a:rPr lang="en-US" sz="1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m:rPr>
                                  <m:nor/>
                                </m:rPr>
                                <a:rPr lang="en-US" sz="1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  <m:r>
                                <m:rPr>
                                  <m:nor/>
                                </m:rPr>
                                <a:rPr lang="en-US" sz="1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+ </m:t>
                              </m:r>
                              <m:r>
                                <m:rPr>
                                  <m:nor/>
                                </m:rPr>
                                <a:rPr lang="en-US" sz="1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𝑏</m:t>
                              </m:r>
                              <m:r>
                                <m:rPr>
                                  <m:nor/>
                                </m:rPr>
                                <a:rPr lang="en-US" sz="1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  <m:r>
                                <m:rPr>
                                  <m:nor/>
                                </m:rPr>
                                <a:rPr lang="en-US" sz="1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+ </m:t>
                              </m:r>
                              <m:r>
                                <m:rPr>
                                  <m:nor/>
                                </m:rPr>
                                <a:rPr lang="en-US" sz="1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  <m:r>
                                <m:rPr>
                                  <m:nor/>
                                </m:rPr>
                                <a:rPr lang="en-US" sz="1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𝛾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</m:e>
                          </m: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30765" y="0"/>
                <a:ext cx="1513235" cy="456792"/>
              </a:xfrm>
              <a:prstGeom prst="rect">
                <a:avLst/>
              </a:prstGeom>
              <a:blipFill>
                <a:blip r:embed="rId10"/>
                <a:stretch>
                  <a:fillRect t="-1333" b="-1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327577" y="0"/>
                <a:ext cx="1765123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𝑆h𝑜𝑟𝑡𝑒𝑠𝑡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𝑑𝑖𝑠𝑡𝑎𝑛𝑐𝑒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𝑓𝑟𝑜𝑚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𝑡h𝑒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1400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𝑜𝑟𝑖𝑔𝑖𝑛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𝑡𝑜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𝑝𝑙𝑎𝑛𝑒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7577" y="0"/>
                <a:ext cx="1765123" cy="430887"/>
              </a:xfrm>
              <a:prstGeom prst="rect">
                <a:avLst/>
              </a:prstGeom>
              <a:blipFill>
                <a:blip r:embed="rId11"/>
                <a:stretch>
                  <a:fillRect l="-3806" r="-26990" b="-140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5435777" y="0"/>
                <a:ext cx="1155523" cy="44929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5777" y="0"/>
                <a:ext cx="1155523" cy="449290"/>
              </a:xfrm>
              <a:prstGeom prst="rect">
                <a:avLst/>
              </a:prstGeom>
              <a:blipFill>
                <a:blip r:embed="rId12"/>
                <a:stretch>
                  <a:fillRect b="-121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2278048" y="107359"/>
                <a:ext cx="753732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. </m:t>
                      </m:r>
                      <m:acc>
                        <m:accPr>
                          <m:chr m:val="̂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𝒏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𝑘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8048" y="107359"/>
                <a:ext cx="753732" cy="246221"/>
              </a:xfrm>
              <a:prstGeom prst="rect">
                <a:avLst/>
              </a:prstGeom>
              <a:blipFill>
                <a:blip r:embed="rId13"/>
                <a:stretch>
                  <a:fillRect l="-4065" t="-20000" r="-5691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3401665" y="4953000"/>
                <a:ext cx="371192" cy="4626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1665" y="4953000"/>
                <a:ext cx="371192" cy="46262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Parallelogram 21"/>
          <p:cNvSpPr/>
          <p:nvPr/>
        </p:nvSpPr>
        <p:spPr>
          <a:xfrm>
            <a:off x="3903024" y="1861128"/>
            <a:ext cx="4998720" cy="1210492"/>
          </a:xfrm>
          <a:prstGeom prst="parallelogram">
            <a:avLst>
              <a:gd name="adj" fmla="val 133004"/>
            </a:avLst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8884599" y="1921454"/>
                <a:ext cx="16190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Π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84599" y="1921454"/>
                <a:ext cx="161904" cy="215444"/>
              </a:xfrm>
              <a:prstGeom prst="rect">
                <a:avLst/>
              </a:prstGeom>
              <a:blipFill>
                <a:blip r:embed="rId15"/>
                <a:stretch>
                  <a:fillRect l="-25926" r="-22222" b="-2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Straight Arrow Connector 25"/>
          <p:cNvCxnSpPr/>
          <p:nvPr/>
        </p:nvCxnSpPr>
        <p:spPr>
          <a:xfrm flipV="1">
            <a:off x="6350000" y="1222286"/>
            <a:ext cx="2630" cy="2486114"/>
          </a:xfrm>
          <a:prstGeom prst="straightConnector1">
            <a:avLst/>
          </a:prstGeom>
          <a:ln w="22225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313341" y="2082494"/>
                <a:ext cx="36420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dirty="0" smtClean="0">
                          <a:latin typeface="Cambria Math" panose="02040503050406030204" pitchFamily="18" charset="0"/>
                        </a:rPr>
                        <m:t>𝒏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3341" y="2082494"/>
                <a:ext cx="364202" cy="338554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6447689" y="1892809"/>
                <a:ext cx="596317" cy="7436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7689" y="1892809"/>
                <a:ext cx="596317" cy="743602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6443296" y="3662442"/>
                <a:ext cx="83901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𝑃</m:t>
                      </m:r>
                      <m:r>
                        <a:rPr lang="en-US" sz="14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(1,3,−2)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3296" y="3662442"/>
                <a:ext cx="839012" cy="215444"/>
              </a:xfrm>
              <a:prstGeom prst="rect">
                <a:avLst/>
              </a:prstGeom>
              <a:blipFill>
                <a:blip r:embed="rId18"/>
                <a:stretch>
                  <a:fillRect l="-4348" r="-6522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6047782" y="2391353"/>
                <a:ext cx="196721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𝑀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47782" y="2391353"/>
                <a:ext cx="196721" cy="215444"/>
              </a:xfrm>
              <a:prstGeom prst="rect">
                <a:avLst/>
              </a:prstGeom>
              <a:blipFill>
                <a:blip r:embed="rId19"/>
                <a:stretch>
                  <a:fillRect l="-21875" r="-18750" b="-2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2" name="Group 41"/>
          <p:cNvGrpSpPr/>
          <p:nvPr/>
        </p:nvGrpSpPr>
        <p:grpSpPr>
          <a:xfrm>
            <a:off x="6281223" y="2405076"/>
            <a:ext cx="127091" cy="123099"/>
            <a:chOff x="6979103" y="5050971"/>
            <a:chExt cx="127091" cy="123099"/>
          </a:xfrm>
        </p:grpSpPr>
        <p:cxnSp>
          <p:nvCxnSpPr>
            <p:cNvPr id="43" name="Straight Connector 42"/>
            <p:cNvCxnSpPr/>
            <p:nvPr/>
          </p:nvCxnSpPr>
          <p:spPr>
            <a:xfrm>
              <a:off x="6984274" y="5050971"/>
              <a:ext cx="121920" cy="12192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flipH="1">
              <a:off x="6979103" y="5052150"/>
              <a:ext cx="121920" cy="12192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Group 46"/>
          <p:cNvGrpSpPr/>
          <p:nvPr/>
        </p:nvGrpSpPr>
        <p:grpSpPr>
          <a:xfrm>
            <a:off x="6281223" y="3675076"/>
            <a:ext cx="127091" cy="123099"/>
            <a:chOff x="6979103" y="5050971"/>
            <a:chExt cx="127091" cy="123099"/>
          </a:xfrm>
        </p:grpSpPr>
        <p:cxnSp>
          <p:nvCxnSpPr>
            <p:cNvPr id="48" name="Straight Connector 47"/>
            <p:cNvCxnSpPr/>
            <p:nvPr/>
          </p:nvCxnSpPr>
          <p:spPr>
            <a:xfrm>
              <a:off x="6984274" y="5050971"/>
              <a:ext cx="121920" cy="12192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flipH="1">
              <a:off x="6979103" y="5052150"/>
              <a:ext cx="121920" cy="12192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Group 49"/>
          <p:cNvGrpSpPr/>
          <p:nvPr/>
        </p:nvGrpSpPr>
        <p:grpSpPr>
          <a:xfrm>
            <a:off x="6281223" y="1236676"/>
            <a:ext cx="127091" cy="123099"/>
            <a:chOff x="6979103" y="5050971"/>
            <a:chExt cx="127091" cy="123099"/>
          </a:xfrm>
        </p:grpSpPr>
        <p:cxnSp>
          <p:nvCxnSpPr>
            <p:cNvPr id="53" name="Straight Connector 52"/>
            <p:cNvCxnSpPr/>
            <p:nvPr/>
          </p:nvCxnSpPr>
          <p:spPr>
            <a:xfrm>
              <a:off x="6984274" y="5050971"/>
              <a:ext cx="121920" cy="12192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flipH="1">
              <a:off x="6979103" y="5052150"/>
              <a:ext cx="121920" cy="12192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6443296" y="1173242"/>
                <a:ext cx="95628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𝑄</m:t>
                      </m:r>
                      <m:r>
                        <a:rPr lang="en-US" sz="14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(</m:t>
                      </m:r>
                      <m:sSub>
                        <m:sSubPr>
                          <m:ctrlPr>
                            <a:rPr lang="en-US" sz="14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bPr>
                        <m:e>
                          <m:r>
                            <a:rPr lang="en-US" sz="14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e>
                        <m:sub>
                          <m:r>
                            <a:rPr lang="en-US" sz="14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1</m:t>
                          </m:r>
                        </m:sub>
                      </m:sSub>
                      <m:r>
                        <a:rPr lang="en-US" sz="14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,</m:t>
                      </m:r>
                      <m:sSub>
                        <m:sSubPr>
                          <m:ctrlPr>
                            <a:rPr lang="en-US" sz="14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bPr>
                        <m:e>
                          <m:r>
                            <a:rPr lang="en-US" sz="14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𝑦</m:t>
                          </m:r>
                        </m:e>
                        <m:sub>
                          <m:r>
                            <a:rPr lang="en-US" sz="14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1</m:t>
                          </m:r>
                        </m:sub>
                      </m:sSub>
                      <m:r>
                        <a:rPr lang="en-US" sz="14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,</m:t>
                      </m:r>
                      <m:sSub>
                        <m:sSubPr>
                          <m:ctrlPr>
                            <a:rPr lang="en-US" sz="14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bPr>
                        <m:e>
                          <m:r>
                            <a:rPr lang="en-US" sz="14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𝑧</m:t>
                          </m:r>
                        </m:e>
                        <m:sub>
                          <m:r>
                            <a:rPr lang="en-US" sz="14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1</m:t>
                          </m:r>
                        </m:sub>
                      </m:sSub>
                      <m:r>
                        <a:rPr lang="en-US" sz="1400" i="1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)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3296" y="1173242"/>
                <a:ext cx="956287" cy="215444"/>
              </a:xfrm>
              <a:prstGeom prst="rect">
                <a:avLst/>
              </a:prstGeom>
              <a:blipFill>
                <a:blip r:embed="rId20"/>
                <a:stretch>
                  <a:fillRect l="-5732" r="-5732" b="-30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3930650" y="1187450"/>
                <a:ext cx="1293816" cy="57772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𝑀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4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en-US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𝜆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3+2</m:t>
                                </m:r>
                                <m:r>
                                  <a:rPr lang="en-US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𝜆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−2+2</m:t>
                                </m:r>
                                <m:r>
                                  <a:rPr lang="en-US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𝜆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0650" y="1187450"/>
                <a:ext cx="1293816" cy="577722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696685" y="3835400"/>
                <a:ext cx="532031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Coordinate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is also in the plane, so should satisfy that equation too (use the coordinate in </a:t>
                </a:r>
                <a14:m>
                  <m:oMath xmlns:m="http://schemas.openxmlformats.org/officeDocument/2006/math">
                    <m:r>
                      <a:rPr lang="en-US" sz="1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that we just calculated)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96685" y="3835400"/>
                <a:ext cx="5320315" cy="523220"/>
              </a:xfrm>
              <a:prstGeom prst="rect">
                <a:avLst/>
              </a:prstGeom>
              <a:blipFill>
                <a:blip r:embed="rId22"/>
                <a:stretch>
                  <a:fillRect t="-2326" b="-116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086350" y="4362450"/>
                <a:ext cx="978538" cy="64960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.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6350" y="4362450"/>
                <a:ext cx="978538" cy="649601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184650" y="5073650"/>
                <a:ext cx="1888081" cy="66030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en-US" sz="16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sz="16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𝜆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3+2</m:t>
                                </m:r>
                                <m:r>
                                  <a:rPr lang="en-US" sz="16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𝜆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−2+2</m:t>
                                </m:r>
                                <m:r>
                                  <a:rPr lang="en-US" sz="16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𝜆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d>
                        <m:d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4650" y="5073650"/>
                <a:ext cx="1888081" cy="660309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5060950" y="5886450"/>
                <a:ext cx="1010213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+9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0950" y="5886450"/>
                <a:ext cx="1010213" cy="246221"/>
              </a:xfrm>
              <a:prstGeom prst="rect">
                <a:avLst/>
              </a:prstGeom>
              <a:blipFill>
                <a:blip r:embed="rId25"/>
                <a:stretch>
                  <a:fillRect l="-3614" r="-4217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5530850" y="6306473"/>
                <a:ext cx="537519" cy="46262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0850" y="6306473"/>
                <a:ext cx="537519" cy="462627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930650" y="1963073"/>
                <a:ext cx="537519" cy="46262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0650" y="1963073"/>
                <a:ext cx="537519" cy="462627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Arc 56"/>
          <p:cNvSpPr/>
          <p:nvPr/>
        </p:nvSpPr>
        <p:spPr>
          <a:xfrm>
            <a:off x="6061855" y="4724400"/>
            <a:ext cx="186545" cy="656684"/>
          </a:xfrm>
          <a:prstGeom prst="arc">
            <a:avLst>
              <a:gd name="adj1" fmla="val 16200000"/>
              <a:gd name="adj2" fmla="val 5501084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6311900" y="4724400"/>
                <a:ext cx="2832099" cy="64633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Sub in the expression for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(since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4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𝒓</m:t>
                    </m:r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represents any point in the plane)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1900" y="4724400"/>
                <a:ext cx="2832099" cy="646331"/>
              </a:xfrm>
              <a:prstGeom prst="rect">
                <a:avLst/>
              </a:prstGeom>
              <a:blipFill>
                <a:blip r:embed="rId28"/>
                <a:stretch>
                  <a:fillRect t="-8491" r="-1075" b="-160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Arc 58"/>
          <p:cNvSpPr/>
          <p:nvPr/>
        </p:nvSpPr>
        <p:spPr>
          <a:xfrm>
            <a:off x="6074555" y="5422900"/>
            <a:ext cx="161145" cy="584200"/>
          </a:xfrm>
          <a:prstGeom prst="arc">
            <a:avLst>
              <a:gd name="adj1" fmla="val 16200000"/>
              <a:gd name="adj2" fmla="val 5501084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Arc 59"/>
          <p:cNvSpPr/>
          <p:nvPr/>
        </p:nvSpPr>
        <p:spPr>
          <a:xfrm>
            <a:off x="6074555" y="6045200"/>
            <a:ext cx="161145" cy="584200"/>
          </a:xfrm>
          <a:prstGeom prst="arc">
            <a:avLst>
              <a:gd name="adj1" fmla="val 16200000"/>
              <a:gd name="adj2" fmla="val 5501084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TextBox 60"/>
          <p:cNvSpPr txBox="1"/>
          <p:nvPr/>
        </p:nvSpPr>
        <p:spPr>
          <a:xfrm>
            <a:off x="6248401" y="5461000"/>
            <a:ext cx="2222500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Find the dot product and simplify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6273801" y="6223000"/>
                <a:ext cx="1066799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Calculate </a:t>
                </a:r>
                <a14:m>
                  <m:oMath xmlns:m="http://schemas.openxmlformats.org/officeDocument/2006/math">
                    <m:r>
                      <a:rPr lang="en-US" sz="1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73801" y="6223000"/>
                <a:ext cx="1066799" cy="215444"/>
              </a:xfrm>
              <a:prstGeom prst="rect">
                <a:avLst/>
              </a:prstGeom>
              <a:blipFill>
                <a:blip r:embed="rId29"/>
                <a:stretch>
                  <a:fillRect l="-2857" t="-25714" b="-5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/>
          <p:cNvSpPr/>
          <p:nvPr/>
        </p:nvSpPr>
        <p:spPr>
          <a:xfrm>
            <a:off x="1054100" y="3670300"/>
            <a:ext cx="1841500" cy="3429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Rectangle 62"/>
          <p:cNvSpPr/>
          <p:nvPr/>
        </p:nvSpPr>
        <p:spPr>
          <a:xfrm>
            <a:off x="5067300" y="4343400"/>
            <a:ext cx="990600" cy="685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2758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7" grpId="0"/>
      <p:bldP spid="36" grpId="0"/>
      <p:bldP spid="37" grpId="0"/>
      <p:bldP spid="38" grpId="0"/>
      <p:bldP spid="39" grpId="0"/>
      <p:bldP spid="57" grpId="0" animBg="1"/>
      <p:bldP spid="58" grpId="0"/>
      <p:bldP spid="59" grpId="0" animBg="1"/>
      <p:bldP spid="60" grpId="0" animBg="1"/>
      <p:bldP spid="61" grpId="0"/>
      <p:bldP spid="62" grpId="0"/>
      <p:bldP spid="8" grpId="0" animBg="1"/>
      <p:bldP spid="8" grpId="1" animBg="1"/>
      <p:bldP spid="63" grpId="0" animBg="1"/>
      <p:bldP spid="63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Vectors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5348968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find the perpendicular distance between: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altLang="en-US" sz="1600" b="1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Two lines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altLang="en-US" sz="1600" b="1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A point and a line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altLang="en-US" sz="1600" b="1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A point and a plane</a:t>
                </a:r>
                <a:endParaRPr lang="en-US" alt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alt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r>
                  <a:rPr lang="en-US" alt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plane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alt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Π</m:t>
                    </m:r>
                  </m:oMath>
                </a14:m>
                <a:r>
                  <a:rPr lang="en-US" alt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has equation:</a:t>
                </a:r>
              </a:p>
              <a:p>
                <a:pPr marL="0" indent="0" algn="ctr">
                  <a:buNone/>
                </a:pPr>
                <a:r>
                  <a:rPr lang="en-US" alt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en-US" sz="1600" b="1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𝒓</m:t>
                    </m:r>
                    <m:r>
                      <a:rPr lang="en-US" alt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.</m:t>
                    </m:r>
                    <m:d>
                      <m:dPr>
                        <m:ctrlPr>
                          <a:rPr lang="en-US" alt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altLang="en-US" sz="1600" b="1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𝒊</m:t>
                        </m:r>
                        <m:r>
                          <a:rPr lang="en-US" alt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+2</m:t>
                        </m:r>
                        <m:r>
                          <a:rPr lang="en-US" altLang="en-US" sz="1600" b="1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𝒋</m:t>
                        </m:r>
                        <m:r>
                          <a:rPr lang="en-US" alt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+2</m:t>
                        </m:r>
                        <m:r>
                          <a:rPr lang="en-US" altLang="en-US" sz="1600" b="1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𝒌</m:t>
                        </m:r>
                      </m:e>
                    </m:d>
                    <m:r>
                      <a:rPr lang="en-US" alt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=5</m:t>
                    </m:r>
                  </m:oMath>
                </a14:m>
                <a:r>
                  <a:rPr lang="en-US" alt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</a:t>
                </a:r>
              </a:p>
              <a:p>
                <a:pPr marL="0" indent="0" algn="ctr">
                  <a:buNone/>
                </a:pPr>
                <a:r>
                  <a:rPr lang="en-US" alt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point </a:t>
                </a:r>
                <a14:m>
                  <m:oMath xmlns:m="http://schemas.openxmlformats.org/officeDocument/2006/math">
                    <m:r>
                      <a:rPr lang="en-US" alt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𝑃</m:t>
                    </m:r>
                  </m:oMath>
                </a14:m>
                <a:r>
                  <a:rPr lang="en-US" alt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has coordinates: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(1,3,−2)</m:t>
                      </m:r>
                    </m:oMath>
                  </m:oMathPara>
                </a14:m>
                <a:endParaRPr lang="en-US" alt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endParaRPr lang="en-US" alt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alt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Find the shortest distance between </a:t>
                </a:r>
                <a14:m>
                  <m:oMath xmlns:m="http://schemas.openxmlformats.org/officeDocument/2006/math">
                    <m:r>
                      <a:rPr lang="en-US" alt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𝑃</m:t>
                    </m:r>
                  </m:oMath>
                </a14:m>
                <a:r>
                  <a:rPr lang="en-US" alt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alt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Π</m:t>
                    </m:r>
                  </m:oMath>
                </a14:m>
                <a:endParaRPr lang="en-US" alt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endParaRPr lang="en-US" alt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r>
                  <a:rPr lang="en-US" alt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b) The point </a:t>
                </a:r>
                <a14:m>
                  <m:oMath xmlns:m="http://schemas.openxmlformats.org/officeDocument/2006/math">
                    <m:r>
                      <a:rPr lang="en-US" alt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𝑄</m:t>
                    </m:r>
                  </m:oMath>
                </a14:m>
                <a:r>
                  <a:rPr lang="en-US" alt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is a reflection of </a:t>
                </a:r>
                <a14:m>
                  <m:oMath xmlns:m="http://schemas.openxmlformats.org/officeDocument/2006/math">
                    <m:r>
                      <a:rPr lang="en-US" alt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𝑃</m:t>
                    </m:r>
                  </m:oMath>
                </a14:m>
                <a:r>
                  <a:rPr lang="en-US" alt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in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alt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Π</m:t>
                    </m:r>
                  </m:oMath>
                </a14:m>
                <a:r>
                  <a:rPr lang="en-US" alt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. Find the coordinates of </a:t>
                </a:r>
                <a14:m>
                  <m:oMath xmlns:m="http://schemas.openxmlformats.org/officeDocument/2006/math">
                    <m:r>
                      <a:rPr lang="en-US" alt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𝑄</m:t>
                    </m:r>
                  </m:oMath>
                </a14:m>
                <a:r>
                  <a:rPr lang="en-US" alt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.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5348968"/>
              </a:xfrm>
              <a:blipFill>
                <a:blip r:embed="rId2"/>
                <a:stretch>
                  <a:fillRect l="-671" t="-684" r="-23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9F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0" y="0"/>
                <a:ext cx="196316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>
                          <a:latin typeface="Cambria Math"/>
                        </a:rPr>
                        <m:t>𝒂</m:t>
                      </m:r>
                      <m:r>
                        <a:rPr lang="en-GB" i="1">
                          <a:latin typeface="Cambria Math"/>
                        </a:rPr>
                        <m:t>.</m:t>
                      </m:r>
                      <m:r>
                        <a:rPr lang="en-GB" b="1" i="1">
                          <a:latin typeface="Cambria Math"/>
                        </a:rPr>
                        <m:t>𝒃</m:t>
                      </m:r>
                      <m:r>
                        <a:rPr lang="en-GB" i="1"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1" i="1">
                              <a:latin typeface="Cambria Math"/>
                            </a:rPr>
                            <m:t>𝒂</m:t>
                          </m:r>
                        </m:e>
                      </m:d>
                      <m:r>
                        <a:rPr lang="en-GB" i="1">
                          <a:latin typeface="Cambria Math"/>
                        </a:rPr>
                        <m:t>|</m:t>
                      </m:r>
                      <m:r>
                        <a:rPr lang="en-GB" b="1" i="1">
                          <a:latin typeface="Cambria Math"/>
                        </a:rPr>
                        <m:t>𝒃</m:t>
                      </m:r>
                      <m:r>
                        <a:rPr lang="en-GB" i="1">
                          <a:latin typeface="Cambria Math"/>
                        </a:rPr>
                        <m:t>|</m:t>
                      </m:r>
                      <m:r>
                        <a:rPr lang="en-GB" i="1">
                          <a:latin typeface="Cambria Math"/>
                        </a:rPr>
                        <m:t>𝑐𝑜𝑠</m:t>
                      </m:r>
                      <m:r>
                        <a:rPr lang="en-GB" i="1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963165" cy="369332"/>
              </a:xfrm>
              <a:prstGeom prst="rect">
                <a:avLst/>
              </a:prstGeom>
              <a:blipFill>
                <a:blip r:embed="rId6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0" y="409303"/>
                <a:ext cx="3152502" cy="64248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For the normal vector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2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mr>
                          <m:mr>
                            <m:e>
                              <m: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mr>
                          <m:mr>
                            <m:e>
                              <m: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12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, the equation of the plane will be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𝑎𝑥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𝑏𝑦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𝑐𝑧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endParaRPr lang="en-GB" sz="12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09303"/>
                <a:ext cx="3152502" cy="642484"/>
              </a:xfrm>
              <a:prstGeom prst="rect">
                <a:avLst/>
              </a:prstGeom>
              <a:blipFill>
                <a:blip r:embed="rId7"/>
                <a:stretch>
                  <a:fillRect l="-1161" r="-2708" b="-132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7630765" y="0"/>
                <a:ext cx="1513235" cy="45679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begChr m:val="|"/>
                              <m:endChr m:val="|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nor/>
                                </m:rPr>
                                <a:rPr lang="en-US" sz="1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m:rPr>
                                  <m:nor/>
                                </m:rPr>
                                <a:rPr lang="en-US" sz="1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  <m:r>
                                <m:rPr>
                                  <m:nor/>
                                </m:rPr>
                                <a:rPr lang="en-US" sz="1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+ </m:t>
                              </m:r>
                              <m:r>
                                <m:rPr>
                                  <m:nor/>
                                </m:rPr>
                                <a:rPr lang="en-US" sz="1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𝑏</m:t>
                              </m:r>
                              <m:r>
                                <m:rPr>
                                  <m:nor/>
                                </m:rPr>
                                <a:rPr lang="en-US" sz="1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  <m:r>
                                <m:rPr>
                                  <m:nor/>
                                </m:rPr>
                                <a:rPr lang="en-US" sz="1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+ </m:t>
                              </m:r>
                              <m:r>
                                <m:rPr>
                                  <m:nor/>
                                </m:rPr>
                                <a:rPr lang="en-US" sz="1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  <m:r>
                                <m:rPr>
                                  <m:nor/>
                                </m:rPr>
                                <a:rPr lang="en-US" sz="1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𝛾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</m:e>
                          </m: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30765" y="0"/>
                <a:ext cx="1513235" cy="456792"/>
              </a:xfrm>
              <a:prstGeom prst="rect">
                <a:avLst/>
              </a:prstGeom>
              <a:blipFill>
                <a:blip r:embed="rId10"/>
                <a:stretch>
                  <a:fillRect t="-1333" b="-1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327577" y="0"/>
                <a:ext cx="1765123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𝑆h𝑜𝑟𝑡𝑒𝑠𝑡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𝑑𝑖𝑠𝑡𝑎𝑛𝑐𝑒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𝑓𝑟𝑜𝑚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𝑡h𝑒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1400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𝑜𝑟𝑖𝑔𝑖𝑛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𝑡𝑜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𝑝𝑙𝑎𝑛𝑒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7577" y="0"/>
                <a:ext cx="1765123" cy="430887"/>
              </a:xfrm>
              <a:prstGeom prst="rect">
                <a:avLst/>
              </a:prstGeom>
              <a:blipFill>
                <a:blip r:embed="rId11"/>
                <a:stretch>
                  <a:fillRect l="-3806" r="-26990" b="-140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5435777" y="0"/>
                <a:ext cx="1155523" cy="44929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5777" y="0"/>
                <a:ext cx="1155523" cy="449290"/>
              </a:xfrm>
              <a:prstGeom prst="rect">
                <a:avLst/>
              </a:prstGeom>
              <a:blipFill>
                <a:blip r:embed="rId12"/>
                <a:stretch>
                  <a:fillRect b="-121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2278048" y="107359"/>
                <a:ext cx="753732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. </m:t>
                      </m:r>
                      <m:acc>
                        <m:accPr>
                          <m:chr m:val="̂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𝒏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𝑘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8048" y="107359"/>
                <a:ext cx="753732" cy="246221"/>
              </a:xfrm>
              <a:prstGeom prst="rect">
                <a:avLst/>
              </a:prstGeom>
              <a:blipFill>
                <a:blip r:embed="rId13"/>
                <a:stretch>
                  <a:fillRect l="-4065" t="-20000" r="-5691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3401665" y="4953000"/>
                <a:ext cx="371192" cy="4626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1665" y="4953000"/>
                <a:ext cx="371192" cy="46262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Parallelogram 21"/>
          <p:cNvSpPr/>
          <p:nvPr/>
        </p:nvSpPr>
        <p:spPr>
          <a:xfrm>
            <a:off x="3903024" y="1861128"/>
            <a:ext cx="4998720" cy="1210492"/>
          </a:xfrm>
          <a:prstGeom prst="parallelogram">
            <a:avLst>
              <a:gd name="adj" fmla="val 133004"/>
            </a:avLst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8884599" y="1921454"/>
                <a:ext cx="16190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Π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84599" y="1921454"/>
                <a:ext cx="161904" cy="215444"/>
              </a:xfrm>
              <a:prstGeom prst="rect">
                <a:avLst/>
              </a:prstGeom>
              <a:blipFill>
                <a:blip r:embed="rId15"/>
                <a:stretch>
                  <a:fillRect l="-25926" r="-22222" b="-2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Straight Arrow Connector 25"/>
          <p:cNvCxnSpPr/>
          <p:nvPr/>
        </p:nvCxnSpPr>
        <p:spPr>
          <a:xfrm flipV="1">
            <a:off x="6350000" y="1222286"/>
            <a:ext cx="2630" cy="2486114"/>
          </a:xfrm>
          <a:prstGeom prst="straightConnector1">
            <a:avLst/>
          </a:prstGeom>
          <a:ln w="22225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313341" y="2082494"/>
                <a:ext cx="36420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dirty="0" smtClean="0">
                          <a:latin typeface="Cambria Math" panose="02040503050406030204" pitchFamily="18" charset="0"/>
                        </a:rPr>
                        <m:t>𝒏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3341" y="2082494"/>
                <a:ext cx="364202" cy="338554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6447689" y="1892809"/>
                <a:ext cx="596317" cy="7436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7689" y="1892809"/>
                <a:ext cx="596317" cy="743602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6443296" y="3662442"/>
                <a:ext cx="83901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𝑃</m:t>
                      </m:r>
                      <m:r>
                        <a:rPr lang="en-US" sz="14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(1,3,−2)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3296" y="3662442"/>
                <a:ext cx="839012" cy="215444"/>
              </a:xfrm>
              <a:prstGeom prst="rect">
                <a:avLst/>
              </a:prstGeom>
              <a:blipFill>
                <a:blip r:embed="rId18"/>
                <a:stretch>
                  <a:fillRect l="-4348" r="-6522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6047782" y="2391353"/>
                <a:ext cx="196721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𝑀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47782" y="2391353"/>
                <a:ext cx="196721" cy="215444"/>
              </a:xfrm>
              <a:prstGeom prst="rect">
                <a:avLst/>
              </a:prstGeom>
              <a:blipFill>
                <a:blip r:embed="rId19"/>
                <a:stretch>
                  <a:fillRect l="-21875" r="-18750" b="-2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2" name="Group 41"/>
          <p:cNvGrpSpPr/>
          <p:nvPr/>
        </p:nvGrpSpPr>
        <p:grpSpPr>
          <a:xfrm>
            <a:off x="6281223" y="2405076"/>
            <a:ext cx="127091" cy="123099"/>
            <a:chOff x="6979103" y="5050971"/>
            <a:chExt cx="127091" cy="123099"/>
          </a:xfrm>
        </p:grpSpPr>
        <p:cxnSp>
          <p:nvCxnSpPr>
            <p:cNvPr id="43" name="Straight Connector 42"/>
            <p:cNvCxnSpPr/>
            <p:nvPr/>
          </p:nvCxnSpPr>
          <p:spPr>
            <a:xfrm>
              <a:off x="6984274" y="5050971"/>
              <a:ext cx="121920" cy="12192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flipH="1">
              <a:off x="6979103" y="5052150"/>
              <a:ext cx="121920" cy="12192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Group 46"/>
          <p:cNvGrpSpPr/>
          <p:nvPr/>
        </p:nvGrpSpPr>
        <p:grpSpPr>
          <a:xfrm>
            <a:off x="6281223" y="3675076"/>
            <a:ext cx="127091" cy="123099"/>
            <a:chOff x="6979103" y="5050971"/>
            <a:chExt cx="127091" cy="123099"/>
          </a:xfrm>
        </p:grpSpPr>
        <p:cxnSp>
          <p:nvCxnSpPr>
            <p:cNvPr id="48" name="Straight Connector 47"/>
            <p:cNvCxnSpPr/>
            <p:nvPr/>
          </p:nvCxnSpPr>
          <p:spPr>
            <a:xfrm>
              <a:off x="6984274" y="5050971"/>
              <a:ext cx="121920" cy="12192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flipH="1">
              <a:off x="6979103" y="5052150"/>
              <a:ext cx="121920" cy="12192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Group 49"/>
          <p:cNvGrpSpPr/>
          <p:nvPr/>
        </p:nvGrpSpPr>
        <p:grpSpPr>
          <a:xfrm>
            <a:off x="6281223" y="1236676"/>
            <a:ext cx="127091" cy="123099"/>
            <a:chOff x="6979103" y="5050971"/>
            <a:chExt cx="127091" cy="123099"/>
          </a:xfrm>
        </p:grpSpPr>
        <p:cxnSp>
          <p:nvCxnSpPr>
            <p:cNvPr id="53" name="Straight Connector 52"/>
            <p:cNvCxnSpPr/>
            <p:nvPr/>
          </p:nvCxnSpPr>
          <p:spPr>
            <a:xfrm>
              <a:off x="6984274" y="5050971"/>
              <a:ext cx="121920" cy="12192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flipH="1">
              <a:off x="6979103" y="5052150"/>
              <a:ext cx="121920" cy="12192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6443296" y="1173242"/>
                <a:ext cx="95628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𝑄</m:t>
                      </m:r>
                      <m:r>
                        <a:rPr lang="en-US" sz="14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(</m:t>
                      </m:r>
                      <m:sSub>
                        <m:sSubPr>
                          <m:ctrlPr>
                            <a:rPr lang="en-US" sz="14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bPr>
                        <m:e>
                          <m:r>
                            <a:rPr lang="en-US" sz="14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e>
                        <m:sub>
                          <m:r>
                            <a:rPr lang="en-US" sz="14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1</m:t>
                          </m:r>
                        </m:sub>
                      </m:sSub>
                      <m:r>
                        <a:rPr lang="en-US" sz="14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,</m:t>
                      </m:r>
                      <m:sSub>
                        <m:sSubPr>
                          <m:ctrlPr>
                            <a:rPr lang="en-US" sz="14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bPr>
                        <m:e>
                          <m:r>
                            <a:rPr lang="en-US" sz="14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𝑦</m:t>
                          </m:r>
                        </m:e>
                        <m:sub>
                          <m:r>
                            <a:rPr lang="en-US" sz="14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1</m:t>
                          </m:r>
                        </m:sub>
                      </m:sSub>
                      <m:r>
                        <a:rPr lang="en-US" sz="14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,</m:t>
                      </m:r>
                      <m:sSub>
                        <m:sSubPr>
                          <m:ctrlPr>
                            <a:rPr lang="en-US" sz="14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bPr>
                        <m:e>
                          <m:r>
                            <a:rPr lang="en-US" sz="14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𝑧</m:t>
                          </m:r>
                        </m:e>
                        <m:sub>
                          <m:r>
                            <a:rPr lang="en-US" sz="14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1</m:t>
                          </m:r>
                        </m:sub>
                      </m:sSub>
                      <m:r>
                        <a:rPr lang="en-US" sz="1400" i="1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)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3296" y="1173242"/>
                <a:ext cx="956287" cy="215444"/>
              </a:xfrm>
              <a:prstGeom prst="rect">
                <a:avLst/>
              </a:prstGeom>
              <a:blipFill>
                <a:blip r:embed="rId20"/>
                <a:stretch>
                  <a:fillRect l="-5732" r="-5732" b="-30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3930650" y="1187450"/>
                <a:ext cx="1293816" cy="57772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𝑀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4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en-US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𝜆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3+2</m:t>
                                </m:r>
                                <m:r>
                                  <a:rPr lang="en-US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𝜆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−2+2</m:t>
                                </m:r>
                                <m:r>
                                  <a:rPr lang="en-US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𝜆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0650" y="1187450"/>
                <a:ext cx="1293816" cy="577722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930650" y="1963073"/>
                <a:ext cx="537519" cy="46262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0650" y="1963073"/>
                <a:ext cx="537519" cy="462627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032250" y="4464050"/>
                <a:ext cx="1545871" cy="5683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𝑀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2250" y="4464050"/>
                <a:ext cx="1545871" cy="568361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4044950" y="5213350"/>
                <a:ext cx="1545871" cy="5683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4950" y="5213350"/>
                <a:ext cx="1545871" cy="568361"/>
              </a:xfrm>
              <a:prstGeom prst="rect">
                <a:avLst/>
              </a:prstGeom>
              <a:blipFill>
                <a:blip r:embed="rId24"/>
                <a:stretch>
                  <a:fillRect b="-10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4057650" y="6076950"/>
                <a:ext cx="1561966" cy="4840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13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den>
                          </m:f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35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den>
                          </m:f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,−</m:t>
                          </m:r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7650" y="6076950"/>
                <a:ext cx="1561966" cy="484043"/>
              </a:xfrm>
              <a:prstGeom prst="rect">
                <a:avLst/>
              </a:prstGeom>
              <a:blipFill>
                <a:blip r:embed="rId25"/>
                <a:stretch>
                  <a:fillRect l="-35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3912585" y="3937000"/>
                <a:ext cx="486311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So the position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from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would be calculated by the following: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2585" y="3937000"/>
                <a:ext cx="4863115" cy="523220"/>
              </a:xfrm>
              <a:prstGeom prst="rect">
                <a:avLst/>
              </a:prstGeom>
              <a:blipFill>
                <a:blip r:embed="rId26"/>
                <a:stretch>
                  <a:fillRect t="-2326" r="-251" b="-104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Arc 66"/>
          <p:cNvSpPr/>
          <p:nvPr/>
        </p:nvSpPr>
        <p:spPr>
          <a:xfrm>
            <a:off x="5642755" y="4762500"/>
            <a:ext cx="135745" cy="736600"/>
          </a:xfrm>
          <a:prstGeom prst="arc">
            <a:avLst>
              <a:gd name="adj1" fmla="val 16200000"/>
              <a:gd name="adj2" fmla="val 5501084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5842000" y="4787900"/>
                <a:ext cx="3302000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will be </a:t>
                </a:r>
                <a:r>
                  <a:rPr lang="en-US" sz="1200" u="sng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double</a:t>
                </a:r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the distance away from point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compared to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(This works since we have used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as the fixed point in the equation)</a:t>
                </a:r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2000" y="4787900"/>
                <a:ext cx="3302000" cy="553998"/>
              </a:xfrm>
              <a:prstGeom prst="rect">
                <a:avLst/>
              </a:prstGeom>
              <a:blipFill>
                <a:blip r:embed="rId27"/>
                <a:stretch>
                  <a:fillRect l="-923" t="-8791" r="-3137" b="-1648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9" name="Arc 68"/>
          <p:cNvSpPr/>
          <p:nvPr/>
        </p:nvSpPr>
        <p:spPr>
          <a:xfrm>
            <a:off x="5655455" y="5575300"/>
            <a:ext cx="135745" cy="736600"/>
          </a:xfrm>
          <a:prstGeom prst="arc">
            <a:avLst>
              <a:gd name="adj1" fmla="val 16200000"/>
              <a:gd name="adj2" fmla="val 5501084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TextBox 69"/>
          <p:cNvSpPr txBox="1"/>
          <p:nvPr/>
        </p:nvSpPr>
        <p:spPr>
          <a:xfrm>
            <a:off x="5791201" y="5803900"/>
            <a:ext cx="876299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9504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4" grpId="0"/>
      <p:bldP spid="65" grpId="0"/>
      <p:bldP spid="66" grpId="0"/>
      <p:bldP spid="67" grpId="0" animBg="1"/>
      <p:bldP spid="68" grpId="0"/>
      <p:bldP spid="69" grpId="0" animBg="1"/>
      <p:bldP spid="7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Vectors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5348968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find the perpendicular distance between: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altLang="en-US" sz="1600" b="1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Two lines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altLang="en-US" sz="1600" b="1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A point and a line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altLang="en-US" sz="1600" b="1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A point and a plane</a:t>
                </a:r>
                <a:endParaRPr lang="en-US" alt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alt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r>
                  <a:rPr lang="en-US" alt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line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sz="16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US" alt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𝑙</m:t>
                        </m:r>
                      </m:e>
                      <m:sub>
                        <m:r>
                          <a:rPr lang="en-US" alt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has equation:</a:t>
                </a:r>
              </a:p>
              <a:p>
                <a:pPr marL="0" indent="0" algn="ctr">
                  <a:buNone/>
                </a:pPr>
                <a:endParaRPr lang="en-US" altLang="en-US" sz="400" i="1" dirty="0">
                  <a:latin typeface="Cambria Math" panose="02040503050406030204" pitchFamily="18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en-US" sz="160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alt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  <m:r>
                            <a:rPr lang="en-US" alt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−2</m:t>
                          </m:r>
                        </m:num>
                        <m:den>
                          <m:r>
                            <a:rPr lang="en-US" alt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den>
                      </m:f>
                      <m:r>
                        <a:rPr lang="en-US" alt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f>
                        <m:fPr>
                          <m:ctrlPr>
                            <a:rPr lang="en-US" alt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alt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𝑦</m:t>
                          </m:r>
                          <m:r>
                            <a:rPr lang="en-US" alt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−4</m:t>
                          </m:r>
                        </m:num>
                        <m:den>
                          <m:r>
                            <a:rPr lang="en-US" alt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−2</m:t>
                          </m:r>
                        </m:den>
                      </m:f>
                      <m:r>
                        <a:rPr lang="en-US" alt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f>
                        <m:fPr>
                          <m:ctrlPr>
                            <a:rPr lang="en-US" alt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alt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𝑧</m:t>
                          </m:r>
                          <m:r>
                            <a:rPr lang="en-US" alt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+6</m:t>
                          </m:r>
                        </m:num>
                        <m:den>
                          <m:r>
                            <a:rPr lang="en-US" alt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1</m:t>
                          </m:r>
                        </m:den>
                      </m:f>
                    </m:oMath>
                  </m:oMathPara>
                </a14:m>
                <a:endParaRPr lang="en-US" alt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endParaRPr lang="en-US" altLang="en-US" sz="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r>
                  <a:rPr lang="en-US" alt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plane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alt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Π</m:t>
                    </m:r>
                  </m:oMath>
                </a14:m>
                <a:r>
                  <a:rPr lang="en-US" alt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has equation: </a:t>
                </a:r>
              </a:p>
              <a:p>
                <a:pPr marL="0" indent="0" algn="ctr">
                  <a:buNone/>
                </a:pPr>
                <a:endParaRPr lang="en-US" altLang="en-US" sz="100" b="0" i="1" dirty="0">
                  <a:latin typeface="Cambria Math" panose="02040503050406030204" pitchFamily="18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2</m:t>
                      </m:r>
                      <m:r>
                        <a:rPr lang="en-US" alt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  <m:r>
                        <a:rPr lang="en-US" alt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−3</m:t>
                      </m:r>
                      <m:r>
                        <a:rPr lang="en-US" alt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𝑦</m:t>
                      </m:r>
                      <m:r>
                        <a:rPr lang="en-US" alt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alt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𝑧</m:t>
                      </m:r>
                      <m:r>
                        <a:rPr lang="en-US" alt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=8</m:t>
                      </m:r>
                    </m:oMath>
                  </m:oMathPara>
                </a14:m>
                <a:endParaRPr lang="en-US" alt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endParaRPr lang="en-US" altLang="en-US" sz="1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r>
                  <a:rPr lang="en-US" alt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line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sz="16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US" alt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𝑙</m:t>
                        </m:r>
                      </m:e>
                      <m:sub>
                        <m:r>
                          <a:rPr lang="en-US" alt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is a reflection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sz="16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US" alt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𝑙</m:t>
                        </m:r>
                      </m:e>
                      <m:sub>
                        <m:r>
                          <a:rPr lang="en-US" alt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in the plane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alt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Π</m:t>
                    </m:r>
                  </m:oMath>
                </a14:m>
                <a:r>
                  <a:rPr lang="en-US" alt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. Find a vector equation of the line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sz="16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US" alt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𝑙</m:t>
                        </m:r>
                      </m:e>
                      <m:sub>
                        <m:r>
                          <a:rPr lang="en-US" alt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.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5348968"/>
              </a:xfrm>
              <a:blipFill>
                <a:blip r:embed="rId2"/>
                <a:stretch>
                  <a:fillRect t="-684" r="-3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9F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0" y="0"/>
                <a:ext cx="196316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>
                          <a:latin typeface="Cambria Math"/>
                        </a:rPr>
                        <m:t>𝒂</m:t>
                      </m:r>
                      <m:r>
                        <a:rPr lang="en-GB" i="1">
                          <a:latin typeface="Cambria Math"/>
                        </a:rPr>
                        <m:t>.</m:t>
                      </m:r>
                      <m:r>
                        <a:rPr lang="en-GB" b="1" i="1">
                          <a:latin typeface="Cambria Math"/>
                        </a:rPr>
                        <m:t>𝒃</m:t>
                      </m:r>
                      <m:r>
                        <a:rPr lang="en-GB" i="1"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1" i="1">
                              <a:latin typeface="Cambria Math"/>
                            </a:rPr>
                            <m:t>𝒂</m:t>
                          </m:r>
                        </m:e>
                      </m:d>
                      <m:r>
                        <a:rPr lang="en-GB" i="1">
                          <a:latin typeface="Cambria Math"/>
                        </a:rPr>
                        <m:t>|</m:t>
                      </m:r>
                      <m:r>
                        <a:rPr lang="en-GB" b="1" i="1">
                          <a:latin typeface="Cambria Math"/>
                        </a:rPr>
                        <m:t>𝒃</m:t>
                      </m:r>
                      <m:r>
                        <a:rPr lang="en-GB" i="1">
                          <a:latin typeface="Cambria Math"/>
                        </a:rPr>
                        <m:t>|</m:t>
                      </m:r>
                      <m:r>
                        <a:rPr lang="en-GB" i="1">
                          <a:latin typeface="Cambria Math"/>
                        </a:rPr>
                        <m:t>𝑐𝑜𝑠</m:t>
                      </m:r>
                      <m:r>
                        <a:rPr lang="en-GB" i="1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963165" cy="369332"/>
              </a:xfrm>
              <a:prstGeom prst="rect">
                <a:avLst/>
              </a:prstGeom>
              <a:blipFill>
                <a:blip r:embed="rId6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0" y="409303"/>
                <a:ext cx="3152502" cy="64248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For the normal vector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2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mr>
                          <m:mr>
                            <m:e>
                              <m: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mr>
                          <m:mr>
                            <m:e>
                              <m: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12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, the equation of the plane will be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𝑎𝑥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𝑏𝑦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𝑐𝑧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endParaRPr lang="en-GB" sz="12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09303"/>
                <a:ext cx="3152502" cy="642484"/>
              </a:xfrm>
              <a:prstGeom prst="rect">
                <a:avLst/>
              </a:prstGeom>
              <a:blipFill>
                <a:blip r:embed="rId7"/>
                <a:stretch>
                  <a:fillRect l="-1161" r="-2708" b="-132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7630765" y="0"/>
                <a:ext cx="1513235" cy="45679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begChr m:val="|"/>
                              <m:endChr m:val="|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nor/>
                                </m:rPr>
                                <a:rPr lang="en-US" sz="1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m:rPr>
                                  <m:nor/>
                                </m:rPr>
                                <a:rPr lang="en-US" sz="1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  <m:r>
                                <m:rPr>
                                  <m:nor/>
                                </m:rPr>
                                <a:rPr lang="en-US" sz="1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+ </m:t>
                              </m:r>
                              <m:r>
                                <m:rPr>
                                  <m:nor/>
                                </m:rPr>
                                <a:rPr lang="en-US" sz="1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𝑏</m:t>
                              </m:r>
                              <m:r>
                                <m:rPr>
                                  <m:nor/>
                                </m:rPr>
                                <a:rPr lang="en-US" sz="1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  <m:r>
                                <m:rPr>
                                  <m:nor/>
                                </m:rPr>
                                <a:rPr lang="en-US" sz="1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+ </m:t>
                              </m:r>
                              <m:r>
                                <m:rPr>
                                  <m:nor/>
                                </m:rPr>
                                <a:rPr lang="en-US" sz="1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  <m:r>
                                <m:rPr>
                                  <m:nor/>
                                </m:rPr>
                                <a:rPr lang="en-US" sz="1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𝛾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</m:e>
                          </m: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30765" y="0"/>
                <a:ext cx="1513235" cy="456792"/>
              </a:xfrm>
              <a:prstGeom prst="rect">
                <a:avLst/>
              </a:prstGeom>
              <a:blipFill>
                <a:blip r:embed="rId10"/>
                <a:stretch>
                  <a:fillRect t="-1333" b="-1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327577" y="0"/>
                <a:ext cx="1765123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𝑆h𝑜𝑟𝑡𝑒𝑠𝑡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𝑑𝑖𝑠𝑡𝑎𝑛𝑐𝑒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𝑓𝑟𝑜𝑚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𝑡h𝑒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1400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𝑜𝑟𝑖𝑔𝑖𝑛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𝑡𝑜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𝑝𝑙𝑎𝑛𝑒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7577" y="0"/>
                <a:ext cx="1765123" cy="430887"/>
              </a:xfrm>
              <a:prstGeom prst="rect">
                <a:avLst/>
              </a:prstGeom>
              <a:blipFill>
                <a:blip r:embed="rId11"/>
                <a:stretch>
                  <a:fillRect l="-3806" r="-26990" b="-140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5435777" y="0"/>
                <a:ext cx="1155523" cy="44929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5777" y="0"/>
                <a:ext cx="1155523" cy="449290"/>
              </a:xfrm>
              <a:prstGeom prst="rect">
                <a:avLst/>
              </a:prstGeom>
              <a:blipFill>
                <a:blip r:embed="rId12"/>
                <a:stretch>
                  <a:fillRect b="-121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2278048" y="107359"/>
                <a:ext cx="753732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. </m:t>
                      </m:r>
                      <m:acc>
                        <m:accPr>
                          <m:chr m:val="̂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𝒏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𝑘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8048" y="107359"/>
                <a:ext cx="753732" cy="246221"/>
              </a:xfrm>
              <a:prstGeom prst="rect">
                <a:avLst/>
              </a:prstGeom>
              <a:blipFill>
                <a:blip r:embed="rId13"/>
                <a:stretch>
                  <a:fillRect l="-4065" t="-20000" r="-5691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Parallelogram 10"/>
          <p:cNvSpPr/>
          <p:nvPr/>
        </p:nvSpPr>
        <p:spPr>
          <a:xfrm>
            <a:off x="3903024" y="1861128"/>
            <a:ext cx="4998720" cy="1210492"/>
          </a:xfrm>
          <a:prstGeom prst="parallelogram">
            <a:avLst>
              <a:gd name="adj" fmla="val 133004"/>
            </a:avLst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737833" y="2835854"/>
                <a:ext cx="16190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Π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7833" y="2835854"/>
                <a:ext cx="161904" cy="215444"/>
              </a:xfrm>
              <a:prstGeom prst="rect">
                <a:avLst/>
              </a:prstGeom>
              <a:blipFill>
                <a:blip r:embed="rId14"/>
                <a:stretch>
                  <a:fillRect l="-25926" r="-22222" b="-2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Arrow Connector 12"/>
          <p:cNvCxnSpPr/>
          <p:nvPr/>
        </p:nvCxnSpPr>
        <p:spPr>
          <a:xfrm flipH="1">
            <a:off x="4110447" y="1297577"/>
            <a:ext cx="4606833" cy="2238103"/>
          </a:xfrm>
          <a:prstGeom prst="straightConnector1">
            <a:avLst/>
          </a:prstGeom>
          <a:ln w="22225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Group 20"/>
          <p:cNvGrpSpPr/>
          <p:nvPr/>
        </p:nvGrpSpPr>
        <p:grpSpPr>
          <a:xfrm>
            <a:off x="6307349" y="2368790"/>
            <a:ext cx="127091" cy="123099"/>
            <a:chOff x="6979103" y="5050971"/>
            <a:chExt cx="127091" cy="123099"/>
          </a:xfrm>
        </p:grpSpPr>
        <p:cxnSp>
          <p:nvCxnSpPr>
            <p:cNvPr id="22" name="Straight Connector 21"/>
            <p:cNvCxnSpPr/>
            <p:nvPr/>
          </p:nvCxnSpPr>
          <p:spPr>
            <a:xfrm>
              <a:off x="6984274" y="5050971"/>
              <a:ext cx="121920" cy="12192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6979103" y="5052150"/>
              <a:ext cx="121920" cy="12192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5" name="Straight Arrow Connector 34"/>
          <p:cNvCxnSpPr/>
          <p:nvPr/>
        </p:nvCxnSpPr>
        <p:spPr>
          <a:xfrm>
            <a:off x="4045133" y="1301931"/>
            <a:ext cx="4606833" cy="2238103"/>
          </a:xfrm>
          <a:prstGeom prst="straightConnector1">
            <a:avLst/>
          </a:prstGeom>
          <a:ln w="22225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8751067" y="1145666"/>
                <a:ext cx="174791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𝑙</m:t>
                          </m:r>
                        </m:e>
                        <m:sub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51067" y="1145666"/>
                <a:ext cx="174791" cy="215444"/>
              </a:xfrm>
              <a:prstGeom prst="rect">
                <a:avLst/>
              </a:prstGeom>
              <a:blipFill>
                <a:blip r:embed="rId15"/>
                <a:stretch>
                  <a:fillRect l="-28571" r="-7143" b="-142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8711878" y="3492626"/>
                <a:ext cx="17895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𝑙</m:t>
                          </m:r>
                        </m:e>
                        <m:sub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11878" y="3492626"/>
                <a:ext cx="178959" cy="215444"/>
              </a:xfrm>
              <a:prstGeom prst="rect">
                <a:avLst/>
              </a:prstGeom>
              <a:blipFill>
                <a:blip r:embed="rId16"/>
                <a:stretch>
                  <a:fillRect l="-24138" r="-6897" b="-142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Arrow Connector 9"/>
          <p:cNvCxnSpPr/>
          <p:nvPr/>
        </p:nvCxnSpPr>
        <p:spPr>
          <a:xfrm>
            <a:off x="3152503" y="4032069"/>
            <a:ext cx="1472763" cy="113803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083004" y="3612366"/>
            <a:ext cx="20697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Write in vector form…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4702736" y="3894150"/>
                <a:ext cx="1616725" cy="5697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−6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2736" y="3894150"/>
                <a:ext cx="1616725" cy="569771"/>
              </a:xfrm>
              <a:prstGeom prst="rect">
                <a:avLst/>
              </a:prstGeom>
              <a:blipFill>
                <a:blip r:embed="rId17"/>
                <a:stretch>
                  <a:fillRect b="-10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6987721" y="782865"/>
                <a:ext cx="1616725" cy="5697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−6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87721" y="782865"/>
                <a:ext cx="1616725" cy="569771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3" name="Group 42"/>
          <p:cNvGrpSpPr/>
          <p:nvPr/>
        </p:nvGrpSpPr>
        <p:grpSpPr>
          <a:xfrm>
            <a:off x="7652823" y="2355728"/>
            <a:ext cx="127091" cy="123099"/>
            <a:chOff x="6979103" y="5050971"/>
            <a:chExt cx="127091" cy="123099"/>
          </a:xfrm>
        </p:grpSpPr>
        <p:cxnSp>
          <p:nvCxnSpPr>
            <p:cNvPr id="44" name="Straight Connector 43"/>
            <p:cNvCxnSpPr/>
            <p:nvPr/>
          </p:nvCxnSpPr>
          <p:spPr>
            <a:xfrm>
              <a:off x="6984274" y="5050971"/>
              <a:ext cx="121920" cy="12192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flipH="1">
              <a:off x="6979103" y="5052150"/>
              <a:ext cx="121920" cy="12192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8" name="Straight Arrow Connector 47"/>
          <p:cNvCxnSpPr/>
          <p:nvPr/>
        </p:nvCxnSpPr>
        <p:spPr>
          <a:xfrm flipV="1">
            <a:off x="7707087" y="1463042"/>
            <a:ext cx="1" cy="2037803"/>
          </a:xfrm>
          <a:prstGeom prst="straightConnector1">
            <a:avLst/>
          </a:prstGeom>
          <a:ln w="22225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7536361" y="3656694"/>
                <a:ext cx="155491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𝒏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36361" y="3656694"/>
                <a:ext cx="155491" cy="215444"/>
              </a:xfrm>
              <a:prstGeom prst="rect">
                <a:avLst/>
              </a:prstGeom>
              <a:blipFill>
                <a:blip r:embed="rId19"/>
                <a:stretch>
                  <a:fillRect l="-15385" r="-153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7666990" y="3473815"/>
                <a:ext cx="492892" cy="5683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66990" y="3473815"/>
                <a:ext cx="492892" cy="568361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6" name="Group 55"/>
          <p:cNvGrpSpPr/>
          <p:nvPr/>
        </p:nvGrpSpPr>
        <p:grpSpPr>
          <a:xfrm>
            <a:off x="7639760" y="3004517"/>
            <a:ext cx="127091" cy="123099"/>
            <a:chOff x="6979103" y="5050971"/>
            <a:chExt cx="127091" cy="123099"/>
          </a:xfrm>
        </p:grpSpPr>
        <p:cxnSp>
          <p:nvCxnSpPr>
            <p:cNvPr id="57" name="Straight Connector 56"/>
            <p:cNvCxnSpPr/>
            <p:nvPr/>
          </p:nvCxnSpPr>
          <p:spPr>
            <a:xfrm>
              <a:off x="6984274" y="5050971"/>
              <a:ext cx="121920" cy="12192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flipH="1">
              <a:off x="6979103" y="5052150"/>
              <a:ext cx="121920" cy="12192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9" name="Group 58"/>
          <p:cNvGrpSpPr/>
          <p:nvPr/>
        </p:nvGrpSpPr>
        <p:grpSpPr>
          <a:xfrm>
            <a:off x="7644115" y="1711294"/>
            <a:ext cx="127091" cy="123099"/>
            <a:chOff x="6979103" y="5050971"/>
            <a:chExt cx="127091" cy="123099"/>
          </a:xfrm>
        </p:grpSpPr>
        <p:cxnSp>
          <p:nvCxnSpPr>
            <p:cNvPr id="60" name="Straight Connector 59"/>
            <p:cNvCxnSpPr/>
            <p:nvPr/>
          </p:nvCxnSpPr>
          <p:spPr>
            <a:xfrm>
              <a:off x="6984274" y="5050971"/>
              <a:ext cx="121920" cy="12192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flipH="1">
              <a:off x="6979103" y="5052150"/>
              <a:ext cx="121920" cy="12192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7815622" y="2269433"/>
                <a:ext cx="196721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𝑀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5622" y="2269433"/>
                <a:ext cx="196721" cy="215444"/>
              </a:xfrm>
              <a:prstGeom prst="rect">
                <a:avLst/>
              </a:prstGeom>
              <a:blipFill>
                <a:blip r:embed="rId21"/>
                <a:stretch>
                  <a:fillRect l="-21875" r="-18750" b="-2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3737499" y="4513576"/>
                <a:ext cx="5291091" cy="20313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If we draw on line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it will pass through the plane somewhere</a:t>
                </a:r>
              </a:p>
              <a:p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If we draw on the line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it will pass through the same point in the plane…</a:t>
                </a:r>
              </a:p>
              <a:p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We need two points 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𝑙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to be able to calculate its equation. One will be 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meets the plane. The other can be the reflection of a point 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(as in the previous example)</a:t>
                </a:r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7499" y="4513576"/>
                <a:ext cx="5291091" cy="2031325"/>
              </a:xfrm>
              <a:prstGeom prst="rect">
                <a:avLst/>
              </a:prstGeom>
              <a:blipFill>
                <a:blip r:embed="rId22"/>
                <a:stretch>
                  <a:fillRect l="-346" t="-299" r="-691" b="-20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6927923" y="1564098"/>
                <a:ext cx="72558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2,4,−6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7923" y="1564098"/>
                <a:ext cx="725583" cy="215444"/>
              </a:xfrm>
              <a:prstGeom prst="rect">
                <a:avLst/>
              </a:prstGeom>
              <a:blipFill>
                <a:blip r:embed="rId23"/>
                <a:stretch>
                  <a:fillRect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3163958" y="3097112"/>
                <a:ext cx="130965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2</m:t>
                      </m:r>
                      <m:r>
                        <a:rPr lang="en-US" alt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  <m:r>
                        <a:rPr lang="en-US" alt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−3</m:t>
                      </m:r>
                      <m:r>
                        <a:rPr lang="en-US" alt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𝑦</m:t>
                      </m:r>
                      <m:r>
                        <a:rPr lang="en-US" alt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alt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𝑧</m:t>
                      </m:r>
                      <m:r>
                        <a:rPr lang="en-US" alt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=8</m:t>
                      </m:r>
                    </m:oMath>
                  </m:oMathPara>
                </a14:m>
                <a:endParaRPr lang="en-US" alt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3958" y="3097112"/>
                <a:ext cx="1309654" cy="215444"/>
              </a:xfrm>
              <a:prstGeom prst="rect">
                <a:avLst/>
              </a:prstGeom>
              <a:blipFill>
                <a:blip r:embed="rId24"/>
                <a:stretch>
                  <a:fillRect l="-4186" b="-342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03008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  <p:bldP spid="36" grpId="0"/>
      <p:bldP spid="37" grpId="0"/>
      <p:bldP spid="30" grpId="0"/>
      <p:bldP spid="41" grpId="0"/>
      <p:bldP spid="42" grpId="0"/>
      <p:bldP spid="53" grpId="0"/>
      <p:bldP spid="54" grpId="0"/>
      <p:bldP spid="62" grpId="0"/>
      <p:bldP spid="64" grpId="0"/>
      <p:bldP spid="6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Vectors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534896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find the perpendicular distance between:</a:t>
            </a: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altLang="en-US" sz="1600" b="1" dirty="0">
                <a:latin typeface="Comic Sans MS" panose="030F0702030302020204" pitchFamily="66" charset="0"/>
                <a:sym typeface="Wingdings" panose="05000000000000000000" pitchFamily="2" charset="2"/>
              </a:rPr>
              <a:t>Two lines</a:t>
            </a: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altLang="en-US" sz="1600" b="1" dirty="0">
                <a:latin typeface="Comic Sans MS" panose="030F0702030302020204" pitchFamily="66" charset="0"/>
                <a:sym typeface="Wingdings" panose="05000000000000000000" pitchFamily="2" charset="2"/>
              </a:rPr>
              <a:t>A point and a line</a:t>
            </a: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altLang="en-US" sz="1600" b="1" dirty="0">
                <a:latin typeface="Comic Sans MS" panose="030F0702030302020204" pitchFamily="66" charset="0"/>
                <a:sym typeface="Wingdings" panose="05000000000000000000" pitchFamily="2" charset="2"/>
              </a:rPr>
              <a:t>A point and a plane</a:t>
            </a:r>
            <a:endParaRPr lang="en-US" alt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en-US" alt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9F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0" y="0"/>
                <a:ext cx="196316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>
                          <a:latin typeface="Cambria Math"/>
                        </a:rPr>
                        <m:t>𝒂</m:t>
                      </m:r>
                      <m:r>
                        <a:rPr lang="en-GB" i="1">
                          <a:latin typeface="Cambria Math"/>
                        </a:rPr>
                        <m:t>.</m:t>
                      </m:r>
                      <m:r>
                        <a:rPr lang="en-GB" b="1" i="1">
                          <a:latin typeface="Cambria Math"/>
                        </a:rPr>
                        <m:t>𝒃</m:t>
                      </m:r>
                      <m:r>
                        <a:rPr lang="en-GB" i="1"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1" i="1">
                              <a:latin typeface="Cambria Math"/>
                            </a:rPr>
                            <m:t>𝒂</m:t>
                          </m:r>
                        </m:e>
                      </m:d>
                      <m:r>
                        <a:rPr lang="en-GB" i="1">
                          <a:latin typeface="Cambria Math"/>
                        </a:rPr>
                        <m:t>|</m:t>
                      </m:r>
                      <m:r>
                        <a:rPr lang="en-GB" b="1" i="1">
                          <a:latin typeface="Cambria Math"/>
                        </a:rPr>
                        <m:t>𝒃</m:t>
                      </m:r>
                      <m:r>
                        <a:rPr lang="en-GB" i="1">
                          <a:latin typeface="Cambria Math"/>
                        </a:rPr>
                        <m:t>|</m:t>
                      </m:r>
                      <m:r>
                        <a:rPr lang="en-GB" i="1">
                          <a:latin typeface="Cambria Math"/>
                        </a:rPr>
                        <m:t>𝑐𝑜𝑠</m:t>
                      </m:r>
                      <m:r>
                        <a:rPr lang="en-GB" i="1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963165" cy="369332"/>
              </a:xfrm>
              <a:prstGeom prst="rect">
                <a:avLst/>
              </a:prstGeom>
              <a:blipFill>
                <a:blip r:embed="rId6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0" y="409303"/>
                <a:ext cx="3152502" cy="64248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For the normal vector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2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mr>
                          <m:mr>
                            <m:e>
                              <m: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mr>
                          <m:mr>
                            <m:e>
                              <m: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12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, the equation of the plane will be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𝑎𝑥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𝑏𝑦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𝑐𝑧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endParaRPr lang="en-GB" sz="12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09303"/>
                <a:ext cx="3152502" cy="642484"/>
              </a:xfrm>
              <a:prstGeom prst="rect">
                <a:avLst/>
              </a:prstGeom>
              <a:blipFill>
                <a:blip r:embed="rId7"/>
                <a:stretch>
                  <a:fillRect l="-1161" r="-2708" b="-132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7630765" y="0"/>
                <a:ext cx="1513235" cy="45679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begChr m:val="|"/>
                              <m:endChr m:val="|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nor/>
                                </m:rPr>
                                <a:rPr lang="en-US" sz="1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m:rPr>
                                  <m:nor/>
                                </m:rPr>
                                <a:rPr lang="en-US" sz="1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  <m:r>
                                <m:rPr>
                                  <m:nor/>
                                </m:rPr>
                                <a:rPr lang="en-US" sz="1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+ </m:t>
                              </m:r>
                              <m:r>
                                <m:rPr>
                                  <m:nor/>
                                </m:rPr>
                                <a:rPr lang="en-US" sz="1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𝑏</m:t>
                              </m:r>
                              <m:r>
                                <m:rPr>
                                  <m:nor/>
                                </m:rPr>
                                <a:rPr lang="en-US" sz="1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  <m:r>
                                <m:rPr>
                                  <m:nor/>
                                </m:rPr>
                                <a:rPr lang="en-US" sz="1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+ </m:t>
                              </m:r>
                              <m:r>
                                <m:rPr>
                                  <m:nor/>
                                </m:rPr>
                                <a:rPr lang="en-US" sz="1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  <m:r>
                                <m:rPr>
                                  <m:nor/>
                                </m:rPr>
                                <a:rPr lang="en-US" sz="1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𝛾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</m:e>
                          </m: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30765" y="0"/>
                <a:ext cx="1513235" cy="456792"/>
              </a:xfrm>
              <a:prstGeom prst="rect">
                <a:avLst/>
              </a:prstGeom>
              <a:blipFill>
                <a:blip r:embed="rId10"/>
                <a:stretch>
                  <a:fillRect t="-1333" b="-1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327577" y="0"/>
                <a:ext cx="1765123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𝑆h𝑜𝑟𝑡𝑒𝑠𝑡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𝑑𝑖𝑠𝑡𝑎𝑛𝑐𝑒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𝑓𝑟𝑜𝑚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𝑡h𝑒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1400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𝑜𝑟𝑖𝑔𝑖𝑛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𝑡𝑜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𝑝𝑙𝑎𝑛𝑒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7577" y="0"/>
                <a:ext cx="1765123" cy="430887"/>
              </a:xfrm>
              <a:prstGeom prst="rect">
                <a:avLst/>
              </a:prstGeom>
              <a:blipFill>
                <a:blip r:embed="rId11"/>
                <a:stretch>
                  <a:fillRect l="-3806" r="-26990" b="-140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5435777" y="0"/>
                <a:ext cx="1155523" cy="44929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5777" y="0"/>
                <a:ext cx="1155523" cy="449290"/>
              </a:xfrm>
              <a:prstGeom prst="rect">
                <a:avLst/>
              </a:prstGeom>
              <a:blipFill>
                <a:blip r:embed="rId12"/>
                <a:stretch>
                  <a:fillRect b="-121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2278048" y="107359"/>
                <a:ext cx="753732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. </m:t>
                      </m:r>
                      <m:acc>
                        <m:accPr>
                          <m:chr m:val="̂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𝒏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𝑘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8048" y="107359"/>
                <a:ext cx="753732" cy="246221"/>
              </a:xfrm>
              <a:prstGeom prst="rect">
                <a:avLst/>
              </a:prstGeom>
              <a:blipFill>
                <a:blip r:embed="rId13"/>
                <a:stretch>
                  <a:fillRect l="-4065" t="-20000" r="-5691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Parallelogram 10"/>
          <p:cNvSpPr/>
          <p:nvPr/>
        </p:nvSpPr>
        <p:spPr>
          <a:xfrm>
            <a:off x="3903024" y="1861128"/>
            <a:ext cx="4998720" cy="1210492"/>
          </a:xfrm>
          <a:prstGeom prst="parallelogram">
            <a:avLst>
              <a:gd name="adj" fmla="val 133004"/>
            </a:avLst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4110447" y="1297577"/>
            <a:ext cx="4606833" cy="2238103"/>
          </a:xfrm>
          <a:prstGeom prst="straightConnector1">
            <a:avLst/>
          </a:prstGeom>
          <a:ln w="22225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Group 20"/>
          <p:cNvGrpSpPr/>
          <p:nvPr/>
        </p:nvGrpSpPr>
        <p:grpSpPr>
          <a:xfrm>
            <a:off x="6307349" y="2368790"/>
            <a:ext cx="127091" cy="123099"/>
            <a:chOff x="6979103" y="5050971"/>
            <a:chExt cx="127091" cy="123099"/>
          </a:xfrm>
        </p:grpSpPr>
        <p:cxnSp>
          <p:nvCxnSpPr>
            <p:cNvPr id="22" name="Straight Connector 21"/>
            <p:cNvCxnSpPr/>
            <p:nvPr/>
          </p:nvCxnSpPr>
          <p:spPr>
            <a:xfrm>
              <a:off x="6984274" y="5050971"/>
              <a:ext cx="121920" cy="12192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6979103" y="5052150"/>
              <a:ext cx="121920" cy="12192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5" name="Straight Arrow Connector 34"/>
          <p:cNvCxnSpPr/>
          <p:nvPr/>
        </p:nvCxnSpPr>
        <p:spPr>
          <a:xfrm>
            <a:off x="4045133" y="1301931"/>
            <a:ext cx="4606833" cy="2238103"/>
          </a:xfrm>
          <a:prstGeom prst="straightConnector1">
            <a:avLst/>
          </a:prstGeom>
          <a:ln w="22225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8751067" y="1145666"/>
                <a:ext cx="174791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𝑙</m:t>
                          </m:r>
                        </m:e>
                        <m:sub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51067" y="1145666"/>
                <a:ext cx="174791" cy="215444"/>
              </a:xfrm>
              <a:prstGeom prst="rect">
                <a:avLst/>
              </a:prstGeom>
              <a:blipFill>
                <a:blip r:embed="rId14"/>
                <a:stretch>
                  <a:fillRect l="-28571" r="-7143" b="-142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8711878" y="3492626"/>
                <a:ext cx="17896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𝑙</m:t>
                          </m:r>
                        </m:e>
                        <m:sub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11878" y="3492626"/>
                <a:ext cx="178960" cy="215444"/>
              </a:xfrm>
              <a:prstGeom prst="rect">
                <a:avLst/>
              </a:prstGeom>
              <a:blipFill>
                <a:blip r:embed="rId15"/>
                <a:stretch>
                  <a:fillRect l="-24138" r="-6897" b="-142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6987721" y="782865"/>
                <a:ext cx="1616725" cy="5697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−6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87721" y="782865"/>
                <a:ext cx="1616725" cy="569771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3" name="Group 42"/>
          <p:cNvGrpSpPr/>
          <p:nvPr/>
        </p:nvGrpSpPr>
        <p:grpSpPr>
          <a:xfrm>
            <a:off x="7652823" y="2355728"/>
            <a:ext cx="127091" cy="123099"/>
            <a:chOff x="6979103" y="5050971"/>
            <a:chExt cx="127091" cy="123099"/>
          </a:xfrm>
        </p:grpSpPr>
        <p:cxnSp>
          <p:nvCxnSpPr>
            <p:cNvPr id="44" name="Straight Connector 43"/>
            <p:cNvCxnSpPr/>
            <p:nvPr/>
          </p:nvCxnSpPr>
          <p:spPr>
            <a:xfrm>
              <a:off x="6984274" y="5050971"/>
              <a:ext cx="121920" cy="12192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flipH="1">
              <a:off x="6979103" y="5052150"/>
              <a:ext cx="121920" cy="12192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8" name="Straight Arrow Connector 47"/>
          <p:cNvCxnSpPr/>
          <p:nvPr/>
        </p:nvCxnSpPr>
        <p:spPr>
          <a:xfrm flipV="1">
            <a:off x="7707087" y="1463042"/>
            <a:ext cx="1" cy="2037803"/>
          </a:xfrm>
          <a:prstGeom prst="straightConnector1">
            <a:avLst/>
          </a:prstGeom>
          <a:ln w="22225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7536361" y="3656694"/>
                <a:ext cx="155491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𝒏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36361" y="3656694"/>
                <a:ext cx="155491" cy="215444"/>
              </a:xfrm>
              <a:prstGeom prst="rect">
                <a:avLst/>
              </a:prstGeom>
              <a:blipFill>
                <a:blip r:embed="rId17"/>
                <a:stretch>
                  <a:fillRect l="-15385" r="-153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7666990" y="3473815"/>
                <a:ext cx="492892" cy="5683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66990" y="3473815"/>
                <a:ext cx="492892" cy="568361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6" name="Group 55"/>
          <p:cNvGrpSpPr/>
          <p:nvPr/>
        </p:nvGrpSpPr>
        <p:grpSpPr>
          <a:xfrm>
            <a:off x="7639760" y="3004517"/>
            <a:ext cx="127091" cy="123099"/>
            <a:chOff x="6979103" y="5050971"/>
            <a:chExt cx="127091" cy="123099"/>
          </a:xfrm>
        </p:grpSpPr>
        <p:cxnSp>
          <p:nvCxnSpPr>
            <p:cNvPr id="57" name="Straight Connector 56"/>
            <p:cNvCxnSpPr/>
            <p:nvPr/>
          </p:nvCxnSpPr>
          <p:spPr>
            <a:xfrm>
              <a:off x="6984274" y="5050971"/>
              <a:ext cx="121920" cy="12192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flipH="1">
              <a:off x="6979103" y="5052150"/>
              <a:ext cx="121920" cy="12192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9" name="Group 58"/>
          <p:cNvGrpSpPr/>
          <p:nvPr/>
        </p:nvGrpSpPr>
        <p:grpSpPr>
          <a:xfrm>
            <a:off x="7644115" y="1711294"/>
            <a:ext cx="127091" cy="123099"/>
            <a:chOff x="6979103" y="5050971"/>
            <a:chExt cx="127091" cy="123099"/>
          </a:xfrm>
        </p:grpSpPr>
        <p:cxnSp>
          <p:nvCxnSpPr>
            <p:cNvPr id="60" name="Straight Connector 59"/>
            <p:cNvCxnSpPr/>
            <p:nvPr/>
          </p:nvCxnSpPr>
          <p:spPr>
            <a:xfrm>
              <a:off x="6984274" y="5050971"/>
              <a:ext cx="121920" cy="12192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flipH="1">
              <a:off x="6979103" y="5052150"/>
              <a:ext cx="121920" cy="12192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7815622" y="2269433"/>
                <a:ext cx="196721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𝑀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5622" y="2269433"/>
                <a:ext cx="196721" cy="215444"/>
              </a:xfrm>
              <a:prstGeom prst="rect">
                <a:avLst/>
              </a:prstGeom>
              <a:blipFill>
                <a:blip r:embed="rId19"/>
                <a:stretch>
                  <a:fillRect l="-21875" r="-18750" b="-2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52549" y="3762103"/>
                <a:ext cx="330789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latin typeface="Comic Sans MS" panose="030F0702030302020204" pitchFamily="66" charset="0"/>
                  </a:rPr>
                  <a:t>Finding 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meets the plane</a:t>
                </a: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2549" y="3762103"/>
                <a:ext cx="3307893" cy="338554"/>
              </a:xfrm>
              <a:prstGeom prst="rect">
                <a:avLst/>
              </a:prstGeom>
              <a:blipFill>
                <a:blip r:embed="rId21"/>
                <a:stretch>
                  <a:fillRect l="-921" t="-3571" b="-232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3737833" y="2835854"/>
                <a:ext cx="16190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Π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7833" y="2835854"/>
                <a:ext cx="161904" cy="215444"/>
              </a:xfrm>
              <a:prstGeom prst="rect">
                <a:avLst/>
              </a:prstGeom>
              <a:blipFill>
                <a:blip r:embed="rId22"/>
                <a:stretch>
                  <a:fillRect l="-25926" r="-22222" b="-2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3163958" y="3097112"/>
                <a:ext cx="130965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2</m:t>
                      </m:r>
                      <m:r>
                        <a:rPr lang="en-US" alt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  <m:r>
                        <a:rPr lang="en-US" alt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−3</m:t>
                      </m:r>
                      <m:r>
                        <a:rPr lang="en-US" alt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𝑦</m:t>
                      </m:r>
                      <m:r>
                        <a:rPr lang="en-US" alt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alt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𝑧</m:t>
                      </m:r>
                      <m:r>
                        <a:rPr lang="en-US" alt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=8</m:t>
                      </m:r>
                    </m:oMath>
                  </m:oMathPara>
                </a14:m>
                <a:endParaRPr lang="en-US" alt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3958" y="3097112"/>
                <a:ext cx="1309654" cy="215444"/>
              </a:xfrm>
              <a:prstGeom prst="rect">
                <a:avLst/>
              </a:prstGeom>
              <a:blipFill>
                <a:blip r:embed="rId23"/>
                <a:stretch>
                  <a:fillRect l="-4186" b="-342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6052136" y="2326039"/>
                <a:ext cx="15562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2136" y="2326039"/>
                <a:ext cx="155620" cy="215444"/>
              </a:xfrm>
              <a:prstGeom prst="rect">
                <a:avLst/>
              </a:prstGeom>
              <a:blipFill>
                <a:blip r:embed="rId24"/>
                <a:stretch>
                  <a:fillRect l="-28000" r="-24000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123444" y="4443907"/>
                <a:ext cx="3760580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Let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𝐴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be where line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𝑙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meets the plane</a:t>
                </a: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This can be represented using </a:t>
                </a:r>
                <a14:m>
                  <m:oMath xmlns:m="http://schemas.openxmlformats.org/officeDocument/2006/math">
                    <m:r>
                      <a:rPr lang="en-US" sz="1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𝜆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from the vector equation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𝑙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</m:t>
                        </m:r>
                      </m:sub>
                    </m:sSub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444" y="4443907"/>
                <a:ext cx="3760580" cy="954107"/>
              </a:xfrm>
              <a:prstGeom prst="rect">
                <a:avLst/>
              </a:prstGeom>
              <a:blipFill>
                <a:blip r:embed="rId25"/>
                <a:stretch>
                  <a:fillRect l="-162" t="-1274" b="-50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344956" y="5406055"/>
                <a:ext cx="1337995" cy="67005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+2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𝜆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4−2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𝜆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−6+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𝜆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956" y="5406055"/>
                <a:ext cx="1337995" cy="670055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3994404" y="4456971"/>
                <a:ext cx="376058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Point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𝐴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must also satisfy the equation of the plane…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4404" y="4456971"/>
                <a:ext cx="3760580" cy="523220"/>
              </a:xfrm>
              <a:prstGeom prst="rect">
                <a:avLst/>
              </a:prstGeom>
              <a:blipFill>
                <a:blip r:embed="rId27"/>
                <a:stretch>
                  <a:fillRect l="-162" t="-2326" b="-116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5928929" y="4973809"/>
                <a:ext cx="130965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2</m:t>
                      </m:r>
                      <m:r>
                        <a:rPr lang="en-US" alt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  <m:r>
                        <a:rPr lang="en-US" alt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−3</m:t>
                      </m:r>
                      <m:r>
                        <a:rPr lang="en-US" alt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𝑦</m:t>
                      </m:r>
                      <m:r>
                        <a:rPr lang="en-US" alt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alt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𝑧</m:t>
                      </m:r>
                      <m:r>
                        <a:rPr lang="en-US" alt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=8</m:t>
                      </m:r>
                    </m:oMath>
                  </m:oMathPara>
                </a14:m>
                <a:endParaRPr lang="en-US" alt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8929" y="4973809"/>
                <a:ext cx="1309654" cy="215444"/>
              </a:xfrm>
              <a:prstGeom prst="rect">
                <a:avLst/>
              </a:prstGeom>
              <a:blipFill>
                <a:blip r:embed="rId23"/>
                <a:stretch>
                  <a:fillRect l="-4673" b="-342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4224803" y="5343924"/>
                <a:ext cx="301973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40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2</m:t>
                      </m:r>
                      <m:r>
                        <a:rPr lang="en-US" alt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(</m:t>
                      </m:r>
                      <m:r>
                        <m:rPr>
                          <m:brk m:alnAt="7"/>
                        </m:rPr>
                        <a:rPr lang="en-US" sz="1400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  <m:r>
                        <a:rPr lang="en-US" alt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−3</m:t>
                      </m:r>
                      <m:r>
                        <a:rPr lang="en-US" alt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(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4−2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  <m:r>
                        <a:rPr lang="en-US" alt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alt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(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−6+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  <m:r>
                        <a:rPr lang="en-US" alt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=8</m:t>
                      </m:r>
                    </m:oMath>
                  </m:oMathPara>
                </a14:m>
                <a:endParaRPr lang="en-US" alt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4803" y="5343924"/>
                <a:ext cx="3019737" cy="215444"/>
              </a:xfrm>
              <a:prstGeom prst="rect">
                <a:avLst/>
              </a:prstGeom>
              <a:blipFill>
                <a:blip r:embed="rId28"/>
                <a:stretch>
                  <a:fillRect l="-1414" b="-342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6751679" y="5705329"/>
                <a:ext cx="48276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𝜆</m:t>
                      </m:r>
                      <m:r>
                        <a:rPr lang="en-US" alt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=2</m:t>
                      </m:r>
                    </m:oMath>
                  </m:oMathPara>
                </a14:m>
                <a:endParaRPr lang="en-US" alt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51679" y="5705329"/>
                <a:ext cx="482760" cy="215444"/>
              </a:xfrm>
              <a:prstGeom prst="rect">
                <a:avLst/>
              </a:prstGeom>
              <a:blipFill>
                <a:blip r:embed="rId29"/>
                <a:stretch>
                  <a:fillRect l="-12658" b="-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Rectangle 69"/>
              <p:cNvSpPr/>
              <p:nvPr/>
            </p:nvSpPr>
            <p:spPr>
              <a:xfrm>
                <a:off x="2056190" y="5410409"/>
                <a:ext cx="1027524" cy="66069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−4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0" name="Rectangle 6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6190" y="5410409"/>
                <a:ext cx="1027524" cy="660694"/>
              </a:xfrm>
              <a:prstGeom prst="rect">
                <a:avLst/>
              </a:prstGeom>
              <a:blipFill>
                <a:blip r:embed="rId3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Arc 7"/>
          <p:cNvSpPr/>
          <p:nvPr/>
        </p:nvSpPr>
        <p:spPr>
          <a:xfrm rot="5400000">
            <a:off x="1828799" y="5399317"/>
            <a:ext cx="330927" cy="1358537"/>
          </a:xfrm>
          <a:prstGeom prst="arc">
            <a:avLst>
              <a:gd name="adj1" fmla="val 16200000"/>
              <a:gd name="adj2" fmla="val 5378516"/>
            </a:avLst>
          </a:prstGeom>
          <a:ln w="25400">
            <a:solidFill>
              <a:srgbClr val="0000FF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1103159" y="6277062"/>
                <a:ext cx="191000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>
                    <a:solidFill>
                      <a:srgbClr val="0000FF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Now we know that </a:t>
                </a:r>
                <a14:m>
                  <m:oMath xmlns:m="http://schemas.openxmlformats.org/officeDocument/2006/math">
                    <m:r>
                      <a:rPr lang="en-US" sz="120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𝜆</m:t>
                    </m:r>
                    <m:r>
                      <a:rPr lang="en-US" sz="12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=2</m:t>
                    </m:r>
                  </m:oMath>
                </a14:m>
                <a:endParaRPr lang="en-GB" sz="1200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3159" y="6277062"/>
                <a:ext cx="1910008" cy="276999"/>
              </a:xfrm>
              <a:prstGeom prst="rect">
                <a:avLst/>
              </a:prstGeom>
              <a:blipFill>
                <a:blip r:embed="rId31"/>
                <a:stretch>
                  <a:fillRect l="-319" t="-2222" b="-1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/>
          <p:cNvSpPr/>
          <p:nvPr/>
        </p:nvSpPr>
        <p:spPr>
          <a:xfrm>
            <a:off x="6958149" y="748937"/>
            <a:ext cx="1637211" cy="653143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Rectangle 71"/>
          <p:cNvSpPr/>
          <p:nvPr/>
        </p:nvSpPr>
        <p:spPr>
          <a:xfrm>
            <a:off x="3122023" y="3087189"/>
            <a:ext cx="1354183" cy="265612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Arc 72"/>
          <p:cNvSpPr/>
          <p:nvPr/>
        </p:nvSpPr>
        <p:spPr>
          <a:xfrm>
            <a:off x="7188164" y="5070203"/>
            <a:ext cx="187996" cy="398780"/>
          </a:xfrm>
          <a:prstGeom prst="arc">
            <a:avLst>
              <a:gd name="adj1" fmla="val 16200000"/>
              <a:gd name="adj2" fmla="val 5501084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TextBox 73"/>
          <p:cNvSpPr txBox="1"/>
          <p:nvPr/>
        </p:nvSpPr>
        <p:spPr>
          <a:xfrm>
            <a:off x="7376160" y="5063672"/>
            <a:ext cx="1698171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 from the expression for A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5" name="Arc 74"/>
          <p:cNvSpPr/>
          <p:nvPr/>
        </p:nvSpPr>
        <p:spPr>
          <a:xfrm>
            <a:off x="7192518" y="5449026"/>
            <a:ext cx="187996" cy="398780"/>
          </a:xfrm>
          <a:prstGeom prst="arc">
            <a:avLst>
              <a:gd name="adj1" fmla="val 16200000"/>
              <a:gd name="adj2" fmla="val 5501084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TextBox 75"/>
          <p:cNvSpPr txBox="1"/>
          <p:nvPr/>
        </p:nvSpPr>
        <p:spPr>
          <a:xfrm>
            <a:off x="7336972" y="5555707"/>
            <a:ext cx="840377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6536550" y="2312976"/>
                <a:ext cx="72404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(6,0,−4)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36550" y="2312976"/>
                <a:ext cx="724044" cy="215444"/>
              </a:xfrm>
              <a:prstGeom prst="rect">
                <a:avLst/>
              </a:prstGeom>
              <a:blipFill>
                <a:blip r:embed="rId32"/>
                <a:stretch>
                  <a:fillRect l="-7563" r="-8403" b="-30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3">
                <a:extLst>
                  <a:ext uri="{FF2B5EF4-FFF2-40B4-BE49-F238E27FC236}">
                    <a16:creationId xmlns:a16="http://schemas.microsoft.com/office/drawing/2014/main" id="{B43F6C75-7E6E-4FC0-8C03-12EFD6E5D311}"/>
                  </a:ext>
                </a:extLst>
              </p:cNvPr>
              <p:cNvSpPr txBox="1"/>
              <p:nvPr/>
            </p:nvSpPr>
            <p:spPr>
              <a:xfrm>
                <a:off x="6927923" y="1564098"/>
                <a:ext cx="72558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2,4,−6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3" name="TextBox 63">
                <a:extLst>
                  <a:ext uri="{FF2B5EF4-FFF2-40B4-BE49-F238E27FC236}">
                    <a16:creationId xmlns:a16="http://schemas.microsoft.com/office/drawing/2014/main" id="{B43F6C75-7E6E-4FC0-8C03-12EFD6E5D3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7923" y="1564098"/>
                <a:ext cx="725583" cy="215444"/>
              </a:xfrm>
              <a:prstGeom prst="rect">
                <a:avLst/>
              </a:prstGeom>
              <a:blipFill>
                <a:blip r:embed="rId33"/>
                <a:stretch>
                  <a:fillRect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2434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0" grpId="0"/>
      <p:bldP spid="7" grpId="0"/>
      <p:bldP spid="66" grpId="0"/>
      <p:bldP spid="67" grpId="0"/>
      <p:bldP spid="68" grpId="0"/>
      <p:bldP spid="69" grpId="0"/>
      <p:bldP spid="70" grpId="0"/>
      <p:bldP spid="8" grpId="0" animBg="1"/>
      <p:bldP spid="71" grpId="0"/>
      <p:bldP spid="9" grpId="0" animBg="1"/>
      <p:bldP spid="9" grpId="1" animBg="1"/>
      <p:bldP spid="72" grpId="0" animBg="1"/>
      <p:bldP spid="72" grpId="1" animBg="1"/>
      <p:bldP spid="73" grpId="0" animBg="1"/>
      <p:bldP spid="74" grpId="0"/>
      <p:bldP spid="75" grpId="0" animBg="1"/>
      <p:bldP spid="76" grpId="0"/>
      <p:bldP spid="7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Vectors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534896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find the perpendicular distance between:</a:t>
            </a: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altLang="en-US" sz="1600" b="1" dirty="0">
                <a:latin typeface="Comic Sans MS" panose="030F0702030302020204" pitchFamily="66" charset="0"/>
                <a:sym typeface="Wingdings" panose="05000000000000000000" pitchFamily="2" charset="2"/>
              </a:rPr>
              <a:t>Two lines</a:t>
            </a: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altLang="en-US" sz="1600" b="1" dirty="0">
                <a:latin typeface="Comic Sans MS" panose="030F0702030302020204" pitchFamily="66" charset="0"/>
                <a:sym typeface="Wingdings" panose="05000000000000000000" pitchFamily="2" charset="2"/>
              </a:rPr>
              <a:t>A point and a line</a:t>
            </a: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altLang="en-US" sz="1600" b="1" dirty="0">
                <a:latin typeface="Comic Sans MS" panose="030F0702030302020204" pitchFamily="66" charset="0"/>
                <a:sym typeface="Wingdings" panose="05000000000000000000" pitchFamily="2" charset="2"/>
              </a:rPr>
              <a:t>A point and a plane</a:t>
            </a:r>
            <a:endParaRPr lang="en-US" alt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en-US" alt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9F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0" y="0"/>
                <a:ext cx="196316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>
                          <a:latin typeface="Cambria Math"/>
                        </a:rPr>
                        <m:t>𝒂</m:t>
                      </m:r>
                      <m:r>
                        <a:rPr lang="en-GB" i="1">
                          <a:latin typeface="Cambria Math"/>
                        </a:rPr>
                        <m:t>.</m:t>
                      </m:r>
                      <m:r>
                        <a:rPr lang="en-GB" b="1" i="1">
                          <a:latin typeface="Cambria Math"/>
                        </a:rPr>
                        <m:t>𝒃</m:t>
                      </m:r>
                      <m:r>
                        <a:rPr lang="en-GB" i="1"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1" i="1">
                              <a:latin typeface="Cambria Math"/>
                            </a:rPr>
                            <m:t>𝒂</m:t>
                          </m:r>
                        </m:e>
                      </m:d>
                      <m:r>
                        <a:rPr lang="en-GB" i="1">
                          <a:latin typeface="Cambria Math"/>
                        </a:rPr>
                        <m:t>|</m:t>
                      </m:r>
                      <m:r>
                        <a:rPr lang="en-GB" b="1" i="1">
                          <a:latin typeface="Cambria Math"/>
                        </a:rPr>
                        <m:t>𝒃</m:t>
                      </m:r>
                      <m:r>
                        <a:rPr lang="en-GB" i="1">
                          <a:latin typeface="Cambria Math"/>
                        </a:rPr>
                        <m:t>|</m:t>
                      </m:r>
                      <m:r>
                        <a:rPr lang="en-GB" i="1">
                          <a:latin typeface="Cambria Math"/>
                        </a:rPr>
                        <m:t>𝑐𝑜𝑠</m:t>
                      </m:r>
                      <m:r>
                        <a:rPr lang="en-GB" i="1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963165" cy="369332"/>
              </a:xfrm>
              <a:prstGeom prst="rect">
                <a:avLst/>
              </a:prstGeom>
              <a:blipFill>
                <a:blip r:embed="rId6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0" y="409303"/>
                <a:ext cx="3152502" cy="64248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For the normal vector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2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mr>
                          <m:mr>
                            <m:e>
                              <m: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mr>
                          <m:mr>
                            <m:e>
                              <m: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12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, the equation of the plane will be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𝑎𝑥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𝑏𝑦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𝑐𝑧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endParaRPr lang="en-GB" sz="12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09303"/>
                <a:ext cx="3152502" cy="642484"/>
              </a:xfrm>
              <a:prstGeom prst="rect">
                <a:avLst/>
              </a:prstGeom>
              <a:blipFill>
                <a:blip r:embed="rId7"/>
                <a:stretch>
                  <a:fillRect l="-1161" r="-2708" b="-132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7630765" y="0"/>
                <a:ext cx="1513235" cy="45679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begChr m:val="|"/>
                              <m:endChr m:val="|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nor/>
                                </m:rPr>
                                <a:rPr lang="en-US" sz="1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m:rPr>
                                  <m:nor/>
                                </m:rPr>
                                <a:rPr lang="en-US" sz="1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  <m:r>
                                <m:rPr>
                                  <m:nor/>
                                </m:rPr>
                                <a:rPr lang="en-US" sz="1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+ </m:t>
                              </m:r>
                              <m:r>
                                <m:rPr>
                                  <m:nor/>
                                </m:rPr>
                                <a:rPr lang="en-US" sz="1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𝑏</m:t>
                              </m:r>
                              <m:r>
                                <m:rPr>
                                  <m:nor/>
                                </m:rPr>
                                <a:rPr lang="en-US" sz="1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  <m:r>
                                <m:rPr>
                                  <m:nor/>
                                </m:rPr>
                                <a:rPr lang="en-US" sz="1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+ </m:t>
                              </m:r>
                              <m:r>
                                <m:rPr>
                                  <m:nor/>
                                </m:rPr>
                                <a:rPr lang="en-US" sz="1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  <m:r>
                                <m:rPr>
                                  <m:nor/>
                                </m:rPr>
                                <a:rPr lang="en-US" sz="1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𝛾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</m:e>
                          </m: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30765" y="0"/>
                <a:ext cx="1513235" cy="456792"/>
              </a:xfrm>
              <a:prstGeom prst="rect">
                <a:avLst/>
              </a:prstGeom>
              <a:blipFill>
                <a:blip r:embed="rId10"/>
                <a:stretch>
                  <a:fillRect t="-1333" b="-1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327577" y="0"/>
                <a:ext cx="1765123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𝑆h𝑜𝑟𝑡𝑒𝑠𝑡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𝑑𝑖𝑠𝑡𝑎𝑛𝑐𝑒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𝑓𝑟𝑜𝑚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𝑡h𝑒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1400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𝑜𝑟𝑖𝑔𝑖𝑛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𝑡𝑜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𝑝𝑙𝑎𝑛𝑒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7577" y="0"/>
                <a:ext cx="1765123" cy="430887"/>
              </a:xfrm>
              <a:prstGeom prst="rect">
                <a:avLst/>
              </a:prstGeom>
              <a:blipFill>
                <a:blip r:embed="rId11"/>
                <a:stretch>
                  <a:fillRect l="-3806" r="-26990" b="-140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5435777" y="0"/>
                <a:ext cx="1155523" cy="44929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5777" y="0"/>
                <a:ext cx="1155523" cy="449290"/>
              </a:xfrm>
              <a:prstGeom prst="rect">
                <a:avLst/>
              </a:prstGeom>
              <a:blipFill>
                <a:blip r:embed="rId12"/>
                <a:stretch>
                  <a:fillRect b="-121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2278048" y="107359"/>
                <a:ext cx="753732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. </m:t>
                      </m:r>
                      <m:acc>
                        <m:accPr>
                          <m:chr m:val="̂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𝒏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𝑘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8048" y="107359"/>
                <a:ext cx="753732" cy="246221"/>
              </a:xfrm>
              <a:prstGeom prst="rect">
                <a:avLst/>
              </a:prstGeom>
              <a:blipFill>
                <a:blip r:embed="rId13"/>
                <a:stretch>
                  <a:fillRect l="-4065" t="-20000" r="-5691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Parallelogram 10"/>
          <p:cNvSpPr/>
          <p:nvPr/>
        </p:nvSpPr>
        <p:spPr>
          <a:xfrm>
            <a:off x="3903024" y="1861128"/>
            <a:ext cx="4998720" cy="1210492"/>
          </a:xfrm>
          <a:prstGeom prst="parallelogram">
            <a:avLst>
              <a:gd name="adj" fmla="val 133004"/>
            </a:avLst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4110447" y="1297577"/>
            <a:ext cx="4606833" cy="2238103"/>
          </a:xfrm>
          <a:prstGeom prst="straightConnector1">
            <a:avLst/>
          </a:prstGeom>
          <a:ln w="22225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Group 20"/>
          <p:cNvGrpSpPr/>
          <p:nvPr/>
        </p:nvGrpSpPr>
        <p:grpSpPr>
          <a:xfrm>
            <a:off x="6307349" y="2368790"/>
            <a:ext cx="127091" cy="123099"/>
            <a:chOff x="6979103" y="5050971"/>
            <a:chExt cx="127091" cy="123099"/>
          </a:xfrm>
        </p:grpSpPr>
        <p:cxnSp>
          <p:nvCxnSpPr>
            <p:cNvPr id="22" name="Straight Connector 21"/>
            <p:cNvCxnSpPr/>
            <p:nvPr/>
          </p:nvCxnSpPr>
          <p:spPr>
            <a:xfrm>
              <a:off x="6984274" y="5050971"/>
              <a:ext cx="121920" cy="12192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6979103" y="5052150"/>
              <a:ext cx="121920" cy="12192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5" name="Straight Arrow Connector 34"/>
          <p:cNvCxnSpPr/>
          <p:nvPr/>
        </p:nvCxnSpPr>
        <p:spPr>
          <a:xfrm>
            <a:off x="4045133" y="1301931"/>
            <a:ext cx="4606833" cy="2238103"/>
          </a:xfrm>
          <a:prstGeom prst="straightConnector1">
            <a:avLst/>
          </a:prstGeom>
          <a:ln w="22225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8751067" y="1145666"/>
                <a:ext cx="174791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𝑙</m:t>
                          </m:r>
                        </m:e>
                        <m:sub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51067" y="1145666"/>
                <a:ext cx="174791" cy="215444"/>
              </a:xfrm>
              <a:prstGeom prst="rect">
                <a:avLst/>
              </a:prstGeom>
              <a:blipFill>
                <a:blip r:embed="rId14"/>
                <a:stretch>
                  <a:fillRect l="-28571" r="-7143" b="-142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8711878" y="3492626"/>
                <a:ext cx="17896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𝑙</m:t>
                          </m:r>
                        </m:e>
                        <m:sub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11878" y="3492626"/>
                <a:ext cx="178960" cy="215444"/>
              </a:xfrm>
              <a:prstGeom prst="rect">
                <a:avLst/>
              </a:prstGeom>
              <a:blipFill>
                <a:blip r:embed="rId15"/>
                <a:stretch>
                  <a:fillRect l="-24138" r="-6897" b="-142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6987721" y="782865"/>
                <a:ext cx="1616725" cy="5697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−6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87721" y="782865"/>
                <a:ext cx="1616725" cy="569771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3" name="Group 42"/>
          <p:cNvGrpSpPr/>
          <p:nvPr/>
        </p:nvGrpSpPr>
        <p:grpSpPr>
          <a:xfrm>
            <a:off x="7652823" y="2355728"/>
            <a:ext cx="127091" cy="123099"/>
            <a:chOff x="6979103" y="5050971"/>
            <a:chExt cx="127091" cy="123099"/>
          </a:xfrm>
        </p:grpSpPr>
        <p:cxnSp>
          <p:nvCxnSpPr>
            <p:cNvPr id="44" name="Straight Connector 43"/>
            <p:cNvCxnSpPr/>
            <p:nvPr/>
          </p:nvCxnSpPr>
          <p:spPr>
            <a:xfrm>
              <a:off x="6984274" y="5050971"/>
              <a:ext cx="121920" cy="12192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flipH="1">
              <a:off x="6979103" y="5052150"/>
              <a:ext cx="121920" cy="12192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8" name="Straight Arrow Connector 47"/>
          <p:cNvCxnSpPr/>
          <p:nvPr/>
        </p:nvCxnSpPr>
        <p:spPr>
          <a:xfrm flipV="1">
            <a:off x="7707087" y="1463042"/>
            <a:ext cx="1" cy="2037803"/>
          </a:xfrm>
          <a:prstGeom prst="straightConnector1">
            <a:avLst/>
          </a:prstGeom>
          <a:ln w="22225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7536361" y="3656694"/>
                <a:ext cx="155491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𝒏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36361" y="3656694"/>
                <a:ext cx="155491" cy="215444"/>
              </a:xfrm>
              <a:prstGeom prst="rect">
                <a:avLst/>
              </a:prstGeom>
              <a:blipFill>
                <a:blip r:embed="rId17"/>
                <a:stretch>
                  <a:fillRect l="-15385" r="-153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7666990" y="3473815"/>
                <a:ext cx="492892" cy="5683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66990" y="3473815"/>
                <a:ext cx="492892" cy="568361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6" name="Group 55"/>
          <p:cNvGrpSpPr/>
          <p:nvPr/>
        </p:nvGrpSpPr>
        <p:grpSpPr>
          <a:xfrm>
            <a:off x="7639760" y="3004517"/>
            <a:ext cx="127091" cy="123099"/>
            <a:chOff x="6979103" y="5050971"/>
            <a:chExt cx="127091" cy="123099"/>
          </a:xfrm>
        </p:grpSpPr>
        <p:cxnSp>
          <p:nvCxnSpPr>
            <p:cNvPr id="57" name="Straight Connector 56"/>
            <p:cNvCxnSpPr/>
            <p:nvPr/>
          </p:nvCxnSpPr>
          <p:spPr>
            <a:xfrm>
              <a:off x="6984274" y="5050971"/>
              <a:ext cx="121920" cy="12192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flipH="1">
              <a:off x="6979103" y="5052150"/>
              <a:ext cx="121920" cy="12192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9" name="Group 58"/>
          <p:cNvGrpSpPr/>
          <p:nvPr/>
        </p:nvGrpSpPr>
        <p:grpSpPr>
          <a:xfrm>
            <a:off x="7644115" y="1711294"/>
            <a:ext cx="127091" cy="123099"/>
            <a:chOff x="6979103" y="5050971"/>
            <a:chExt cx="127091" cy="123099"/>
          </a:xfrm>
        </p:grpSpPr>
        <p:cxnSp>
          <p:nvCxnSpPr>
            <p:cNvPr id="60" name="Straight Connector 59"/>
            <p:cNvCxnSpPr/>
            <p:nvPr/>
          </p:nvCxnSpPr>
          <p:spPr>
            <a:xfrm>
              <a:off x="6984274" y="5050971"/>
              <a:ext cx="121920" cy="12192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flipH="1">
              <a:off x="6979103" y="5052150"/>
              <a:ext cx="121920" cy="12192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7815622" y="2269433"/>
                <a:ext cx="196721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𝑀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5622" y="2269433"/>
                <a:ext cx="196721" cy="215444"/>
              </a:xfrm>
              <a:prstGeom prst="rect">
                <a:avLst/>
              </a:prstGeom>
              <a:blipFill>
                <a:blip r:embed="rId19"/>
                <a:stretch>
                  <a:fillRect l="-21875" r="-18750" b="-2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3737833" y="2835854"/>
                <a:ext cx="16190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Π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7833" y="2835854"/>
                <a:ext cx="161904" cy="215444"/>
              </a:xfrm>
              <a:prstGeom prst="rect">
                <a:avLst/>
              </a:prstGeom>
              <a:blipFill>
                <a:blip r:embed="rId21"/>
                <a:stretch>
                  <a:fillRect l="-25926" r="-22222" b="-2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3163958" y="3097112"/>
                <a:ext cx="130965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2</m:t>
                      </m:r>
                      <m:r>
                        <a:rPr lang="en-US" alt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  <m:r>
                        <a:rPr lang="en-US" alt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−3</m:t>
                      </m:r>
                      <m:r>
                        <a:rPr lang="en-US" alt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𝑦</m:t>
                      </m:r>
                      <m:r>
                        <a:rPr lang="en-US" alt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alt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𝑧</m:t>
                      </m:r>
                      <m:r>
                        <a:rPr lang="en-US" alt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=8</m:t>
                      </m:r>
                    </m:oMath>
                  </m:oMathPara>
                </a14:m>
                <a:endParaRPr lang="en-US" alt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3958" y="3097112"/>
                <a:ext cx="1309654" cy="215444"/>
              </a:xfrm>
              <a:prstGeom prst="rect">
                <a:avLst/>
              </a:prstGeom>
              <a:blipFill>
                <a:blip r:embed="rId22"/>
                <a:stretch>
                  <a:fillRect l="-4186" b="-342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TextBox 62"/>
          <p:cNvSpPr txBox="1"/>
          <p:nvPr/>
        </p:nvSpPr>
        <p:spPr>
          <a:xfrm>
            <a:off x="226424" y="3358515"/>
            <a:ext cx="25539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Finding a reflected point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64">
                <a:extLst>
                  <a:ext uri="{FF2B5EF4-FFF2-40B4-BE49-F238E27FC236}">
                    <a16:creationId xmlns:a16="http://schemas.microsoft.com/office/drawing/2014/main" id="{F6C45D47-E7E5-4904-A10D-9CDDDE14B918}"/>
                  </a:ext>
                </a:extLst>
              </p:cNvPr>
              <p:cNvSpPr txBox="1"/>
              <p:nvPr/>
            </p:nvSpPr>
            <p:spPr>
              <a:xfrm>
                <a:off x="180593" y="3881932"/>
                <a:ext cx="4115181" cy="16004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We can do this as in the previous example</a:t>
                </a: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Let the reflected coordinates on the diagram be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𝑃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𝑄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Using point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the normal vector, we can form an expression for point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8" name="TextBox 64">
                <a:extLst>
                  <a:ext uri="{FF2B5EF4-FFF2-40B4-BE49-F238E27FC236}">
                    <a16:creationId xmlns:a16="http://schemas.microsoft.com/office/drawing/2014/main" id="{F6C45D47-E7E5-4904-A10D-9CDDDE14B9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593" y="3881932"/>
                <a:ext cx="4115181" cy="1600438"/>
              </a:xfrm>
              <a:prstGeom prst="rect">
                <a:avLst/>
              </a:prstGeom>
              <a:blipFill>
                <a:blip r:embed="rId23"/>
                <a:stretch>
                  <a:fillRect l="-296" t="-763" r="-889" b="-30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61">
                <a:extLst>
                  <a:ext uri="{FF2B5EF4-FFF2-40B4-BE49-F238E27FC236}">
                    <a16:creationId xmlns:a16="http://schemas.microsoft.com/office/drawing/2014/main" id="{29F8CAAB-AEC5-4A29-B70B-80ED0116754A}"/>
                  </a:ext>
                </a:extLst>
              </p:cNvPr>
              <p:cNvSpPr txBox="1"/>
              <p:nvPr/>
            </p:nvSpPr>
            <p:spPr>
              <a:xfrm>
                <a:off x="7720372" y="1507433"/>
                <a:ext cx="15504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9" name="TextBox 61">
                <a:extLst>
                  <a:ext uri="{FF2B5EF4-FFF2-40B4-BE49-F238E27FC236}">
                    <a16:creationId xmlns:a16="http://schemas.microsoft.com/office/drawing/2014/main" id="{29F8CAAB-AEC5-4A29-B70B-80ED011675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20372" y="1507433"/>
                <a:ext cx="155042" cy="215444"/>
              </a:xfrm>
              <a:prstGeom prst="rect">
                <a:avLst/>
              </a:prstGeom>
              <a:blipFill>
                <a:blip r:embed="rId24"/>
                <a:stretch>
                  <a:fillRect l="-26923" r="-19231" b="-2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61">
                <a:extLst>
                  <a:ext uri="{FF2B5EF4-FFF2-40B4-BE49-F238E27FC236}">
                    <a16:creationId xmlns:a16="http://schemas.microsoft.com/office/drawing/2014/main" id="{DD2CE63A-84C2-4EBD-A67B-BC1E574850A5}"/>
                  </a:ext>
                </a:extLst>
              </p:cNvPr>
              <p:cNvSpPr txBox="1"/>
              <p:nvPr/>
            </p:nvSpPr>
            <p:spPr>
              <a:xfrm>
                <a:off x="7491772" y="3040958"/>
                <a:ext cx="167161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𝑄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1" name="TextBox 61">
                <a:extLst>
                  <a:ext uri="{FF2B5EF4-FFF2-40B4-BE49-F238E27FC236}">
                    <a16:creationId xmlns:a16="http://schemas.microsoft.com/office/drawing/2014/main" id="{DD2CE63A-84C2-4EBD-A67B-BC1E574850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91772" y="3040958"/>
                <a:ext cx="167161" cy="215444"/>
              </a:xfrm>
              <a:prstGeom prst="rect">
                <a:avLst/>
              </a:prstGeom>
              <a:blipFill>
                <a:blip r:embed="rId25"/>
                <a:stretch>
                  <a:fillRect l="-37037" r="-33333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Rectangle 6">
                <a:extLst>
                  <a:ext uri="{FF2B5EF4-FFF2-40B4-BE49-F238E27FC236}">
                    <a16:creationId xmlns:a16="http://schemas.microsoft.com/office/drawing/2014/main" id="{6AAD12C0-5686-47A0-B469-5B949C0714D3}"/>
                  </a:ext>
                </a:extLst>
              </p:cNvPr>
              <p:cNvSpPr/>
              <p:nvPr/>
            </p:nvSpPr>
            <p:spPr>
              <a:xfrm>
                <a:off x="316381" y="5510830"/>
                <a:ext cx="1861856" cy="6621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𝑀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−6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5" name="Rectangle 6">
                <a:extLst>
                  <a:ext uri="{FF2B5EF4-FFF2-40B4-BE49-F238E27FC236}">
                    <a16:creationId xmlns:a16="http://schemas.microsoft.com/office/drawing/2014/main" id="{6AAD12C0-5686-47A0-B469-5B949C0714D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381" y="5510830"/>
                <a:ext cx="1861856" cy="662104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6" name="TextBox 64">
            <a:extLst>
              <a:ext uri="{FF2B5EF4-FFF2-40B4-BE49-F238E27FC236}">
                <a16:creationId xmlns:a16="http://schemas.microsoft.com/office/drawing/2014/main" id="{31830DBF-47F3-48FE-BF41-0CD0CD37A933}"/>
              </a:ext>
            </a:extLst>
          </p:cNvPr>
          <p:cNvSpPr txBox="1"/>
          <p:nvPr/>
        </p:nvSpPr>
        <p:spPr>
          <a:xfrm>
            <a:off x="4495419" y="4329607"/>
            <a:ext cx="41151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This coordinate M must also lie in the plane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48">
                <a:extLst>
                  <a:ext uri="{FF2B5EF4-FFF2-40B4-BE49-F238E27FC236}">
                    <a16:creationId xmlns:a16="http://schemas.microsoft.com/office/drawing/2014/main" id="{45334DE9-7918-4BE5-A223-5691CA0B36EF}"/>
                  </a:ext>
                </a:extLst>
              </p:cNvPr>
              <p:cNvSpPr txBox="1"/>
              <p:nvPr/>
            </p:nvSpPr>
            <p:spPr>
              <a:xfrm>
                <a:off x="6316733" y="4678262"/>
                <a:ext cx="130965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2</m:t>
                      </m:r>
                      <m:r>
                        <a:rPr lang="en-US" alt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  <m:r>
                        <a:rPr lang="en-US" alt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−3</m:t>
                      </m:r>
                      <m:r>
                        <a:rPr lang="en-US" alt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𝑦</m:t>
                      </m:r>
                      <m:r>
                        <a:rPr lang="en-US" alt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alt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𝑧</m:t>
                      </m:r>
                      <m:r>
                        <a:rPr lang="en-US" alt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=8</m:t>
                      </m:r>
                    </m:oMath>
                  </m:oMathPara>
                </a14:m>
                <a:endParaRPr lang="en-US" alt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67" name="TextBox 48">
                <a:extLst>
                  <a:ext uri="{FF2B5EF4-FFF2-40B4-BE49-F238E27FC236}">
                    <a16:creationId xmlns:a16="http://schemas.microsoft.com/office/drawing/2014/main" id="{45334DE9-7918-4BE5-A223-5691CA0B36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6733" y="4678262"/>
                <a:ext cx="1309654" cy="215444"/>
              </a:xfrm>
              <a:prstGeom prst="rect">
                <a:avLst/>
              </a:prstGeom>
              <a:blipFill>
                <a:blip r:embed="rId27"/>
                <a:stretch>
                  <a:fillRect l="-4186" b="-30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48">
                <a:extLst>
                  <a:ext uri="{FF2B5EF4-FFF2-40B4-BE49-F238E27FC236}">
                    <a16:creationId xmlns:a16="http://schemas.microsoft.com/office/drawing/2014/main" id="{34F505C0-D412-4ADA-8A88-E2B9F0F1E343}"/>
                  </a:ext>
                </a:extLst>
              </p:cNvPr>
              <p:cNvSpPr txBox="1"/>
              <p:nvPr/>
            </p:nvSpPr>
            <p:spPr>
              <a:xfrm>
                <a:off x="4613200" y="5087837"/>
                <a:ext cx="302127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40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2</m:t>
                      </m:r>
                      <m:d>
                        <m:dPr>
                          <m:ctrlPr>
                            <a:rPr lang="en-US" alt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a:rPr lang="en-US" alt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2+2</m:t>
                          </m:r>
                          <m:r>
                            <a:rPr lang="en-US" alt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𝜆</m:t>
                          </m:r>
                        </m:e>
                      </m:d>
                      <m:r>
                        <a:rPr lang="en-US" alt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−3</m:t>
                      </m:r>
                      <m:r>
                        <a:rPr lang="en-US" alt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(4−3</m:t>
                      </m:r>
                      <m:r>
                        <a:rPr lang="en-US" alt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𝜆</m:t>
                      </m:r>
                      <m:r>
                        <a:rPr lang="en-US" alt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)+(−6+</m:t>
                      </m:r>
                      <m:r>
                        <a:rPr lang="en-US" alt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𝜆</m:t>
                      </m:r>
                      <m:r>
                        <a:rPr lang="en-US" alt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)=8</m:t>
                      </m:r>
                    </m:oMath>
                  </m:oMathPara>
                </a14:m>
                <a:endParaRPr lang="en-US" alt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68" name="TextBox 48">
                <a:extLst>
                  <a:ext uri="{FF2B5EF4-FFF2-40B4-BE49-F238E27FC236}">
                    <a16:creationId xmlns:a16="http://schemas.microsoft.com/office/drawing/2014/main" id="{34F505C0-D412-4ADA-8A88-E2B9F0F1E3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3200" y="5087837"/>
                <a:ext cx="3021275" cy="215444"/>
              </a:xfrm>
              <a:prstGeom prst="rect">
                <a:avLst/>
              </a:prstGeom>
              <a:blipFill>
                <a:blip r:embed="rId28"/>
                <a:stretch>
                  <a:fillRect l="-1616" b="-342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48">
                <a:extLst>
                  <a:ext uri="{FF2B5EF4-FFF2-40B4-BE49-F238E27FC236}">
                    <a16:creationId xmlns:a16="http://schemas.microsoft.com/office/drawing/2014/main" id="{178F4870-A5C0-4922-BF30-95DDF9BBC64D}"/>
                  </a:ext>
                </a:extLst>
              </p:cNvPr>
              <p:cNvSpPr txBox="1"/>
              <p:nvPr/>
            </p:nvSpPr>
            <p:spPr>
              <a:xfrm>
                <a:off x="7147215" y="5411687"/>
                <a:ext cx="582146" cy="4033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𝜆</m:t>
                      </m:r>
                      <m:r>
                        <a:rPr lang="en-US" alt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f>
                        <m:fPr>
                          <m:ctrlPr>
                            <a:rPr lang="en-US" altLang="en-US" sz="140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alt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11</m:t>
                          </m:r>
                        </m:num>
                        <m:den>
                          <m:r>
                            <a:rPr lang="en-US" alt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en-US" alt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69" name="TextBox 48">
                <a:extLst>
                  <a:ext uri="{FF2B5EF4-FFF2-40B4-BE49-F238E27FC236}">
                    <a16:creationId xmlns:a16="http://schemas.microsoft.com/office/drawing/2014/main" id="{178F4870-A5C0-4922-BF30-95DDF9BBC6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47215" y="5411687"/>
                <a:ext cx="582146" cy="403316"/>
              </a:xfrm>
              <a:prstGeom prst="rect">
                <a:avLst/>
              </a:prstGeom>
              <a:blipFill>
                <a:blip r:embed="rId29"/>
                <a:stretch>
                  <a:fillRect l="-9375" t="-1515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Rectangle 6">
                <a:extLst>
                  <a:ext uri="{FF2B5EF4-FFF2-40B4-BE49-F238E27FC236}">
                    <a16:creationId xmlns:a16="http://schemas.microsoft.com/office/drawing/2014/main" id="{7DC28656-3AF4-45A8-86CD-B26E3D3DE603}"/>
                  </a:ext>
                </a:extLst>
              </p:cNvPr>
              <p:cNvSpPr/>
              <p:nvPr/>
            </p:nvSpPr>
            <p:spPr>
              <a:xfrm>
                <a:off x="316381" y="5520355"/>
                <a:ext cx="1964576" cy="6621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𝑀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−6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0" name="Rectangle 6">
                <a:extLst>
                  <a:ext uri="{FF2B5EF4-FFF2-40B4-BE49-F238E27FC236}">
                    <a16:creationId xmlns:a16="http://schemas.microsoft.com/office/drawing/2014/main" id="{7DC28656-3AF4-45A8-86CD-B26E3D3DE60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381" y="5520355"/>
                <a:ext cx="1964576" cy="662104"/>
              </a:xfrm>
              <a:prstGeom prst="rect">
                <a:avLst/>
              </a:prstGeom>
              <a:blipFill>
                <a:blip r:embed="rId3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Rectangle 6">
                <a:extLst>
                  <a:ext uri="{FF2B5EF4-FFF2-40B4-BE49-F238E27FC236}">
                    <a16:creationId xmlns:a16="http://schemas.microsoft.com/office/drawing/2014/main" id="{5D50F93C-1973-4C44-B973-058B54BFF2CC}"/>
                  </a:ext>
                </a:extLst>
              </p:cNvPr>
              <p:cNvSpPr/>
              <p:nvPr/>
            </p:nvSpPr>
            <p:spPr>
              <a:xfrm>
                <a:off x="2269006" y="5520355"/>
                <a:ext cx="1935017" cy="6621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−6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22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1" name="Rectangle 6">
                <a:extLst>
                  <a:ext uri="{FF2B5EF4-FFF2-40B4-BE49-F238E27FC236}">
                    <a16:creationId xmlns:a16="http://schemas.microsoft.com/office/drawing/2014/main" id="{5D50F93C-1973-4C44-B973-058B54BFF2C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9006" y="5520355"/>
                <a:ext cx="1935017" cy="662104"/>
              </a:xfrm>
              <a:prstGeom prst="rect">
                <a:avLst/>
              </a:prstGeom>
              <a:blipFill>
                <a:blip r:embed="rId3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Rectangle 6">
                <a:extLst>
                  <a:ext uri="{FF2B5EF4-FFF2-40B4-BE49-F238E27FC236}">
                    <a16:creationId xmlns:a16="http://schemas.microsoft.com/office/drawing/2014/main" id="{958F127A-2FCC-4BEC-8D85-FED45DD15BB9}"/>
                  </a:ext>
                </a:extLst>
              </p:cNvPr>
              <p:cNvSpPr/>
              <p:nvPr/>
            </p:nvSpPr>
            <p:spPr>
              <a:xfrm>
                <a:off x="2259481" y="6158530"/>
                <a:ext cx="1911229" cy="5763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58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den>
                          </m:f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,−</m:t>
                          </m:r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38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den>
                          </m:f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,−</m:t>
                          </m:r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20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2" name="Rectangle 6">
                <a:extLst>
                  <a:ext uri="{FF2B5EF4-FFF2-40B4-BE49-F238E27FC236}">
                    <a16:creationId xmlns:a16="http://schemas.microsoft.com/office/drawing/2014/main" id="{958F127A-2FCC-4BEC-8D85-FED45DD15BB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9481" y="6158530"/>
                <a:ext cx="1911229" cy="576376"/>
              </a:xfrm>
              <a:prstGeom prst="rect">
                <a:avLst/>
              </a:prstGeom>
              <a:blipFill>
                <a:blip r:embed="rId3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Rectangle 6">
                <a:extLst>
                  <a:ext uri="{FF2B5EF4-FFF2-40B4-BE49-F238E27FC236}">
                    <a16:creationId xmlns:a16="http://schemas.microsoft.com/office/drawing/2014/main" id="{F80E6023-0139-4201-AAF5-7EC95712FF08}"/>
                  </a:ext>
                </a:extLst>
              </p:cNvPr>
              <p:cNvSpPr/>
              <p:nvPr/>
            </p:nvSpPr>
            <p:spPr>
              <a:xfrm>
                <a:off x="6336181" y="3120055"/>
                <a:ext cx="1260345" cy="47269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1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  <m:t>58</m:t>
                              </m:r>
                            </m:num>
                            <m:den>
                              <m: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den>
                          </m:f>
                          <m:r>
                            <a:rPr lang="en-US" sz="1100" b="0" i="1" smtClean="0">
                              <a:latin typeface="Cambria Math" panose="02040503050406030204" pitchFamily="18" charset="0"/>
                            </a:rPr>
                            <m:t>,−</m:t>
                          </m:r>
                          <m:f>
                            <m:fPr>
                              <m:ctrlP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  <m:t>38</m:t>
                              </m:r>
                            </m:num>
                            <m:den>
                              <m: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den>
                          </m:f>
                          <m:r>
                            <a:rPr lang="en-US" sz="1100" b="0" i="1" smtClean="0">
                              <a:latin typeface="Cambria Math" panose="02040503050406030204" pitchFamily="18" charset="0"/>
                            </a:rPr>
                            <m:t>,−</m:t>
                          </m:r>
                          <m:f>
                            <m:fPr>
                              <m:ctrlP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  <m:t>20</m:t>
                              </m:r>
                            </m:num>
                            <m:den>
                              <m: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73" name="Rectangle 6">
                <a:extLst>
                  <a:ext uri="{FF2B5EF4-FFF2-40B4-BE49-F238E27FC236}">
                    <a16:creationId xmlns:a16="http://schemas.microsoft.com/office/drawing/2014/main" id="{F80E6023-0139-4201-AAF5-7EC95712FF0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6181" y="3120055"/>
                <a:ext cx="1260345" cy="472694"/>
              </a:xfrm>
              <a:prstGeom prst="rect">
                <a:avLst/>
              </a:prstGeom>
              <a:blipFill>
                <a:blip r:embed="rId3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4" name="Rectangle 71">
            <a:extLst>
              <a:ext uri="{FF2B5EF4-FFF2-40B4-BE49-F238E27FC236}">
                <a16:creationId xmlns:a16="http://schemas.microsoft.com/office/drawing/2014/main" id="{ED3EB839-5C89-4E39-BABD-1FAFAE01C2E6}"/>
              </a:ext>
            </a:extLst>
          </p:cNvPr>
          <p:cNvSpPr/>
          <p:nvPr/>
        </p:nvSpPr>
        <p:spPr>
          <a:xfrm>
            <a:off x="3122023" y="3087189"/>
            <a:ext cx="1354183" cy="265612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Rectangle 71">
            <a:extLst>
              <a:ext uri="{FF2B5EF4-FFF2-40B4-BE49-F238E27FC236}">
                <a16:creationId xmlns:a16="http://schemas.microsoft.com/office/drawing/2014/main" id="{6A7A0037-B482-47BB-8B80-BA253FEA05AA}"/>
              </a:ext>
            </a:extLst>
          </p:cNvPr>
          <p:cNvSpPr/>
          <p:nvPr/>
        </p:nvSpPr>
        <p:spPr>
          <a:xfrm>
            <a:off x="7532098" y="3411038"/>
            <a:ext cx="630827" cy="675187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Rectangle 71">
            <a:extLst>
              <a:ext uri="{FF2B5EF4-FFF2-40B4-BE49-F238E27FC236}">
                <a16:creationId xmlns:a16="http://schemas.microsoft.com/office/drawing/2014/main" id="{50A4D65A-2E31-44FA-9FE7-52DE6E343864}"/>
              </a:ext>
            </a:extLst>
          </p:cNvPr>
          <p:cNvSpPr/>
          <p:nvPr/>
        </p:nvSpPr>
        <p:spPr>
          <a:xfrm>
            <a:off x="6941548" y="1544138"/>
            <a:ext cx="697502" cy="237037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0">
                <a:extLst>
                  <a:ext uri="{FF2B5EF4-FFF2-40B4-BE49-F238E27FC236}">
                    <a16:creationId xmlns:a16="http://schemas.microsoft.com/office/drawing/2014/main" id="{75FC32F7-E971-4169-A299-E619D90ACA1D}"/>
                  </a:ext>
                </a:extLst>
              </p:cNvPr>
              <p:cNvSpPr txBox="1"/>
              <p:nvPr/>
            </p:nvSpPr>
            <p:spPr>
              <a:xfrm>
                <a:off x="541184" y="6205835"/>
                <a:ext cx="168766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𝑄</m:t>
                    </m:r>
                  </m:oMath>
                </a14:m>
                <a:r>
                  <a:rPr lang="en-US" sz="1200" dirty="0">
                    <a:solidFill>
                      <a:srgbClr val="0000FF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is twice the distance from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𝑃</m:t>
                    </m:r>
                  </m:oMath>
                </a14:m>
                <a:r>
                  <a:rPr lang="en-GB" sz="1200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…</a:t>
                </a:r>
              </a:p>
            </p:txBody>
          </p:sp>
        </mc:Choice>
        <mc:Fallback xmlns="">
          <p:sp>
            <p:nvSpPr>
              <p:cNvPr id="79" name="TextBox 70">
                <a:extLst>
                  <a:ext uri="{FF2B5EF4-FFF2-40B4-BE49-F238E27FC236}">
                    <a16:creationId xmlns:a16="http://schemas.microsoft.com/office/drawing/2014/main" id="{75FC32F7-E971-4169-A299-E619D90ACA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184" y="6205835"/>
                <a:ext cx="1687666" cy="461665"/>
              </a:xfrm>
              <a:prstGeom prst="rect">
                <a:avLst/>
              </a:prstGeom>
              <a:blipFill>
                <a:blip r:embed="rId34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49">
                <a:extLst>
                  <a:ext uri="{FF2B5EF4-FFF2-40B4-BE49-F238E27FC236}">
                    <a16:creationId xmlns:a16="http://schemas.microsoft.com/office/drawing/2014/main" id="{536F7C5A-AD19-46D6-8FA0-8D14F55DD0D2}"/>
                  </a:ext>
                </a:extLst>
              </p:cNvPr>
              <p:cNvSpPr txBox="1"/>
              <p:nvPr/>
            </p:nvSpPr>
            <p:spPr>
              <a:xfrm>
                <a:off x="6052136" y="2326039"/>
                <a:ext cx="15562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0" name="TextBox 49">
                <a:extLst>
                  <a:ext uri="{FF2B5EF4-FFF2-40B4-BE49-F238E27FC236}">
                    <a16:creationId xmlns:a16="http://schemas.microsoft.com/office/drawing/2014/main" id="{536F7C5A-AD19-46D6-8FA0-8D14F55DD0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2136" y="2326039"/>
                <a:ext cx="155620" cy="215444"/>
              </a:xfrm>
              <a:prstGeom prst="rect">
                <a:avLst/>
              </a:prstGeom>
              <a:blipFill>
                <a:blip r:embed="rId35"/>
                <a:stretch>
                  <a:fillRect l="-28000" r="-24000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76">
                <a:extLst>
                  <a:ext uri="{FF2B5EF4-FFF2-40B4-BE49-F238E27FC236}">
                    <a16:creationId xmlns:a16="http://schemas.microsoft.com/office/drawing/2014/main" id="{85C6020E-6697-41C7-ABE9-7EF8D63AF65C}"/>
                  </a:ext>
                </a:extLst>
              </p:cNvPr>
              <p:cNvSpPr txBox="1"/>
              <p:nvPr/>
            </p:nvSpPr>
            <p:spPr>
              <a:xfrm>
                <a:off x="6536550" y="2312976"/>
                <a:ext cx="72404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(6,0,−4)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1" name="TextBox 76">
                <a:extLst>
                  <a:ext uri="{FF2B5EF4-FFF2-40B4-BE49-F238E27FC236}">
                    <a16:creationId xmlns:a16="http://schemas.microsoft.com/office/drawing/2014/main" id="{85C6020E-6697-41C7-ABE9-7EF8D63AF6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36550" y="2312976"/>
                <a:ext cx="724044" cy="215444"/>
              </a:xfrm>
              <a:prstGeom prst="rect">
                <a:avLst/>
              </a:prstGeom>
              <a:blipFill>
                <a:blip r:embed="rId36"/>
                <a:stretch>
                  <a:fillRect l="-7563" r="-8403" b="-30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63">
                <a:extLst>
                  <a:ext uri="{FF2B5EF4-FFF2-40B4-BE49-F238E27FC236}">
                    <a16:creationId xmlns:a16="http://schemas.microsoft.com/office/drawing/2014/main" id="{004EBC7B-FAD1-4142-BBB0-C3AD861DB427}"/>
                  </a:ext>
                </a:extLst>
              </p:cNvPr>
              <p:cNvSpPr txBox="1"/>
              <p:nvPr/>
            </p:nvSpPr>
            <p:spPr>
              <a:xfrm>
                <a:off x="6927923" y="1564098"/>
                <a:ext cx="72558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2,4,−6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2" name="TextBox 63">
                <a:extLst>
                  <a:ext uri="{FF2B5EF4-FFF2-40B4-BE49-F238E27FC236}">
                    <a16:creationId xmlns:a16="http://schemas.microsoft.com/office/drawing/2014/main" id="{004EBC7B-FAD1-4142-BBB0-C3AD861DB4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7923" y="1564098"/>
                <a:ext cx="725583" cy="215444"/>
              </a:xfrm>
              <a:prstGeom prst="rect">
                <a:avLst/>
              </a:prstGeom>
              <a:blipFill>
                <a:blip r:embed="rId37"/>
                <a:stretch>
                  <a:fillRect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3" name="Arc 72">
            <a:extLst>
              <a:ext uri="{FF2B5EF4-FFF2-40B4-BE49-F238E27FC236}">
                <a16:creationId xmlns:a16="http://schemas.microsoft.com/office/drawing/2014/main" id="{B5BE02D8-0521-4AFD-A627-A0814F082AF3}"/>
              </a:ext>
            </a:extLst>
          </p:cNvPr>
          <p:cNvSpPr/>
          <p:nvPr/>
        </p:nvSpPr>
        <p:spPr>
          <a:xfrm>
            <a:off x="7626314" y="4822553"/>
            <a:ext cx="187996" cy="398780"/>
          </a:xfrm>
          <a:prstGeom prst="arc">
            <a:avLst>
              <a:gd name="adj1" fmla="val 16200000"/>
              <a:gd name="adj2" fmla="val 5501084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4" name="TextBox 73">
            <a:extLst>
              <a:ext uri="{FF2B5EF4-FFF2-40B4-BE49-F238E27FC236}">
                <a16:creationId xmlns:a16="http://schemas.microsoft.com/office/drawing/2014/main" id="{DCFCF743-84FC-4757-A9E1-0411C27CE598}"/>
              </a:ext>
            </a:extLst>
          </p:cNvPr>
          <p:cNvSpPr txBox="1"/>
          <p:nvPr/>
        </p:nvSpPr>
        <p:spPr>
          <a:xfrm>
            <a:off x="7833360" y="4701722"/>
            <a:ext cx="1234440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 from the expression for M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5" name="Arc 74">
            <a:extLst>
              <a:ext uri="{FF2B5EF4-FFF2-40B4-BE49-F238E27FC236}">
                <a16:creationId xmlns:a16="http://schemas.microsoft.com/office/drawing/2014/main" id="{01EA2920-6F26-4D96-A706-6EA1652E6465}"/>
              </a:ext>
            </a:extLst>
          </p:cNvPr>
          <p:cNvSpPr/>
          <p:nvPr/>
        </p:nvSpPr>
        <p:spPr>
          <a:xfrm>
            <a:off x="7630668" y="5201376"/>
            <a:ext cx="187996" cy="398780"/>
          </a:xfrm>
          <a:prstGeom prst="arc">
            <a:avLst>
              <a:gd name="adj1" fmla="val 16200000"/>
              <a:gd name="adj2" fmla="val 5501084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TextBox 75">
            <a:extLst>
              <a:ext uri="{FF2B5EF4-FFF2-40B4-BE49-F238E27FC236}">
                <a16:creationId xmlns:a16="http://schemas.microsoft.com/office/drawing/2014/main" id="{6311CBCF-F624-44DE-AD78-9CE176733A65}"/>
              </a:ext>
            </a:extLst>
          </p:cNvPr>
          <p:cNvSpPr txBox="1"/>
          <p:nvPr/>
        </p:nvSpPr>
        <p:spPr>
          <a:xfrm>
            <a:off x="7803697" y="5403307"/>
            <a:ext cx="840377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7080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1" grpId="0"/>
      <p:bldP spid="65" grpId="0"/>
      <p:bldP spid="65" grpId="1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 animBg="1"/>
      <p:bldP spid="74" grpId="1" animBg="1"/>
      <p:bldP spid="75" grpId="0" animBg="1"/>
      <p:bldP spid="75" grpId="1" animBg="1"/>
      <p:bldP spid="76" grpId="0" animBg="1"/>
      <p:bldP spid="76" grpId="1" animBg="1"/>
      <p:bldP spid="79" grpId="0"/>
      <p:bldP spid="83" grpId="0" animBg="1"/>
      <p:bldP spid="84" grpId="0"/>
      <p:bldP spid="85" grpId="0" animBg="1"/>
      <p:bldP spid="8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Vectors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534896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find the perpendicular distance between:</a:t>
            </a: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altLang="en-US" sz="1600" b="1" dirty="0">
                <a:latin typeface="Comic Sans MS" panose="030F0702030302020204" pitchFamily="66" charset="0"/>
                <a:sym typeface="Wingdings" panose="05000000000000000000" pitchFamily="2" charset="2"/>
              </a:rPr>
              <a:t>Two lines</a:t>
            </a: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altLang="en-US" sz="1600" b="1" dirty="0">
                <a:latin typeface="Comic Sans MS" panose="030F0702030302020204" pitchFamily="66" charset="0"/>
                <a:sym typeface="Wingdings" panose="05000000000000000000" pitchFamily="2" charset="2"/>
              </a:rPr>
              <a:t>A point and a line</a:t>
            </a: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altLang="en-US" sz="1600" b="1" dirty="0">
                <a:latin typeface="Comic Sans MS" panose="030F0702030302020204" pitchFamily="66" charset="0"/>
                <a:sym typeface="Wingdings" panose="05000000000000000000" pitchFamily="2" charset="2"/>
              </a:rPr>
              <a:t>A point and a plane</a:t>
            </a:r>
            <a:endParaRPr lang="en-US" alt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en-US" alt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en-US" alt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9F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 flipV="1">
            <a:off x="6567805" y="587285"/>
            <a:ext cx="725" cy="1648460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Parallelogram 23"/>
          <p:cNvSpPr/>
          <p:nvPr/>
        </p:nvSpPr>
        <p:spPr>
          <a:xfrm>
            <a:off x="3915724" y="1645228"/>
            <a:ext cx="4998720" cy="1210492"/>
          </a:xfrm>
          <a:prstGeom prst="parallelogram">
            <a:avLst>
              <a:gd name="adj" fmla="val 133004"/>
            </a:avLst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6516541" y="1117294"/>
                <a:ext cx="38664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dirty="0" smtClean="0">
                          <a:latin typeface="Cambria Math" panose="02040503050406030204" pitchFamily="18" charset="0"/>
                        </a:rPr>
                        <m:t>𝒏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6541" y="1117294"/>
                <a:ext cx="386644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6714389" y="965709"/>
                <a:ext cx="585417" cy="70269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14389" y="965709"/>
                <a:ext cx="585417" cy="70269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0" name="Group 29"/>
          <p:cNvGrpSpPr/>
          <p:nvPr/>
        </p:nvGrpSpPr>
        <p:grpSpPr>
          <a:xfrm>
            <a:off x="6501494" y="532225"/>
            <a:ext cx="128633" cy="123099"/>
            <a:chOff x="6971211" y="5054146"/>
            <a:chExt cx="128633" cy="123099"/>
          </a:xfrm>
        </p:grpSpPr>
        <p:cxnSp>
          <p:nvCxnSpPr>
            <p:cNvPr id="31" name="Straight Connector 30"/>
            <p:cNvCxnSpPr/>
            <p:nvPr/>
          </p:nvCxnSpPr>
          <p:spPr>
            <a:xfrm>
              <a:off x="6977924" y="5054146"/>
              <a:ext cx="121920" cy="12192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flipH="1">
              <a:off x="6971211" y="5055325"/>
              <a:ext cx="121920" cy="12192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5" name="Straight Connector 34"/>
          <p:cNvCxnSpPr/>
          <p:nvPr/>
        </p:nvCxnSpPr>
        <p:spPr>
          <a:xfrm flipH="1">
            <a:off x="5347063" y="2238104"/>
            <a:ext cx="1210493" cy="383176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Parallelogram 35"/>
          <p:cNvSpPr/>
          <p:nvPr/>
        </p:nvSpPr>
        <p:spPr>
          <a:xfrm rot="16200000" flipH="1">
            <a:off x="6433665" y="2143675"/>
            <a:ext cx="145258" cy="107156"/>
          </a:xfrm>
          <a:prstGeom prst="parallelogram">
            <a:avLst>
              <a:gd name="adj" fmla="val 33423"/>
            </a:avLst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0" y="0"/>
                <a:ext cx="196316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>
                          <a:latin typeface="Cambria Math"/>
                        </a:rPr>
                        <m:t>𝒂</m:t>
                      </m:r>
                      <m:r>
                        <a:rPr lang="en-GB" i="1">
                          <a:latin typeface="Cambria Math"/>
                        </a:rPr>
                        <m:t>.</m:t>
                      </m:r>
                      <m:r>
                        <a:rPr lang="en-GB" b="1" i="1">
                          <a:latin typeface="Cambria Math"/>
                        </a:rPr>
                        <m:t>𝒃</m:t>
                      </m:r>
                      <m:r>
                        <a:rPr lang="en-GB" i="1"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1" i="1">
                              <a:latin typeface="Cambria Math"/>
                            </a:rPr>
                            <m:t>𝒂</m:t>
                          </m:r>
                        </m:e>
                      </m:d>
                      <m:r>
                        <a:rPr lang="en-GB" i="1">
                          <a:latin typeface="Cambria Math"/>
                        </a:rPr>
                        <m:t>|</m:t>
                      </m:r>
                      <m:r>
                        <a:rPr lang="en-GB" b="1" i="1">
                          <a:latin typeface="Cambria Math"/>
                        </a:rPr>
                        <m:t>𝒃</m:t>
                      </m:r>
                      <m:r>
                        <a:rPr lang="en-GB" i="1">
                          <a:latin typeface="Cambria Math"/>
                        </a:rPr>
                        <m:t>|</m:t>
                      </m:r>
                      <m:r>
                        <a:rPr lang="en-GB" i="1">
                          <a:latin typeface="Cambria Math"/>
                        </a:rPr>
                        <m:t>𝑐𝑜𝑠</m:t>
                      </m:r>
                      <m:r>
                        <a:rPr lang="en-GB" i="1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963165" cy="369332"/>
              </a:xfrm>
              <a:prstGeom prst="rect">
                <a:avLst/>
              </a:prstGeom>
              <a:blipFill>
                <a:blip r:embed="rId6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0" y="409303"/>
                <a:ext cx="3152502" cy="64248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For the normal vector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2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mr>
                          <m:mr>
                            <m:e>
                              <m: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mr>
                          <m:mr>
                            <m:e>
                              <m: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12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, the equation of the plane will be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𝑎𝑥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𝑏𝑦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𝑐𝑧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endParaRPr lang="en-GB" sz="12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09303"/>
                <a:ext cx="3152502" cy="642484"/>
              </a:xfrm>
              <a:prstGeom prst="rect">
                <a:avLst/>
              </a:prstGeom>
              <a:blipFill>
                <a:blip r:embed="rId7"/>
                <a:stretch>
                  <a:fillRect l="-1161" r="-2708" b="-132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7" name="Straight Connector 46"/>
          <p:cNvCxnSpPr/>
          <p:nvPr/>
        </p:nvCxnSpPr>
        <p:spPr>
          <a:xfrm flipH="1">
            <a:off x="5342710" y="609600"/>
            <a:ext cx="1223553" cy="1998617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8897299" y="1705554"/>
                <a:ext cx="16190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Π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97299" y="1705554"/>
                <a:ext cx="161904" cy="215444"/>
              </a:xfrm>
              <a:prstGeom prst="rect">
                <a:avLst/>
              </a:prstGeom>
              <a:blipFill>
                <a:blip r:embed="rId8"/>
                <a:stretch>
                  <a:fillRect l="-26923" r="-26923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7" name="Group 36"/>
          <p:cNvGrpSpPr/>
          <p:nvPr/>
        </p:nvGrpSpPr>
        <p:grpSpPr>
          <a:xfrm>
            <a:off x="5277923" y="2544776"/>
            <a:ext cx="127091" cy="123099"/>
            <a:chOff x="6979103" y="5050971"/>
            <a:chExt cx="127091" cy="123099"/>
          </a:xfrm>
        </p:grpSpPr>
        <p:cxnSp>
          <p:nvCxnSpPr>
            <p:cNvPr id="38" name="Straight Connector 37"/>
            <p:cNvCxnSpPr/>
            <p:nvPr/>
          </p:nvCxnSpPr>
          <p:spPr>
            <a:xfrm>
              <a:off x="6984274" y="5050971"/>
              <a:ext cx="121920" cy="12192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flipH="1">
              <a:off x="6979103" y="5052150"/>
              <a:ext cx="121920" cy="12192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861787" y="3036162"/>
                <a:ext cx="482375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We can add the vector from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𝐴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to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𝑃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on the diagram…</a:t>
                </a: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We can label the angle at the top as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𝐶𝑜𝑠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𝜃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1787" y="3036162"/>
                <a:ext cx="4823756" cy="523220"/>
              </a:xfrm>
              <a:prstGeom prst="rect">
                <a:avLst/>
              </a:prstGeom>
              <a:blipFill>
                <a:blip r:embed="rId9"/>
                <a:stretch>
                  <a:fillRect l="-126" t="-2326" b="-116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829452" y="980982"/>
                <a:ext cx="1154995" cy="5677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𝐴𝑃</m:t>
                          </m:r>
                        </m:e>
                      </m:acc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𝛼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𝛽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𝛾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i="1" smtClean="0"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9452" y="980982"/>
                <a:ext cx="1154995" cy="56772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Arc 6"/>
          <p:cNvSpPr/>
          <p:nvPr/>
        </p:nvSpPr>
        <p:spPr>
          <a:xfrm>
            <a:off x="6195853" y="126063"/>
            <a:ext cx="914400" cy="914400"/>
          </a:xfrm>
          <a:prstGeom prst="arc">
            <a:avLst>
              <a:gd name="adj1" fmla="val 6018289"/>
              <a:gd name="adj2" fmla="val 770851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379028" y="1010194"/>
                <a:ext cx="14632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9028" y="1010194"/>
                <a:ext cx="146322" cy="215444"/>
              </a:xfrm>
              <a:prstGeom prst="rect">
                <a:avLst/>
              </a:prstGeom>
              <a:blipFill>
                <a:blip r:embed="rId11"/>
                <a:stretch>
                  <a:fillRect l="-29167" r="-25000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593882" y="2162753"/>
                <a:ext cx="16626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3882" y="2162753"/>
                <a:ext cx="166263" cy="215444"/>
              </a:xfrm>
              <a:prstGeom prst="rect">
                <a:avLst/>
              </a:prstGeom>
              <a:blipFill>
                <a:blip r:embed="rId11"/>
                <a:stretch>
                  <a:fillRect l="-25926" r="-22222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5259977" y="1750423"/>
            <a:ext cx="5116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Hyp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535782" y="1658984"/>
            <a:ext cx="4940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Adj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931918" y="3727268"/>
                <a:ext cx="1704826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𝐴𝑑𝑗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𝐻𝑦𝑝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𝐶𝑜𝑠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1918" y="3727268"/>
                <a:ext cx="1704826" cy="246221"/>
              </a:xfrm>
              <a:prstGeom prst="rect">
                <a:avLst/>
              </a:prstGeom>
              <a:blipFill>
                <a:blip r:embed="rId12"/>
                <a:stretch>
                  <a:fillRect l="-3571" r="-2143" b="-317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3448593" y="4410892"/>
                <a:ext cx="1969835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𝐷𝑖𝑠𝑡𝑎𝑛𝑐𝑒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𝐴𝑃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𝐶𝑜𝑠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8593" y="4410892"/>
                <a:ext cx="1969835" cy="246221"/>
              </a:xfrm>
              <a:prstGeom prst="rect">
                <a:avLst/>
              </a:prstGeom>
              <a:blipFill>
                <a:blip r:embed="rId13"/>
                <a:stretch>
                  <a:fillRect l="-2167" r="-1858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3452947" y="5033554"/>
                <a:ext cx="2260747" cy="5175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𝐷𝑖𝑠𝑡𝑎𝑛𝑐𝑒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begChr m:val="|"/>
                              <m:endChr m:val="|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𝒏</m:t>
                              </m:r>
                            </m:e>
                          </m:d>
                          <m:d>
                            <m:dPr>
                              <m:begChr m:val="|"/>
                              <m:endChr m:val="|"/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𝐴𝑃</m:t>
                              </m:r>
                            </m:e>
                          </m:d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𝐶𝑜𝑠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m:rPr>
                              <m:nor/>
                            </m:rPr>
                            <a:rPr lang="en-GB" sz="1600" dirty="0"/>
                            <m:t> </m:t>
                          </m:r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𝒏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2947" y="5033554"/>
                <a:ext cx="2260747" cy="517578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3466009" y="5760720"/>
                <a:ext cx="1635961" cy="55938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𝐷𝑖𝑠𝑡𝑎𝑛𝑐𝑒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  <m:acc>
                            <m:accPr>
                              <m:chr m:val="⃗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𝐴𝑃</m:t>
                              </m:r>
                            </m:e>
                          </m:acc>
                          <m:r>
                            <m:rPr>
                              <m:nor/>
                            </m:rPr>
                            <a:rPr lang="en-GB" sz="1600" dirty="0"/>
                            <m:t> </m:t>
                          </m:r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𝒏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6009" y="5760720"/>
                <a:ext cx="1635961" cy="559384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Arc 43"/>
          <p:cNvSpPr/>
          <p:nvPr/>
        </p:nvSpPr>
        <p:spPr>
          <a:xfrm>
            <a:off x="5579418" y="3849188"/>
            <a:ext cx="237908" cy="679269"/>
          </a:xfrm>
          <a:prstGeom prst="arc">
            <a:avLst>
              <a:gd name="adj1" fmla="val 16200000"/>
              <a:gd name="adj2" fmla="val 5501084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5809066" y="3957440"/>
                <a:ext cx="1837060" cy="39292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 hypotenuse is the magnitude of vector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𝐴𝑃</m:t>
                        </m:r>
                      </m:e>
                    </m:acc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09066" y="3957440"/>
                <a:ext cx="1837060" cy="392928"/>
              </a:xfrm>
              <a:prstGeom prst="rect">
                <a:avLst/>
              </a:prstGeom>
              <a:blipFill>
                <a:blip r:embed="rId16"/>
                <a:stretch>
                  <a:fillRect l="-997" t="-12308" r="-332" b="-230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Arc 48"/>
          <p:cNvSpPr/>
          <p:nvPr/>
        </p:nvSpPr>
        <p:spPr>
          <a:xfrm>
            <a:off x="5653439" y="4532812"/>
            <a:ext cx="242263" cy="753291"/>
          </a:xfrm>
          <a:prstGeom prst="arc">
            <a:avLst>
              <a:gd name="adj1" fmla="val 16200000"/>
              <a:gd name="adj2" fmla="val 5501084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Arc 50"/>
          <p:cNvSpPr/>
          <p:nvPr/>
        </p:nvSpPr>
        <p:spPr>
          <a:xfrm>
            <a:off x="5692629" y="5338355"/>
            <a:ext cx="229200" cy="757646"/>
          </a:xfrm>
          <a:prstGeom prst="arc">
            <a:avLst>
              <a:gd name="adj1" fmla="val 16200000"/>
              <a:gd name="adj2" fmla="val 5501084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TextBox 51"/>
          <p:cNvSpPr txBox="1"/>
          <p:nvPr/>
        </p:nvSpPr>
        <p:spPr>
          <a:xfrm>
            <a:off x="5935340" y="4562686"/>
            <a:ext cx="3182534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the right hand side by the magnitude of the normal vector, and divide it by the magnitude of the normal vector…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5883089" y="5529337"/>
                <a:ext cx="1837060" cy="39292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 top is just the dot product of </a:t>
                </a:r>
                <a14:m>
                  <m:oMath xmlns:m="http://schemas.openxmlformats.org/officeDocument/2006/math">
                    <m:r>
                      <a:rPr lang="en-US" sz="12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𝒏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𝐴𝑃</m:t>
                        </m:r>
                      </m:e>
                    </m:acc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!</a:t>
                </a:r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3089" y="5529337"/>
                <a:ext cx="1837060" cy="392928"/>
              </a:xfrm>
              <a:prstGeom prst="rect">
                <a:avLst/>
              </a:prstGeom>
              <a:blipFill>
                <a:blip r:embed="rId17"/>
                <a:stretch>
                  <a:fillRect t="-12308" r="-1993" b="-230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Arrow Connector 12"/>
          <p:cNvCxnSpPr/>
          <p:nvPr/>
        </p:nvCxnSpPr>
        <p:spPr>
          <a:xfrm flipH="1" flipV="1">
            <a:off x="836023" y="435429"/>
            <a:ext cx="2534194" cy="4606834"/>
          </a:xfrm>
          <a:prstGeom prst="straightConnector1">
            <a:avLst/>
          </a:prstGeom>
          <a:ln w="635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4497023" y="2534499"/>
                <a:ext cx="73206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7023" y="2534499"/>
                <a:ext cx="732060" cy="215444"/>
              </a:xfrm>
              <a:prstGeom prst="rect">
                <a:avLst/>
              </a:prstGeom>
              <a:blipFill>
                <a:blip r:embed="rId18"/>
                <a:stretch>
                  <a:fillRect l="-5000" r="-7500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6659196" y="373142"/>
                <a:ext cx="76283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𝑃</m:t>
                      </m:r>
                      <m:r>
                        <a:rPr lang="en-US" sz="14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(</m:t>
                      </m:r>
                      <m:r>
                        <a:rPr lang="en-US" sz="1400" i="1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,</m:t>
                      </m:r>
                      <m:r>
                        <a:rPr lang="en-US" sz="1400" i="1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400" i="1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,</m:t>
                      </m:r>
                      <m:r>
                        <a:rPr lang="en-US" sz="1400" i="1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𝛾</m:t>
                      </m:r>
                      <m:r>
                        <a:rPr lang="en-US" sz="1400" i="1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)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9196" y="373142"/>
                <a:ext cx="762837" cy="215444"/>
              </a:xfrm>
              <a:prstGeom prst="rect">
                <a:avLst/>
              </a:prstGeom>
              <a:blipFill>
                <a:blip r:embed="rId19"/>
                <a:stretch>
                  <a:fillRect l="-4762" r="-7143" b="-30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91767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/>
      <p:bldP spid="9" grpId="0"/>
      <p:bldP spid="29" grpId="0"/>
      <p:bldP spid="10" grpId="0"/>
      <p:bldP spid="41" grpId="0"/>
      <p:bldP spid="42" grpId="0"/>
      <p:bldP spid="43" grpId="0"/>
      <p:bldP spid="44" grpId="0" animBg="1"/>
      <p:bldP spid="48" grpId="0"/>
      <p:bldP spid="49" grpId="0" animBg="1"/>
      <p:bldP spid="51" grpId="0" animBg="1"/>
      <p:bldP spid="52" grpId="0"/>
      <p:bldP spid="5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Vectors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534896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find the perpendicular distance between:</a:t>
            </a: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altLang="en-US" sz="1600" b="1" dirty="0">
                <a:latin typeface="Comic Sans MS" panose="030F0702030302020204" pitchFamily="66" charset="0"/>
                <a:sym typeface="Wingdings" panose="05000000000000000000" pitchFamily="2" charset="2"/>
              </a:rPr>
              <a:t>Two lines</a:t>
            </a: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altLang="en-US" sz="1600" b="1" dirty="0">
                <a:latin typeface="Comic Sans MS" panose="030F0702030302020204" pitchFamily="66" charset="0"/>
                <a:sym typeface="Wingdings" panose="05000000000000000000" pitchFamily="2" charset="2"/>
              </a:rPr>
              <a:t>A point and a line</a:t>
            </a: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altLang="en-US" sz="1600" b="1" dirty="0">
                <a:latin typeface="Comic Sans MS" panose="030F0702030302020204" pitchFamily="66" charset="0"/>
                <a:sym typeface="Wingdings" panose="05000000000000000000" pitchFamily="2" charset="2"/>
              </a:rPr>
              <a:t>A point and a plane</a:t>
            </a:r>
            <a:endParaRPr lang="en-US" alt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en-US" alt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9F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0" y="0"/>
                <a:ext cx="196316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>
                          <a:latin typeface="Cambria Math"/>
                        </a:rPr>
                        <m:t>𝒂</m:t>
                      </m:r>
                      <m:r>
                        <a:rPr lang="en-GB" i="1">
                          <a:latin typeface="Cambria Math"/>
                        </a:rPr>
                        <m:t>.</m:t>
                      </m:r>
                      <m:r>
                        <a:rPr lang="en-GB" b="1" i="1">
                          <a:latin typeface="Cambria Math"/>
                        </a:rPr>
                        <m:t>𝒃</m:t>
                      </m:r>
                      <m:r>
                        <a:rPr lang="en-GB" i="1"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1" i="1">
                              <a:latin typeface="Cambria Math"/>
                            </a:rPr>
                            <m:t>𝒂</m:t>
                          </m:r>
                        </m:e>
                      </m:d>
                      <m:r>
                        <a:rPr lang="en-GB" i="1">
                          <a:latin typeface="Cambria Math"/>
                        </a:rPr>
                        <m:t>|</m:t>
                      </m:r>
                      <m:r>
                        <a:rPr lang="en-GB" b="1" i="1">
                          <a:latin typeface="Cambria Math"/>
                        </a:rPr>
                        <m:t>𝒃</m:t>
                      </m:r>
                      <m:r>
                        <a:rPr lang="en-GB" i="1">
                          <a:latin typeface="Cambria Math"/>
                        </a:rPr>
                        <m:t>|</m:t>
                      </m:r>
                      <m:r>
                        <a:rPr lang="en-GB" i="1">
                          <a:latin typeface="Cambria Math"/>
                        </a:rPr>
                        <m:t>𝑐𝑜𝑠</m:t>
                      </m:r>
                      <m:r>
                        <a:rPr lang="en-GB" i="1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963165" cy="369332"/>
              </a:xfrm>
              <a:prstGeom prst="rect">
                <a:avLst/>
              </a:prstGeom>
              <a:blipFill>
                <a:blip r:embed="rId6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0" y="409303"/>
                <a:ext cx="3152502" cy="64248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For the normal vector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2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mr>
                          <m:mr>
                            <m:e>
                              <m: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mr>
                          <m:mr>
                            <m:e>
                              <m: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12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, the equation of the plane will be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𝑎𝑥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𝑏𝑦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𝑐𝑧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endParaRPr lang="en-GB" sz="12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09303"/>
                <a:ext cx="3152502" cy="642484"/>
              </a:xfrm>
              <a:prstGeom prst="rect">
                <a:avLst/>
              </a:prstGeom>
              <a:blipFill>
                <a:blip r:embed="rId7"/>
                <a:stretch>
                  <a:fillRect l="-1161" r="-2708" b="-132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7630765" y="0"/>
                <a:ext cx="1513235" cy="45679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begChr m:val="|"/>
                              <m:endChr m:val="|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nor/>
                                </m:rPr>
                                <a:rPr lang="en-US" sz="1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m:rPr>
                                  <m:nor/>
                                </m:rPr>
                                <a:rPr lang="en-US" sz="1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  <m:r>
                                <m:rPr>
                                  <m:nor/>
                                </m:rPr>
                                <a:rPr lang="en-US" sz="1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+ </m:t>
                              </m:r>
                              <m:r>
                                <m:rPr>
                                  <m:nor/>
                                </m:rPr>
                                <a:rPr lang="en-US" sz="1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𝑏</m:t>
                              </m:r>
                              <m:r>
                                <m:rPr>
                                  <m:nor/>
                                </m:rPr>
                                <a:rPr lang="en-US" sz="1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  <m:r>
                                <m:rPr>
                                  <m:nor/>
                                </m:rPr>
                                <a:rPr lang="en-US" sz="1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+ </m:t>
                              </m:r>
                              <m:r>
                                <m:rPr>
                                  <m:nor/>
                                </m:rPr>
                                <a:rPr lang="en-US" sz="1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  <m:r>
                                <m:rPr>
                                  <m:nor/>
                                </m:rPr>
                                <a:rPr lang="en-US" sz="1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𝛾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</m:e>
                          </m: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30765" y="0"/>
                <a:ext cx="1513235" cy="456792"/>
              </a:xfrm>
              <a:prstGeom prst="rect">
                <a:avLst/>
              </a:prstGeom>
              <a:blipFill>
                <a:blip r:embed="rId10"/>
                <a:stretch>
                  <a:fillRect t="-1333" b="-1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327577" y="0"/>
                <a:ext cx="1765123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𝑆h𝑜𝑟𝑡𝑒𝑠𝑡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𝑑𝑖𝑠𝑡𝑎𝑛𝑐𝑒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𝑓𝑟𝑜𝑚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𝑡h𝑒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1400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𝑜𝑟𝑖𝑔𝑖𝑛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𝑡𝑜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𝑝𝑙𝑎𝑛𝑒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7577" y="0"/>
                <a:ext cx="1765123" cy="430887"/>
              </a:xfrm>
              <a:prstGeom prst="rect">
                <a:avLst/>
              </a:prstGeom>
              <a:blipFill>
                <a:blip r:embed="rId11"/>
                <a:stretch>
                  <a:fillRect l="-3806" r="-26990" b="-140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5435777" y="0"/>
                <a:ext cx="1155523" cy="44929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5777" y="0"/>
                <a:ext cx="1155523" cy="449290"/>
              </a:xfrm>
              <a:prstGeom prst="rect">
                <a:avLst/>
              </a:prstGeom>
              <a:blipFill>
                <a:blip r:embed="rId12"/>
                <a:stretch>
                  <a:fillRect b="-121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2278048" y="107359"/>
                <a:ext cx="753732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. </m:t>
                      </m:r>
                      <m:acc>
                        <m:accPr>
                          <m:chr m:val="̂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𝒏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𝑘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8048" y="107359"/>
                <a:ext cx="753732" cy="246221"/>
              </a:xfrm>
              <a:prstGeom prst="rect">
                <a:avLst/>
              </a:prstGeom>
              <a:blipFill>
                <a:blip r:embed="rId13"/>
                <a:stretch>
                  <a:fillRect l="-4065" t="-20000" r="-5691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Parallelogram 10"/>
          <p:cNvSpPr/>
          <p:nvPr/>
        </p:nvSpPr>
        <p:spPr>
          <a:xfrm>
            <a:off x="3903024" y="1861128"/>
            <a:ext cx="4998720" cy="1210492"/>
          </a:xfrm>
          <a:prstGeom prst="parallelogram">
            <a:avLst>
              <a:gd name="adj" fmla="val 133004"/>
            </a:avLst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4110447" y="1297577"/>
            <a:ext cx="4606833" cy="2238103"/>
          </a:xfrm>
          <a:prstGeom prst="straightConnector1">
            <a:avLst/>
          </a:prstGeom>
          <a:ln w="22225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Group 20"/>
          <p:cNvGrpSpPr/>
          <p:nvPr/>
        </p:nvGrpSpPr>
        <p:grpSpPr>
          <a:xfrm>
            <a:off x="6307349" y="2368790"/>
            <a:ext cx="127091" cy="123099"/>
            <a:chOff x="6979103" y="5050971"/>
            <a:chExt cx="127091" cy="123099"/>
          </a:xfrm>
        </p:grpSpPr>
        <p:cxnSp>
          <p:nvCxnSpPr>
            <p:cNvPr id="22" name="Straight Connector 21"/>
            <p:cNvCxnSpPr/>
            <p:nvPr/>
          </p:nvCxnSpPr>
          <p:spPr>
            <a:xfrm>
              <a:off x="6984274" y="5050971"/>
              <a:ext cx="121920" cy="12192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6979103" y="5052150"/>
              <a:ext cx="121920" cy="12192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5" name="Straight Arrow Connector 34"/>
          <p:cNvCxnSpPr/>
          <p:nvPr/>
        </p:nvCxnSpPr>
        <p:spPr>
          <a:xfrm>
            <a:off x="4045133" y="1301931"/>
            <a:ext cx="4606833" cy="2238103"/>
          </a:xfrm>
          <a:prstGeom prst="straightConnector1">
            <a:avLst/>
          </a:prstGeom>
          <a:ln w="22225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8751067" y="1145666"/>
                <a:ext cx="174791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𝑙</m:t>
                          </m:r>
                        </m:e>
                        <m:sub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51067" y="1145666"/>
                <a:ext cx="174791" cy="215444"/>
              </a:xfrm>
              <a:prstGeom prst="rect">
                <a:avLst/>
              </a:prstGeom>
              <a:blipFill>
                <a:blip r:embed="rId14"/>
                <a:stretch>
                  <a:fillRect l="-28571" r="-7143" b="-142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8711878" y="3492626"/>
                <a:ext cx="17896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𝑙</m:t>
                          </m:r>
                        </m:e>
                        <m:sub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11878" y="3492626"/>
                <a:ext cx="178960" cy="215444"/>
              </a:xfrm>
              <a:prstGeom prst="rect">
                <a:avLst/>
              </a:prstGeom>
              <a:blipFill>
                <a:blip r:embed="rId15"/>
                <a:stretch>
                  <a:fillRect l="-24138" r="-6897" b="-142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6987721" y="782865"/>
                <a:ext cx="1616725" cy="5697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−6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87721" y="782865"/>
                <a:ext cx="1616725" cy="569771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3" name="Group 42"/>
          <p:cNvGrpSpPr/>
          <p:nvPr/>
        </p:nvGrpSpPr>
        <p:grpSpPr>
          <a:xfrm>
            <a:off x="7652823" y="2355728"/>
            <a:ext cx="127091" cy="123099"/>
            <a:chOff x="6979103" y="5050971"/>
            <a:chExt cx="127091" cy="123099"/>
          </a:xfrm>
        </p:grpSpPr>
        <p:cxnSp>
          <p:nvCxnSpPr>
            <p:cNvPr id="44" name="Straight Connector 43"/>
            <p:cNvCxnSpPr/>
            <p:nvPr/>
          </p:nvCxnSpPr>
          <p:spPr>
            <a:xfrm>
              <a:off x="6984274" y="5050971"/>
              <a:ext cx="121920" cy="12192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flipH="1">
              <a:off x="6979103" y="5052150"/>
              <a:ext cx="121920" cy="12192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8" name="Straight Arrow Connector 47"/>
          <p:cNvCxnSpPr/>
          <p:nvPr/>
        </p:nvCxnSpPr>
        <p:spPr>
          <a:xfrm flipV="1">
            <a:off x="7707087" y="1463042"/>
            <a:ext cx="1" cy="2037803"/>
          </a:xfrm>
          <a:prstGeom prst="straightConnector1">
            <a:avLst/>
          </a:prstGeom>
          <a:ln w="22225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7536361" y="3656694"/>
                <a:ext cx="155491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𝒏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36361" y="3656694"/>
                <a:ext cx="155491" cy="215444"/>
              </a:xfrm>
              <a:prstGeom prst="rect">
                <a:avLst/>
              </a:prstGeom>
              <a:blipFill>
                <a:blip r:embed="rId17"/>
                <a:stretch>
                  <a:fillRect l="-15385" r="-153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7666990" y="3473815"/>
                <a:ext cx="492892" cy="5683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66990" y="3473815"/>
                <a:ext cx="492892" cy="568361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6" name="Group 55"/>
          <p:cNvGrpSpPr/>
          <p:nvPr/>
        </p:nvGrpSpPr>
        <p:grpSpPr>
          <a:xfrm>
            <a:off x="7639760" y="3004517"/>
            <a:ext cx="127091" cy="123099"/>
            <a:chOff x="6979103" y="5050971"/>
            <a:chExt cx="127091" cy="123099"/>
          </a:xfrm>
        </p:grpSpPr>
        <p:cxnSp>
          <p:nvCxnSpPr>
            <p:cNvPr id="57" name="Straight Connector 56"/>
            <p:cNvCxnSpPr/>
            <p:nvPr/>
          </p:nvCxnSpPr>
          <p:spPr>
            <a:xfrm>
              <a:off x="6984274" y="5050971"/>
              <a:ext cx="121920" cy="12192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flipH="1">
              <a:off x="6979103" y="5052150"/>
              <a:ext cx="121920" cy="12192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9" name="Group 58"/>
          <p:cNvGrpSpPr/>
          <p:nvPr/>
        </p:nvGrpSpPr>
        <p:grpSpPr>
          <a:xfrm>
            <a:off x="7644115" y="1711294"/>
            <a:ext cx="127091" cy="123099"/>
            <a:chOff x="6979103" y="5050971"/>
            <a:chExt cx="127091" cy="123099"/>
          </a:xfrm>
        </p:grpSpPr>
        <p:cxnSp>
          <p:nvCxnSpPr>
            <p:cNvPr id="60" name="Straight Connector 59"/>
            <p:cNvCxnSpPr/>
            <p:nvPr/>
          </p:nvCxnSpPr>
          <p:spPr>
            <a:xfrm>
              <a:off x="6984274" y="5050971"/>
              <a:ext cx="121920" cy="12192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flipH="1">
              <a:off x="6979103" y="5052150"/>
              <a:ext cx="121920" cy="12192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7815622" y="2269433"/>
                <a:ext cx="196721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𝑀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5622" y="2269433"/>
                <a:ext cx="196721" cy="215444"/>
              </a:xfrm>
              <a:prstGeom prst="rect">
                <a:avLst/>
              </a:prstGeom>
              <a:blipFill>
                <a:blip r:embed="rId19"/>
                <a:stretch>
                  <a:fillRect l="-21875" r="-18750" b="-2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3737833" y="2835854"/>
                <a:ext cx="16190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Π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7833" y="2835854"/>
                <a:ext cx="161904" cy="215444"/>
              </a:xfrm>
              <a:prstGeom prst="rect">
                <a:avLst/>
              </a:prstGeom>
              <a:blipFill>
                <a:blip r:embed="rId21"/>
                <a:stretch>
                  <a:fillRect l="-25926" r="-22222" b="-2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3163958" y="3097112"/>
                <a:ext cx="130965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2</m:t>
                      </m:r>
                      <m:r>
                        <a:rPr lang="en-US" alt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  <m:r>
                        <a:rPr lang="en-US" alt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−3</m:t>
                      </m:r>
                      <m:r>
                        <a:rPr lang="en-US" alt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𝑦</m:t>
                      </m:r>
                      <m:r>
                        <a:rPr lang="en-US" alt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alt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𝑧</m:t>
                      </m:r>
                      <m:r>
                        <a:rPr lang="en-US" alt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=8</m:t>
                      </m:r>
                    </m:oMath>
                  </m:oMathPara>
                </a14:m>
                <a:endParaRPr lang="en-US" alt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3958" y="3097112"/>
                <a:ext cx="1309654" cy="215444"/>
              </a:xfrm>
              <a:prstGeom prst="rect">
                <a:avLst/>
              </a:prstGeom>
              <a:blipFill>
                <a:blip r:embed="rId22"/>
                <a:stretch>
                  <a:fillRect l="-4186" b="-342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49">
                <a:extLst>
                  <a:ext uri="{FF2B5EF4-FFF2-40B4-BE49-F238E27FC236}">
                    <a16:creationId xmlns:a16="http://schemas.microsoft.com/office/drawing/2014/main" id="{536F7C5A-AD19-46D6-8FA0-8D14F55DD0D2}"/>
                  </a:ext>
                </a:extLst>
              </p:cNvPr>
              <p:cNvSpPr txBox="1"/>
              <p:nvPr/>
            </p:nvSpPr>
            <p:spPr>
              <a:xfrm>
                <a:off x="6052136" y="2326039"/>
                <a:ext cx="15562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0" name="TextBox 49">
                <a:extLst>
                  <a:ext uri="{FF2B5EF4-FFF2-40B4-BE49-F238E27FC236}">
                    <a16:creationId xmlns:a16="http://schemas.microsoft.com/office/drawing/2014/main" id="{536F7C5A-AD19-46D6-8FA0-8D14F55DD0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2136" y="2326039"/>
                <a:ext cx="155620" cy="215444"/>
              </a:xfrm>
              <a:prstGeom prst="rect">
                <a:avLst/>
              </a:prstGeom>
              <a:blipFill>
                <a:blip r:embed="rId23"/>
                <a:stretch>
                  <a:fillRect l="-28000" r="-24000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76">
                <a:extLst>
                  <a:ext uri="{FF2B5EF4-FFF2-40B4-BE49-F238E27FC236}">
                    <a16:creationId xmlns:a16="http://schemas.microsoft.com/office/drawing/2014/main" id="{85C6020E-6697-41C7-ABE9-7EF8D63AF65C}"/>
                  </a:ext>
                </a:extLst>
              </p:cNvPr>
              <p:cNvSpPr txBox="1"/>
              <p:nvPr/>
            </p:nvSpPr>
            <p:spPr>
              <a:xfrm>
                <a:off x="6536550" y="2312976"/>
                <a:ext cx="72404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(6,0,−4)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1" name="TextBox 76">
                <a:extLst>
                  <a:ext uri="{FF2B5EF4-FFF2-40B4-BE49-F238E27FC236}">
                    <a16:creationId xmlns:a16="http://schemas.microsoft.com/office/drawing/2014/main" id="{85C6020E-6697-41C7-ABE9-7EF8D63AF6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36550" y="2312976"/>
                <a:ext cx="724044" cy="215444"/>
              </a:xfrm>
              <a:prstGeom prst="rect">
                <a:avLst/>
              </a:prstGeom>
              <a:blipFill>
                <a:blip r:embed="rId24"/>
                <a:stretch>
                  <a:fillRect l="-7563" r="-8403" b="-30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61">
                <a:extLst>
                  <a:ext uri="{FF2B5EF4-FFF2-40B4-BE49-F238E27FC236}">
                    <a16:creationId xmlns:a16="http://schemas.microsoft.com/office/drawing/2014/main" id="{AC0D1663-8918-438B-8034-9FB7633298C5}"/>
                  </a:ext>
                </a:extLst>
              </p:cNvPr>
              <p:cNvSpPr txBox="1"/>
              <p:nvPr/>
            </p:nvSpPr>
            <p:spPr>
              <a:xfrm>
                <a:off x="7720372" y="1507433"/>
                <a:ext cx="15504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7" name="TextBox 61">
                <a:extLst>
                  <a:ext uri="{FF2B5EF4-FFF2-40B4-BE49-F238E27FC236}">
                    <a16:creationId xmlns:a16="http://schemas.microsoft.com/office/drawing/2014/main" id="{AC0D1663-8918-438B-8034-9FB7633298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20372" y="1507433"/>
                <a:ext cx="155042" cy="215444"/>
              </a:xfrm>
              <a:prstGeom prst="rect">
                <a:avLst/>
              </a:prstGeom>
              <a:blipFill>
                <a:blip r:embed="rId25"/>
                <a:stretch>
                  <a:fillRect l="-26923" r="-19231" b="-2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63">
                <a:extLst>
                  <a:ext uri="{FF2B5EF4-FFF2-40B4-BE49-F238E27FC236}">
                    <a16:creationId xmlns:a16="http://schemas.microsoft.com/office/drawing/2014/main" id="{1E09E8EF-9C88-480A-B560-6D6AA2F0FD6D}"/>
                  </a:ext>
                </a:extLst>
              </p:cNvPr>
              <p:cNvSpPr txBox="1"/>
              <p:nvPr/>
            </p:nvSpPr>
            <p:spPr>
              <a:xfrm>
                <a:off x="6927923" y="1564098"/>
                <a:ext cx="72558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2,4,−6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8" name="TextBox 63">
                <a:extLst>
                  <a:ext uri="{FF2B5EF4-FFF2-40B4-BE49-F238E27FC236}">
                    <a16:creationId xmlns:a16="http://schemas.microsoft.com/office/drawing/2014/main" id="{1E09E8EF-9C88-480A-B560-6D6AA2F0FD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7923" y="1564098"/>
                <a:ext cx="725583" cy="215444"/>
              </a:xfrm>
              <a:prstGeom prst="rect">
                <a:avLst/>
              </a:prstGeom>
              <a:blipFill>
                <a:blip r:embed="rId26"/>
                <a:stretch>
                  <a:fillRect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61">
                <a:extLst>
                  <a:ext uri="{FF2B5EF4-FFF2-40B4-BE49-F238E27FC236}">
                    <a16:creationId xmlns:a16="http://schemas.microsoft.com/office/drawing/2014/main" id="{33785E05-C152-402B-BDD5-841B04CDBFC0}"/>
                  </a:ext>
                </a:extLst>
              </p:cNvPr>
              <p:cNvSpPr txBox="1"/>
              <p:nvPr/>
            </p:nvSpPr>
            <p:spPr>
              <a:xfrm>
                <a:off x="7491772" y="3040958"/>
                <a:ext cx="167161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𝑄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2" name="TextBox 61">
                <a:extLst>
                  <a:ext uri="{FF2B5EF4-FFF2-40B4-BE49-F238E27FC236}">
                    <a16:creationId xmlns:a16="http://schemas.microsoft.com/office/drawing/2014/main" id="{33785E05-C152-402B-BDD5-841B04CDBF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91772" y="3040958"/>
                <a:ext cx="167161" cy="215444"/>
              </a:xfrm>
              <a:prstGeom prst="rect">
                <a:avLst/>
              </a:prstGeom>
              <a:blipFill>
                <a:blip r:embed="rId27"/>
                <a:stretch>
                  <a:fillRect l="-37037" r="-33333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3" name="Rectangle 6">
                <a:extLst>
                  <a:ext uri="{FF2B5EF4-FFF2-40B4-BE49-F238E27FC236}">
                    <a16:creationId xmlns:a16="http://schemas.microsoft.com/office/drawing/2014/main" id="{ECEE6D22-9879-42B9-9757-2F9E53A9BB4B}"/>
                  </a:ext>
                </a:extLst>
              </p:cNvPr>
              <p:cNvSpPr/>
              <p:nvPr/>
            </p:nvSpPr>
            <p:spPr>
              <a:xfrm>
                <a:off x="6336181" y="3120055"/>
                <a:ext cx="1260345" cy="47269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1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  <m:t>58</m:t>
                              </m:r>
                            </m:num>
                            <m:den>
                              <m: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den>
                          </m:f>
                          <m:r>
                            <a:rPr lang="en-US" sz="1100" b="0" i="1" smtClean="0">
                              <a:latin typeface="Cambria Math" panose="02040503050406030204" pitchFamily="18" charset="0"/>
                            </a:rPr>
                            <m:t>,−</m:t>
                          </m:r>
                          <m:f>
                            <m:fPr>
                              <m:ctrlP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  <m:t>38</m:t>
                              </m:r>
                            </m:num>
                            <m:den>
                              <m: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den>
                          </m:f>
                          <m:r>
                            <a:rPr lang="en-US" sz="1100" b="0" i="1" smtClean="0">
                              <a:latin typeface="Cambria Math" panose="02040503050406030204" pitchFamily="18" charset="0"/>
                            </a:rPr>
                            <m:t>,−</m:t>
                          </m:r>
                          <m:f>
                            <m:fPr>
                              <m:ctrlP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  <m:t>20</m:t>
                              </m:r>
                            </m:num>
                            <m:den>
                              <m: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83" name="Rectangle 6">
                <a:extLst>
                  <a:ext uri="{FF2B5EF4-FFF2-40B4-BE49-F238E27FC236}">
                    <a16:creationId xmlns:a16="http://schemas.microsoft.com/office/drawing/2014/main" id="{ECEE6D22-9879-42B9-9757-2F9E53A9BB4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6181" y="3120055"/>
                <a:ext cx="1260345" cy="472694"/>
              </a:xfrm>
              <a:prstGeom prst="rect">
                <a:avLst/>
              </a:prstGeom>
              <a:blipFill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Box 64">
                <a:extLst>
                  <a:ext uri="{FF2B5EF4-FFF2-40B4-BE49-F238E27FC236}">
                    <a16:creationId xmlns:a16="http://schemas.microsoft.com/office/drawing/2014/main" id="{768770FF-70B9-4EC7-A1E4-178FC1428DE1}"/>
                  </a:ext>
                </a:extLst>
              </p:cNvPr>
              <p:cNvSpPr txBox="1"/>
              <p:nvPr/>
            </p:nvSpPr>
            <p:spPr>
              <a:xfrm>
                <a:off x="113919" y="3186607"/>
                <a:ext cx="3010282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Finally, to find the equation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𝑙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we first need to find the direction vector from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to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5" name="TextBox 64">
                <a:extLst>
                  <a:ext uri="{FF2B5EF4-FFF2-40B4-BE49-F238E27FC236}">
                    <a16:creationId xmlns:a16="http://schemas.microsoft.com/office/drawing/2014/main" id="{768770FF-70B9-4EC7-A1E4-178FC1428D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919" y="3186607"/>
                <a:ext cx="3010282" cy="738664"/>
              </a:xfrm>
              <a:prstGeom prst="rect">
                <a:avLst/>
              </a:prstGeom>
              <a:blipFill>
                <a:blip r:embed="rId29"/>
                <a:stretch>
                  <a:fillRect l="-405" t="-1653" r="-1619" b="-74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E7057590-DFFA-4257-B854-75D884B4D13C}"/>
                  </a:ext>
                </a:extLst>
              </p:cNvPr>
              <p:cNvSpPr txBox="1"/>
              <p:nvPr/>
            </p:nvSpPr>
            <p:spPr>
              <a:xfrm>
                <a:off x="495300" y="3895725"/>
                <a:ext cx="1086451" cy="2777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𝐴𝑄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𝒒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𝒂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E7057590-DFFA-4257-B854-75D884B4D1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" y="3895725"/>
                <a:ext cx="1086451" cy="277768"/>
              </a:xfrm>
              <a:prstGeom prst="rect">
                <a:avLst/>
              </a:prstGeom>
              <a:blipFill>
                <a:blip r:embed="rId30"/>
                <a:stretch>
                  <a:fillRect l="-5056" r="-2809" b="-260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6" name="テキスト ボックス 85">
                <a:extLst>
                  <a:ext uri="{FF2B5EF4-FFF2-40B4-BE49-F238E27FC236}">
                    <a16:creationId xmlns:a16="http://schemas.microsoft.com/office/drawing/2014/main" id="{2504C2EE-A521-4581-9CBE-B4C8BD60733C}"/>
                  </a:ext>
                </a:extLst>
              </p:cNvPr>
              <p:cNvSpPr txBox="1"/>
              <p:nvPr/>
            </p:nvSpPr>
            <p:spPr>
              <a:xfrm>
                <a:off x="495300" y="4686300"/>
                <a:ext cx="532710" cy="2777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𝐴𝑄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86" name="テキスト ボックス 85">
                <a:extLst>
                  <a:ext uri="{FF2B5EF4-FFF2-40B4-BE49-F238E27FC236}">
                    <a16:creationId xmlns:a16="http://schemas.microsoft.com/office/drawing/2014/main" id="{2504C2EE-A521-4581-9CBE-B4C8BD6073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" y="4686300"/>
                <a:ext cx="532710" cy="277768"/>
              </a:xfrm>
              <a:prstGeom prst="rect">
                <a:avLst/>
              </a:prstGeom>
              <a:blipFill>
                <a:blip r:embed="rId31"/>
                <a:stretch>
                  <a:fillRect l="-11364" r="-2273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7" name="テキスト ボックス 86">
                <a:extLst>
                  <a:ext uri="{FF2B5EF4-FFF2-40B4-BE49-F238E27FC236}">
                    <a16:creationId xmlns:a16="http://schemas.microsoft.com/office/drawing/2014/main" id="{86C0160B-2937-4CB4-A0E9-A75B3669AC9C}"/>
                  </a:ext>
                </a:extLst>
              </p:cNvPr>
              <p:cNvSpPr txBox="1"/>
              <p:nvPr/>
            </p:nvSpPr>
            <p:spPr>
              <a:xfrm>
                <a:off x="1057275" y="4276725"/>
                <a:ext cx="579646" cy="10954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f>
                                  <m:fPr>
                                    <m:ctrlP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  <m:t>58</m:t>
                                    </m:r>
                                  </m:num>
                                  <m:den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den>
                                </m:f>
                              </m:e>
                            </m:mr>
                            <m:mr>
                              <m:e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  <m:t>38</m:t>
                                    </m:r>
                                  </m:num>
                                  <m:den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den>
                                </m:f>
                              </m:e>
                            </m:mr>
                            <m:mr>
                              <m:e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  <m:t>20</m:t>
                                    </m:r>
                                  </m:num>
                                  <m:den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den>
                                </m:f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87" name="テキスト ボックス 86">
                <a:extLst>
                  <a:ext uri="{FF2B5EF4-FFF2-40B4-BE49-F238E27FC236}">
                    <a16:creationId xmlns:a16="http://schemas.microsoft.com/office/drawing/2014/main" id="{86C0160B-2937-4CB4-A0E9-A75B3669AC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7275" y="4276725"/>
                <a:ext cx="579646" cy="1095428"/>
              </a:xfrm>
              <a:prstGeom prst="rect">
                <a:avLst/>
              </a:prstGeom>
              <a:blipFill>
                <a:blip r:embed="rId3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8" name="テキスト ボックス 87">
                <a:extLst>
                  <a:ext uri="{FF2B5EF4-FFF2-40B4-BE49-F238E27FC236}">
                    <a16:creationId xmlns:a16="http://schemas.microsoft.com/office/drawing/2014/main" id="{48E83BB8-A870-4214-AA91-A78BF31698FF}"/>
                  </a:ext>
                </a:extLst>
              </p:cNvPr>
              <p:cNvSpPr txBox="1"/>
              <p:nvPr/>
            </p:nvSpPr>
            <p:spPr>
              <a:xfrm>
                <a:off x="1647825" y="4514850"/>
                <a:ext cx="752322" cy="64960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−4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88" name="テキスト ボックス 87">
                <a:extLst>
                  <a:ext uri="{FF2B5EF4-FFF2-40B4-BE49-F238E27FC236}">
                    <a16:creationId xmlns:a16="http://schemas.microsoft.com/office/drawing/2014/main" id="{48E83BB8-A870-4214-AA91-A78BF31698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7825" y="4514850"/>
                <a:ext cx="752322" cy="649601"/>
              </a:xfrm>
              <a:prstGeom prst="rect">
                <a:avLst/>
              </a:prstGeom>
              <a:blipFill>
                <a:blip r:embed="rId3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9" name="テキスト ボックス 88">
                <a:extLst>
                  <a:ext uri="{FF2B5EF4-FFF2-40B4-BE49-F238E27FC236}">
                    <a16:creationId xmlns:a16="http://schemas.microsoft.com/office/drawing/2014/main" id="{588A6A2A-5821-430E-8054-AE55ADB555FE}"/>
                  </a:ext>
                </a:extLst>
              </p:cNvPr>
              <p:cNvSpPr txBox="1"/>
              <p:nvPr/>
            </p:nvSpPr>
            <p:spPr>
              <a:xfrm>
                <a:off x="514350" y="5886450"/>
                <a:ext cx="532710" cy="2777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𝐴𝑄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89" name="テキスト ボックス 88">
                <a:extLst>
                  <a:ext uri="{FF2B5EF4-FFF2-40B4-BE49-F238E27FC236}">
                    <a16:creationId xmlns:a16="http://schemas.microsoft.com/office/drawing/2014/main" id="{588A6A2A-5821-430E-8054-AE55ADB555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350" y="5886450"/>
                <a:ext cx="532710" cy="277768"/>
              </a:xfrm>
              <a:prstGeom prst="rect">
                <a:avLst/>
              </a:prstGeom>
              <a:blipFill>
                <a:blip r:embed="rId34"/>
                <a:stretch>
                  <a:fillRect l="-11364" r="-2273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0" name="テキスト ボックス 89">
                <a:extLst>
                  <a:ext uri="{FF2B5EF4-FFF2-40B4-BE49-F238E27FC236}">
                    <a16:creationId xmlns:a16="http://schemas.microsoft.com/office/drawing/2014/main" id="{9FDF4725-2F3D-4614-B015-C416294CBD62}"/>
                  </a:ext>
                </a:extLst>
              </p:cNvPr>
              <p:cNvSpPr txBox="1"/>
              <p:nvPr/>
            </p:nvSpPr>
            <p:spPr>
              <a:xfrm>
                <a:off x="1057275" y="5457825"/>
                <a:ext cx="579646" cy="110761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f>
                                  <m:fPr>
                                    <m:ctrlP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  <m:t>16</m:t>
                                    </m:r>
                                  </m:num>
                                  <m:den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den>
                                </m:f>
                              </m:e>
                            </m:mr>
                            <m:mr>
                              <m:e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  <m:t>38</m:t>
                                    </m:r>
                                  </m:num>
                                  <m:den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den>
                                </m:f>
                              </m:e>
                            </m:mr>
                            <m:mr>
                              <m:e>
                                <m:f>
                                  <m:fPr>
                                    <m:ctrlP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  <m:t>8</m:t>
                                    </m:r>
                                  </m:num>
                                  <m:den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den>
                                </m:f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90" name="テキスト ボックス 89">
                <a:extLst>
                  <a:ext uri="{FF2B5EF4-FFF2-40B4-BE49-F238E27FC236}">
                    <a16:creationId xmlns:a16="http://schemas.microsoft.com/office/drawing/2014/main" id="{9FDF4725-2F3D-4614-B015-C416294CBD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7275" y="5457825"/>
                <a:ext cx="579646" cy="1107611"/>
              </a:xfrm>
              <a:prstGeom prst="rect">
                <a:avLst/>
              </a:prstGeom>
              <a:blipFill>
                <a:blip r:embed="rId3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1" name="Arc 72">
            <a:extLst>
              <a:ext uri="{FF2B5EF4-FFF2-40B4-BE49-F238E27FC236}">
                <a16:creationId xmlns:a16="http://schemas.microsoft.com/office/drawing/2014/main" id="{396B536F-DB79-401F-8BEA-DA0DB3CAF472}"/>
              </a:ext>
            </a:extLst>
          </p:cNvPr>
          <p:cNvSpPr/>
          <p:nvPr/>
        </p:nvSpPr>
        <p:spPr>
          <a:xfrm>
            <a:off x="2435188" y="4133850"/>
            <a:ext cx="231811" cy="744583"/>
          </a:xfrm>
          <a:prstGeom prst="arc">
            <a:avLst>
              <a:gd name="adj1" fmla="val 16200000"/>
              <a:gd name="adj2" fmla="val 5501084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2" name="TextBox 73">
            <a:extLst>
              <a:ext uri="{FF2B5EF4-FFF2-40B4-BE49-F238E27FC236}">
                <a16:creationId xmlns:a16="http://schemas.microsoft.com/office/drawing/2014/main" id="{5D7B2788-3FC3-42E9-AE10-5541B6611C44}"/>
              </a:ext>
            </a:extLst>
          </p:cNvPr>
          <p:cNvSpPr txBox="1"/>
          <p:nvPr/>
        </p:nvSpPr>
        <p:spPr>
          <a:xfrm>
            <a:off x="2623185" y="4225472"/>
            <a:ext cx="1234440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coordinates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93" name="Arc 72">
            <a:extLst>
              <a:ext uri="{FF2B5EF4-FFF2-40B4-BE49-F238E27FC236}">
                <a16:creationId xmlns:a16="http://schemas.microsoft.com/office/drawing/2014/main" id="{51B5BE51-613F-49B8-8513-5FDA5E646A3E}"/>
              </a:ext>
            </a:extLst>
          </p:cNvPr>
          <p:cNvSpPr/>
          <p:nvPr/>
        </p:nvSpPr>
        <p:spPr>
          <a:xfrm>
            <a:off x="2311363" y="4924425"/>
            <a:ext cx="231812" cy="1038225"/>
          </a:xfrm>
          <a:prstGeom prst="arc">
            <a:avLst>
              <a:gd name="adj1" fmla="val 16200000"/>
              <a:gd name="adj2" fmla="val 5501084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4" name="TextBox 73">
            <a:extLst>
              <a:ext uri="{FF2B5EF4-FFF2-40B4-BE49-F238E27FC236}">
                <a16:creationId xmlns:a16="http://schemas.microsoft.com/office/drawing/2014/main" id="{B9D6BB87-8497-4D31-9E8D-287BCADFEE85}"/>
              </a:ext>
            </a:extLst>
          </p:cNvPr>
          <p:cNvSpPr txBox="1"/>
          <p:nvPr/>
        </p:nvSpPr>
        <p:spPr>
          <a:xfrm>
            <a:off x="2508885" y="5353050"/>
            <a:ext cx="98679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7090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/>
      <p:bldP spid="5" grpId="0"/>
      <p:bldP spid="86" grpId="0"/>
      <p:bldP spid="87" grpId="0"/>
      <p:bldP spid="88" grpId="0"/>
      <p:bldP spid="89" grpId="0"/>
      <p:bldP spid="90" grpId="0"/>
      <p:bldP spid="91" grpId="0" animBg="1"/>
      <p:bldP spid="92" grpId="0"/>
      <p:bldP spid="93" grpId="0" animBg="1"/>
      <p:bldP spid="9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Vectors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534896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find the perpendicular distance between:</a:t>
            </a: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altLang="en-US" sz="1600" b="1" dirty="0">
                <a:latin typeface="Comic Sans MS" panose="030F0702030302020204" pitchFamily="66" charset="0"/>
                <a:sym typeface="Wingdings" panose="05000000000000000000" pitchFamily="2" charset="2"/>
              </a:rPr>
              <a:t>Two lines</a:t>
            </a: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altLang="en-US" sz="1600" b="1" dirty="0">
                <a:latin typeface="Comic Sans MS" panose="030F0702030302020204" pitchFamily="66" charset="0"/>
                <a:sym typeface="Wingdings" panose="05000000000000000000" pitchFamily="2" charset="2"/>
              </a:rPr>
              <a:t>A point and a line</a:t>
            </a: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altLang="en-US" sz="1600" b="1" dirty="0">
                <a:latin typeface="Comic Sans MS" panose="030F0702030302020204" pitchFamily="66" charset="0"/>
                <a:sym typeface="Wingdings" panose="05000000000000000000" pitchFamily="2" charset="2"/>
              </a:rPr>
              <a:t>A point and a plane</a:t>
            </a:r>
            <a:endParaRPr lang="en-US" alt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en-US" alt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9F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0" y="0"/>
                <a:ext cx="196316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>
                          <a:latin typeface="Cambria Math"/>
                        </a:rPr>
                        <m:t>𝒂</m:t>
                      </m:r>
                      <m:r>
                        <a:rPr lang="en-GB" i="1">
                          <a:latin typeface="Cambria Math"/>
                        </a:rPr>
                        <m:t>.</m:t>
                      </m:r>
                      <m:r>
                        <a:rPr lang="en-GB" b="1" i="1">
                          <a:latin typeface="Cambria Math"/>
                        </a:rPr>
                        <m:t>𝒃</m:t>
                      </m:r>
                      <m:r>
                        <a:rPr lang="en-GB" i="1"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1" i="1">
                              <a:latin typeface="Cambria Math"/>
                            </a:rPr>
                            <m:t>𝒂</m:t>
                          </m:r>
                        </m:e>
                      </m:d>
                      <m:r>
                        <a:rPr lang="en-GB" i="1">
                          <a:latin typeface="Cambria Math"/>
                        </a:rPr>
                        <m:t>|</m:t>
                      </m:r>
                      <m:r>
                        <a:rPr lang="en-GB" b="1" i="1">
                          <a:latin typeface="Cambria Math"/>
                        </a:rPr>
                        <m:t>𝒃</m:t>
                      </m:r>
                      <m:r>
                        <a:rPr lang="en-GB" i="1">
                          <a:latin typeface="Cambria Math"/>
                        </a:rPr>
                        <m:t>|</m:t>
                      </m:r>
                      <m:r>
                        <a:rPr lang="en-GB" i="1">
                          <a:latin typeface="Cambria Math"/>
                        </a:rPr>
                        <m:t>𝑐𝑜𝑠</m:t>
                      </m:r>
                      <m:r>
                        <a:rPr lang="en-GB" i="1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963165" cy="369332"/>
              </a:xfrm>
              <a:prstGeom prst="rect">
                <a:avLst/>
              </a:prstGeom>
              <a:blipFill>
                <a:blip r:embed="rId6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0" y="409303"/>
                <a:ext cx="3152502" cy="64248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For the normal vector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2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mr>
                          <m:mr>
                            <m:e>
                              <m: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mr>
                          <m:mr>
                            <m:e>
                              <m: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12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, the equation of the plane will be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𝑎𝑥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𝑏𝑦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𝑐𝑧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endParaRPr lang="en-GB" sz="12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09303"/>
                <a:ext cx="3152502" cy="642484"/>
              </a:xfrm>
              <a:prstGeom prst="rect">
                <a:avLst/>
              </a:prstGeom>
              <a:blipFill>
                <a:blip r:embed="rId7"/>
                <a:stretch>
                  <a:fillRect l="-1161" r="-2708" b="-132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7630765" y="0"/>
                <a:ext cx="1513235" cy="45679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begChr m:val="|"/>
                              <m:endChr m:val="|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nor/>
                                </m:rPr>
                                <a:rPr lang="en-US" sz="1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m:rPr>
                                  <m:nor/>
                                </m:rPr>
                                <a:rPr lang="en-US" sz="1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  <m:r>
                                <m:rPr>
                                  <m:nor/>
                                </m:rPr>
                                <a:rPr lang="en-US" sz="1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+ </m:t>
                              </m:r>
                              <m:r>
                                <m:rPr>
                                  <m:nor/>
                                </m:rPr>
                                <a:rPr lang="en-US" sz="1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𝑏</m:t>
                              </m:r>
                              <m:r>
                                <m:rPr>
                                  <m:nor/>
                                </m:rPr>
                                <a:rPr lang="en-US" sz="1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  <m:r>
                                <m:rPr>
                                  <m:nor/>
                                </m:rPr>
                                <a:rPr lang="en-US" sz="1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+ </m:t>
                              </m:r>
                              <m:r>
                                <m:rPr>
                                  <m:nor/>
                                </m:rPr>
                                <a:rPr lang="en-US" sz="1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  <m:r>
                                <m:rPr>
                                  <m:nor/>
                                </m:rPr>
                                <a:rPr lang="en-US" sz="1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𝛾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</m:e>
                          </m: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30765" y="0"/>
                <a:ext cx="1513235" cy="456792"/>
              </a:xfrm>
              <a:prstGeom prst="rect">
                <a:avLst/>
              </a:prstGeom>
              <a:blipFill>
                <a:blip r:embed="rId10"/>
                <a:stretch>
                  <a:fillRect t="-1333" b="-1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327577" y="0"/>
                <a:ext cx="1765123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𝑆h𝑜𝑟𝑡𝑒𝑠𝑡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𝑑𝑖𝑠𝑡𝑎𝑛𝑐𝑒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𝑓𝑟𝑜𝑚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𝑡h𝑒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1400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𝑜𝑟𝑖𝑔𝑖𝑛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𝑡𝑜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𝑝𝑙𝑎𝑛𝑒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7577" y="0"/>
                <a:ext cx="1765123" cy="430887"/>
              </a:xfrm>
              <a:prstGeom prst="rect">
                <a:avLst/>
              </a:prstGeom>
              <a:blipFill>
                <a:blip r:embed="rId11"/>
                <a:stretch>
                  <a:fillRect l="-3806" r="-26990" b="-140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5435777" y="0"/>
                <a:ext cx="1155523" cy="44929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5777" y="0"/>
                <a:ext cx="1155523" cy="449290"/>
              </a:xfrm>
              <a:prstGeom prst="rect">
                <a:avLst/>
              </a:prstGeom>
              <a:blipFill>
                <a:blip r:embed="rId12"/>
                <a:stretch>
                  <a:fillRect b="-121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2278048" y="107359"/>
                <a:ext cx="753732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. </m:t>
                      </m:r>
                      <m:acc>
                        <m:accPr>
                          <m:chr m:val="̂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𝒏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𝑘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8048" y="107359"/>
                <a:ext cx="753732" cy="246221"/>
              </a:xfrm>
              <a:prstGeom prst="rect">
                <a:avLst/>
              </a:prstGeom>
              <a:blipFill>
                <a:blip r:embed="rId13"/>
                <a:stretch>
                  <a:fillRect l="-4065" t="-20000" r="-5691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Parallelogram 10"/>
          <p:cNvSpPr/>
          <p:nvPr/>
        </p:nvSpPr>
        <p:spPr>
          <a:xfrm>
            <a:off x="3903024" y="1861128"/>
            <a:ext cx="4998720" cy="1210492"/>
          </a:xfrm>
          <a:prstGeom prst="parallelogram">
            <a:avLst>
              <a:gd name="adj" fmla="val 133004"/>
            </a:avLst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4110447" y="1297577"/>
            <a:ext cx="4606833" cy="2238103"/>
          </a:xfrm>
          <a:prstGeom prst="straightConnector1">
            <a:avLst/>
          </a:prstGeom>
          <a:ln w="22225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Group 20"/>
          <p:cNvGrpSpPr/>
          <p:nvPr/>
        </p:nvGrpSpPr>
        <p:grpSpPr>
          <a:xfrm>
            <a:off x="6307349" y="2368790"/>
            <a:ext cx="127091" cy="123099"/>
            <a:chOff x="6979103" y="5050971"/>
            <a:chExt cx="127091" cy="123099"/>
          </a:xfrm>
        </p:grpSpPr>
        <p:cxnSp>
          <p:nvCxnSpPr>
            <p:cNvPr id="22" name="Straight Connector 21"/>
            <p:cNvCxnSpPr/>
            <p:nvPr/>
          </p:nvCxnSpPr>
          <p:spPr>
            <a:xfrm>
              <a:off x="6984274" y="5050971"/>
              <a:ext cx="121920" cy="12192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6979103" y="5052150"/>
              <a:ext cx="121920" cy="12192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5" name="Straight Arrow Connector 34"/>
          <p:cNvCxnSpPr/>
          <p:nvPr/>
        </p:nvCxnSpPr>
        <p:spPr>
          <a:xfrm>
            <a:off x="4045133" y="1301931"/>
            <a:ext cx="4606833" cy="2238103"/>
          </a:xfrm>
          <a:prstGeom prst="straightConnector1">
            <a:avLst/>
          </a:prstGeom>
          <a:ln w="22225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8751067" y="1145666"/>
                <a:ext cx="174791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𝑙</m:t>
                          </m:r>
                        </m:e>
                        <m:sub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51067" y="1145666"/>
                <a:ext cx="174791" cy="215444"/>
              </a:xfrm>
              <a:prstGeom prst="rect">
                <a:avLst/>
              </a:prstGeom>
              <a:blipFill>
                <a:blip r:embed="rId14"/>
                <a:stretch>
                  <a:fillRect l="-28571" r="-7143" b="-142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8711878" y="3492626"/>
                <a:ext cx="17896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𝑙</m:t>
                          </m:r>
                        </m:e>
                        <m:sub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11878" y="3492626"/>
                <a:ext cx="178960" cy="215444"/>
              </a:xfrm>
              <a:prstGeom prst="rect">
                <a:avLst/>
              </a:prstGeom>
              <a:blipFill>
                <a:blip r:embed="rId15"/>
                <a:stretch>
                  <a:fillRect l="-24138" r="-6897" b="-142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6987721" y="782865"/>
                <a:ext cx="1616725" cy="5697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−6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87721" y="782865"/>
                <a:ext cx="1616725" cy="569771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3" name="Group 42"/>
          <p:cNvGrpSpPr/>
          <p:nvPr/>
        </p:nvGrpSpPr>
        <p:grpSpPr>
          <a:xfrm>
            <a:off x="7652823" y="2355728"/>
            <a:ext cx="127091" cy="123099"/>
            <a:chOff x="6979103" y="5050971"/>
            <a:chExt cx="127091" cy="123099"/>
          </a:xfrm>
        </p:grpSpPr>
        <p:cxnSp>
          <p:nvCxnSpPr>
            <p:cNvPr id="44" name="Straight Connector 43"/>
            <p:cNvCxnSpPr/>
            <p:nvPr/>
          </p:nvCxnSpPr>
          <p:spPr>
            <a:xfrm>
              <a:off x="6984274" y="5050971"/>
              <a:ext cx="121920" cy="12192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flipH="1">
              <a:off x="6979103" y="5052150"/>
              <a:ext cx="121920" cy="12192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8" name="Straight Arrow Connector 47"/>
          <p:cNvCxnSpPr/>
          <p:nvPr/>
        </p:nvCxnSpPr>
        <p:spPr>
          <a:xfrm flipV="1">
            <a:off x="7707087" y="1463042"/>
            <a:ext cx="1" cy="2037803"/>
          </a:xfrm>
          <a:prstGeom prst="straightConnector1">
            <a:avLst/>
          </a:prstGeom>
          <a:ln w="22225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7536361" y="3656694"/>
                <a:ext cx="155491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𝒏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36361" y="3656694"/>
                <a:ext cx="155491" cy="215444"/>
              </a:xfrm>
              <a:prstGeom prst="rect">
                <a:avLst/>
              </a:prstGeom>
              <a:blipFill>
                <a:blip r:embed="rId17"/>
                <a:stretch>
                  <a:fillRect l="-15385" r="-153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7666990" y="3473815"/>
                <a:ext cx="492892" cy="5683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66990" y="3473815"/>
                <a:ext cx="492892" cy="568361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6" name="Group 55"/>
          <p:cNvGrpSpPr/>
          <p:nvPr/>
        </p:nvGrpSpPr>
        <p:grpSpPr>
          <a:xfrm>
            <a:off x="7639760" y="3004517"/>
            <a:ext cx="127091" cy="123099"/>
            <a:chOff x="6979103" y="5050971"/>
            <a:chExt cx="127091" cy="123099"/>
          </a:xfrm>
        </p:grpSpPr>
        <p:cxnSp>
          <p:nvCxnSpPr>
            <p:cNvPr id="57" name="Straight Connector 56"/>
            <p:cNvCxnSpPr/>
            <p:nvPr/>
          </p:nvCxnSpPr>
          <p:spPr>
            <a:xfrm>
              <a:off x="6984274" y="5050971"/>
              <a:ext cx="121920" cy="12192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flipH="1">
              <a:off x="6979103" y="5052150"/>
              <a:ext cx="121920" cy="12192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9" name="Group 58"/>
          <p:cNvGrpSpPr/>
          <p:nvPr/>
        </p:nvGrpSpPr>
        <p:grpSpPr>
          <a:xfrm>
            <a:off x="7644115" y="1711294"/>
            <a:ext cx="127091" cy="123099"/>
            <a:chOff x="6979103" y="5050971"/>
            <a:chExt cx="127091" cy="123099"/>
          </a:xfrm>
        </p:grpSpPr>
        <p:cxnSp>
          <p:nvCxnSpPr>
            <p:cNvPr id="60" name="Straight Connector 59"/>
            <p:cNvCxnSpPr/>
            <p:nvPr/>
          </p:nvCxnSpPr>
          <p:spPr>
            <a:xfrm>
              <a:off x="6984274" y="5050971"/>
              <a:ext cx="121920" cy="12192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flipH="1">
              <a:off x="6979103" y="5052150"/>
              <a:ext cx="121920" cy="12192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7815622" y="2269433"/>
                <a:ext cx="196721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𝑀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5622" y="2269433"/>
                <a:ext cx="196721" cy="215444"/>
              </a:xfrm>
              <a:prstGeom prst="rect">
                <a:avLst/>
              </a:prstGeom>
              <a:blipFill>
                <a:blip r:embed="rId19"/>
                <a:stretch>
                  <a:fillRect l="-21875" r="-18750" b="-2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3737833" y="2835854"/>
                <a:ext cx="16190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Π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7833" y="2835854"/>
                <a:ext cx="161904" cy="215444"/>
              </a:xfrm>
              <a:prstGeom prst="rect">
                <a:avLst/>
              </a:prstGeom>
              <a:blipFill>
                <a:blip r:embed="rId21"/>
                <a:stretch>
                  <a:fillRect l="-25926" r="-22222" b="-2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3163958" y="3097112"/>
                <a:ext cx="130965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2</m:t>
                      </m:r>
                      <m:r>
                        <a:rPr lang="en-US" alt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  <m:r>
                        <a:rPr lang="en-US" alt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−3</m:t>
                      </m:r>
                      <m:r>
                        <a:rPr lang="en-US" alt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𝑦</m:t>
                      </m:r>
                      <m:r>
                        <a:rPr lang="en-US" alt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alt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𝑧</m:t>
                      </m:r>
                      <m:r>
                        <a:rPr lang="en-US" alt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=8</m:t>
                      </m:r>
                    </m:oMath>
                  </m:oMathPara>
                </a14:m>
                <a:endParaRPr lang="en-US" alt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3958" y="3097112"/>
                <a:ext cx="1309654" cy="215444"/>
              </a:xfrm>
              <a:prstGeom prst="rect">
                <a:avLst/>
              </a:prstGeom>
              <a:blipFill>
                <a:blip r:embed="rId22"/>
                <a:stretch>
                  <a:fillRect l="-4186" b="-342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49">
                <a:extLst>
                  <a:ext uri="{FF2B5EF4-FFF2-40B4-BE49-F238E27FC236}">
                    <a16:creationId xmlns:a16="http://schemas.microsoft.com/office/drawing/2014/main" id="{536F7C5A-AD19-46D6-8FA0-8D14F55DD0D2}"/>
                  </a:ext>
                </a:extLst>
              </p:cNvPr>
              <p:cNvSpPr txBox="1"/>
              <p:nvPr/>
            </p:nvSpPr>
            <p:spPr>
              <a:xfrm>
                <a:off x="6052136" y="2326039"/>
                <a:ext cx="15562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0" name="TextBox 49">
                <a:extLst>
                  <a:ext uri="{FF2B5EF4-FFF2-40B4-BE49-F238E27FC236}">
                    <a16:creationId xmlns:a16="http://schemas.microsoft.com/office/drawing/2014/main" id="{536F7C5A-AD19-46D6-8FA0-8D14F55DD0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2136" y="2326039"/>
                <a:ext cx="155620" cy="215444"/>
              </a:xfrm>
              <a:prstGeom prst="rect">
                <a:avLst/>
              </a:prstGeom>
              <a:blipFill>
                <a:blip r:embed="rId23"/>
                <a:stretch>
                  <a:fillRect l="-28000" r="-24000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76">
                <a:extLst>
                  <a:ext uri="{FF2B5EF4-FFF2-40B4-BE49-F238E27FC236}">
                    <a16:creationId xmlns:a16="http://schemas.microsoft.com/office/drawing/2014/main" id="{85C6020E-6697-41C7-ABE9-7EF8D63AF65C}"/>
                  </a:ext>
                </a:extLst>
              </p:cNvPr>
              <p:cNvSpPr txBox="1"/>
              <p:nvPr/>
            </p:nvSpPr>
            <p:spPr>
              <a:xfrm>
                <a:off x="6536550" y="2312976"/>
                <a:ext cx="72404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(6,0,−4)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1" name="TextBox 76">
                <a:extLst>
                  <a:ext uri="{FF2B5EF4-FFF2-40B4-BE49-F238E27FC236}">
                    <a16:creationId xmlns:a16="http://schemas.microsoft.com/office/drawing/2014/main" id="{85C6020E-6697-41C7-ABE9-7EF8D63AF6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36550" y="2312976"/>
                <a:ext cx="724044" cy="215444"/>
              </a:xfrm>
              <a:prstGeom prst="rect">
                <a:avLst/>
              </a:prstGeom>
              <a:blipFill>
                <a:blip r:embed="rId24"/>
                <a:stretch>
                  <a:fillRect l="-7563" r="-8403" b="-30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61">
                <a:extLst>
                  <a:ext uri="{FF2B5EF4-FFF2-40B4-BE49-F238E27FC236}">
                    <a16:creationId xmlns:a16="http://schemas.microsoft.com/office/drawing/2014/main" id="{AC0D1663-8918-438B-8034-9FB7633298C5}"/>
                  </a:ext>
                </a:extLst>
              </p:cNvPr>
              <p:cNvSpPr txBox="1"/>
              <p:nvPr/>
            </p:nvSpPr>
            <p:spPr>
              <a:xfrm>
                <a:off x="7720372" y="1507433"/>
                <a:ext cx="15504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7" name="TextBox 61">
                <a:extLst>
                  <a:ext uri="{FF2B5EF4-FFF2-40B4-BE49-F238E27FC236}">
                    <a16:creationId xmlns:a16="http://schemas.microsoft.com/office/drawing/2014/main" id="{AC0D1663-8918-438B-8034-9FB7633298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20372" y="1507433"/>
                <a:ext cx="155042" cy="215444"/>
              </a:xfrm>
              <a:prstGeom prst="rect">
                <a:avLst/>
              </a:prstGeom>
              <a:blipFill>
                <a:blip r:embed="rId25"/>
                <a:stretch>
                  <a:fillRect l="-26923" r="-19231" b="-2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63">
                <a:extLst>
                  <a:ext uri="{FF2B5EF4-FFF2-40B4-BE49-F238E27FC236}">
                    <a16:creationId xmlns:a16="http://schemas.microsoft.com/office/drawing/2014/main" id="{1E09E8EF-9C88-480A-B560-6D6AA2F0FD6D}"/>
                  </a:ext>
                </a:extLst>
              </p:cNvPr>
              <p:cNvSpPr txBox="1"/>
              <p:nvPr/>
            </p:nvSpPr>
            <p:spPr>
              <a:xfrm>
                <a:off x="6927923" y="1564098"/>
                <a:ext cx="72558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2,4,−6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8" name="TextBox 63">
                <a:extLst>
                  <a:ext uri="{FF2B5EF4-FFF2-40B4-BE49-F238E27FC236}">
                    <a16:creationId xmlns:a16="http://schemas.microsoft.com/office/drawing/2014/main" id="{1E09E8EF-9C88-480A-B560-6D6AA2F0FD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7923" y="1564098"/>
                <a:ext cx="725583" cy="215444"/>
              </a:xfrm>
              <a:prstGeom prst="rect">
                <a:avLst/>
              </a:prstGeom>
              <a:blipFill>
                <a:blip r:embed="rId26"/>
                <a:stretch>
                  <a:fillRect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61">
                <a:extLst>
                  <a:ext uri="{FF2B5EF4-FFF2-40B4-BE49-F238E27FC236}">
                    <a16:creationId xmlns:a16="http://schemas.microsoft.com/office/drawing/2014/main" id="{33785E05-C152-402B-BDD5-841B04CDBFC0}"/>
                  </a:ext>
                </a:extLst>
              </p:cNvPr>
              <p:cNvSpPr txBox="1"/>
              <p:nvPr/>
            </p:nvSpPr>
            <p:spPr>
              <a:xfrm>
                <a:off x="7491772" y="3040958"/>
                <a:ext cx="167161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𝑄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2" name="TextBox 61">
                <a:extLst>
                  <a:ext uri="{FF2B5EF4-FFF2-40B4-BE49-F238E27FC236}">
                    <a16:creationId xmlns:a16="http://schemas.microsoft.com/office/drawing/2014/main" id="{33785E05-C152-402B-BDD5-841B04CDBF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91772" y="3040958"/>
                <a:ext cx="167161" cy="215444"/>
              </a:xfrm>
              <a:prstGeom prst="rect">
                <a:avLst/>
              </a:prstGeom>
              <a:blipFill>
                <a:blip r:embed="rId27"/>
                <a:stretch>
                  <a:fillRect l="-37037" r="-33333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3" name="Rectangle 6">
                <a:extLst>
                  <a:ext uri="{FF2B5EF4-FFF2-40B4-BE49-F238E27FC236}">
                    <a16:creationId xmlns:a16="http://schemas.microsoft.com/office/drawing/2014/main" id="{ECEE6D22-9879-42B9-9757-2F9E53A9BB4B}"/>
                  </a:ext>
                </a:extLst>
              </p:cNvPr>
              <p:cNvSpPr/>
              <p:nvPr/>
            </p:nvSpPr>
            <p:spPr>
              <a:xfrm>
                <a:off x="6336181" y="3120055"/>
                <a:ext cx="1260345" cy="47269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1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  <m:t>58</m:t>
                              </m:r>
                            </m:num>
                            <m:den>
                              <m: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den>
                          </m:f>
                          <m:r>
                            <a:rPr lang="en-US" sz="1100" b="0" i="1" smtClean="0">
                              <a:latin typeface="Cambria Math" panose="02040503050406030204" pitchFamily="18" charset="0"/>
                            </a:rPr>
                            <m:t>,−</m:t>
                          </m:r>
                          <m:f>
                            <m:fPr>
                              <m:ctrlP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  <m:t>38</m:t>
                              </m:r>
                            </m:num>
                            <m:den>
                              <m: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den>
                          </m:f>
                          <m:r>
                            <a:rPr lang="en-US" sz="1100" b="0" i="1" smtClean="0">
                              <a:latin typeface="Cambria Math" panose="02040503050406030204" pitchFamily="18" charset="0"/>
                            </a:rPr>
                            <m:t>,−</m:t>
                          </m:r>
                          <m:f>
                            <m:fPr>
                              <m:ctrlP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  <m:t>20</m:t>
                              </m:r>
                            </m:num>
                            <m:den>
                              <m: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83" name="Rectangle 6">
                <a:extLst>
                  <a:ext uri="{FF2B5EF4-FFF2-40B4-BE49-F238E27FC236}">
                    <a16:creationId xmlns:a16="http://schemas.microsoft.com/office/drawing/2014/main" id="{ECEE6D22-9879-42B9-9757-2F9E53A9BB4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6181" y="3120055"/>
                <a:ext cx="1260345" cy="472694"/>
              </a:xfrm>
              <a:prstGeom prst="rect">
                <a:avLst/>
              </a:prstGeom>
              <a:blipFill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Box 64">
                <a:extLst>
                  <a:ext uri="{FF2B5EF4-FFF2-40B4-BE49-F238E27FC236}">
                    <a16:creationId xmlns:a16="http://schemas.microsoft.com/office/drawing/2014/main" id="{768770FF-70B9-4EC7-A1E4-178FC1428DE1}"/>
                  </a:ext>
                </a:extLst>
              </p:cNvPr>
              <p:cNvSpPr txBox="1"/>
              <p:nvPr/>
            </p:nvSpPr>
            <p:spPr>
              <a:xfrm>
                <a:off x="113919" y="3186607"/>
                <a:ext cx="3010282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Finally, to find the equation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𝑙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we first need to find the direction vector from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to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5" name="TextBox 64">
                <a:extLst>
                  <a:ext uri="{FF2B5EF4-FFF2-40B4-BE49-F238E27FC236}">
                    <a16:creationId xmlns:a16="http://schemas.microsoft.com/office/drawing/2014/main" id="{768770FF-70B9-4EC7-A1E4-178FC1428D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919" y="3186607"/>
                <a:ext cx="3010282" cy="738664"/>
              </a:xfrm>
              <a:prstGeom prst="rect">
                <a:avLst/>
              </a:prstGeom>
              <a:blipFill>
                <a:blip r:embed="rId29"/>
                <a:stretch>
                  <a:fillRect l="-405" t="-1653" r="-1619" b="-74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テキスト ボックス 62">
                <a:extLst>
                  <a:ext uri="{FF2B5EF4-FFF2-40B4-BE49-F238E27FC236}">
                    <a16:creationId xmlns:a16="http://schemas.microsoft.com/office/drawing/2014/main" id="{79E37775-B963-4956-8FDE-EC4B126509E9}"/>
                  </a:ext>
                </a:extLst>
              </p:cNvPr>
              <p:cNvSpPr txBox="1"/>
              <p:nvPr/>
            </p:nvSpPr>
            <p:spPr>
              <a:xfrm>
                <a:off x="447675" y="4419600"/>
                <a:ext cx="532710" cy="2777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𝐴𝑄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63" name="テキスト ボックス 62">
                <a:extLst>
                  <a:ext uri="{FF2B5EF4-FFF2-40B4-BE49-F238E27FC236}">
                    <a16:creationId xmlns:a16="http://schemas.microsoft.com/office/drawing/2014/main" id="{79E37775-B963-4956-8FDE-EC4B126509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675" y="4419600"/>
                <a:ext cx="532710" cy="277768"/>
              </a:xfrm>
              <a:prstGeom prst="rect">
                <a:avLst/>
              </a:prstGeom>
              <a:blipFill>
                <a:blip r:embed="rId30"/>
                <a:stretch>
                  <a:fillRect l="-11364" r="-2273" b="-239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テキスト ボックス 63">
                <a:extLst>
                  <a:ext uri="{FF2B5EF4-FFF2-40B4-BE49-F238E27FC236}">
                    <a16:creationId xmlns:a16="http://schemas.microsoft.com/office/drawing/2014/main" id="{F916B5ED-CBDA-4C9B-8B65-3EADAAC87386}"/>
                  </a:ext>
                </a:extLst>
              </p:cNvPr>
              <p:cNvSpPr txBox="1"/>
              <p:nvPr/>
            </p:nvSpPr>
            <p:spPr>
              <a:xfrm>
                <a:off x="990600" y="3990975"/>
                <a:ext cx="579646" cy="110761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f>
                                  <m:fPr>
                                    <m:ctrlP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  <m:t>16</m:t>
                                    </m:r>
                                  </m:num>
                                  <m:den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den>
                                </m:f>
                              </m:e>
                            </m:mr>
                            <m:mr>
                              <m:e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  <m:t>38</m:t>
                                    </m:r>
                                  </m:num>
                                  <m:den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den>
                                </m:f>
                              </m:e>
                            </m:mr>
                            <m:mr>
                              <m:e>
                                <m:f>
                                  <m:fPr>
                                    <m:ctrlP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  <m:t>8</m:t>
                                    </m:r>
                                  </m:num>
                                  <m:den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den>
                                </m:f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64" name="テキスト ボックス 63">
                <a:extLst>
                  <a:ext uri="{FF2B5EF4-FFF2-40B4-BE49-F238E27FC236}">
                    <a16:creationId xmlns:a16="http://schemas.microsoft.com/office/drawing/2014/main" id="{F916B5ED-CBDA-4C9B-8B65-3EADAAC873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3990975"/>
                <a:ext cx="579646" cy="1107611"/>
              </a:xfrm>
              <a:prstGeom prst="rect">
                <a:avLst/>
              </a:prstGeom>
              <a:blipFill>
                <a:blip r:embed="rId3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テキスト ボックス 64">
                <a:extLst>
                  <a:ext uri="{FF2B5EF4-FFF2-40B4-BE49-F238E27FC236}">
                    <a16:creationId xmlns:a16="http://schemas.microsoft.com/office/drawing/2014/main" id="{D02B2B96-98AA-4B9C-B15C-1BB2780E22C3}"/>
                  </a:ext>
                </a:extLst>
              </p:cNvPr>
              <p:cNvSpPr txBox="1"/>
              <p:nvPr/>
            </p:nvSpPr>
            <p:spPr>
              <a:xfrm>
                <a:off x="438150" y="5343525"/>
                <a:ext cx="1221296" cy="64960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𝐴𝑄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−19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65" name="テキスト ボックス 64">
                <a:extLst>
                  <a:ext uri="{FF2B5EF4-FFF2-40B4-BE49-F238E27FC236}">
                    <a16:creationId xmlns:a16="http://schemas.microsoft.com/office/drawing/2014/main" id="{D02B2B96-98AA-4B9C-B15C-1BB2780E22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150" y="5343525"/>
                <a:ext cx="1221296" cy="649601"/>
              </a:xfrm>
              <a:prstGeom prst="rect">
                <a:avLst/>
              </a:prstGeom>
              <a:blipFill>
                <a:blip r:embed="rId3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6" name="Arc 72">
            <a:extLst>
              <a:ext uri="{FF2B5EF4-FFF2-40B4-BE49-F238E27FC236}">
                <a16:creationId xmlns:a16="http://schemas.microsoft.com/office/drawing/2014/main" id="{D7CCAB7A-BBE7-4BBE-8C85-50C59D2DA1B0}"/>
              </a:ext>
            </a:extLst>
          </p:cNvPr>
          <p:cNvSpPr/>
          <p:nvPr/>
        </p:nvSpPr>
        <p:spPr>
          <a:xfrm>
            <a:off x="1720813" y="4543425"/>
            <a:ext cx="231812" cy="1038225"/>
          </a:xfrm>
          <a:prstGeom prst="arc">
            <a:avLst>
              <a:gd name="adj1" fmla="val 16200000"/>
              <a:gd name="adj2" fmla="val 5501084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73">
                <a:extLst>
                  <a:ext uri="{FF2B5EF4-FFF2-40B4-BE49-F238E27FC236}">
                    <a16:creationId xmlns:a16="http://schemas.microsoft.com/office/drawing/2014/main" id="{CFDF1F3B-E764-4DB2-8B48-3B4BD0F3A3BE}"/>
                  </a:ext>
                </a:extLst>
              </p:cNvPr>
              <p:cNvSpPr txBox="1"/>
              <p:nvPr/>
            </p:nvSpPr>
            <p:spPr>
              <a:xfrm>
                <a:off x="1965960" y="4781550"/>
                <a:ext cx="1672590" cy="51892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Multiply each value by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to simplify it</a:t>
                </a:r>
              </a:p>
            </p:txBody>
          </p:sp>
        </mc:Choice>
        <mc:Fallback xmlns="">
          <p:sp>
            <p:nvSpPr>
              <p:cNvPr id="67" name="TextBox 73">
                <a:extLst>
                  <a:ext uri="{FF2B5EF4-FFF2-40B4-BE49-F238E27FC236}">
                    <a16:creationId xmlns:a16="http://schemas.microsoft.com/office/drawing/2014/main" id="{CFDF1F3B-E764-4DB2-8B48-3B4BD0F3A3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65960" y="4781550"/>
                <a:ext cx="1672590" cy="518925"/>
              </a:xfrm>
              <a:prstGeom prst="rect">
                <a:avLst/>
              </a:prstGeom>
              <a:blipFill>
                <a:blip r:embed="rId33"/>
                <a:stretch>
                  <a:fillRect l="-3650" t="-10465" r="-6569" b="-104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テキスト ボックス 67">
                <a:extLst>
                  <a:ext uri="{FF2B5EF4-FFF2-40B4-BE49-F238E27FC236}">
                    <a16:creationId xmlns:a16="http://schemas.microsoft.com/office/drawing/2014/main" id="{B785F22B-BEA2-4989-A059-57D0DE464A37}"/>
                  </a:ext>
                </a:extLst>
              </p:cNvPr>
              <p:cNvSpPr txBox="1"/>
              <p:nvPr/>
            </p:nvSpPr>
            <p:spPr>
              <a:xfrm>
                <a:off x="4400550" y="4552950"/>
                <a:ext cx="1954574" cy="64960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−4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8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−19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68" name="テキスト ボックス 67">
                <a:extLst>
                  <a:ext uri="{FF2B5EF4-FFF2-40B4-BE49-F238E27FC236}">
                    <a16:creationId xmlns:a16="http://schemas.microsoft.com/office/drawing/2014/main" id="{B785F22B-BEA2-4989-A059-57D0DE464A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0550" y="4552950"/>
                <a:ext cx="1954574" cy="649601"/>
              </a:xfrm>
              <a:prstGeom prst="rect">
                <a:avLst/>
              </a:prstGeom>
              <a:blipFill>
                <a:blip r:embed="rId3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73">
                <a:extLst>
                  <a:ext uri="{FF2B5EF4-FFF2-40B4-BE49-F238E27FC236}">
                    <a16:creationId xmlns:a16="http://schemas.microsoft.com/office/drawing/2014/main" id="{67450ECF-7465-4F99-A64E-D2720F2F1CAA}"/>
                  </a:ext>
                </a:extLst>
              </p:cNvPr>
              <p:cNvSpPr txBox="1"/>
              <p:nvPr/>
            </p:nvSpPr>
            <p:spPr>
              <a:xfrm>
                <a:off x="4118609" y="4219575"/>
                <a:ext cx="2482215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So an equation of line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is…</a:t>
                </a:r>
              </a:p>
            </p:txBody>
          </p:sp>
        </mc:Choice>
        <mc:Fallback xmlns="">
          <p:sp>
            <p:nvSpPr>
              <p:cNvPr id="69" name="TextBox 73">
                <a:extLst>
                  <a:ext uri="{FF2B5EF4-FFF2-40B4-BE49-F238E27FC236}">
                    <a16:creationId xmlns:a16="http://schemas.microsoft.com/office/drawing/2014/main" id="{67450ECF-7465-4F99-A64E-D2720F2F1C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8609" y="4219575"/>
                <a:ext cx="2482215" cy="215444"/>
              </a:xfrm>
              <a:prstGeom prst="rect">
                <a:avLst/>
              </a:prstGeom>
              <a:blipFill>
                <a:blip r:embed="rId35"/>
                <a:stretch>
                  <a:fillRect l="-491" t="-25000" r="-246" b="-47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82278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/>
      <p:bldP spid="66" grpId="0" animBg="1"/>
      <p:bldP spid="67" grpId="0"/>
      <p:bldP spid="68" grpId="0"/>
      <p:bldP spid="6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Vectors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534896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find the perpendicular distance between:</a:t>
            </a: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altLang="en-US" sz="1600" b="1" dirty="0">
                <a:latin typeface="Comic Sans MS" panose="030F0702030302020204" pitchFamily="66" charset="0"/>
                <a:sym typeface="Wingdings" panose="05000000000000000000" pitchFamily="2" charset="2"/>
              </a:rPr>
              <a:t>Two lines</a:t>
            </a: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altLang="en-US" sz="1600" b="1" dirty="0">
                <a:latin typeface="Comic Sans MS" panose="030F0702030302020204" pitchFamily="66" charset="0"/>
                <a:sym typeface="Wingdings" panose="05000000000000000000" pitchFamily="2" charset="2"/>
              </a:rPr>
              <a:t>A point and a line</a:t>
            </a: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altLang="en-US" sz="1600" b="1" dirty="0">
                <a:latin typeface="Comic Sans MS" panose="030F0702030302020204" pitchFamily="66" charset="0"/>
                <a:sym typeface="Wingdings" panose="05000000000000000000" pitchFamily="2" charset="2"/>
              </a:rPr>
              <a:t>A point and a plane</a:t>
            </a:r>
            <a:endParaRPr lang="en-US" alt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en-US" alt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en-US" alt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9F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 flipV="1">
            <a:off x="6567805" y="587285"/>
            <a:ext cx="725" cy="1648460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Parallelogram 23"/>
          <p:cNvSpPr/>
          <p:nvPr/>
        </p:nvSpPr>
        <p:spPr>
          <a:xfrm>
            <a:off x="3915724" y="1645228"/>
            <a:ext cx="4998720" cy="1210492"/>
          </a:xfrm>
          <a:prstGeom prst="parallelogram">
            <a:avLst>
              <a:gd name="adj" fmla="val 133004"/>
            </a:avLst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6516541" y="1117294"/>
                <a:ext cx="38664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dirty="0" smtClean="0">
                          <a:latin typeface="Cambria Math" panose="02040503050406030204" pitchFamily="18" charset="0"/>
                        </a:rPr>
                        <m:t>𝒏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6541" y="1117294"/>
                <a:ext cx="386644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6714389" y="965709"/>
                <a:ext cx="585417" cy="70269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14389" y="965709"/>
                <a:ext cx="585417" cy="70269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0" name="Group 29"/>
          <p:cNvGrpSpPr/>
          <p:nvPr/>
        </p:nvGrpSpPr>
        <p:grpSpPr>
          <a:xfrm>
            <a:off x="6501494" y="532225"/>
            <a:ext cx="128633" cy="123099"/>
            <a:chOff x="6971211" y="5054146"/>
            <a:chExt cx="128633" cy="123099"/>
          </a:xfrm>
        </p:grpSpPr>
        <p:cxnSp>
          <p:nvCxnSpPr>
            <p:cNvPr id="31" name="Straight Connector 30"/>
            <p:cNvCxnSpPr/>
            <p:nvPr/>
          </p:nvCxnSpPr>
          <p:spPr>
            <a:xfrm>
              <a:off x="6977924" y="5054146"/>
              <a:ext cx="121920" cy="12192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flipH="1">
              <a:off x="6971211" y="5055325"/>
              <a:ext cx="121920" cy="12192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5" name="Straight Connector 34"/>
          <p:cNvCxnSpPr/>
          <p:nvPr/>
        </p:nvCxnSpPr>
        <p:spPr>
          <a:xfrm flipH="1">
            <a:off x="5347063" y="2238104"/>
            <a:ext cx="1210493" cy="383176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Parallelogram 35"/>
          <p:cNvSpPr/>
          <p:nvPr/>
        </p:nvSpPr>
        <p:spPr>
          <a:xfrm rot="16200000" flipH="1">
            <a:off x="6433665" y="2143675"/>
            <a:ext cx="145258" cy="107156"/>
          </a:xfrm>
          <a:prstGeom prst="parallelogram">
            <a:avLst>
              <a:gd name="adj" fmla="val 33423"/>
            </a:avLst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0" y="0"/>
                <a:ext cx="196316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>
                          <a:latin typeface="Cambria Math"/>
                        </a:rPr>
                        <m:t>𝒂</m:t>
                      </m:r>
                      <m:r>
                        <a:rPr lang="en-GB" i="1">
                          <a:latin typeface="Cambria Math"/>
                        </a:rPr>
                        <m:t>.</m:t>
                      </m:r>
                      <m:r>
                        <a:rPr lang="en-GB" b="1" i="1">
                          <a:latin typeface="Cambria Math"/>
                        </a:rPr>
                        <m:t>𝒃</m:t>
                      </m:r>
                      <m:r>
                        <a:rPr lang="en-GB" i="1"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1" i="1">
                              <a:latin typeface="Cambria Math"/>
                            </a:rPr>
                            <m:t>𝒂</m:t>
                          </m:r>
                        </m:e>
                      </m:d>
                      <m:r>
                        <a:rPr lang="en-GB" i="1">
                          <a:latin typeface="Cambria Math"/>
                        </a:rPr>
                        <m:t>|</m:t>
                      </m:r>
                      <m:r>
                        <a:rPr lang="en-GB" b="1" i="1">
                          <a:latin typeface="Cambria Math"/>
                        </a:rPr>
                        <m:t>𝒃</m:t>
                      </m:r>
                      <m:r>
                        <a:rPr lang="en-GB" i="1">
                          <a:latin typeface="Cambria Math"/>
                        </a:rPr>
                        <m:t>|</m:t>
                      </m:r>
                      <m:r>
                        <a:rPr lang="en-GB" i="1">
                          <a:latin typeface="Cambria Math"/>
                        </a:rPr>
                        <m:t>𝑐𝑜𝑠</m:t>
                      </m:r>
                      <m:r>
                        <a:rPr lang="en-GB" i="1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963165" cy="369332"/>
              </a:xfrm>
              <a:prstGeom prst="rect">
                <a:avLst/>
              </a:prstGeom>
              <a:blipFill>
                <a:blip r:embed="rId6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0" y="409303"/>
                <a:ext cx="3152502" cy="64248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For the normal vector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2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mr>
                          <m:mr>
                            <m:e>
                              <m: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mr>
                          <m:mr>
                            <m:e>
                              <m: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12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, the equation of the plane will be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𝑎𝑥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𝑏𝑦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𝑐𝑧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endParaRPr lang="en-GB" sz="12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09303"/>
                <a:ext cx="3152502" cy="642484"/>
              </a:xfrm>
              <a:prstGeom prst="rect">
                <a:avLst/>
              </a:prstGeom>
              <a:blipFill>
                <a:blip r:embed="rId7"/>
                <a:stretch>
                  <a:fillRect l="-1161" r="-2708" b="-132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7" name="Straight Connector 46"/>
          <p:cNvCxnSpPr/>
          <p:nvPr/>
        </p:nvCxnSpPr>
        <p:spPr>
          <a:xfrm flipH="1">
            <a:off x="5342710" y="609600"/>
            <a:ext cx="1223553" cy="1998617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8897299" y="1705554"/>
                <a:ext cx="16190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Π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97299" y="1705554"/>
                <a:ext cx="161904" cy="215444"/>
              </a:xfrm>
              <a:prstGeom prst="rect">
                <a:avLst/>
              </a:prstGeom>
              <a:blipFill>
                <a:blip r:embed="rId8"/>
                <a:stretch>
                  <a:fillRect l="-26923" r="-26923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7" name="Group 36"/>
          <p:cNvGrpSpPr/>
          <p:nvPr/>
        </p:nvGrpSpPr>
        <p:grpSpPr>
          <a:xfrm>
            <a:off x="5277923" y="2544776"/>
            <a:ext cx="127091" cy="123099"/>
            <a:chOff x="6979103" y="5050971"/>
            <a:chExt cx="127091" cy="123099"/>
          </a:xfrm>
        </p:grpSpPr>
        <p:cxnSp>
          <p:nvCxnSpPr>
            <p:cNvPr id="38" name="Straight Connector 37"/>
            <p:cNvCxnSpPr/>
            <p:nvPr/>
          </p:nvCxnSpPr>
          <p:spPr>
            <a:xfrm>
              <a:off x="6984274" y="5050971"/>
              <a:ext cx="121920" cy="12192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flipH="1">
              <a:off x="6979103" y="5052150"/>
              <a:ext cx="121920" cy="12192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Arc 6"/>
          <p:cNvSpPr/>
          <p:nvPr/>
        </p:nvSpPr>
        <p:spPr>
          <a:xfrm>
            <a:off x="6195853" y="126063"/>
            <a:ext cx="914400" cy="914400"/>
          </a:xfrm>
          <a:prstGeom prst="arc">
            <a:avLst>
              <a:gd name="adj1" fmla="val 6018289"/>
              <a:gd name="adj2" fmla="val 770851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379028" y="1010194"/>
                <a:ext cx="14632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9028" y="1010194"/>
                <a:ext cx="146322" cy="215444"/>
              </a:xfrm>
              <a:prstGeom prst="rect">
                <a:avLst/>
              </a:prstGeom>
              <a:blipFill>
                <a:blip r:embed="rId10"/>
                <a:stretch>
                  <a:fillRect l="-29167" r="-25000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593882" y="2162753"/>
                <a:ext cx="16626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3882" y="2162753"/>
                <a:ext cx="166263" cy="215444"/>
              </a:xfrm>
              <a:prstGeom prst="rect">
                <a:avLst/>
              </a:prstGeom>
              <a:blipFill>
                <a:blip r:embed="rId10"/>
                <a:stretch>
                  <a:fillRect l="-25926" r="-22222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5259977" y="1750423"/>
            <a:ext cx="5116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Hyp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535782" y="1658984"/>
            <a:ext cx="4940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Adj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3553095" y="3008811"/>
                <a:ext cx="1635961" cy="55938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𝐷𝑖𝑠𝑡𝑎𝑛𝑐𝑒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  <m:acc>
                            <m:accPr>
                              <m:chr m:val="⃗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𝐴𝑃</m:t>
                              </m:r>
                            </m:e>
                          </m:acc>
                          <m:r>
                            <m:rPr>
                              <m:nor/>
                            </m:rPr>
                            <a:rPr lang="en-GB" sz="1600" dirty="0"/>
                            <m:t> </m:t>
                          </m:r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𝒏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3095" y="3008811"/>
                <a:ext cx="1635961" cy="55938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3548741" y="3701143"/>
                <a:ext cx="2418354" cy="92679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𝐷𝑖𝑠𝑡𝑎𝑛𝑐𝑒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1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𝑐</m:t>
                                    </m:r>
                                  </m:e>
                                </m:mr>
                              </m:m>
                            </m:e>
                          </m:d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  <m:d>
                            <m:d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𝛼</m:t>
                                    </m:r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𝛽</m:t>
                                    </m:r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𝛾</m:t>
                                    </m:r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𝑧</m:t>
                                    </m:r>
                                  </m:e>
                                </m:mr>
                              </m:m>
                            </m:e>
                          </m: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p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8741" y="3701143"/>
                <a:ext cx="2418354" cy="92679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3561804" y="4863738"/>
                <a:ext cx="3705823" cy="5136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𝐷𝑖𝑠𝑡𝑎𝑛𝑐𝑒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𝑎𝑥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𝑏𝑦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𝑐𝑧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p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1804" y="4863738"/>
                <a:ext cx="3705823" cy="51366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3574867" y="5660573"/>
                <a:ext cx="3875741" cy="5150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𝐷𝑖𝑠𝑡𝑎𝑛𝑐𝑒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−(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𝑎𝑥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𝑏𝑦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𝑐𝑧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p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4867" y="5660573"/>
                <a:ext cx="3875741" cy="51507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Arc 56"/>
          <p:cNvSpPr/>
          <p:nvPr/>
        </p:nvSpPr>
        <p:spPr>
          <a:xfrm>
            <a:off x="5971304" y="3370217"/>
            <a:ext cx="229199" cy="992779"/>
          </a:xfrm>
          <a:prstGeom prst="arc">
            <a:avLst>
              <a:gd name="adj1" fmla="val 16200000"/>
              <a:gd name="adj2" fmla="val 5501084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TextBox 57"/>
          <p:cNvSpPr txBox="1"/>
          <p:nvPr/>
        </p:nvSpPr>
        <p:spPr>
          <a:xfrm>
            <a:off x="6179179" y="3561200"/>
            <a:ext cx="2459723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 the vectors on the top, and the calculation for the magnitude on the bottom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9" name="Arc 58"/>
          <p:cNvSpPr/>
          <p:nvPr/>
        </p:nvSpPr>
        <p:spPr>
          <a:xfrm>
            <a:off x="7456115" y="4406537"/>
            <a:ext cx="233554" cy="744585"/>
          </a:xfrm>
          <a:prstGeom prst="arc">
            <a:avLst>
              <a:gd name="adj1" fmla="val 16200000"/>
              <a:gd name="adj2" fmla="val 5501084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Arc 59"/>
          <p:cNvSpPr/>
          <p:nvPr/>
        </p:nvSpPr>
        <p:spPr>
          <a:xfrm>
            <a:off x="7660767" y="5212080"/>
            <a:ext cx="233554" cy="744585"/>
          </a:xfrm>
          <a:prstGeom prst="arc">
            <a:avLst>
              <a:gd name="adj1" fmla="val 16200000"/>
              <a:gd name="adj2" fmla="val 5501084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TextBox 60"/>
          <p:cNvSpPr txBox="1"/>
          <p:nvPr/>
        </p:nvSpPr>
        <p:spPr>
          <a:xfrm>
            <a:off x="7646573" y="4549622"/>
            <a:ext cx="1157793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Work out the dot product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7807681" y="5389999"/>
            <a:ext cx="1157793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Rewrite the numerator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4497023" y="2534499"/>
                <a:ext cx="73206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7023" y="2534499"/>
                <a:ext cx="732060" cy="215444"/>
              </a:xfrm>
              <a:prstGeom prst="rect">
                <a:avLst/>
              </a:prstGeom>
              <a:blipFill>
                <a:blip r:embed="rId15"/>
                <a:stretch>
                  <a:fillRect l="-5000" r="-7500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6659196" y="373142"/>
                <a:ext cx="76283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𝑃</m:t>
                      </m:r>
                      <m:r>
                        <a:rPr lang="en-US" sz="14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(</m:t>
                      </m:r>
                      <m:r>
                        <a:rPr lang="en-US" sz="1400" i="1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,</m:t>
                      </m:r>
                      <m:r>
                        <a:rPr lang="en-US" sz="1400" i="1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400" i="1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,</m:t>
                      </m:r>
                      <m:r>
                        <a:rPr lang="en-US" sz="1400" i="1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𝛾</m:t>
                      </m:r>
                      <m:r>
                        <a:rPr lang="en-US" sz="1400" i="1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)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9196" y="373142"/>
                <a:ext cx="762837" cy="215444"/>
              </a:xfrm>
              <a:prstGeom prst="rect">
                <a:avLst/>
              </a:prstGeom>
              <a:blipFill>
                <a:blip r:embed="rId16"/>
                <a:stretch>
                  <a:fillRect l="-4762" r="-7143" b="-30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4829452" y="980982"/>
                <a:ext cx="1154995" cy="5677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𝐴𝑃</m:t>
                          </m:r>
                        </m:e>
                      </m:acc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𝛼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𝛽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𝛾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i="1" smtClean="0"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9452" y="980982"/>
                <a:ext cx="1154995" cy="567720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0966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55" grpId="0"/>
      <p:bldP spid="56" grpId="0"/>
      <p:bldP spid="57" grpId="0" animBg="1"/>
      <p:bldP spid="58" grpId="0"/>
      <p:bldP spid="59" grpId="0" animBg="1"/>
      <p:bldP spid="60" grpId="0" animBg="1"/>
      <p:bldP spid="61" grpId="0"/>
      <p:bldP spid="6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Vectors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534896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find the perpendicular distance between:</a:t>
            </a: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altLang="en-US" sz="1600" b="1" dirty="0">
                <a:latin typeface="Comic Sans MS" panose="030F0702030302020204" pitchFamily="66" charset="0"/>
                <a:sym typeface="Wingdings" panose="05000000000000000000" pitchFamily="2" charset="2"/>
              </a:rPr>
              <a:t>Two lines</a:t>
            </a: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altLang="en-US" sz="1600" b="1" dirty="0">
                <a:latin typeface="Comic Sans MS" panose="030F0702030302020204" pitchFamily="66" charset="0"/>
                <a:sym typeface="Wingdings" panose="05000000000000000000" pitchFamily="2" charset="2"/>
              </a:rPr>
              <a:t>A point and a line</a:t>
            </a: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altLang="en-US" sz="1600" b="1" dirty="0">
                <a:latin typeface="Comic Sans MS" panose="030F0702030302020204" pitchFamily="66" charset="0"/>
                <a:sym typeface="Wingdings" panose="05000000000000000000" pitchFamily="2" charset="2"/>
              </a:rPr>
              <a:t>A point and a plane</a:t>
            </a:r>
            <a:endParaRPr lang="en-US" alt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en-US" alt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en-US" alt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9F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 flipV="1">
            <a:off x="6567805" y="587285"/>
            <a:ext cx="725" cy="1648460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Parallelogram 23"/>
          <p:cNvSpPr/>
          <p:nvPr/>
        </p:nvSpPr>
        <p:spPr>
          <a:xfrm>
            <a:off x="3915724" y="1645228"/>
            <a:ext cx="4998720" cy="1210492"/>
          </a:xfrm>
          <a:prstGeom prst="parallelogram">
            <a:avLst>
              <a:gd name="adj" fmla="val 133004"/>
            </a:avLst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6516541" y="1117294"/>
                <a:ext cx="38664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dirty="0" smtClean="0">
                          <a:latin typeface="Cambria Math" panose="02040503050406030204" pitchFamily="18" charset="0"/>
                        </a:rPr>
                        <m:t>𝒏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6541" y="1117294"/>
                <a:ext cx="386644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6714389" y="965709"/>
                <a:ext cx="585417" cy="70269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14389" y="965709"/>
                <a:ext cx="585417" cy="70269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0" name="Group 29"/>
          <p:cNvGrpSpPr/>
          <p:nvPr/>
        </p:nvGrpSpPr>
        <p:grpSpPr>
          <a:xfrm>
            <a:off x="6501494" y="532225"/>
            <a:ext cx="128633" cy="123099"/>
            <a:chOff x="6971211" y="5054146"/>
            <a:chExt cx="128633" cy="123099"/>
          </a:xfrm>
        </p:grpSpPr>
        <p:cxnSp>
          <p:nvCxnSpPr>
            <p:cNvPr id="31" name="Straight Connector 30"/>
            <p:cNvCxnSpPr/>
            <p:nvPr/>
          </p:nvCxnSpPr>
          <p:spPr>
            <a:xfrm>
              <a:off x="6977924" y="5054146"/>
              <a:ext cx="121920" cy="12192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flipH="1">
              <a:off x="6971211" y="5055325"/>
              <a:ext cx="121920" cy="12192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5" name="Straight Connector 34"/>
          <p:cNvCxnSpPr/>
          <p:nvPr/>
        </p:nvCxnSpPr>
        <p:spPr>
          <a:xfrm flipH="1">
            <a:off x="5347063" y="2238104"/>
            <a:ext cx="1210493" cy="383176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Parallelogram 35"/>
          <p:cNvSpPr/>
          <p:nvPr/>
        </p:nvSpPr>
        <p:spPr>
          <a:xfrm rot="16200000" flipH="1">
            <a:off x="6433665" y="2143675"/>
            <a:ext cx="145258" cy="107156"/>
          </a:xfrm>
          <a:prstGeom prst="parallelogram">
            <a:avLst>
              <a:gd name="adj" fmla="val 33423"/>
            </a:avLst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0" y="0"/>
                <a:ext cx="196316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>
                          <a:latin typeface="Cambria Math"/>
                        </a:rPr>
                        <m:t>𝒂</m:t>
                      </m:r>
                      <m:r>
                        <a:rPr lang="en-GB" i="1">
                          <a:latin typeface="Cambria Math"/>
                        </a:rPr>
                        <m:t>.</m:t>
                      </m:r>
                      <m:r>
                        <a:rPr lang="en-GB" b="1" i="1">
                          <a:latin typeface="Cambria Math"/>
                        </a:rPr>
                        <m:t>𝒃</m:t>
                      </m:r>
                      <m:r>
                        <a:rPr lang="en-GB" i="1"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1" i="1">
                              <a:latin typeface="Cambria Math"/>
                            </a:rPr>
                            <m:t>𝒂</m:t>
                          </m:r>
                        </m:e>
                      </m:d>
                      <m:r>
                        <a:rPr lang="en-GB" i="1">
                          <a:latin typeface="Cambria Math"/>
                        </a:rPr>
                        <m:t>|</m:t>
                      </m:r>
                      <m:r>
                        <a:rPr lang="en-GB" b="1" i="1">
                          <a:latin typeface="Cambria Math"/>
                        </a:rPr>
                        <m:t>𝒃</m:t>
                      </m:r>
                      <m:r>
                        <a:rPr lang="en-GB" i="1">
                          <a:latin typeface="Cambria Math"/>
                        </a:rPr>
                        <m:t>|</m:t>
                      </m:r>
                      <m:r>
                        <a:rPr lang="en-GB" i="1">
                          <a:latin typeface="Cambria Math"/>
                        </a:rPr>
                        <m:t>𝑐𝑜𝑠</m:t>
                      </m:r>
                      <m:r>
                        <a:rPr lang="en-GB" i="1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963165" cy="369332"/>
              </a:xfrm>
              <a:prstGeom prst="rect">
                <a:avLst/>
              </a:prstGeom>
              <a:blipFill>
                <a:blip r:embed="rId6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0" y="409303"/>
                <a:ext cx="3152502" cy="64248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For the normal vector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2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mr>
                          <m:mr>
                            <m:e>
                              <m: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mr>
                          <m:mr>
                            <m:e>
                              <m: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12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, the equation of the plane will be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𝑎𝑥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𝑏𝑦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𝑐𝑧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endParaRPr lang="en-GB" sz="12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09303"/>
                <a:ext cx="3152502" cy="642484"/>
              </a:xfrm>
              <a:prstGeom prst="rect">
                <a:avLst/>
              </a:prstGeom>
              <a:blipFill>
                <a:blip r:embed="rId7"/>
                <a:stretch>
                  <a:fillRect l="-1161" r="-2708" b="-132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7" name="Straight Connector 46"/>
          <p:cNvCxnSpPr/>
          <p:nvPr/>
        </p:nvCxnSpPr>
        <p:spPr>
          <a:xfrm flipH="1">
            <a:off x="5342710" y="609600"/>
            <a:ext cx="1223553" cy="1998617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8897299" y="1705554"/>
                <a:ext cx="16190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Π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97299" y="1705554"/>
                <a:ext cx="161904" cy="215444"/>
              </a:xfrm>
              <a:prstGeom prst="rect">
                <a:avLst/>
              </a:prstGeom>
              <a:blipFill>
                <a:blip r:embed="rId8"/>
                <a:stretch>
                  <a:fillRect l="-26923" r="-26923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7" name="Group 36"/>
          <p:cNvGrpSpPr/>
          <p:nvPr/>
        </p:nvGrpSpPr>
        <p:grpSpPr>
          <a:xfrm>
            <a:off x="5277923" y="2544776"/>
            <a:ext cx="127091" cy="123099"/>
            <a:chOff x="6979103" y="5050971"/>
            <a:chExt cx="127091" cy="123099"/>
          </a:xfrm>
        </p:grpSpPr>
        <p:cxnSp>
          <p:nvCxnSpPr>
            <p:cNvPr id="38" name="Straight Connector 37"/>
            <p:cNvCxnSpPr/>
            <p:nvPr/>
          </p:nvCxnSpPr>
          <p:spPr>
            <a:xfrm>
              <a:off x="6984274" y="5050971"/>
              <a:ext cx="121920" cy="12192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flipH="1">
              <a:off x="6979103" y="5052150"/>
              <a:ext cx="121920" cy="12192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829452" y="980982"/>
                <a:ext cx="1222451" cy="56919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𝐴𝑃</m:t>
                          </m:r>
                        </m:e>
                      </m:acc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𝑧</m:t>
                                    </m:r>
                                  </m:e>
                                  <m:sub>
                                    <m: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9452" y="980982"/>
                <a:ext cx="1222451" cy="56919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Arc 6"/>
          <p:cNvSpPr/>
          <p:nvPr/>
        </p:nvSpPr>
        <p:spPr>
          <a:xfrm>
            <a:off x="6195853" y="126063"/>
            <a:ext cx="914400" cy="914400"/>
          </a:xfrm>
          <a:prstGeom prst="arc">
            <a:avLst>
              <a:gd name="adj1" fmla="val 6018289"/>
              <a:gd name="adj2" fmla="val 770851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379028" y="1010194"/>
                <a:ext cx="14632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9028" y="1010194"/>
                <a:ext cx="146322" cy="215444"/>
              </a:xfrm>
              <a:prstGeom prst="rect">
                <a:avLst/>
              </a:prstGeom>
              <a:blipFill>
                <a:blip r:embed="rId10"/>
                <a:stretch>
                  <a:fillRect l="-29167" r="-25000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593882" y="2162753"/>
                <a:ext cx="16626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3882" y="2162753"/>
                <a:ext cx="166263" cy="215444"/>
              </a:xfrm>
              <a:prstGeom prst="rect">
                <a:avLst/>
              </a:prstGeom>
              <a:blipFill>
                <a:blip r:embed="rId10"/>
                <a:stretch>
                  <a:fillRect l="-25926" r="-22222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5259977" y="1750423"/>
            <a:ext cx="5116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Hyp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535782" y="1658984"/>
            <a:ext cx="4940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Adj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67543" y="844733"/>
            <a:ext cx="1254034" cy="21771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/>
          <p:cNvSpPr/>
          <p:nvPr/>
        </p:nvSpPr>
        <p:spPr>
          <a:xfrm>
            <a:off x="4637314" y="3148150"/>
            <a:ext cx="1319350" cy="23077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Arc 40"/>
          <p:cNvSpPr/>
          <p:nvPr/>
        </p:nvSpPr>
        <p:spPr>
          <a:xfrm>
            <a:off x="5884217" y="3426823"/>
            <a:ext cx="233554" cy="744585"/>
          </a:xfrm>
          <a:prstGeom prst="arc">
            <a:avLst>
              <a:gd name="adj1" fmla="val 16200000"/>
              <a:gd name="adj2" fmla="val 5501084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6174377" y="3299940"/>
                <a:ext cx="2969623" cy="73866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 key step here is that since point </a:t>
                </a:r>
                <a14:m>
                  <m:oMath xmlns:m="http://schemas.openxmlformats.org/officeDocument/2006/math">
                    <m:r>
                      <a:rPr lang="en-US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  <m:r>
                      <m:rPr>
                        <m:nor/>
                      </m:rPr>
                      <a:rPr lang="en-GB" sz="1200" dirty="0">
                        <a:solidFill>
                          <a:srgbClr val="FF0000"/>
                        </a:solidFill>
                      </a:rPr>
                      <m:t> 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is in the specified plane, this part can be replaced with the value of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which would be in the equation for this plane</a:t>
                </a: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4377" y="3299940"/>
                <a:ext cx="2969623" cy="738664"/>
              </a:xfrm>
              <a:prstGeom prst="rect">
                <a:avLst/>
              </a:prstGeom>
              <a:blipFill>
                <a:blip r:embed="rId11"/>
                <a:stretch>
                  <a:fillRect l="-2875" t="-6557" r="-4107" b="-114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2124889" y="3905796"/>
                <a:ext cx="2681952" cy="5136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𝐷𝑖𝑠𝑡𝑎𝑛𝑐𝑒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16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  <m:r>
                            <m:rPr>
                              <m:nor/>
                            </m:rPr>
                            <a:rPr lang="en-US" sz="16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m:rPr>
                              <m:nor/>
                            </m:rPr>
                            <a:rPr lang="en-US" sz="16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sz="16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m:rPr>
                              <m:nor/>
                            </m:rPr>
                            <a:rPr lang="en-US" sz="16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sz="16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  <m:r>
                            <m:rPr>
                              <m:nor/>
                            </m:rPr>
                            <a:rPr lang="en-US" sz="16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  <m:r>
                            <m:rPr>
                              <m:nor/>
                            </m:rPr>
                            <a:rPr lang="en-US" sz="16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sz="16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m:rPr>
                              <m:nor/>
                            </m:rPr>
                            <a:rPr lang="en-US" sz="16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sz="16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  <m:r>
                            <m:rPr>
                              <m:nor/>
                            </m:rPr>
                            <a:rPr lang="en-US" sz="16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p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4889" y="3905796"/>
                <a:ext cx="2681952" cy="51366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353143" y="5642544"/>
                <a:ext cx="8381554" cy="92333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20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So if you have a plane with Cartesian equation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𝑎𝑥</m:t>
                    </m:r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𝑏𝑦</m:t>
                    </m:r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𝑐𝑧</m:t>
                    </m:r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GB" sz="20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and a coordinate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20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which is not in the plane, then the formula above will give the shortest distance from the point to the plane…</a:t>
                </a:r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143" y="5642544"/>
                <a:ext cx="8381554" cy="923330"/>
              </a:xfrm>
              <a:prstGeom prst="rect">
                <a:avLst/>
              </a:prstGeom>
              <a:blipFill>
                <a:blip r:embed="rId13"/>
                <a:stretch>
                  <a:fillRect l="-582" t="-8609" r="-1455" b="-158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Rectangle 50"/>
          <p:cNvSpPr/>
          <p:nvPr/>
        </p:nvSpPr>
        <p:spPr>
          <a:xfrm>
            <a:off x="4571998" y="3892733"/>
            <a:ext cx="235133" cy="23077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497023" y="2534499"/>
                <a:ext cx="73206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7023" y="2534499"/>
                <a:ext cx="732060" cy="215444"/>
              </a:xfrm>
              <a:prstGeom prst="rect">
                <a:avLst/>
              </a:prstGeom>
              <a:blipFill>
                <a:blip r:embed="rId14"/>
                <a:stretch>
                  <a:fillRect l="-5000" r="-7500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6659196" y="373142"/>
                <a:ext cx="76283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𝑃</m:t>
                      </m:r>
                      <m:r>
                        <a:rPr lang="en-US" sz="14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(</m:t>
                      </m:r>
                      <m:r>
                        <a:rPr lang="en-US" sz="1400" i="1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,</m:t>
                      </m:r>
                      <m:r>
                        <a:rPr lang="en-US" sz="1400" i="1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400" i="1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,</m:t>
                      </m:r>
                      <m:r>
                        <a:rPr lang="en-US" sz="1400" i="1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𝛾</m:t>
                      </m:r>
                      <m:r>
                        <a:rPr lang="en-US" sz="1400" i="1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)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9196" y="373142"/>
                <a:ext cx="762837" cy="215444"/>
              </a:xfrm>
              <a:prstGeom prst="rect">
                <a:avLst/>
              </a:prstGeom>
              <a:blipFill>
                <a:blip r:embed="rId15"/>
                <a:stretch>
                  <a:fillRect l="-4762" r="-7143" b="-30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2120535" y="3143796"/>
                <a:ext cx="3875741" cy="5150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𝐷𝑖𝑠𝑡𝑎𝑛𝑐𝑒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−(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𝑎𝑥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𝑏𝑦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𝑐𝑧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p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0535" y="3143796"/>
                <a:ext cx="3875741" cy="515077"/>
              </a:xfrm>
              <a:prstGeom prst="rect">
                <a:avLst/>
              </a:prstGeom>
              <a:blipFill>
                <a:blip r:embed="rId16"/>
                <a:stretch>
                  <a:fillRect b="-11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2111825" y="4728756"/>
                <a:ext cx="2811860" cy="52213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𝐷𝑖𝑠𝑡𝑎𝑛𝑐𝑒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begChr m:val="|"/>
                              <m:endChr m:val="|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nor/>
                                </m:rPr>
                                <a:rPr lang="en-US" sz="16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m:rPr>
                                  <m:nor/>
                                </m:rPr>
                                <a:rPr lang="en-US" sz="16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  <m:r>
                                <m:rPr>
                                  <m:nor/>
                                </m:rPr>
                                <a:rPr lang="en-US" sz="16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+ </m:t>
                              </m:r>
                              <m:r>
                                <m:rPr>
                                  <m:nor/>
                                </m:rPr>
                                <a:rPr lang="en-US" sz="16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𝑏</m:t>
                              </m:r>
                              <m:r>
                                <m:rPr>
                                  <m:nor/>
                                </m:rPr>
                                <a:rPr lang="en-US" sz="16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  <m:r>
                                <m:rPr>
                                  <m:nor/>
                                </m:rPr>
                                <a:rPr lang="en-US" sz="16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+ </m:t>
                              </m:r>
                              <m:r>
                                <m:rPr>
                                  <m:nor/>
                                </m:rPr>
                                <a:rPr lang="en-US" sz="16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  <m:r>
                                <m:rPr>
                                  <m:nor/>
                                </m:rPr>
                                <a:rPr lang="en-US" sz="16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𝛾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</m:e>
                          </m: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p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1825" y="4728756"/>
                <a:ext cx="2811860" cy="522131"/>
              </a:xfrm>
              <a:prstGeom prst="rect">
                <a:avLst/>
              </a:prstGeom>
              <a:blipFill>
                <a:blip r:embed="rId17"/>
                <a:stretch>
                  <a:fillRect b="-11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Arc 54"/>
          <p:cNvSpPr/>
          <p:nvPr/>
        </p:nvSpPr>
        <p:spPr>
          <a:xfrm>
            <a:off x="4921921" y="4267200"/>
            <a:ext cx="233554" cy="744585"/>
          </a:xfrm>
          <a:prstGeom prst="arc">
            <a:avLst>
              <a:gd name="adj1" fmla="val 16200000"/>
              <a:gd name="adj2" fmla="val 5501084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TextBox 56"/>
          <p:cNvSpPr txBox="1"/>
          <p:nvPr/>
        </p:nvSpPr>
        <p:spPr>
          <a:xfrm>
            <a:off x="5234298" y="4392865"/>
            <a:ext cx="3909702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Since the numerator could be negative, we usually include a modulus sign. This ensures that our answer is positive, which it should be as it is a distance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7630765" y="0"/>
                <a:ext cx="1513235" cy="45679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begChr m:val="|"/>
                              <m:endChr m:val="|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nor/>
                                </m:rPr>
                                <a:rPr lang="en-US" sz="1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m:rPr>
                                  <m:nor/>
                                </m:rPr>
                                <a:rPr lang="en-US" sz="1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  <m:r>
                                <m:rPr>
                                  <m:nor/>
                                </m:rPr>
                                <a:rPr lang="en-US" sz="1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+ </m:t>
                              </m:r>
                              <m:r>
                                <m:rPr>
                                  <m:nor/>
                                </m:rPr>
                                <a:rPr lang="en-US" sz="1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𝑏</m:t>
                              </m:r>
                              <m:r>
                                <m:rPr>
                                  <m:nor/>
                                </m:rPr>
                                <a:rPr lang="en-US" sz="1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  <m:r>
                                <m:rPr>
                                  <m:nor/>
                                </m:rPr>
                                <a:rPr lang="en-US" sz="1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+ </m:t>
                              </m:r>
                              <m:r>
                                <m:rPr>
                                  <m:nor/>
                                </m:rPr>
                                <a:rPr lang="en-US" sz="1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  <m:r>
                                <m:rPr>
                                  <m:nor/>
                                </m:rPr>
                                <a:rPr lang="en-US" sz="1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𝛾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</m:e>
                          </m: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30765" y="0"/>
                <a:ext cx="1513235" cy="456792"/>
              </a:xfrm>
              <a:prstGeom prst="rect">
                <a:avLst/>
              </a:prstGeom>
              <a:blipFill>
                <a:blip r:embed="rId18"/>
                <a:stretch>
                  <a:fillRect t="-1333" b="-1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95848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40" grpId="0" animBg="1"/>
      <p:bldP spid="40" grpId="1" animBg="1"/>
      <p:bldP spid="41" grpId="0" animBg="1"/>
      <p:bldP spid="42" grpId="0"/>
      <p:bldP spid="44" grpId="0"/>
      <p:bldP spid="48" grpId="0"/>
      <p:bldP spid="51" grpId="0" animBg="1"/>
      <p:bldP spid="51" grpId="1" animBg="1"/>
      <p:bldP spid="54" grpId="0"/>
      <p:bldP spid="55" grpId="0" animBg="1"/>
      <p:bldP spid="57" grpId="0"/>
      <p:bldP spid="5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Vectors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534896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find the perpendicular distance between:</a:t>
            </a: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altLang="en-US" sz="1600" b="1" dirty="0">
                <a:latin typeface="Comic Sans MS" panose="030F0702030302020204" pitchFamily="66" charset="0"/>
                <a:sym typeface="Wingdings" panose="05000000000000000000" pitchFamily="2" charset="2"/>
              </a:rPr>
              <a:t>Two lines</a:t>
            </a: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altLang="en-US" sz="1600" b="1" dirty="0">
                <a:latin typeface="Comic Sans MS" panose="030F0702030302020204" pitchFamily="66" charset="0"/>
                <a:sym typeface="Wingdings" panose="05000000000000000000" pitchFamily="2" charset="2"/>
              </a:rPr>
              <a:t>A point and a line</a:t>
            </a: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altLang="en-US" sz="1600" b="1" dirty="0">
                <a:latin typeface="Comic Sans MS" panose="030F0702030302020204" pitchFamily="66" charset="0"/>
                <a:sym typeface="Wingdings" panose="05000000000000000000" pitchFamily="2" charset="2"/>
              </a:rPr>
              <a:t>A point and a plane</a:t>
            </a:r>
            <a:endParaRPr lang="en-US" alt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en-US" alt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en-US" alt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9F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0" y="0"/>
                <a:ext cx="196316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>
                          <a:latin typeface="Cambria Math"/>
                        </a:rPr>
                        <m:t>𝒂</m:t>
                      </m:r>
                      <m:r>
                        <a:rPr lang="en-GB" i="1">
                          <a:latin typeface="Cambria Math"/>
                        </a:rPr>
                        <m:t>.</m:t>
                      </m:r>
                      <m:r>
                        <a:rPr lang="en-GB" b="1" i="1">
                          <a:latin typeface="Cambria Math"/>
                        </a:rPr>
                        <m:t>𝒃</m:t>
                      </m:r>
                      <m:r>
                        <a:rPr lang="en-GB" i="1"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1" i="1">
                              <a:latin typeface="Cambria Math"/>
                            </a:rPr>
                            <m:t>𝒂</m:t>
                          </m:r>
                        </m:e>
                      </m:d>
                      <m:r>
                        <a:rPr lang="en-GB" i="1">
                          <a:latin typeface="Cambria Math"/>
                        </a:rPr>
                        <m:t>|</m:t>
                      </m:r>
                      <m:r>
                        <a:rPr lang="en-GB" b="1" i="1">
                          <a:latin typeface="Cambria Math"/>
                        </a:rPr>
                        <m:t>𝒃</m:t>
                      </m:r>
                      <m:r>
                        <a:rPr lang="en-GB" i="1">
                          <a:latin typeface="Cambria Math"/>
                        </a:rPr>
                        <m:t>|</m:t>
                      </m:r>
                      <m:r>
                        <a:rPr lang="en-GB" i="1">
                          <a:latin typeface="Cambria Math"/>
                        </a:rPr>
                        <m:t>𝑐𝑜𝑠</m:t>
                      </m:r>
                      <m:r>
                        <a:rPr lang="en-GB" i="1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963165" cy="369332"/>
              </a:xfrm>
              <a:prstGeom prst="rect">
                <a:avLst/>
              </a:prstGeom>
              <a:blipFill>
                <a:blip r:embed="rId6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0" y="409303"/>
                <a:ext cx="3152502" cy="64248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For the normal vector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2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mr>
                          <m:mr>
                            <m:e>
                              <m: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mr>
                          <m:mr>
                            <m:e>
                              <m: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12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, the equation of the plane will be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𝑎𝑥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𝑏𝑦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𝑐𝑧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endParaRPr lang="en-GB" sz="12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09303"/>
                <a:ext cx="3152502" cy="642484"/>
              </a:xfrm>
              <a:prstGeom prst="rect">
                <a:avLst/>
              </a:prstGeom>
              <a:blipFill>
                <a:blip r:embed="rId7"/>
                <a:stretch>
                  <a:fillRect l="-1161" r="-2708" b="-132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4160810" y="1502228"/>
                <a:ext cx="1944891" cy="58734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begChr m:val="|"/>
                              <m:endChr m:val="|"/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nor/>
                                </m:rPr>
                                <a:rPr lang="en-US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m:rPr>
                                  <m:nor/>
                                </m:rPr>
                                <a:rPr lang="en-US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  <m:r>
                                <m:rPr>
                                  <m:nor/>
                                </m:rPr>
                                <a:rPr lang="en-US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+ </m:t>
                              </m:r>
                              <m:r>
                                <m:rPr>
                                  <m:nor/>
                                </m:rPr>
                                <a:rPr lang="en-US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𝑏</m:t>
                              </m:r>
                              <m:r>
                                <m:rPr>
                                  <m:nor/>
                                </m:rPr>
                                <a:rPr lang="en-US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  <m:r>
                                <m:rPr>
                                  <m:nor/>
                                </m:rPr>
                                <a:rPr lang="en-US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+ </m:t>
                              </m:r>
                              <m:r>
                                <m:rPr>
                                  <m:nor/>
                                </m:rPr>
                                <a:rPr lang="en-US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  <m:r>
                                <m:rPr>
                                  <m:nor/>
                                </m:rPr>
                                <a:rPr lang="en-US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𝛾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</m:e>
                          </m: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0810" y="1502228"/>
                <a:ext cx="1944891" cy="58734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4391588" y="2368730"/>
                <a:ext cx="1461234" cy="58734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begChr m:val="|"/>
                              <m:endChr m:val="|"/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</m:e>
                          </m: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1588" y="2368730"/>
                <a:ext cx="1461234" cy="58734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7630765" y="0"/>
                <a:ext cx="1513235" cy="45679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begChr m:val="|"/>
                              <m:endChr m:val="|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nor/>
                                </m:rPr>
                                <a:rPr lang="en-US" sz="1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m:rPr>
                                  <m:nor/>
                                </m:rPr>
                                <a:rPr lang="en-US" sz="1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  <m:r>
                                <m:rPr>
                                  <m:nor/>
                                </m:rPr>
                                <a:rPr lang="en-US" sz="1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+ </m:t>
                              </m:r>
                              <m:r>
                                <m:rPr>
                                  <m:nor/>
                                </m:rPr>
                                <a:rPr lang="en-US" sz="1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𝑏</m:t>
                              </m:r>
                              <m:r>
                                <m:rPr>
                                  <m:nor/>
                                </m:rPr>
                                <a:rPr lang="en-US" sz="1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  <m:r>
                                <m:rPr>
                                  <m:nor/>
                                </m:rPr>
                                <a:rPr lang="en-US" sz="1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+ </m:t>
                              </m:r>
                              <m:r>
                                <m:rPr>
                                  <m:nor/>
                                </m:rPr>
                                <a:rPr lang="en-US" sz="1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  <m:r>
                                <m:rPr>
                                  <m:nor/>
                                </m:rPr>
                                <a:rPr lang="en-US" sz="1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𝛾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</m:e>
                          </m: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30765" y="0"/>
                <a:ext cx="1513235" cy="456792"/>
              </a:xfrm>
              <a:prstGeom prst="rect">
                <a:avLst/>
              </a:prstGeom>
              <a:blipFill>
                <a:blip r:embed="rId10"/>
                <a:stretch>
                  <a:fillRect t="-1333" b="-1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Arc 56"/>
          <p:cNvSpPr/>
          <p:nvPr/>
        </p:nvSpPr>
        <p:spPr>
          <a:xfrm>
            <a:off x="6080161" y="1889760"/>
            <a:ext cx="233554" cy="744585"/>
          </a:xfrm>
          <a:prstGeom prst="arc">
            <a:avLst>
              <a:gd name="adj1" fmla="val 16200000"/>
              <a:gd name="adj2" fmla="val 5501084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6375121" y="1858671"/>
                <a:ext cx="2507622" cy="86177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If the coordinate we are using is the origin, then since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are all 0, only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will remain on the numerator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5121" y="1858671"/>
                <a:ext cx="2507622" cy="861774"/>
              </a:xfrm>
              <a:prstGeom prst="rect">
                <a:avLst/>
              </a:prstGeom>
              <a:blipFill>
                <a:blip r:embed="rId11"/>
                <a:stretch>
                  <a:fillRect l="-2433" t="-6383" r="-5109" b="-120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Arc 11"/>
          <p:cNvSpPr/>
          <p:nvPr/>
        </p:nvSpPr>
        <p:spPr>
          <a:xfrm>
            <a:off x="6109897" y="2956560"/>
            <a:ext cx="233554" cy="744585"/>
          </a:xfrm>
          <a:prstGeom prst="arc">
            <a:avLst>
              <a:gd name="adj1" fmla="val 16200000"/>
              <a:gd name="adj2" fmla="val 5501084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393706" y="3103890"/>
                <a:ext cx="2507622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So the numerator will always be the positive value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3706" y="3103890"/>
                <a:ext cx="2507622" cy="430887"/>
              </a:xfrm>
              <a:prstGeom prst="rect">
                <a:avLst/>
              </a:prstGeom>
              <a:blipFill>
                <a:blip r:embed="rId12"/>
                <a:stretch>
                  <a:fillRect l="-1703" t="-12676" r="-3893" b="-239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432477" y="3279413"/>
                <a:ext cx="1461234" cy="58734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2477" y="3279413"/>
                <a:ext cx="1461234" cy="58734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327577" y="0"/>
                <a:ext cx="1765123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𝑆h𝑜𝑟𝑡𝑒𝑠𝑡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𝑑𝑖𝑠𝑡𝑎𝑛𝑐𝑒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𝑓𝑟𝑜𝑚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𝑡h𝑒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1400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𝑜𝑟𝑖𝑔𝑖𝑛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𝑡𝑜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𝑝𝑙𝑎𝑛𝑒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7577" y="0"/>
                <a:ext cx="1765123" cy="430887"/>
              </a:xfrm>
              <a:prstGeom prst="rect">
                <a:avLst/>
              </a:prstGeom>
              <a:blipFill>
                <a:blip r:embed="rId14"/>
                <a:stretch>
                  <a:fillRect l="-3806" r="-26990" b="-140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5435777" y="0"/>
                <a:ext cx="1155523" cy="44929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5777" y="0"/>
                <a:ext cx="1155523" cy="449290"/>
              </a:xfrm>
              <a:prstGeom prst="rect">
                <a:avLst/>
              </a:prstGeom>
              <a:blipFill>
                <a:blip r:embed="rId15"/>
                <a:stretch>
                  <a:fillRect b="-121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52321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57" grpId="0" animBg="1"/>
      <p:bldP spid="58" grpId="0"/>
      <p:bldP spid="12" grpId="0" animBg="1"/>
      <p:bldP spid="13" grpId="0"/>
      <p:bldP spid="20" grpId="0"/>
      <p:bldP spid="51" grpId="0"/>
      <p:bldP spid="5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Vectors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534896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find the perpendicular distance between:</a:t>
            </a: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altLang="en-US" sz="1600" b="1" dirty="0">
                <a:latin typeface="Comic Sans MS" panose="030F0702030302020204" pitchFamily="66" charset="0"/>
                <a:sym typeface="Wingdings" panose="05000000000000000000" pitchFamily="2" charset="2"/>
              </a:rPr>
              <a:t>Two lines</a:t>
            </a: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altLang="en-US" sz="1600" b="1" dirty="0">
                <a:latin typeface="Comic Sans MS" panose="030F0702030302020204" pitchFamily="66" charset="0"/>
                <a:sym typeface="Wingdings" panose="05000000000000000000" pitchFamily="2" charset="2"/>
              </a:rPr>
              <a:t>A point and a line</a:t>
            </a: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altLang="en-US" sz="1600" b="1" dirty="0">
                <a:latin typeface="Comic Sans MS" panose="030F0702030302020204" pitchFamily="66" charset="0"/>
                <a:sym typeface="Wingdings" panose="05000000000000000000" pitchFamily="2" charset="2"/>
              </a:rPr>
              <a:t>A point and a plane</a:t>
            </a:r>
            <a:endParaRPr lang="en-US" alt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en-US" alt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en-US" alt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9F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0" y="0"/>
                <a:ext cx="196316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>
                          <a:latin typeface="Cambria Math"/>
                        </a:rPr>
                        <m:t>𝒂</m:t>
                      </m:r>
                      <m:r>
                        <a:rPr lang="en-GB" i="1">
                          <a:latin typeface="Cambria Math"/>
                        </a:rPr>
                        <m:t>.</m:t>
                      </m:r>
                      <m:r>
                        <a:rPr lang="en-GB" b="1" i="1">
                          <a:latin typeface="Cambria Math"/>
                        </a:rPr>
                        <m:t>𝒃</m:t>
                      </m:r>
                      <m:r>
                        <a:rPr lang="en-GB" i="1"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1" i="1">
                              <a:latin typeface="Cambria Math"/>
                            </a:rPr>
                            <m:t>𝒂</m:t>
                          </m:r>
                        </m:e>
                      </m:d>
                      <m:r>
                        <a:rPr lang="en-GB" i="1">
                          <a:latin typeface="Cambria Math"/>
                        </a:rPr>
                        <m:t>|</m:t>
                      </m:r>
                      <m:r>
                        <a:rPr lang="en-GB" b="1" i="1">
                          <a:latin typeface="Cambria Math"/>
                        </a:rPr>
                        <m:t>𝒃</m:t>
                      </m:r>
                      <m:r>
                        <a:rPr lang="en-GB" i="1">
                          <a:latin typeface="Cambria Math"/>
                        </a:rPr>
                        <m:t>|</m:t>
                      </m:r>
                      <m:r>
                        <a:rPr lang="en-GB" i="1">
                          <a:latin typeface="Cambria Math"/>
                        </a:rPr>
                        <m:t>𝑐𝑜𝑠</m:t>
                      </m:r>
                      <m:r>
                        <a:rPr lang="en-GB" i="1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963165" cy="369332"/>
              </a:xfrm>
              <a:prstGeom prst="rect">
                <a:avLst/>
              </a:prstGeom>
              <a:blipFill>
                <a:blip r:embed="rId6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0" y="409303"/>
                <a:ext cx="3152502" cy="64248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For the normal vector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2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mr>
                          <m:mr>
                            <m:e>
                              <m: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mr>
                          <m:mr>
                            <m:e>
                              <m: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12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, the equation of the plane will be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𝑎𝑥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𝑏𝑦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𝑐𝑧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endParaRPr lang="en-GB" sz="12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09303"/>
                <a:ext cx="3152502" cy="642484"/>
              </a:xfrm>
              <a:prstGeom prst="rect">
                <a:avLst/>
              </a:prstGeom>
              <a:blipFill>
                <a:blip r:embed="rId7"/>
                <a:stretch>
                  <a:fillRect l="-1161" r="-2708" b="-132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7630765" y="0"/>
                <a:ext cx="1513235" cy="45679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begChr m:val="|"/>
                              <m:endChr m:val="|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nor/>
                                </m:rPr>
                                <a:rPr lang="en-US" sz="1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m:rPr>
                                  <m:nor/>
                                </m:rPr>
                                <a:rPr lang="en-US" sz="1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  <m:r>
                                <m:rPr>
                                  <m:nor/>
                                </m:rPr>
                                <a:rPr lang="en-US" sz="1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+ </m:t>
                              </m:r>
                              <m:r>
                                <m:rPr>
                                  <m:nor/>
                                </m:rPr>
                                <a:rPr lang="en-US" sz="1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𝑏</m:t>
                              </m:r>
                              <m:r>
                                <m:rPr>
                                  <m:nor/>
                                </m:rPr>
                                <a:rPr lang="en-US" sz="1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  <m:r>
                                <m:rPr>
                                  <m:nor/>
                                </m:rPr>
                                <a:rPr lang="en-US" sz="1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+ </m:t>
                              </m:r>
                              <m:r>
                                <m:rPr>
                                  <m:nor/>
                                </m:rPr>
                                <a:rPr lang="en-US" sz="1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  <m:r>
                                <m:rPr>
                                  <m:nor/>
                                </m:rPr>
                                <a:rPr lang="en-US" sz="1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𝛾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</m:e>
                          </m: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30765" y="0"/>
                <a:ext cx="1513235" cy="456792"/>
              </a:xfrm>
              <a:prstGeom prst="rect">
                <a:avLst/>
              </a:prstGeom>
              <a:blipFill>
                <a:blip r:embed="rId10"/>
                <a:stretch>
                  <a:fillRect t="-1333" b="-1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253208" y="2288274"/>
                <a:ext cx="1252907" cy="61036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. 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𝑘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3208" y="2288274"/>
                <a:ext cx="1252907" cy="61036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848100" y="3880246"/>
                <a:ext cx="1661361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GB" sz="16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𝑎𝑥</m:t>
                    </m:r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𝑏𝑦</m:t>
                    </m:r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𝑐𝑧</m:t>
                    </m:r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endParaRPr lang="en-GB" sz="16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8100" y="3880246"/>
                <a:ext cx="1661361" cy="246221"/>
              </a:xfrm>
              <a:prstGeom prst="rect">
                <a:avLst/>
              </a:prstGeom>
              <a:blipFill>
                <a:blip r:embed="rId12"/>
                <a:stretch>
                  <a:fillRect r="-1465" b="-3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3810000" y="1316598"/>
            <a:ext cx="5092700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You will hopefully remember this formula </a:t>
            </a:r>
            <a:r>
              <a:rPr lang="en-US" sz="1400">
                <a:solidFill>
                  <a:srgbClr val="FF0000"/>
                </a:solidFill>
                <a:latin typeface="Comic Sans MS" panose="030F0702030302020204" pitchFamily="66" charset="0"/>
              </a:rPr>
              <a:t>from a few lessons ago…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754548" y="1910759"/>
                <a:ext cx="753732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. 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𝒏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𝑘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4548" y="1910759"/>
                <a:ext cx="753732" cy="246221"/>
              </a:xfrm>
              <a:prstGeom prst="rect">
                <a:avLst/>
              </a:prstGeom>
              <a:blipFill>
                <a:blip r:embed="rId13"/>
                <a:stretch>
                  <a:fillRect l="-4032" r="-4839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Arc 20"/>
          <p:cNvSpPr/>
          <p:nvPr/>
        </p:nvSpPr>
        <p:spPr>
          <a:xfrm>
            <a:off x="5630055" y="2079952"/>
            <a:ext cx="227712" cy="481732"/>
          </a:xfrm>
          <a:prstGeom prst="arc">
            <a:avLst>
              <a:gd name="adj1" fmla="val 16200000"/>
              <a:gd name="adj2" fmla="val 5501084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925015" y="2093465"/>
                <a:ext cx="1471620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Remember what </a:t>
                </a:r>
                <a14:m>
                  <m:oMath xmlns:m="http://schemas.openxmlformats.org/officeDocument/2006/math">
                    <m:r>
                      <a:rPr lang="en-US" sz="14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𝒓</m:t>
                    </m:r>
                    <m:r>
                      <a:rPr lang="en-US" sz="14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sz="14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𝒏</m:t>
                    </m:r>
                  </m:oMath>
                </a14:m>
                <a:r>
                  <a:rPr lang="en-US" sz="1400" b="1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represents?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5015" y="2093465"/>
                <a:ext cx="1471620" cy="430887"/>
              </a:xfrm>
              <a:prstGeom prst="rect">
                <a:avLst/>
              </a:prstGeom>
              <a:blipFill>
                <a:blip r:embed="rId14"/>
                <a:stretch>
                  <a:fillRect l="-2490" t="-12676" r="-5809" b="-239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/>
          <p:cNvSpPr txBox="1"/>
          <p:nvPr/>
        </p:nvSpPr>
        <p:spPr>
          <a:xfrm>
            <a:off x="5920058" y="2715765"/>
            <a:ext cx="1921385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Write the dot product for the left side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289364" y="3289300"/>
            <a:ext cx="1168060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Normal vector to the plane</a:t>
            </a:r>
            <a:endParaRPr lang="en-GB" sz="12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923008" y="3088374"/>
                <a:ext cx="1580433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𝑎𝑥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𝑏𝑦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𝑐𝑧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𝑘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008" y="3088374"/>
                <a:ext cx="1580433" cy="246221"/>
              </a:xfrm>
              <a:prstGeom prst="rect">
                <a:avLst/>
              </a:prstGeom>
              <a:blipFill>
                <a:blip r:embed="rId15"/>
                <a:stretch>
                  <a:fillRect l="-1544" r="-2317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TextBox 39"/>
          <p:cNvSpPr txBox="1"/>
          <p:nvPr/>
        </p:nvSpPr>
        <p:spPr>
          <a:xfrm>
            <a:off x="3930464" y="3619500"/>
            <a:ext cx="116806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A general point</a:t>
            </a:r>
            <a:endParaRPr lang="en-GB" sz="12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29" name="Straight Arrow Connector 28"/>
          <p:cNvCxnSpPr/>
          <p:nvPr/>
        </p:nvCxnSpPr>
        <p:spPr>
          <a:xfrm flipH="1" flipV="1">
            <a:off x="4394200" y="2959100"/>
            <a:ext cx="152400" cy="584200"/>
          </a:xfrm>
          <a:prstGeom prst="straightConnector1">
            <a:avLst/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flipH="1" flipV="1">
            <a:off x="4889500" y="2971800"/>
            <a:ext cx="393700" cy="330200"/>
          </a:xfrm>
          <a:prstGeom prst="straightConnector1">
            <a:avLst/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Arc 47"/>
          <p:cNvSpPr/>
          <p:nvPr/>
        </p:nvSpPr>
        <p:spPr>
          <a:xfrm>
            <a:off x="5630055" y="2689552"/>
            <a:ext cx="227712" cy="481732"/>
          </a:xfrm>
          <a:prstGeom prst="arc">
            <a:avLst>
              <a:gd name="adj1" fmla="val 16200000"/>
              <a:gd name="adj2" fmla="val 5501084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TextBox 48"/>
          <p:cNvSpPr txBox="1"/>
          <p:nvPr/>
        </p:nvSpPr>
        <p:spPr>
          <a:xfrm>
            <a:off x="3913458" y="3541265"/>
            <a:ext cx="3249342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Compare this with the form above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5653358" y="3947665"/>
                <a:ext cx="2677842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Essentially,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represent the same thing!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3358" y="3947665"/>
                <a:ext cx="2677842" cy="430887"/>
              </a:xfrm>
              <a:prstGeom prst="rect">
                <a:avLst/>
              </a:prstGeom>
              <a:blipFill>
                <a:blip r:embed="rId16"/>
                <a:stretch>
                  <a:fillRect l="-455" t="-14286" r="-1818" b="-2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327577" y="0"/>
                <a:ext cx="1765123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𝑆h𝑜𝑟𝑡𝑒𝑠𝑡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𝑑𝑖𝑠𝑡𝑎𝑛𝑐𝑒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𝑓𝑟𝑜𝑚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𝑡h𝑒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1400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𝑜𝑟𝑖𝑔𝑖𝑛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𝑡𝑜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𝑝𝑙𝑎𝑛𝑒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7577" y="0"/>
                <a:ext cx="1765123" cy="430887"/>
              </a:xfrm>
              <a:prstGeom prst="rect">
                <a:avLst/>
              </a:prstGeom>
              <a:blipFill>
                <a:blip r:embed="rId17"/>
                <a:stretch>
                  <a:fillRect l="-3806" r="-26990" b="-140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5435777" y="0"/>
                <a:ext cx="1155523" cy="44929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5777" y="0"/>
                <a:ext cx="1155523" cy="449290"/>
              </a:xfrm>
              <a:prstGeom prst="rect">
                <a:avLst/>
              </a:prstGeom>
              <a:blipFill>
                <a:blip r:embed="rId18"/>
                <a:stretch>
                  <a:fillRect b="-121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79029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8" grpId="0"/>
      <p:bldP spid="19" grpId="0"/>
      <p:bldP spid="21" grpId="0" animBg="1"/>
      <p:bldP spid="22" grpId="0"/>
      <p:bldP spid="24" grpId="0"/>
      <p:bldP spid="25" grpId="0"/>
      <p:bldP spid="25" grpId="1"/>
      <p:bldP spid="39" grpId="0"/>
      <p:bldP spid="40" grpId="0"/>
      <p:bldP spid="40" grpId="1"/>
      <p:bldP spid="48" grpId="0" animBg="1"/>
      <p:bldP spid="49" grpId="0"/>
      <p:bldP spid="5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Vectors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534896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find the perpendicular distance between:</a:t>
            </a: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altLang="en-US" sz="1600" b="1" dirty="0">
                <a:latin typeface="Comic Sans MS" panose="030F0702030302020204" pitchFamily="66" charset="0"/>
                <a:sym typeface="Wingdings" panose="05000000000000000000" pitchFamily="2" charset="2"/>
              </a:rPr>
              <a:t>Two lines</a:t>
            </a: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altLang="en-US" sz="1600" b="1" dirty="0">
                <a:latin typeface="Comic Sans MS" panose="030F0702030302020204" pitchFamily="66" charset="0"/>
                <a:sym typeface="Wingdings" panose="05000000000000000000" pitchFamily="2" charset="2"/>
              </a:rPr>
              <a:t>A point and a line</a:t>
            </a: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altLang="en-US" sz="1600" b="1" dirty="0">
                <a:latin typeface="Comic Sans MS" panose="030F0702030302020204" pitchFamily="66" charset="0"/>
                <a:sym typeface="Wingdings" panose="05000000000000000000" pitchFamily="2" charset="2"/>
              </a:rPr>
              <a:t>A point and a plane</a:t>
            </a:r>
            <a:endParaRPr lang="en-US" alt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en-US" alt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en-US" alt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9F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0" y="0"/>
                <a:ext cx="196316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>
                          <a:latin typeface="Cambria Math"/>
                        </a:rPr>
                        <m:t>𝒂</m:t>
                      </m:r>
                      <m:r>
                        <a:rPr lang="en-GB" i="1">
                          <a:latin typeface="Cambria Math"/>
                        </a:rPr>
                        <m:t>.</m:t>
                      </m:r>
                      <m:r>
                        <a:rPr lang="en-GB" b="1" i="1">
                          <a:latin typeface="Cambria Math"/>
                        </a:rPr>
                        <m:t>𝒃</m:t>
                      </m:r>
                      <m:r>
                        <a:rPr lang="en-GB" i="1"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1" i="1">
                              <a:latin typeface="Cambria Math"/>
                            </a:rPr>
                            <m:t>𝒂</m:t>
                          </m:r>
                        </m:e>
                      </m:d>
                      <m:r>
                        <a:rPr lang="en-GB" i="1">
                          <a:latin typeface="Cambria Math"/>
                        </a:rPr>
                        <m:t>|</m:t>
                      </m:r>
                      <m:r>
                        <a:rPr lang="en-GB" b="1" i="1">
                          <a:latin typeface="Cambria Math"/>
                        </a:rPr>
                        <m:t>𝒃</m:t>
                      </m:r>
                      <m:r>
                        <a:rPr lang="en-GB" i="1">
                          <a:latin typeface="Cambria Math"/>
                        </a:rPr>
                        <m:t>|</m:t>
                      </m:r>
                      <m:r>
                        <a:rPr lang="en-GB" i="1">
                          <a:latin typeface="Cambria Math"/>
                        </a:rPr>
                        <m:t>𝑐𝑜𝑠</m:t>
                      </m:r>
                      <m:r>
                        <a:rPr lang="en-GB" i="1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963165" cy="369332"/>
              </a:xfrm>
              <a:prstGeom prst="rect">
                <a:avLst/>
              </a:prstGeom>
              <a:blipFill>
                <a:blip r:embed="rId6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0" y="409303"/>
                <a:ext cx="3152502" cy="64248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For the normal vector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2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mr>
                          <m:mr>
                            <m:e>
                              <m: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mr>
                          <m:mr>
                            <m:e>
                              <m: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12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, the equation of the plane will be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𝑎𝑥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𝑏𝑦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𝑐𝑧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endParaRPr lang="en-GB" sz="12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09303"/>
                <a:ext cx="3152502" cy="642484"/>
              </a:xfrm>
              <a:prstGeom prst="rect">
                <a:avLst/>
              </a:prstGeom>
              <a:blipFill>
                <a:blip r:embed="rId7"/>
                <a:stretch>
                  <a:fillRect l="-1161" r="-2708" b="-132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7630765" y="0"/>
                <a:ext cx="1513235" cy="45679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begChr m:val="|"/>
                              <m:endChr m:val="|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nor/>
                                </m:rPr>
                                <a:rPr lang="en-US" sz="1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m:rPr>
                                  <m:nor/>
                                </m:rPr>
                                <a:rPr lang="en-US" sz="1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  <m:r>
                                <m:rPr>
                                  <m:nor/>
                                </m:rPr>
                                <a:rPr lang="en-US" sz="1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+ </m:t>
                              </m:r>
                              <m:r>
                                <m:rPr>
                                  <m:nor/>
                                </m:rPr>
                                <a:rPr lang="en-US" sz="1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𝑏</m:t>
                              </m:r>
                              <m:r>
                                <m:rPr>
                                  <m:nor/>
                                </m:rPr>
                                <a:rPr lang="en-US" sz="1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  <m:r>
                                <m:rPr>
                                  <m:nor/>
                                </m:rPr>
                                <a:rPr lang="en-US" sz="1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+ </m:t>
                              </m:r>
                              <m:r>
                                <m:rPr>
                                  <m:nor/>
                                </m:rPr>
                                <a:rPr lang="en-US" sz="1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  <m:r>
                                <m:rPr>
                                  <m:nor/>
                                </m:rPr>
                                <a:rPr lang="en-US" sz="1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𝛾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</m:e>
                          </m: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30765" y="0"/>
                <a:ext cx="1513235" cy="456792"/>
              </a:xfrm>
              <a:prstGeom prst="rect">
                <a:avLst/>
              </a:prstGeom>
              <a:blipFill>
                <a:blip r:embed="rId10"/>
                <a:stretch>
                  <a:fillRect t="-1333" b="-1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253208" y="2288274"/>
                <a:ext cx="1252907" cy="61036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. 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𝑘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3208" y="2288274"/>
                <a:ext cx="1252907" cy="61036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3810000" y="1316598"/>
            <a:ext cx="5092700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You will hopefully remember this formula </a:t>
            </a:r>
            <a:r>
              <a:rPr lang="en-US" sz="1400">
                <a:solidFill>
                  <a:srgbClr val="FF0000"/>
                </a:solidFill>
                <a:latin typeface="Comic Sans MS" panose="030F0702030302020204" pitchFamily="66" charset="0"/>
              </a:rPr>
              <a:t>from a few lessons ago…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754548" y="1910759"/>
                <a:ext cx="753732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. 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𝒏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𝑘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4548" y="1910759"/>
                <a:ext cx="753732" cy="246221"/>
              </a:xfrm>
              <a:prstGeom prst="rect">
                <a:avLst/>
              </a:prstGeom>
              <a:blipFill>
                <a:blip r:embed="rId12"/>
                <a:stretch>
                  <a:fillRect l="-4032" r="-4839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Arc 20"/>
          <p:cNvSpPr/>
          <p:nvPr/>
        </p:nvSpPr>
        <p:spPr>
          <a:xfrm>
            <a:off x="5630055" y="2079952"/>
            <a:ext cx="227712" cy="481732"/>
          </a:xfrm>
          <a:prstGeom prst="arc">
            <a:avLst>
              <a:gd name="adj1" fmla="val 16200000"/>
              <a:gd name="adj2" fmla="val 5501084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925015" y="2093465"/>
                <a:ext cx="1471620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Remember what </a:t>
                </a:r>
                <a14:m>
                  <m:oMath xmlns:m="http://schemas.openxmlformats.org/officeDocument/2006/math">
                    <m:r>
                      <a:rPr lang="en-US" sz="14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𝒓</m:t>
                    </m:r>
                    <m:r>
                      <a:rPr lang="en-US" sz="14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sz="14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𝒏</m:t>
                    </m:r>
                  </m:oMath>
                </a14:m>
                <a:r>
                  <a:rPr lang="en-US" sz="1400" b="1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represents?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5015" y="2093465"/>
                <a:ext cx="1471620" cy="430887"/>
              </a:xfrm>
              <a:prstGeom prst="rect">
                <a:avLst/>
              </a:prstGeom>
              <a:blipFill>
                <a:blip r:embed="rId13"/>
                <a:stretch>
                  <a:fillRect l="-2490" t="-12676" r="-5809" b="-239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327577" y="0"/>
                <a:ext cx="1765123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𝑆h𝑜𝑟𝑡𝑒𝑠𝑡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𝑑𝑖𝑠𝑡𝑎𝑛𝑐𝑒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𝑓𝑟𝑜𝑚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𝑡h𝑒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1400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𝑜𝑟𝑖𝑔𝑖𝑛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𝑡𝑜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𝑝𝑙𝑎𝑛𝑒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7577" y="0"/>
                <a:ext cx="1765123" cy="430887"/>
              </a:xfrm>
              <a:prstGeom prst="rect">
                <a:avLst/>
              </a:prstGeom>
              <a:blipFill>
                <a:blip r:embed="rId14"/>
                <a:stretch>
                  <a:fillRect l="-3806" r="-26990" b="-140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5435777" y="0"/>
                <a:ext cx="1155523" cy="44929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5777" y="0"/>
                <a:ext cx="1155523" cy="449290"/>
              </a:xfrm>
              <a:prstGeom prst="rect">
                <a:avLst/>
              </a:prstGeom>
              <a:blipFill>
                <a:blip r:embed="rId15"/>
                <a:stretch>
                  <a:fillRect b="-121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265908" y="2974074"/>
                <a:ext cx="1252907" cy="61036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. 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5908" y="2974074"/>
                <a:ext cx="1252907" cy="610360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Arc 26"/>
          <p:cNvSpPr/>
          <p:nvPr/>
        </p:nvSpPr>
        <p:spPr>
          <a:xfrm>
            <a:off x="5630055" y="2702252"/>
            <a:ext cx="227712" cy="481732"/>
          </a:xfrm>
          <a:prstGeom prst="arc">
            <a:avLst>
              <a:gd name="adj1" fmla="val 16200000"/>
              <a:gd name="adj2" fmla="val 5501084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848814" y="2855465"/>
                <a:ext cx="2672885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We can replace the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with a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8814" y="2855465"/>
                <a:ext cx="2672885" cy="215444"/>
              </a:xfrm>
              <a:prstGeom prst="rect">
                <a:avLst/>
              </a:prstGeom>
              <a:blipFill>
                <a:blip r:embed="rId17"/>
                <a:stretch>
                  <a:fillRect l="-228" t="-25000" b="-47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Arc 29"/>
          <p:cNvSpPr/>
          <p:nvPr/>
        </p:nvSpPr>
        <p:spPr>
          <a:xfrm>
            <a:off x="6582554" y="3378200"/>
            <a:ext cx="300845" cy="1063084"/>
          </a:xfrm>
          <a:prstGeom prst="arc">
            <a:avLst>
              <a:gd name="adj1" fmla="val 16200000"/>
              <a:gd name="adj2" fmla="val 5501084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6959600" y="3541265"/>
                <a:ext cx="1397000" cy="67268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We can divide both sides by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1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sz="1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1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en-US" sz="1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1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𝑐</m:t>
                            </m:r>
                          </m:e>
                          <m:sup>
                            <m:r>
                              <a:rPr lang="en-US" sz="1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9600" y="3541265"/>
                <a:ext cx="1397000" cy="672685"/>
              </a:xfrm>
              <a:prstGeom prst="rect">
                <a:avLst/>
              </a:prstGeom>
              <a:blipFill>
                <a:blip r:embed="rId18"/>
                <a:stretch>
                  <a:fillRect t="-8182" r="-3057" b="-18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034008" y="3672574"/>
                <a:ext cx="3591496" cy="151977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. 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f>
                                  <m:fPr>
                                    <m:ctrlPr>
                                      <a:rPr lang="en-US" sz="16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𝑎</m:t>
                                    </m:r>
                                  </m:num>
                                  <m:den>
                                    <m:rad>
                                      <m:radPr>
                                        <m:degHide m:val="on"/>
                                        <m:ctrlPr>
                                          <a:rPr lang="en-US" sz="16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sSup>
                                          <m:sSupPr>
                                            <m:ctrlPr>
                                              <a:rPr lang="en-US" sz="16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6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e>
                                          <m:sup>
                                            <m:r>
                                              <a:rPr lang="en-US" sz="16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sup>
                                        </m:sSup>
                                        <m:r>
                                          <a:rPr lang="en-US" sz="16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+</m:t>
                                        </m:r>
                                        <m:sSup>
                                          <m:sSupPr>
                                            <m:ctrlPr>
                                              <a:rPr lang="en-US" sz="16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6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𝑏</m:t>
                                            </m:r>
                                          </m:e>
                                          <m:sup>
                                            <m:r>
                                              <a:rPr lang="en-US" sz="16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sup>
                                        </m:sSup>
                                        <m:r>
                                          <a:rPr lang="en-US" sz="16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+</m:t>
                                        </m:r>
                                        <m:sSup>
                                          <m:sSupPr>
                                            <m:ctrlPr>
                                              <a:rPr lang="en-US" sz="16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6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𝑐</m:t>
                                            </m:r>
                                          </m:e>
                                          <m:sup>
                                            <m:r>
                                              <a:rPr lang="en-US" sz="16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sup>
                                        </m:sSup>
                                      </m:e>
                                    </m:rad>
                                  </m:den>
                                </m:f>
                              </m:e>
                            </m:mr>
                            <m:mr>
                              <m:e>
                                <m:f>
                                  <m:fPr>
                                    <m:ctrlPr>
                                      <a:rPr lang="en-US" sz="16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𝑏</m:t>
                                    </m:r>
                                  </m:num>
                                  <m:den>
                                    <m:rad>
                                      <m:radPr>
                                        <m:degHide m:val="on"/>
                                        <m:ctrlPr>
                                          <a:rPr lang="en-US" sz="16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sSup>
                                          <m:sSupPr>
                                            <m:ctrlPr>
                                              <a:rPr lang="en-US" sz="16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6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e>
                                          <m:sup>
                                            <m:r>
                                              <a:rPr lang="en-US" sz="16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sup>
                                        </m:sSup>
                                        <m:r>
                                          <a:rPr lang="en-US" sz="16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+</m:t>
                                        </m:r>
                                        <m:sSup>
                                          <m:sSupPr>
                                            <m:ctrlPr>
                                              <a:rPr lang="en-US" sz="16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6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𝑏</m:t>
                                            </m:r>
                                          </m:e>
                                          <m:sup>
                                            <m:r>
                                              <a:rPr lang="en-US" sz="16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sup>
                                        </m:sSup>
                                        <m:r>
                                          <a:rPr lang="en-US" sz="16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+</m:t>
                                        </m:r>
                                        <m:sSup>
                                          <m:sSupPr>
                                            <m:ctrlPr>
                                              <a:rPr lang="en-US" sz="16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6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𝑐</m:t>
                                            </m:r>
                                          </m:e>
                                          <m:sup>
                                            <m:r>
                                              <a:rPr lang="en-US" sz="16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sup>
                                        </m:sSup>
                                      </m:e>
                                    </m:rad>
                                  </m:den>
                                </m:f>
                              </m:e>
                            </m:mr>
                            <m:mr>
                              <m:e>
                                <m:f>
                                  <m:fPr>
                                    <m:ctrlPr>
                                      <a:rPr lang="en-US" sz="16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𝑐</m:t>
                                    </m:r>
                                  </m:num>
                                  <m:den>
                                    <m:rad>
                                      <m:radPr>
                                        <m:degHide m:val="on"/>
                                        <m:ctrlPr>
                                          <a:rPr lang="en-US" sz="16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sSup>
                                          <m:sSupPr>
                                            <m:ctrlPr>
                                              <a:rPr lang="en-US" sz="16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6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e>
                                          <m:sup>
                                            <m:r>
                                              <a:rPr lang="en-US" sz="16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sup>
                                        </m:sSup>
                                        <m:r>
                                          <a:rPr lang="en-US" sz="16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+</m:t>
                                        </m:r>
                                        <m:sSup>
                                          <m:sSupPr>
                                            <m:ctrlPr>
                                              <a:rPr lang="en-US" sz="16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6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𝑏</m:t>
                                            </m:r>
                                          </m:e>
                                          <m:sup>
                                            <m:r>
                                              <a:rPr lang="en-US" sz="16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sup>
                                        </m:sSup>
                                        <m:r>
                                          <a:rPr lang="en-US" sz="16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+</m:t>
                                        </m:r>
                                        <m:sSup>
                                          <m:sSupPr>
                                            <m:ctrlPr>
                                              <a:rPr lang="en-US" sz="16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6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𝑐</m:t>
                                            </m:r>
                                          </m:e>
                                          <m:sup>
                                            <m:r>
                                              <a:rPr lang="en-US" sz="16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sup>
                                        </m:sSup>
                                      </m:e>
                                    </m:rad>
                                  </m:den>
                                </m:f>
                              </m:e>
                            </m:mr>
                          </m:m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p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4008" y="3672574"/>
                <a:ext cx="3591496" cy="1519775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/>
          <p:cNvSpPr/>
          <p:nvPr/>
        </p:nvSpPr>
        <p:spPr>
          <a:xfrm>
            <a:off x="5410200" y="0"/>
            <a:ext cx="1244600" cy="4953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/>
          <p:cNvSpPr/>
          <p:nvPr/>
        </p:nvSpPr>
        <p:spPr>
          <a:xfrm>
            <a:off x="5295900" y="4114800"/>
            <a:ext cx="1358900" cy="6731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/>
          <p:cNvSpPr/>
          <p:nvPr/>
        </p:nvSpPr>
        <p:spPr>
          <a:xfrm>
            <a:off x="3581400" y="3657600"/>
            <a:ext cx="1473200" cy="16002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TextBox 34"/>
          <p:cNvSpPr txBox="1"/>
          <p:nvPr/>
        </p:nvSpPr>
        <p:spPr>
          <a:xfrm>
            <a:off x="6699064" y="5016500"/>
            <a:ext cx="2114736" cy="9848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600" dirty="0">
                <a:solidFill>
                  <a:srgbClr val="0000FF"/>
                </a:solidFill>
                <a:latin typeface="Comic Sans MS" panose="030F0702030302020204" pitchFamily="66" charset="0"/>
              </a:rPr>
              <a:t>We can see that this side represents the distance from the origin to the plane…</a:t>
            </a:r>
            <a:endParaRPr lang="en-GB" sz="16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 flipH="1" flipV="1">
            <a:off x="6248400" y="4940300"/>
            <a:ext cx="393700" cy="330200"/>
          </a:xfrm>
          <a:prstGeom prst="straightConnector1">
            <a:avLst/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V="1">
            <a:off x="3873500" y="5359400"/>
            <a:ext cx="127000" cy="254000"/>
          </a:xfrm>
          <a:prstGeom prst="straightConnector1">
            <a:avLst/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698564" y="5702300"/>
            <a:ext cx="2114736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600" dirty="0">
                <a:solidFill>
                  <a:srgbClr val="0000FF"/>
                </a:solidFill>
                <a:latin typeface="Comic Sans MS" panose="030F0702030302020204" pitchFamily="66" charset="0"/>
              </a:rPr>
              <a:t>But what does this represent??</a:t>
            </a:r>
            <a:endParaRPr lang="en-GB" sz="16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2629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 animBg="1"/>
      <p:bldP spid="28" grpId="0"/>
      <p:bldP spid="30" grpId="0" animBg="1"/>
      <p:bldP spid="31" grpId="0"/>
      <p:bldP spid="32" grpId="0"/>
      <p:bldP spid="5" grpId="0" animBg="1"/>
      <p:bldP spid="5" grpId="1" animBg="1"/>
      <p:bldP spid="33" grpId="0" animBg="1"/>
      <p:bldP spid="33" grpId="1" animBg="1"/>
      <p:bldP spid="34" grpId="0" animBg="1"/>
      <p:bldP spid="35" grpId="0"/>
      <p:bldP spid="35" grpId="1"/>
      <p:bldP spid="3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Vectors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534896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find the perpendicular distance between:</a:t>
            </a: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altLang="en-US" sz="1600" b="1" dirty="0">
                <a:latin typeface="Comic Sans MS" panose="030F0702030302020204" pitchFamily="66" charset="0"/>
                <a:sym typeface="Wingdings" panose="05000000000000000000" pitchFamily="2" charset="2"/>
              </a:rPr>
              <a:t>Two lines</a:t>
            </a: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altLang="en-US" sz="1600" b="1" dirty="0">
                <a:latin typeface="Comic Sans MS" panose="030F0702030302020204" pitchFamily="66" charset="0"/>
                <a:sym typeface="Wingdings" panose="05000000000000000000" pitchFamily="2" charset="2"/>
              </a:rPr>
              <a:t>A point and a line</a:t>
            </a: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altLang="en-US" sz="1600" b="1" dirty="0">
                <a:latin typeface="Comic Sans MS" panose="030F0702030302020204" pitchFamily="66" charset="0"/>
                <a:sym typeface="Wingdings" panose="05000000000000000000" pitchFamily="2" charset="2"/>
              </a:rPr>
              <a:t>A point and a plane</a:t>
            </a:r>
            <a:endParaRPr lang="en-US" alt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en-US" alt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en-US" alt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9F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0" y="0"/>
                <a:ext cx="196316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>
                          <a:latin typeface="Cambria Math"/>
                        </a:rPr>
                        <m:t>𝒂</m:t>
                      </m:r>
                      <m:r>
                        <a:rPr lang="en-GB" i="1">
                          <a:latin typeface="Cambria Math"/>
                        </a:rPr>
                        <m:t>.</m:t>
                      </m:r>
                      <m:r>
                        <a:rPr lang="en-GB" b="1" i="1">
                          <a:latin typeface="Cambria Math"/>
                        </a:rPr>
                        <m:t>𝒃</m:t>
                      </m:r>
                      <m:r>
                        <a:rPr lang="en-GB" i="1"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1" i="1">
                              <a:latin typeface="Cambria Math"/>
                            </a:rPr>
                            <m:t>𝒂</m:t>
                          </m:r>
                        </m:e>
                      </m:d>
                      <m:r>
                        <a:rPr lang="en-GB" i="1">
                          <a:latin typeface="Cambria Math"/>
                        </a:rPr>
                        <m:t>|</m:t>
                      </m:r>
                      <m:r>
                        <a:rPr lang="en-GB" b="1" i="1">
                          <a:latin typeface="Cambria Math"/>
                        </a:rPr>
                        <m:t>𝒃</m:t>
                      </m:r>
                      <m:r>
                        <a:rPr lang="en-GB" i="1">
                          <a:latin typeface="Cambria Math"/>
                        </a:rPr>
                        <m:t>|</m:t>
                      </m:r>
                      <m:r>
                        <a:rPr lang="en-GB" i="1">
                          <a:latin typeface="Cambria Math"/>
                        </a:rPr>
                        <m:t>𝑐𝑜𝑠</m:t>
                      </m:r>
                      <m:r>
                        <a:rPr lang="en-GB" i="1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963165" cy="369332"/>
              </a:xfrm>
              <a:prstGeom prst="rect">
                <a:avLst/>
              </a:prstGeom>
              <a:blipFill>
                <a:blip r:embed="rId6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0" y="409303"/>
                <a:ext cx="3152502" cy="64248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For the normal vector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2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mr>
                          <m:mr>
                            <m:e>
                              <m: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mr>
                          <m:mr>
                            <m:e>
                              <m: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12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, the equation of the plane will be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𝑎𝑥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𝑏𝑦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𝑐𝑧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endParaRPr lang="en-GB" sz="12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09303"/>
                <a:ext cx="3152502" cy="642484"/>
              </a:xfrm>
              <a:prstGeom prst="rect">
                <a:avLst/>
              </a:prstGeom>
              <a:blipFill>
                <a:blip r:embed="rId7"/>
                <a:stretch>
                  <a:fillRect l="-1161" r="-2708" b="-132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7630765" y="0"/>
                <a:ext cx="1513235" cy="45679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begChr m:val="|"/>
                              <m:endChr m:val="|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nor/>
                                </m:rPr>
                                <a:rPr lang="en-US" sz="1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m:rPr>
                                  <m:nor/>
                                </m:rPr>
                                <a:rPr lang="en-US" sz="1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  <m:r>
                                <m:rPr>
                                  <m:nor/>
                                </m:rPr>
                                <a:rPr lang="en-US" sz="1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+ </m:t>
                              </m:r>
                              <m:r>
                                <m:rPr>
                                  <m:nor/>
                                </m:rPr>
                                <a:rPr lang="en-US" sz="1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𝑏</m:t>
                              </m:r>
                              <m:r>
                                <m:rPr>
                                  <m:nor/>
                                </m:rPr>
                                <a:rPr lang="en-US" sz="1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  <m:r>
                                <m:rPr>
                                  <m:nor/>
                                </m:rPr>
                                <a:rPr lang="en-US" sz="1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+ </m:t>
                              </m:r>
                              <m:r>
                                <m:rPr>
                                  <m:nor/>
                                </m:rPr>
                                <a:rPr lang="en-US" sz="1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  <m:r>
                                <m:rPr>
                                  <m:nor/>
                                </m:rPr>
                                <a:rPr lang="en-US" sz="1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𝛾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</m:e>
                          </m: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30765" y="0"/>
                <a:ext cx="1513235" cy="456792"/>
              </a:xfrm>
              <a:prstGeom prst="rect">
                <a:avLst/>
              </a:prstGeom>
              <a:blipFill>
                <a:blip r:embed="rId10"/>
                <a:stretch>
                  <a:fillRect t="-1333" b="-1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327577" y="0"/>
                <a:ext cx="1765123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𝑆h𝑜𝑟𝑡𝑒𝑠𝑡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𝑑𝑖𝑠𝑡𝑎𝑛𝑐𝑒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𝑓𝑟𝑜𝑚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𝑡h𝑒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1400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𝑜𝑟𝑖𝑔𝑖𝑛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𝑡𝑜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𝑝𝑙𝑎𝑛𝑒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7577" y="0"/>
                <a:ext cx="1765123" cy="430887"/>
              </a:xfrm>
              <a:prstGeom prst="rect">
                <a:avLst/>
              </a:prstGeom>
              <a:blipFill>
                <a:blip r:embed="rId11"/>
                <a:stretch>
                  <a:fillRect l="-3806" r="-26990" b="-140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5435777" y="0"/>
                <a:ext cx="1155523" cy="44929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5777" y="0"/>
                <a:ext cx="1155523" cy="449290"/>
              </a:xfrm>
              <a:prstGeom prst="rect">
                <a:avLst/>
              </a:prstGeom>
              <a:blipFill>
                <a:blip r:embed="rId12"/>
                <a:stretch>
                  <a:fillRect b="-121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ight Triangle 5"/>
          <p:cNvSpPr/>
          <p:nvPr/>
        </p:nvSpPr>
        <p:spPr>
          <a:xfrm flipH="1">
            <a:off x="4749800" y="1917700"/>
            <a:ext cx="2730500" cy="1409700"/>
          </a:xfrm>
          <a:prstGeom prst="rtTriangl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975350" y="3409950"/>
                <a:ext cx="18678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5350" y="3409950"/>
                <a:ext cx="186781" cy="276999"/>
              </a:xfrm>
              <a:prstGeom prst="rect">
                <a:avLst/>
              </a:prstGeom>
              <a:blipFill>
                <a:blip r:embed="rId13"/>
                <a:stretch>
                  <a:fillRect l="-19355" r="-1290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7600950" y="2495550"/>
                <a:ext cx="18678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00950" y="2495550"/>
                <a:ext cx="186781" cy="276999"/>
              </a:xfrm>
              <a:prstGeom prst="rect">
                <a:avLst/>
              </a:prstGeom>
              <a:blipFill>
                <a:blip r:embed="rId14"/>
                <a:stretch>
                  <a:fillRect l="-29032" r="-25806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5454650" y="2139950"/>
                <a:ext cx="980974" cy="34310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4650" y="2139950"/>
                <a:ext cx="980974" cy="343107"/>
              </a:xfrm>
              <a:prstGeom prst="rect">
                <a:avLst/>
              </a:prstGeom>
              <a:blipFill>
                <a:blip r:embed="rId15"/>
                <a:stretch>
                  <a:fillRect r="-1242" b="-7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Right Triangle 40"/>
          <p:cNvSpPr/>
          <p:nvPr/>
        </p:nvSpPr>
        <p:spPr>
          <a:xfrm flipH="1">
            <a:off x="4711700" y="4356100"/>
            <a:ext cx="2730500" cy="1409700"/>
          </a:xfrm>
          <a:prstGeom prst="rtTriangl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746750" y="5835650"/>
                <a:ext cx="961097" cy="5262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6750" y="5835650"/>
                <a:ext cx="961097" cy="526234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7626350" y="4794250"/>
                <a:ext cx="961097" cy="5777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6350" y="4794250"/>
                <a:ext cx="961097" cy="577787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5988050" y="4654550"/>
                <a:ext cx="1811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8050" y="4654550"/>
                <a:ext cx="181140" cy="276999"/>
              </a:xfrm>
              <a:prstGeom prst="rect">
                <a:avLst/>
              </a:prstGeom>
              <a:blipFill>
                <a:blip r:embed="rId18"/>
                <a:stretch>
                  <a:fillRect l="-30000" r="-30000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/>
          <p:cNvSpPr/>
          <p:nvPr/>
        </p:nvSpPr>
        <p:spPr>
          <a:xfrm>
            <a:off x="7302500" y="3124200"/>
            <a:ext cx="190500" cy="203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47"/>
          <p:cNvSpPr/>
          <p:nvPr/>
        </p:nvSpPr>
        <p:spPr>
          <a:xfrm>
            <a:off x="7264400" y="5575300"/>
            <a:ext cx="190500" cy="203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Arc 48"/>
          <p:cNvSpPr/>
          <p:nvPr/>
        </p:nvSpPr>
        <p:spPr>
          <a:xfrm flipH="1">
            <a:off x="4241799" y="3350260"/>
            <a:ext cx="509197" cy="1996440"/>
          </a:xfrm>
          <a:prstGeom prst="arc">
            <a:avLst>
              <a:gd name="adj1" fmla="val 16200000"/>
              <a:gd name="adj2" fmla="val 5501084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2380506" y="4145290"/>
                <a:ext cx="1835894" cy="58791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Divide all sides by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endParaRPr lang="en-GB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0506" y="4145290"/>
                <a:ext cx="1835894" cy="587918"/>
              </a:xfrm>
              <a:prstGeom prst="rect">
                <a:avLst/>
              </a:prstGeom>
              <a:blipFill>
                <a:blip r:embed="rId19"/>
                <a:stretch>
                  <a:fillRect l="-1661" t="-12500" r="-4319" b="-2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3701306" y="1173490"/>
                <a:ext cx="5442694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Imagine we represent the vector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16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sz="16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(in 2 dimensions) using a right angled triangle, and calculate its magnitude</a:t>
                </a:r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1306" y="1173490"/>
                <a:ext cx="5442694" cy="492443"/>
              </a:xfrm>
              <a:prstGeom prst="rect">
                <a:avLst/>
              </a:prstGeom>
              <a:blipFill>
                <a:blip r:embed="rId20"/>
                <a:stretch>
                  <a:fillRect l="-2016" t="-12500" r="-3695" b="-262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TextBox 53"/>
          <p:cNvSpPr txBox="1"/>
          <p:nvPr/>
        </p:nvSpPr>
        <p:spPr>
          <a:xfrm>
            <a:off x="526306" y="5339090"/>
            <a:ext cx="3321794" cy="9848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The second triangle is a unit vector (meaning it has a magnitude of 1), but in the same direction as the original vector…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0646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39" grpId="0"/>
      <p:bldP spid="40" grpId="0"/>
      <p:bldP spid="41" grpId="0" animBg="1"/>
      <p:bldP spid="42" grpId="0"/>
      <p:bldP spid="43" grpId="0"/>
      <p:bldP spid="44" grpId="0"/>
      <p:bldP spid="8" grpId="0" animBg="1"/>
      <p:bldP spid="48" grpId="0" animBg="1"/>
      <p:bldP spid="49" grpId="0" animBg="1"/>
      <p:bldP spid="50" grpId="0"/>
      <p:bldP spid="53" grpId="0"/>
      <p:bldP spid="5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Vectors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534896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find the perpendicular distance between:</a:t>
            </a: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altLang="en-US" sz="1600" b="1" dirty="0">
                <a:latin typeface="Comic Sans MS" panose="030F0702030302020204" pitchFamily="66" charset="0"/>
                <a:sym typeface="Wingdings" panose="05000000000000000000" pitchFamily="2" charset="2"/>
              </a:rPr>
              <a:t>Two lines</a:t>
            </a: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altLang="en-US" sz="1600" b="1" dirty="0">
                <a:latin typeface="Comic Sans MS" panose="030F0702030302020204" pitchFamily="66" charset="0"/>
                <a:sym typeface="Wingdings" panose="05000000000000000000" pitchFamily="2" charset="2"/>
              </a:rPr>
              <a:t>A point and a line</a:t>
            </a: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altLang="en-US" sz="1600" b="1" dirty="0">
                <a:latin typeface="Comic Sans MS" panose="030F0702030302020204" pitchFamily="66" charset="0"/>
                <a:sym typeface="Wingdings" panose="05000000000000000000" pitchFamily="2" charset="2"/>
              </a:rPr>
              <a:t>A point and a plane</a:t>
            </a:r>
            <a:endParaRPr lang="en-US" alt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en-US" alt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en-US" alt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9F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0" y="0"/>
                <a:ext cx="196316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>
                          <a:latin typeface="Cambria Math"/>
                        </a:rPr>
                        <m:t>𝒂</m:t>
                      </m:r>
                      <m:r>
                        <a:rPr lang="en-GB" i="1">
                          <a:latin typeface="Cambria Math"/>
                        </a:rPr>
                        <m:t>.</m:t>
                      </m:r>
                      <m:r>
                        <a:rPr lang="en-GB" b="1" i="1">
                          <a:latin typeface="Cambria Math"/>
                        </a:rPr>
                        <m:t>𝒃</m:t>
                      </m:r>
                      <m:r>
                        <a:rPr lang="en-GB" i="1"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1" i="1">
                              <a:latin typeface="Cambria Math"/>
                            </a:rPr>
                            <m:t>𝒂</m:t>
                          </m:r>
                        </m:e>
                      </m:d>
                      <m:r>
                        <a:rPr lang="en-GB" i="1">
                          <a:latin typeface="Cambria Math"/>
                        </a:rPr>
                        <m:t>|</m:t>
                      </m:r>
                      <m:r>
                        <a:rPr lang="en-GB" b="1" i="1">
                          <a:latin typeface="Cambria Math"/>
                        </a:rPr>
                        <m:t>𝒃</m:t>
                      </m:r>
                      <m:r>
                        <a:rPr lang="en-GB" i="1">
                          <a:latin typeface="Cambria Math"/>
                        </a:rPr>
                        <m:t>|</m:t>
                      </m:r>
                      <m:r>
                        <a:rPr lang="en-GB" i="1">
                          <a:latin typeface="Cambria Math"/>
                        </a:rPr>
                        <m:t>𝑐𝑜𝑠</m:t>
                      </m:r>
                      <m:r>
                        <a:rPr lang="en-GB" i="1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963165" cy="369332"/>
              </a:xfrm>
              <a:prstGeom prst="rect">
                <a:avLst/>
              </a:prstGeom>
              <a:blipFill>
                <a:blip r:embed="rId6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0" y="409303"/>
                <a:ext cx="3152502" cy="64248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For the normal vector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2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mr>
                          <m:mr>
                            <m:e>
                              <m: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mr>
                          <m:mr>
                            <m:e>
                              <m: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12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, the equation of the plane will be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𝑎𝑥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𝑏𝑦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𝑐𝑧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endParaRPr lang="en-GB" sz="12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09303"/>
                <a:ext cx="3152502" cy="642484"/>
              </a:xfrm>
              <a:prstGeom prst="rect">
                <a:avLst/>
              </a:prstGeom>
              <a:blipFill>
                <a:blip r:embed="rId7"/>
                <a:stretch>
                  <a:fillRect l="-1161" r="-2708" b="-132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7630765" y="0"/>
                <a:ext cx="1513235" cy="45679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begChr m:val="|"/>
                              <m:endChr m:val="|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nor/>
                                </m:rPr>
                                <a:rPr lang="en-US" sz="1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m:rPr>
                                  <m:nor/>
                                </m:rPr>
                                <a:rPr lang="en-US" sz="1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  <m:r>
                                <m:rPr>
                                  <m:nor/>
                                </m:rPr>
                                <a:rPr lang="en-US" sz="1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+ </m:t>
                              </m:r>
                              <m:r>
                                <m:rPr>
                                  <m:nor/>
                                </m:rPr>
                                <a:rPr lang="en-US" sz="1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𝑏</m:t>
                              </m:r>
                              <m:r>
                                <m:rPr>
                                  <m:nor/>
                                </m:rPr>
                                <a:rPr lang="en-US" sz="1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  <m:r>
                                <m:rPr>
                                  <m:nor/>
                                </m:rPr>
                                <a:rPr lang="en-US" sz="1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+ </m:t>
                              </m:r>
                              <m:r>
                                <m:rPr>
                                  <m:nor/>
                                </m:rPr>
                                <a:rPr lang="en-US" sz="1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  <m:r>
                                <m:rPr>
                                  <m:nor/>
                                </m:rPr>
                                <a:rPr lang="en-US" sz="1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𝛾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</m:e>
                          </m: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30765" y="0"/>
                <a:ext cx="1513235" cy="456792"/>
              </a:xfrm>
              <a:prstGeom prst="rect">
                <a:avLst/>
              </a:prstGeom>
              <a:blipFill>
                <a:blip r:embed="rId10"/>
                <a:stretch>
                  <a:fillRect t="-1333" b="-1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253208" y="2288274"/>
                <a:ext cx="1252907" cy="61036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. 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𝑘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3208" y="2288274"/>
                <a:ext cx="1252907" cy="61036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3810000" y="1316598"/>
            <a:ext cx="5092700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You will hopefully remember this formula </a:t>
            </a:r>
            <a:r>
              <a:rPr lang="en-US" sz="1400">
                <a:solidFill>
                  <a:srgbClr val="FF0000"/>
                </a:solidFill>
                <a:latin typeface="Comic Sans MS" panose="030F0702030302020204" pitchFamily="66" charset="0"/>
              </a:rPr>
              <a:t>from a few lessons ago…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754548" y="1910759"/>
                <a:ext cx="753732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. 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𝒏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𝑘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4548" y="1910759"/>
                <a:ext cx="753732" cy="246221"/>
              </a:xfrm>
              <a:prstGeom prst="rect">
                <a:avLst/>
              </a:prstGeom>
              <a:blipFill>
                <a:blip r:embed="rId12"/>
                <a:stretch>
                  <a:fillRect l="-4032" r="-4839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Arc 20"/>
          <p:cNvSpPr/>
          <p:nvPr/>
        </p:nvSpPr>
        <p:spPr>
          <a:xfrm>
            <a:off x="5630055" y="2079952"/>
            <a:ext cx="227712" cy="481732"/>
          </a:xfrm>
          <a:prstGeom prst="arc">
            <a:avLst>
              <a:gd name="adj1" fmla="val 16200000"/>
              <a:gd name="adj2" fmla="val 5501084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925015" y="2093465"/>
                <a:ext cx="1471620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Remember what </a:t>
                </a:r>
                <a14:m>
                  <m:oMath xmlns:m="http://schemas.openxmlformats.org/officeDocument/2006/math">
                    <m:r>
                      <a:rPr lang="en-US" sz="14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𝒓</m:t>
                    </m:r>
                    <m:r>
                      <a:rPr lang="en-US" sz="14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sz="14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𝒏</m:t>
                    </m:r>
                  </m:oMath>
                </a14:m>
                <a:r>
                  <a:rPr lang="en-US" sz="1400" b="1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represents?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5015" y="2093465"/>
                <a:ext cx="1471620" cy="430887"/>
              </a:xfrm>
              <a:prstGeom prst="rect">
                <a:avLst/>
              </a:prstGeom>
              <a:blipFill>
                <a:blip r:embed="rId13"/>
                <a:stretch>
                  <a:fillRect l="-2490" t="-12676" r="-5809" b="-239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327577" y="0"/>
                <a:ext cx="1765123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𝑆h𝑜𝑟𝑡𝑒𝑠𝑡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𝑑𝑖𝑠𝑡𝑎𝑛𝑐𝑒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𝑓𝑟𝑜𝑚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𝑡h𝑒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1400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𝑜𝑟𝑖𝑔𝑖𝑛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𝑡𝑜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𝑝𝑙𝑎𝑛𝑒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7577" y="0"/>
                <a:ext cx="1765123" cy="430887"/>
              </a:xfrm>
              <a:prstGeom prst="rect">
                <a:avLst/>
              </a:prstGeom>
              <a:blipFill>
                <a:blip r:embed="rId14"/>
                <a:stretch>
                  <a:fillRect l="-3806" r="-26990" b="-140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5435777" y="0"/>
                <a:ext cx="1155523" cy="44929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5777" y="0"/>
                <a:ext cx="1155523" cy="449290"/>
              </a:xfrm>
              <a:prstGeom prst="rect">
                <a:avLst/>
              </a:prstGeom>
              <a:blipFill>
                <a:blip r:embed="rId15"/>
                <a:stretch>
                  <a:fillRect b="-121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265908" y="2974074"/>
                <a:ext cx="1252907" cy="61036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. 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5908" y="2974074"/>
                <a:ext cx="1252907" cy="610360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Arc 26"/>
          <p:cNvSpPr/>
          <p:nvPr/>
        </p:nvSpPr>
        <p:spPr>
          <a:xfrm>
            <a:off x="5630055" y="2702252"/>
            <a:ext cx="227712" cy="481732"/>
          </a:xfrm>
          <a:prstGeom prst="arc">
            <a:avLst>
              <a:gd name="adj1" fmla="val 16200000"/>
              <a:gd name="adj2" fmla="val 5501084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848814" y="2855465"/>
                <a:ext cx="2672885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We can replace the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with a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8814" y="2855465"/>
                <a:ext cx="2672885" cy="215444"/>
              </a:xfrm>
              <a:prstGeom prst="rect">
                <a:avLst/>
              </a:prstGeom>
              <a:blipFill>
                <a:blip r:embed="rId17"/>
                <a:stretch>
                  <a:fillRect l="-228" t="-25000" b="-47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Arc 29"/>
          <p:cNvSpPr/>
          <p:nvPr/>
        </p:nvSpPr>
        <p:spPr>
          <a:xfrm>
            <a:off x="6582554" y="3378200"/>
            <a:ext cx="300845" cy="1063084"/>
          </a:xfrm>
          <a:prstGeom prst="arc">
            <a:avLst>
              <a:gd name="adj1" fmla="val 16200000"/>
              <a:gd name="adj2" fmla="val 5501084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6959600" y="3541265"/>
                <a:ext cx="1397000" cy="67268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We can divide both sides by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1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sz="1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1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en-US" sz="1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1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𝑐</m:t>
                            </m:r>
                          </m:e>
                          <m:sup>
                            <m:r>
                              <a:rPr lang="en-US" sz="1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9600" y="3541265"/>
                <a:ext cx="1397000" cy="672685"/>
              </a:xfrm>
              <a:prstGeom prst="rect">
                <a:avLst/>
              </a:prstGeom>
              <a:blipFill>
                <a:blip r:embed="rId18"/>
                <a:stretch>
                  <a:fillRect t="-8182" r="-3057" b="-18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034008" y="3672574"/>
                <a:ext cx="3591496" cy="151977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. 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f>
                                  <m:fPr>
                                    <m:ctrlPr>
                                      <a:rPr lang="en-US" sz="16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𝑎</m:t>
                                    </m:r>
                                  </m:num>
                                  <m:den>
                                    <m:rad>
                                      <m:radPr>
                                        <m:degHide m:val="on"/>
                                        <m:ctrlPr>
                                          <a:rPr lang="en-US" sz="16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sSup>
                                          <m:sSupPr>
                                            <m:ctrlPr>
                                              <a:rPr lang="en-US" sz="16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6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e>
                                          <m:sup>
                                            <m:r>
                                              <a:rPr lang="en-US" sz="16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sup>
                                        </m:sSup>
                                        <m:r>
                                          <a:rPr lang="en-US" sz="16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+</m:t>
                                        </m:r>
                                        <m:sSup>
                                          <m:sSupPr>
                                            <m:ctrlPr>
                                              <a:rPr lang="en-US" sz="16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6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𝑏</m:t>
                                            </m:r>
                                          </m:e>
                                          <m:sup>
                                            <m:r>
                                              <a:rPr lang="en-US" sz="16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sup>
                                        </m:sSup>
                                        <m:r>
                                          <a:rPr lang="en-US" sz="16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+</m:t>
                                        </m:r>
                                        <m:sSup>
                                          <m:sSupPr>
                                            <m:ctrlPr>
                                              <a:rPr lang="en-US" sz="16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6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𝑐</m:t>
                                            </m:r>
                                          </m:e>
                                          <m:sup>
                                            <m:r>
                                              <a:rPr lang="en-US" sz="16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sup>
                                        </m:sSup>
                                      </m:e>
                                    </m:rad>
                                  </m:den>
                                </m:f>
                              </m:e>
                            </m:mr>
                            <m:mr>
                              <m:e>
                                <m:f>
                                  <m:fPr>
                                    <m:ctrlPr>
                                      <a:rPr lang="en-US" sz="16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𝑏</m:t>
                                    </m:r>
                                  </m:num>
                                  <m:den>
                                    <m:rad>
                                      <m:radPr>
                                        <m:degHide m:val="on"/>
                                        <m:ctrlPr>
                                          <a:rPr lang="en-US" sz="16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sSup>
                                          <m:sSupPr>
                                            <m:ctrlPr>
                                              <a:rPr lang="en-US" sz="16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6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e>
                                          <m:sup>
                                            <m:r>
                                              <a:rPr lang="en-US" sz="16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sup>
                                        </m:sSup>
                                        <m:r>
                                          <a:rPr lang="en-US" sz="16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+</m:t>
                                        </m:r>
                                        <m:sSup>
                                          <m:sSupPr>
                                            <m:ctrlPr>
                                              <a:rPr lang="en-US" sz="16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6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𝑏</m:t>
                                            </m:r>
                                          </m:e>
                                          <m:sup>
                                            <m:r>
                                              <a:rPr lang="en-US" sz="16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sup>
                                        </m:sSup>
                                        <m:r>
                                          <a:rPr lang="en-US" sz="16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+</m:t>
                                        </m:r>
                                        <m:sSup>
                                          <m:sSupPr>
                                            <m:ctrlPr>
                                              <a:rPr lang="en-US" sz="16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6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𝑐</m:t>
                                            </m:r>
                                          </m:e>
                                          <m:sup>
                                            <m:r>
                                              <a:rPr lang="en-US" sz="16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sup>
                                        </m:sSup>
                                      </m:e>
                                    </m:rad>
                                  </m:den>
                                </m:f>
                              </m:e>
                            </m:mr>
                            <m:mr>
                              <m:e>
                                <m:f>
                                  <m:fPr>
                                    <m:ctrlPr>
                                      <a:rPr lang="en-US" sz="16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𝑐</m:t>
                                    </m:r>
                                  </m:num>
                                  <m:den>
                                    <m:rad>
                                      <m:radPr>
                                        <m:degHide m:val="on"/>
                                        <m:ctrlPr>
                                          <a:rPr lang="en-US" sz="16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sSup>
                                          <m:sSupPr>
                                            <m:ctrlPr>
                                              <a:rPr lang="en-US" sz="16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6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e>
                                          <m:sup>
                                            <m:r>
                                              <a:rPr lang="en-US" sz="16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sup>
                                        </m:sSup>
                                        <m:r>
                                          <a:rPr lang="en-US" sz="16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+</m:t>
                                        </m:r>
                                        <m:sSup>
                                          <m:sSupPr>
                                            <m:ctrlPr>
                                              <a:rPr lang="en-US" sz="16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6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𝑏</m:t>
                                            </m:r>
                                          </m:e>
                                          <m:sup>
                                            <m:r>
                                              <a:rPr lang="en-US" sz="16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sup>
                                        </m:sSup>
                                        <m:r>
                                          <a:rPr lang="en-US" sz="16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+</m:t>
                                        </m:r>
                                        <m:sSup>
                                          <m:sSupPr>
                                            <m:ctrlPr>
                                              <a:rPr lang="en-US" sz="16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6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𝑐</m:t>
                                            </m:r>
                                          </m:e>
                                          <m:sup>
                                            <m:r>
                                              <a:rPr lang="en-US" sz="16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sup>
                                        </m:sSup>
                                      </m:e>
                                    </m:rad>
                                  </m:den>
                                </m:f>
                              </m:e>
                            </m:mr>
                          </m:m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p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4008" y="3672574"/>
                <a:ext cx="3591496" cy="1519775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7" name="Straight Arrow Connector 36"/>
          <p:cNvCxnSpPr/>
          <p:nvPr/>
        </p:nvCxnSpPr>
        <p:spPr>
          <a:xfrm flipV="1">
            <a:off x="3873500" y="5359400"/>
            <a:ext cx="127000" cy="254000"/>
          </a:xfrm>
          <a:prstGeom prst="straightConnector1">
            <a:avLst/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698564" y="5702300"/>
            <a:ext cx="2114736" cy="9848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600" dirty="0">
                <a:solidFill>
                  <a:srgbClr val="0000FF"/>
                </a:solidFill>
                <a:latin typeface="Comic Sans MS" panose="030F0702030302020204" pitchFamily="66" charset="0"/>
              </a:rPr>
              <a:t>So this represents the unit vector parallel to the normal to the plane</a:t>
            </a:r>
            <a:endParaRPr lang="en-GB" sz="16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3703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C621A56-3368-4487-B1C3-929EA0A3784A}">
  <ds:schemaRefs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22D99054-C439-484E-84E5-5374E05B8B1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193288F-D948-4394-9A86-54097F7E75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2282</TotalTime>
  <Words>6621</Words>
  <Application>Microsoft Office PowerPoint</Application>
  <PresentationFormat>On-screen Show (4:3)</PresentationFormat>
  <Paragraphs>621</Paragraphs>
  <Slides>21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0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Wingdings</vt:lpstr>
      <vt:lpstr>Office テーマ</vt:lpstr>
      <vt:lpstr>Vectors</vt:lpstr>
      <vt:lpstr>Vectors</vt:lpstr>
      <vt:lpstr>Vectors</vt:lpstr>
      <vt:lpstr>Vectors</vt:lpstr>
      <vt:lpstr>Vectors</vt:lpstr>
      <vt:lpstr>Vectors</vt:lpstr>
      <vt:lpstr>Vectors</vt:lpstr>
      <vt:lpstr>Vectors</vt:lpstr>
      <vt:lpstr>Vectors</vt:lpstr>
      <vt:lpstr>Vectors</vt:lpstr>
      <vt:lpstr>Vectors</vt:lpstr>
      <vt:lpstr>Vectors</vt:lpstr>
      <vt:lpstr>Vectors</vt:lpstr>
      <vt:lpstr>Vectors</vt:lpstr>
      <vt:lpstr>Vectors</vt:lpstr>
      <vt:lpstr>Vectors</vt:lpstr>
      <vt:lpstr>Vectors</vt:lpstr>
      <vt:lpstr>Vectors</vt:lpstr>
      <vt:lpstr>Vectors</vt:lpstr>
      <vt:lpstr>Vectors</vt:lpstr>
      <vt:lpstr>Vectors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527</cp:revision>
  <dcterms:created xsi:type="dcterms:W3CDTF">2017-08-14T15:35:38Z</dcterms:created>
  <dcterms:modified xsi:type="dcterms:W3CDTF">2021-04-28T16:27:52Z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