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4D02B-878F-4F9D-8A36-2F7EC419313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4D02B-878F-4F9D-8A36-2F7EC419313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98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4D02B-878F-4F9D-8A36-2F7EC419313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070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4D02B-878F-4F9D-8A36-2F7EC419313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6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6.png"/><Relationship Id="rId13" Type="http://schemas.openxmlformats.org/officeDocument/2006/relationships/image" Target="../media/image661.png"/><Relationship Id="rId3" Type="http://schemas.openxmlformats.org/officeDocument/2006/relationships/image" Target="../media/image651.png"/><Relationship Id="rId7" Type="http://schemas.openxmlformats.org/officeDocument/2006/relationships/image" Target="../media/image655.png"/><Relationship Id="rId12" Type="http://schemas.openxmlformats.org/officeDocument/2006/relationships/image" Target="../media/image66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59.png"/><Relationship Id="rId5" Type="http://schemas.openxmlformats.org/officeDocument/2006/relationships/image" Target="../media/image653.png"/><Relationship Id="rId10" Type="http://schemas.openxmlformats.org/officeDocument/2006/relationships/image" Target="../media/image658.png"/><Relationship Id="rId4" Type="http://schemas.openxmlformats.org/officeDocument/2006/relationships/image" Target="../media/image652.png"/><Relationship Id="rId9" Type="http://schemas.openxmlformats.org/officeDocument/2006/relationships/image" Target="../media/image657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86.png"/><Relationship Id="rId7" Type="http://schemas.openxmlformats.org/officeDocument/2006/relationships/image" Target="../media/image655.png"/><Relationship Id="rId12" Type="http://schemas.openxmlformats.org/officeDocument/2006/relationships/image" Target="../media/image685.png"/><Relationship Id="rId16" Type="http://schemas.openxmlformats.org/officeDocument/2006/relationships/image" Target="../media/image7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9.png"/><Relationship Id="rId15" Type="http://schemas.openxmlformats.org/officeDocument/2006/relationships/image" Target="../media/image706.png"/><Relationship Id="rId10" Type="http://schemas.openxmlformats.org/officeDocument/2006/relationships/image" Target="../media/image679.png"/><Relationship Id="rId14" Type="http://schemas.openxmlformats.org/officeDocument/2006/relationships/image" Target="../media/image705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12.png"/><Relationship Id="rId2" Type="http://schemas.openxmlformats.org/officeDocument/2006/relationships/image" Target="../media/image708.png"/><Relationship Id="rId16" Type="http://schemas.openxmlformats.org/officeDocument/2006/relationships/image" Target="../media/image7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15" Type="http://schemas.openxmlformats.org/officeDocument/2006/relationships/image" Target="../media/image710.png"/><Relationship Id="rId10" Type="http://schemas.openxmlformats.org/officeDocument/2006/relationships/image" Target="../media/image679.png"/><Relationship Id="rId14" Type="http://schemas.openxmlformats.org/officeDocument/2006/relationships/image" Target="../media/image709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18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17.png"/><Relationship Id="rId2" Type="http://schemas.openxmlformats.org/officeDocument/2006/relationships/image" Target="../media/image713.png"/><Relationship Id="rId16" Type="http://schemas.openxmlformats.org/officeDocument/2006/relationships/image" Target="../media/image7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15" Type="http://schemas.openxmlformats.org/officeDocument/2006/relationships/image" Target="../media/image715.png"/><Relationship Id="rId10" Type="http://schemas.openxmlformats.org/officeDocument/2006/relationships/image" Target="../media/image679.png"/><Relationship Id="rId19" Type="http://schemas.openxmlformats.org/officeDocument/2006/relationships/image" Target="../media/image719.png"/><Relationship Id="rId14" Type="http://schemas.openxmlformats.org/officeDocument/2006/relationships/image" Target="../media/image714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24.png"/><Relationship Id="rId21" Type="http://schemas.openxmlformats.org/officeDocument/2006/relationships/image" Target="../media/image727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23.png"/><Relationship Id="rId2" Type="http://schemas.openxmlformats.org/officeDocument/2006/relationships/image" Target="../media/image720.png"/><Relationship Id="rId16" Type="http://schemas.openxmlformats.org/officeDocument/2006/relationships/image" Target="../media/image722.png"/><Relationship Id="rId20" Type="http://schemas.openxmlformats.org/officeDocument/2006/relationships/image" Target="../media/image7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15" Type="http://schemas.openxmlformats.org/officeDocument/2006/relationships/image" Target="../media/image721.png"/><Relationship Id="rId10" Type="http://schemas.openxmlformats.org/officeDocument/2006/relationships/image" Target="../media/image679.png"/><Relationship Id="rId19" Type="http://schemas.openxmlformats.org/officeDocument/2006/relationships/image" Target="../media/image725.png"/><Relationship Id="rId14" Type="http://schemas.openxmlformats.org/officeDocument/2006/relationships/image" Target="../media/image719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24.png"/><Relationship Id="rId21" Type="http://schemas.openxmlformats.org/officeDocument/2006/relationships/image" Target="../media/image728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23.png"/><Relationship Id="rId25" Type="http://schemas.openxmlformats.org/officeDocument/2006/relationships/image" Target="../media/image732.png"/><Relationship Id="rId2" Type="http://schemas.openxmlformats.org/officeDocument/2006/relationships/image" Target="../media/image720.png"/><Relationship Id="rId16" Type="http://schemas.openxmlformats.org/officeDocument/2006/relationships/image" Target="../media/image722.png"/><Relationship Id="rId20" Type="http://schemas.openxmlformats.org/officeDocument/2006/relationships/image" Target="../media/image7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31.png"/><Relationship Id="rId15" Type="http://schemas.openxmlformats.org/officeDocument/2006/relationships/image" Target="../media/image721.png"/><Relationship Id="rId23" Type="http://schemas.openxmlformats.org/officeDocument/2006/relationships/image" Target="../media/image730.png"/><Relationship Id="rId10" Type="http://schemas.openxmlformats.org/officeDocument/2006/relationships/image" Target="../media/image679.png"/><Relationship Id="rId19" Type="http://schemas.openxmlformats.org/officeDocument/2006/relationships/image" Target="../media/image725.png"/><Relationship Id="rId14" Type="http://schemas.openxmlformats.org/officeDocument/2006/relationships/image" Target="../media/image719.png"/><Relationship Id="rId22" Type="http://schemas.openxmlformats.org/officeDocument/2006/relationships/image" Target="../media/image729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24.png"/><Relationship Id="rId26" Type="http://schemas.openxmlformats.org/officeDocument/2006/relationships/image" Target="../media/image737.png"/><Relationship Id="rId21" Type="http://schemas.openxmlformats.org/officeDocument/2006/relationships/image" Target="../media/image732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23.png"/><Relationship Id="rId25" Type="http://schemas.openxmlformats.org/officeDocument/2006/relationships/image" Target="../media/image736.png"/><Relationship Id="rId2" Type="http://schemas.openxmlformats.org/officeDocument/2006/relationships/image" Target="../media/image720.png"/><Relationship Id="rId16" Type="http://schemas.openxmlformats.org/officeDocument/2006/relationships/image" Target="../media/image722.png"/><Relationship Id="rId20" Type="http://schemas.openxmlformats.org/officeDocument/2006/relationships/image" Target="../media/image726.png"/><Relationship Id="rId29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35.png"/><Relationship Id="rId15" Type="http://schemas.openxmlformats.org/officeDocument/2006/relationships/image" Target="../media/image721.png"/><Relationship Id="rId23" Type="http://schemas.openxmlformats.org/officeDocument/2006/relationships/image" Target="../media/image734.png"/><Relationship Id="rId28" Type="http://schemas.openxmlformats.org/officeDocument/2006/relationships/image" Target="../media/image739.png"/><Relationship Id="rId10" Type="http://schemas.openxmlformats.org/officeDocument/2006/relationships/image" Target="../media/image679.png"/><Relationship Id="rId19" Type="http://schemas.openxmlformats.org/officeDocument/2006/relationships/image" Target="../media/image725.png"/><Relationship Id="rId14" Type="http://schemas.openxmlformats.org/officeDocument/2006/relationships/image" Target="../media/image719.png"/><Relationship Id="rId22" Type="http://schemas.openxmlformats.org/officeDocument/2006/relationships/image" Target="../media/image733.png"/><Relationship Id="rId27" Type="http://schemas.openxmlformats.org/officeDocument/2006/relationships/image" Target="../media/image738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24.png"/><Relationship Id="rId26" Type="http://schemas.openxmlformats.org/officeDocument/2006/relationships/image" Target="../media/image744.png"/><Relationship Id="rId21" Type="http://schemas.openxmlformats.org/officeDocument/2006/relationships/image" Target="../media/image732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23.png"/><Relationship Id="rId25" Type="http://schemas.openxmlformats.org/officeDocument/2006/relationships/image" Target="../media/image743.png"/><Relationship Id="rId2" Type="http://schemas.openxmlformats.org/officeDocument/2006/relationships/image" Target="../media/image720.png"/><Relationship Id="rId16" Type="http://schemas.openxmlformats.org/officeDocument/2006/relationships/image" Target="../media/image722.png"/><Relationship Id="rId20" Type="http://schemas.openxmlformats.org/officeDocument/2006/relationships/image" Target="../media/image7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42.png"/><Relationship Id="rId15" Type="http://schemas.openxmlformats.org/officeDocument/2006/relationships/image" Target="../media/image721.png"/><Relationship Id="rId23" Type="http://schemas.openxmlformats.org/officeDocument/2006/relationships/image" Target="../media/image741.png"/><Relationship Id="rId10" Type="http://schemas.openxmlformats.org/officeDocument/2006/relationships/image" Target="../media/image679.png"/><Relationship Id="rId19" Type="http://schemas.openxmlformats.org/officeDocument/2006/relationships/image" Target="../media/image725.png"/><Relationship Id="rId14" Type="http://schemas.openxmlformats.org/officeDocument/2006/relationships/image" Target="../media/image719.png"/><Relationship Id="rId22" Type="http://schemas.openxmlformats.org/officeDocument/2006/relationships/image" Target="../media/image738.png"/><Relationship Id="rId27" Type="http://schemas.openxmlformats.org/officeDocument/2006/relationships/image" Target="../media/image745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51.png"/><Relationship Id="rId21" Type="http://schemas.openxmlformats.org/officeDocument/2006/relationships/image" Target="../media/image754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50.png"/><Relationship Id="rId2" Type="http://schemas.openxmlformats.org/officeDocument/2006/relationships/image" Target="../media/image746.png"/><Relationship Id="rId16" Type="http://schemas.openxmlformats.org/officeDocument/2006/relationships/image" Target="../media/image749.png"/><Relationship Id="rId20" Type="http://schemas.openxmlformats.org/officeDocument/2006/relationships/image" Target="../media/image7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57.png"/><Relationship Id="rId15" Type="http://schemas.openxmlformats.org/officeDocument/2006/relationships/image" Target="../media/image748.png"/><Relationship Id="rId23" Type="http://schemas.openxmlformats.org/officeDocument/2006/relationships/image" Target="../media/image756.png"/><Relationship Id="rId10" Type="http://schemas.openxmlformats.org/officeDocument/2006/relationships/image" Target="../media/image679.png"/><Relationship Id="rId19" Type="http://schemas.openxmlformats.org/officeDocument/2006/relationships/image" Target="../media/image752.png"/><Relationship Id="rId14" Type="http://schemas.openxmlformats.org/officeDocument/2006/relationships/image" Target="../media/image747.png"/><Relationship Id="rId22" Type="http://schemas.openxmlformats.org/officeDocument/2006/relationships/image" Target="../media/image755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53.png"/><Relationship Id="rId26" Type="http://schemas.openxmlformats.org/officeDocument/2006/relationships/image" Target="../media/image761.png"/><Relationship Id="rId21" Type="http://schemas.openxmlformats.org/officeDocument/2006/relationships/image" Target="../media/image758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52.png"/><Relationship Id="rId25" Type="http://schemas.openxmlformats.org/officeDocument/2006/relationships/image" Target="../media/image760.png"/><Relationship Id="rId33" Type="http://schemas.openxmlformats.org/officeDocument/2006/relationships/image" Target="../media/image75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51.png"/><Relationship Id="rId29" Type="http://schemas.openxmlformats.org/officeDocument/2006/relationships/image" Target="../media/image7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59.png"/><Relationship Id="rId32" Type="http://schemas.openxmlformats.org/officeDocument/2006/relationships/image" Target="../media/image767.png"/><Relationship Id="rId15" Type="http://schemas.openxmlformats.org/officeDocument/2006/relationships/image" Target="../media/image7490.png"/><Relationship Id="rId23" Type="http://schemas.openxmlformats.org/officeDocument/2006/relationships/image" Target="../media/image757.png"/><Relationship Id="rId28" Type="http://schemas.openxmlformats.org/officeDocument/2006/relationships/image" Target="../media/image763.png"/><Relationship Id="rId10" Type="http://schemas.openxmlformats.org/officeDocument/2006/relationships/image" Target="../media/image679.png"/><Relationship Id="rId19" Type="http://schemas.openxmlformats.org/officeDocument/2006/relationships/image" Target="../media/image754.png"/><Relationship Id="rId31" Type="http://schemas.openxmlformats.org/officeDocument/2006/relationships/image" Target="../media/image766.png"/><Relationship Id="rId14" Type="http://schemas.openxmlformats.org/officeDocument/2006/relationships/image" Target="../media/image7480.png"/><Relationship Id="rId22" Type="http://schemas.openxmlformats.org/officeDocument/2006/relationships/image" Target="../media/image747.png"/><Relationship Id="rId27" Type="http://schemas.openxmlformats.org/officeDocument/2006/relationships/image" Target="../media/image762.png"/><Relationship Id="rId30" Type="http://schemas.openxmlformats.org/officeDocument/2006/relationships/image" Target="../media/image765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53.png"/><Relationship Id="rId26" Type="http://schemas.openxmlformats.org/officeDocument/2006/relationships/image" Target="../media/image771.png"/><Relationship Id="rId21" Type="http://schemas.openxmlformats.org/officeDocument/2006/relationships/image" Target="../media/image747.png"/><Relationship Id="rId34" Type="http://schemas.openxmlformats.org/officeDocument/2006/relationships/image" Target="../media/image779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52.png"/><Relationship Id="rId25" Type="http://schemas.openxmlformats.org/officeDocument/2006/relationships/image" Target="../media/image770.png"/><Relationship Id="rId33" Type="http://schemas.openxmlformats.org/officeDocument/2006/relationships/image" Target="../media/image77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51.png"/><Relationship Id="rId29" Type="http://schemas.openxmlformats.org/officeDocument/2006/relationships/image" Target="../media/image7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69.png"/><Relationship Id="rId32" Type="http://schemas.openxmlformats.org/officeDocument/2006/relationships/image" Target="../media/image777.png"/><Relationship Id="rId37" Type="http://schemas.openxmlformats.org/officeDocument/2006/relationships/image" Target="../media/image756.png"/><Relationship Id="rId15" Type="http://schemas.openxmlformats.org/officeDocument/2006/relationships/image" Target="../media/image7490.png"/><Relationship Id="rId23" Type="http://schemas.openxmlformats.org/officeDocument/2006/relationships/image" Target="../media/image768.png"/><Relationship Id="rId28" Type="http://schemas.openxmlformats.org/officeDocument/2006/relationships/image" Target="../media/image773.png"/><Relationship Id="rId36" Type="http://schemas.openxmlformats.org/officeDocument/2006/relationships/image" Target="../media/image767.png"/><Relationship Id="rId10" Type="http://schemas.openxmlformats.org/officeDocument/2006/relationships/image" Target="../media/image679.png"/><Relationship Id="rId19" Type="http://schemas.openxmlformats.org/officeDocument/2006/relationships/image" Target="../media/image754.png"/><Relationship Id="rId31" Type="http://schemas.openxmlformats.org/officeDocument/2006/relationships/image" Target="../media/image776.png"/><Relationship Id="rId14" Type="http://schemas.openxmlformats.org/officeDocument/2006/relationships/image" Target="../media/image7480.png"/><Relationship Id="rId22" Type="http://schemas.openxmlformats.org/officeDocument/2006/relationships/image" Target="../media/image757.png"/><Relationship Id="rId27" Type="http://schemas.openxmlformats.org/officeDocument/2006/relationships/image" Target="../media/image772.png"/><Relationship Id="rId30" Type="http://schemas.openxmlformats.org/officeDocument/2006/relationships/image" Target="../media/image775.png"/><Relationship Id="rId35" Type="http://schemas.openxmlformats.org/officeDocument/2006/relationships/image" Target="../media/image78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7.png"/><Relationship Id="rId13" Type="http://schemas.openxmlformats.org/officeDocument/2006/relationships/image" Target="../media/image665.png"/><Relationship Id="rId18" Type="http://schemas.openxmlformats.org/officeDocument/2006/relationships/image" Target="../media/image652.png"/><Relationship Id="rId3" Type="http://schemas.openxmlformats.org/officeDocument/2006/relationships/image" Target="../media/image651.png"/><Relationship Id="rId7" Type="http://schemas.openxmlformats.org/officeDocument/2006/relationships/image" Target="../media/image655.png"/><Relationship Id="rId12" Type="http://schemas.openxmlformats.org/officeDocument/2006/relationships/image" Target="../media/image664.png"/><Relationship Id="rId17" Type="http://schemas.openxmlformats.org/officeDocument/2006/relationships/image" Target="../media/image669.png"/><Relationship Id="rId2" Type="http://schemas.openxmlformats.org/officeDocument/2006/relationships/image" Target="../media/image650.png"/><Relationship Id="rId16" Type="http://schemas.openxmlformats.org/officeDocument/2006/relationships/image" Target="../media/image6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610.png"/><Relationship Id="rId15" Type="http://schemas.openxmlformats.org/officeDocument/2006/relationships/image" Target="../media/image667.png"/><Relationship Id="rId10" Type="http://schemas.openxmlformats.org/officeDocument/2006/relationships/image" Target="../media/image663.png"/><Relationship Id="rId19" Type="http://schemas.openxmlformats.org/officeDocument/2006/relationships/image" Target="../media/image653.png"/><Relationship Id="rId9" Type="http://schemas.openxmlformats.org/officeDocument/2006/relationships/image" Target="../media/image662.png"/><Relationship Id="rId14" Type="http://schemas.openxmlformats.org/officeDocument/2006/relationships/image" Target="../media/image666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53.png"/><Relationship Id="rId26" Type="http://schemas.openxmlformats.org/officeDocument/2006/relationships/image" Target="../media/image756.png"/><Relationship Id="rId21" Type="http://schemas.openxmlformats.org/officeDocument/2006/relationships/image" Target="../media/image747.png"/><Relationship Id="rId34" Type="http://schemas.openxmlformats.org/officeDocument/2006/relationships/image" Target="../media/image786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52.png"/><Relationship Id="rId25" Type="http://schemas.openxmlformats.org/officeDocument/2006/relationships/image" Target="../media/image769.png"/><Relationship Id="rId33" Type="http://schemas.openxmlformats.org/officeDocument/2006/relationships/image" Target="../media/image78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751.png"/><Relationship Id="rId29" Type="http://schemas.openxmlformats.org/officeDocument/2006/relationships/image" Target="../media/image7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67.png"/><Relationship Id="rId32" Type="http://schemas.openxmlformats.org/officeDocument/2006/relationships/image" Target="../media/image784.png"/><Relationship Id="rId15" Type="http://schemas.openxmlformats.org/officeDocument/2006/relationships/image" Target="../media/image7490.png"/><Relationship Id="rId23" Type="http://schemas.openxmlformats.org/officeDocument/2006/relationships/image" Target="../media/image780.png"/><Relationship Id="rId28" Type="http://schemas.openxmlformats.org/officeDocument/2006/relationships/image" Target="../media/image778.png"/><Relationship Id="rId10" Type="http://schemas.openxmlformats.org/officeDocument/2006/relationships/image" Target="../media/image679.png"/><Relationship Id="rId19" Type="http://schemas.openxmlformats.org/officeDocument/2006/relationships/image" Target="../media/image754.png"/><Relationship Id="rId31" Type="http://schemas.openxmlformats.org/officeDocument/2006/relationships/image" Target="../media/image783.png"/><Relationship Id="rId14" Type="http://schemas.openxmlformats.org/officeDocument/2006/relationships/image" Target="../media/image7480.png"/><Relationship Id="rId22" Type="http://schemas.openxmlformats.org/officeDocument/2006/relationships/image" Target="../media/image757.png"/><Relationship Id="rId27" Type="http://schemas.openxmlformats.org/officeDocument/2006/relationships/image" Target="../media/image770.png"/><Relationship Id="rId30" Type="http://schemas.openxmlformats.org/officeDocument/2006/relationships/image" Target="../media/image782.png"/><Relationship Id="rId35" Type="http://schemas.openxmlformats.org/officeDocument/2006/relationships/image" Target="../media/image787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7.png"/><Relationship Id="rId18" Type="http://schemas.openxmlformats.org/officeDocument/2006/relationships/image" Target="../media/image753.png"/><Relationship Id="rId26" Type="http://schemas.openxmlformats.org/officeDocument/2006/relationships/image" Target="../media/image756.png"/><Relationship Id="rId21" Type="http://schemas.openxmlformats.org/officeDocument/2006/relationships/image" Target="../media/image747.png"/><Relationship Id="rId34" Type="http://schemas.openxmlformats.org/officeDocument/2006/relationships/image" Target="../media/image792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52.png"/><Relationship Id="rId25" Type="http://schemas.openxmlformats.org/officeDocument/2006/relationships/image" Target="../media/image769.png"/><Relationship Id="rId33" Type="http://schemas.openxmlformats.org/officeDocument/2006/relationships/image" Target="../media/image79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51.png"/><Relationship Id="rId29" Type="http://schemas.openxmlformats.org/officeDocument/2006/relationships/image" Target="../media/image7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24" Type="http://schemas.openxmlformats.org/officeDocument/2006/relationships/image" Target="../media/image767.png"/><Relationship Id="rId32" Type="http://schemas.openxmlformats.org/officeDocument/2006/relationships/image" Target="../media/image790.png"/><Relationship Id="rId15" Type="http://schemas.openxmlformats.org/officeDocument/2006/relationships/image" Target="../media/image7490.png"/><Relationship Id="rId23" Type="http://schemas.openxmlformats.org/officeDocument/2006/relationships/image" Target="../media/image780.png"/><Relationship Id="rId28" Type="http://schemas.openxmlformats.org/officeDocument/2006/relationships/image" Target="../media/image778.png"/><Relationship Id="rId10" Type="http://schemas.openxmlformats.org/officeDocument/2006/relationships/image" Target="../media/image679.png"/><Relationship Id="rId19" Type="http://schemas.openxmlformats.org/officeDocument/2006/relationships/image" Target="../media/image754.png"/><Relationship Id="rId31" Type="http://schemas.openxmlformats.org/officeDocument/2006/relationships/image" Target="../media/image789.png"/><Relationship Id="rId14" Type="http://schemas.openxmlformats.org/officeDocument/2006/relationships/image" Target="../media/image7480.png"/><Relationship Id="rId22" Type="http://schemas.openxmlformats.org/officeDocument/2006/relationships/image" Target="../media/image757.png"/><Relationship Id="rId27" Type="http://schemas.openxmlformats.org/officeDocument/2006/relationships/image" Target="../media/image770.png"/><Relationship Id="rId30" Type="http://schemas.openxmlformats.org/officeDocument/2006/relationships/image" Target="../media/image788.png"/><Relationship Id="rId35" Type="http://schemas.openxmlformats.org/officeDocument/2006/relationships/image" Target="../media/image79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7.png"/><Relationship Id="rId13" Type="http://schemas.openxmlformats.org/officeDocument/2006/relationships/image" Target="../media/image672.png"/><Relationship Id="rId3" Type="http://schemas.openxmlformats.org/officeDocument/2006/relationships/image" Target="../media/image651.png"/><Relationship Id="rId7" Type="http://schemas.openxmlformats.org/officeDocument/2006/relationships/image" Target="../media/image655.png"/><Relationship Id="rId12" Type="http://schemas.openxmlformats.org/officeDocument/2006/relationships/image" Target="../media/image671.png"/><Relationship Id="rId17" Type="http://schemas.openxmlformats.org/officeDocument/2006/relationships/image" Target="../media/image663.png"/><Relationship Id="rId2" Type="http://schemas.openxmlformats.org/officeDocument/2006/relationships/image" Target="../media/image650.png"/><Relationship Id="rId16" Type="http://schemas.openxmlformats.org/officeDocument/2006/relationships/image" Target="../media/image6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70.png"/><Relationship Id="rId15" Type="http://schemas.openxmlformats.org/officeDocument/2006/relationships/image" Target="../media/image652.png"/><Relationship Id="rId10" Type="http://schemas.openxmlformats.org/officeDocument/2006/relationships/image" Target="../media/image6610.png"/><Relationship Id="rId14" Type="http://schemas.openxmlformats.org/officeDocument/2006/relationships/image" Target="../media/image67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7.png"/><Relationship Id="rId13" Type="http://schemas.openxmlformats.org/officeDocument/2006/relationships/image" Target="../media/image676.png"/><Relationship Id="rId18" Type="http://schemas.openxmlformats.org/officeDocument/2006/relationships/image" Target="../media/image679.png"/><Relationship Id="rId3" Type="http://schemas.openxmlformats.org/officeDocument/2006/relationships/image" Target="../media/image651.png"/><Relationship Id="rId7" Type="http://schemas.openxmlformats.org/officeDocument/2006/relationships/image" Target="../media/image655.png"/><Relationship Id="rId12" Type="http://schemas.openxmlformats.org/officeDocument/2006/relationships/image" Target="../media/image675.png"/><Relationship Id="rId17" Type="http://schemas.openxmlformats.org/officeDocument/2006/relationships/image" Target="../media/image678.png"/><Relationship Id="rId2" Type="http://schemas.openxmlformats.org/officeDocument/2006/relationships/image" Target="../media/image650.png"/><Relationship Id="rId16" Type="http://schemas.openxmlformats.org/officeDocument/2006/relationships/image" Target="../media/image6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74.png"/><Relationship Id="rId15" Type="http://schemas.openxmlformats.org/officeDocument/2006/relationships/image" Target="../media/image653.png"/><Relationship Id="rId10" Type="http://schemas.openxmlformats.org/officeDocument/2006/relationships/image" Target="../media/image6610.png"/><Relationship Id="rId9" Type="http://schemas.openxmlformats.org/officeDocument/2006/relationships/image" Target="../media/image6600.png"/><Relationship Id="rId14" Type="http://schemas.openxmlformats.org/officeDocument/2006/relationships/image" Target="../media/image65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0.png"/><Relationship Id="rId13" Type="http://schemas.openxmlformats.org/officeDocument/2006/relationships/image" Target="../media/image684.png"/><Relationship Id="rId7" Type="http://schemas.openxmlformats.org/officeDocument/2006/relationships/image" Target="../media/image655.png"/><Relationship Id="rId12" Type="http://schemas.openxmlformats.org/officeDocument/2006/relationships/image" Target="../media/image6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2.png"/><Relationship Id="rId15" Type="http://schemas.openxmlformats.org/officeDocument/2006/relationships/image" Target="../media/image686.png"/><Relationship Id="rId10" Type="http://schemas.openxmlformats.org/officeDocument/2006/relationships/image" Target="../media/image679.png"/><Relationship Id="rId9" Type="http://schemas.openxmlformats.org/officeDocument/2006/relationships/image" Target="../media/image681.png"/><Relationship Id="rId14" Type="http://schemas.openxmlformats.org/officeDocument/2006/relationships/image" Target="../media/image685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89.png"/><Relationship Id="rId18" Type="http://schemas.openxmlformats.org/officeDocument/2006/relationships/image" Target="../media/image686.png"/><Relationship Id="rId7" Type="http://schemas.openxmlformats.org/officeDocument/2006/relationships/image" Target="../media/image655.png"/><Relationship Id="rId12" Type="http://schemas.openxmlformats.org/officeDocument/2006/relationships/image" Target="../media/image688.png"/><Relationship Id="rId17" Type="http://schemas.openxmlformats.org/officeDocument/2006/relationships/image" Target="../media/image685.png"/><Relationship Id="rId16" Type="http://schemas.openxmlformats.org/officeDocument/2006/relationships/image" Target="../media/image6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7.png"/><Relationship Id="rId15" Type="http://schemas.openxmlformats.org/officeDocument/2006/relationships/image" Target="../media/image691.png"/><Relationship Id="rId10" Type="http://schemas.openxmlformats.org/officeDocument/2006/relationships/image" Target="../media/image679.png"/><Relationship Id="rId14" Type="http://schemas.openxmlformats.org/officeDocument/2006/relationships/image" Target="../media/image69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0.png"/><Relationship Id="rId18" Type="http://schemas.openxmlformats.org/officeDocument/2006/relationships/image" Target="../media/image695.png"/><Relationship Id="rId7" Type="http://schemas.openxmlformats.org/officeDocument/2006/relationships/image" Target="../media/image655.png"/><Relationship Id="rId12" Type="http://schemas.openxmlformats.org/officeDocument/2006/relationships/image" Target="../media/image689.png"/><Relationship Id="rId17" Type="http://schemas.openxmlformats.org/officeDocument/2006/relationships/image" Target="../media/image694.png"/><Relationship Id="rId16" Type="http://schemas.openxmlformats.org/officeDocument/2006/relationships/image" Target="../media/image6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7.png"/><Relationship Id="rId15" Type="http://schemas.openxmlformats.org/officeDocument/2006/relationships/image" Target="../media/image686.png"/><Relationship Id="rId10" Type="http://schemas.openxmlformats.org/officeDocument/2006/relationships/image" Target="../media/image679.png"/><Relationship Id="rId19" Type="http://schemas.openxmlformats.org/officeDocument/2006/relationships/image" Target="../media/image696.png"/><Relationship Id="rId14" Type="http://schemas.openxmlformats.org/officeDocument/2006/relationships/image" Target="../media/image685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7.png"/><Relationship Id="rId18" Type="http://schemas.openxmlformats.org/officeDocument/2006/relationships/image" Target="../media/image702.png"/><Relationship Id="rId7" Type="http://schemas.openxmlformats.org/officeDocument/2006/relationships/image" Target="../media/image655.png"/><Relationship Id="rId12" Type="http://schemas.openxmlformats.org/officeDocument/2006/relationships/image" Target="../media/image686.png"/><Relationship Id="rId17" Type="http://schemas.openxmlformats.org/officeDocument/2006/relationships/image" Target="../media/image701.png"/><Relationship Id="rId16" Type="http://schemas.openxmlformats.org/officeDocument/2006/relationships/image" Target="../media/image700.png"/><Relationship Id="rId20" Type="http://schemas.openxmlformats.org/officeDocument/2006/relationships/image" Target="../media/image7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5.png"/><Relationship Id="rId15" Type="http://schemas.openxmlformats.org/officeDocument/2006/relationships/image" Target="../media/image699.png"/><Relationship Id="rId10" Type="http://schemas.openxmlformats.org/officeDocument/2006/relationships/image" Target="../media/image679.png"/><Relationship Id="rId19" Type="http://schemas.openxmlformats.org/officeDocument/2006/relationships/image" Target="../media/image703.png"/><Relationship Id="rId14" Type="http://schemas.openxmlformats.org/officeDocument/2006/relationships/image" Target="../media/image69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0.png"/><Relationship Id="rId18" Type="http://schemas.openxmlformats.org/officeDocument/2006/relationships/image" Target="../media/image695.png"/><Relationship Id="rId7" Type="http://schemas.openxmlformats.org/officeDocument/2006/relationships/image" Target="../media/image655.png"/><Relationship Id="rId12" Type="http://schemas.openxmlformats.org/officeDocument/2006/relationships/image" Target="../media/image689.png"/><Relationship Id="rId17" Type="http://schemas.openxmlformats.org/officeDocument/2006/relationships/image" Target="../media/image694.png"/><Relationship Id="rId16" Type="http://schemas.openxmlformats.org/officeDocument/2006/relationships/image" Target="../media/image6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4.png"/><Relationship Id="rId11" Type="http://schemas.openxmlformats.org/officeDocument/2006/relationships/image" Target="../media/image687.png"/><Relationship Id="rId15" Type="http://schemas.openxmlformats.org/officeDocument/2006/relationships/image" Target="../media/image686.png"/><Relationship Id="rId10" Type="http://schemas.openxmlformats.org/officeDocument/2006/relationships/image" Target="../media/image679.png"/><Relationship Id="rId19" Type="http://schemas.openxmlformats.org/officeDocument/2006/relationships/image" Target="../media/image696.png"/><Relationship Id="rId14" Type="http://schemas.openxmlformats.org/officeDocument/2006/relationships/image" Target="../media/image6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567805" y="587285"/>
            <a:ext cx="725" cy="16484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/>
          <p:cNvSpPr/>
          <p:nvPr/>
        </p:nvSpPr>
        <p:spPr>
          <a:xfrm>
            <a:off x="3915724" y="16452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5277923" y="2544776"/>
            <a:ext cx="127091" cy="123099"/>
            <a:chOff x="6979103" y="5050971"/>
            <a:chExt cx="127091" cy="123099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501494" y="532225"/>
            <a:ext cx="128633" cy="123099"/>
            <a:chOff x="6971211" y="5054146"/>
            <a:chExt cx="128633" cy="12309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blipFill>
                <a:blip r:embed="rId4"/>
                <a:stretch>
                  <a:fillRect l="-5000" r="-75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blipFill>
                <a:blip r:embed="rId5"/>
                <a:stretch>
                  <a:fillRect l="-4762" r="-714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H="1">
            <a:off x="5347063" y="2238104"/>
            <a:ext cx="1210493" cy="3831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rallelogram 35"/>
          <p:cNvSpPr/>
          <p:nvPr/>
        </p:nvSpPr>
        <p:spPr>
          <a:xfrm rot="16200000" flipH="1">
            <a:off x="6433665" y="2143675"/>
            <a:ext cx="145258" cy="107156"/>
          </a:xfrm>
          <a:prstGeom prst="parallelogram">
            <a:avLst>
              <a:gd name="adj" fmla="val 33423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H="1">
            <a:off x="5342710" y="609600"/>
            <a:ext cx="1223553" cy="19986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8777" y="3274423"/>
                <a:ext cx="3709851" cy="3164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be a point which does not lie in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be a point in the plane itself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the normal vector to the plane 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length of the normal vector to the plane, from the plane to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7" y="3274423"/>
                <a:ext cx="3709851" cy="3164905"/>
              </a:xfrm>
              <a:prstGeom prst="rect">
                <a:avLst/>
              </a:prstGeom>
              <a:blipFill>
                <a:blip r:embed="rId8"/>
                <a:stretch>
                  <a:fillRect l="-658" t="-385" r="-2303" b="-1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blipFill>
                <a:blip r:embed="rId9"/>
                <a:stretch>
                  <a:fillRect l="-26923" r="-2692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7930697" y="304257"/>
            <a:ext cx="725" cy="16484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879433" y="834266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433" y="834266"/>
                <a:ext cx="38664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077281" y="682681"/>
                <a:ext cx="58541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81" y="682681"/>
                <a:ext cx="585417" cy="70269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316408" y="3126461"/>
                <a:ext cx="4436975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Note that we can form a right-angled triangle using this information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be the point where the normal vector meets the plane…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408" y="3126461"/>
                <a:ext cx="4436975" cy="1169551"/>
              </a:xfrm>
              <a:prstGeom prst="rect">
                <a:avLst/>
              </a:prstGeom>
              <a:blipFill>
                <a:blip r:embed="rId12"/>
                <a:stretch>
                  <a:fillRect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blipFill>
                <a:blip r:embed="rId13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5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33" grpId="0"/>
      <p:bldP spid="34" grpId="0"/>
      <p:bldP spid="36" grpId="0" animBg="1"/>
      <p:bldP spid="50" grpId="0"/>
      <p:bldP spid="52" grpId="0"/>
      <p:bldP spid="52" grpId="1"/>
      <p:bldP spid="53" grpId="0"/>
      <p:bldP spid="53" grpId="1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10000" y="1316598"/>
            <a:ext cx="5092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hopefully remember this formula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from a few lessons ago…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blipFill>
                <a:blip r:embed="rId11"/>
                <a:stretch>
                  <a:fillRect l="-4032" r="-48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2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3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67248" y="24060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248" y="2406059"/>
                <a:ext cx="753732" cy="246221"/>
              </a:xfrm>
              <a:prstGeom prst="rect">
                <a:avLst/>
              </a:prstGeom>
              <a:blipFill>
                <a:blip r:embed="rId14"/>
                <a:stretch>
                  <a:fillRect l="-3226" t="-20000" r="-483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5515755" y="2054552"/>
            <a:ext cx="227712" cy="48173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21814" y="2068065"/>
            <a:ext cx="333328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normal vector is a unit vector, then it is written in this way…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70300" y="2931665"/>
                <a:ext cx="500380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you are given the vector equation of a plane in this form, then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the distance from the plane to the origin!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2931665"/>
                <a:ext cx="5003800" cy="738664"/>
              </a:xfrm>
              <a:prstGeom prst="rect">
                <a:avLst/>
              </a:prstGeom>
              <a:blipFill>
                <a:blip r:embed="rId15"/>
                <a:stretch>
                  <a:fillRect l="-244" t="-8264" r="-170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6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025900" y="3947665"/>
            <a:ext cx="44069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formulae you have just seen are all given in the booklet and can be used without proof…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8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9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perpendicular distance from the point with coordinates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(3,2,−1)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to the plane with equation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−3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=5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Use the formula to the top right, since the coordinate given is not the origin…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839" t="-684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30365" y="2222500"/>
                <a:ext cx="3113801" cy="57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(2)(3)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(−3)(2)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(1)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(−1)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(−3)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365" y="2222500"/>
                <a:ext cx="3113801" cy="57938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43065" y="1409700"/>
                <a:ext cx="1726755" cy="5221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65" y="1409700"/>
                <a:ext cx="1726755" cy="5221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43065" y="3022600"/>
                <a:ext cx="654988" cy="5221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65" y="3022600"/>
                <a:ext cx="654988" cy="522131"/>
              </a:xfrm>
              <a:prstGeom prst="rect">
                <a:avLst/>
              </a:prstGeom>
              <a:blipFill>
                <a:blip r:embed="rId16"/>
                <a:stretch>
                  <a:fillRect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585855" y="1841500"/>
            <a:ext cx="186545" cy="6566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677615" y="2044700"/>
            <a:ext cx="146638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7585855" y="2641600"/>
            <a:ext cx="186545" cy="6566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677615" y="2870200"/>
            <a:ext cx="113618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55765" y="3746500"/>
                <a:ext cx="619785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765" y="3746500"/>
                <a:ext cx="619785" cy="508665"/>
              </a:xfrm>
              <a:prstGeom prst="rect">
                <a:avLst/>
              </a:prstGeom>
              <a:blipFill>
                <a:blip r:embed="rId1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185555" y="3352800"/>
            <a:ext cx="186545" cy="6566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391615" y="3492500"/>
            <a:ext cx="150448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modulus if necessary…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5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 animBg="1"/>
      <p:bldP spid="23" grpId="0"/>
      <p:bldP spid="26" grpId="0" animBg="1"/>
      <p:bldP spid="27" grpId="0"/>
      <p:bldP spid="28" grpId="0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equation: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=5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coordinates: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As before, use the formula to the top right…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503" t="-684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63665" y="1447800"/>
                <a:ext cx="1726755" cy="5221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665" y="1447800"/>
                <a:ext cx="1726755" cy="5221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47765" y="2159000"/>
                <a:ext cx="3044873" cy="57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(1)(1)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(2)(3)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(2)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(−2)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765" y="2159000"/>
                <a:ext cx="3044873" cy="579389"/>
              </a:xfrm>
              <a:prstGeom prst="rect">
                <a:avLst/>
              </a:prstGeom>
              <a:blipFill>
                <a:blip r:embed="rId15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85865" y="2895600"/>
                <a:ext cx="570028" cy="5221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65" y="2895600"/>
                <a:ext cx="570028" cy="5221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85865" y="3606800"/>
                <a:ext cx="37119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65" y="3606800"/>
                <a:ext cx="371192" cy="4626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001655" y="1752600"/>
            <a:ext cx="186545" cy="6566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258515" y="1612900"/>
                <a:ext cx="1885485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normal vector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both in the vector form given…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515" y="1612900"/>
                <a:ext cx="1885485" cy="861774"/>
              </a:xfrm>
              <a:prstGeom prst="rect">
                <a:avLst/>
              </a:prstGeom>
              <a:blipFill>
                <a:blip r:embed="rId18"/>
                <a:stretch>
                  <a:fillRect l="-2265" t="-7092" r="-4854" b="-12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976255" y="2552700"/>
            <a:ext cx="186545" cy="6566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4563255" y="3213100"/>
            <a:ext cx="186545" cy="6566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245815" y="2717800"/>
            <a:ext cx="80598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07415" y="3467100"/>
            <a:ext cx="80598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06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9" grpId="0"/>
      <p:bldP spid="32" grpId="0"/>
      <p:bldP spid="33" grpId="0" animBg="1"/>
      <p:bldP spid="35" grpId="0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equation: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=5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coordinates: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reflection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coordinates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671" t="-684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arallelogram 21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blipFill>
                <a:blip r:embed="rId15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350000" y="1222286"/>
            <a:ext cx="2630" cy="2486114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blipFill>
                <a:blip r:embed="rId18"/>
                <a:stretch>
                  <a:fillRect l="-4348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6281223" y="2405076"/>
            <a:ext cx="127091" cy="123099"/>
            <a:chOff x="6979103" y="5050971"/>
            <a:chExt cx="127091" cy="123099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281223" y="3675076"/>
            <a:ext cx="127091" cy="123099"/>
            <a:chOff x="6979103" y="5050971"/>
            <a:chExt cx="127091" cy="12309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81223" y="1236676"/>
            <a:ext cx="127091" cy="123099"/>
            <a:chOff x="6979103" y="5050971"/>
            <a:chExt cx="127091" cy="12309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blipFill>
                <a:blip r:embed="rId20"/>
                <a:stretch>
                  <a:fillRect l="-5732" r="-573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02100" y="4000500"/>
                <a:ext cx="47117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Draw a diagram to represent the problem</a:t>
                </a:r>
              </a:p>
              <a:p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will be the same distance either side of the plane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𝑀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be their midpoint, which will lie in the plane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connecting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will be parallel to the normal vector to the plane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00" y="4000500"/>
                <a:ext cx="4711700" cy="2554545"/>
              </a:xfrm>
              <a:prstGeom prst="rect">
                <a:avLst/>
              </a:prstGeom>
              <a:blipFill>
                <a:blip r:embed="rId21"/>
                <a:stretch>
                  <a:fillRect l="-776" t="-477" r="-388" b="-2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89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7" grpId="0"/>
      <p:bldP spid="28" grpId="0"/>
      <p:bldP spid="31" grpId="0"/>
      <p:bldP spid="41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equation: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=5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coordinates: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reflection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coordinates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671" t="-684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arallelogram 21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blipFill>
                <a:blip r:embed="rId15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350000" y="1222286"/>
            <a:ext cx="2630" cy="2486114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blipFill>
                <a:blip r:embed="rId18"/>
                <a:stretch>
                  <a:fillRect l="-4348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6281223" y="2405076"/>
            <a:ext cx="127091" cy="123099"/>
            <a:chOff x="6979103" y="5050971"/>
            <a:chExt cx="127091" cy="123099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281223" y="3675076"/>
            <a:ext cx="127091" cy="123099"/>
            <a:chOff x="6979103" y="5050971"/>
            <a:chExt cx="127091" cy="12309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81223" y="1236676"/>
            <a:ext cx="127091" cy="123099"/>
            <a:chOff x="6979103" y="5050971"/>
            <a:chExt cx="127091" cy="12309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blipFill>
                <a:blip r:embed="rId20"/>
                <a:stretch>
                  <a:fillRect l="-5732" r="-573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61785" y="4051300"/>
                <a:ext cx="52822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vector equation for the line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be given by: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785" y="4051300"/>
                <a:ext cx="5282215" cy="307777"/>
              </a:xfrm>
              <a:prstGeom prst="rect">
                <a:avLst/>
              </a:prstGeom>
              <a:blipFill>
                <a:blip r:embed="rId21"/>
                <a:stretch>
                  <a:fillRect l="-34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46750" y="4375150"/>
                <a:ext cx="1316707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750" y="4375150"/>
                <a:ext cx="1316707" cy="64960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95185" y="5092700"/>
                <a:ext cx="39737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coordinate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be represented by: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185" y="5092700"/>
                <a:ext cx="3973717" cy="307777"/>
              </a:xfrm>
              <a:prstGeom prst="rect">
                <a:avLst/>
              </a:prstGeom>
              <a:blipFill>
                <a:blip r:embed="rId23"/>
                <a:stretch>
                  <a:fillRect l="-460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73750" y="5492750"/>
                <a:ext cx="1032462" cy="660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3+2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−2+2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750" y="5492750"/>
                <a:ext cx="1032462" cy="66030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30650" y="1187450"/>
                <a:ext cx="1293816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3+2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−2+2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50" y="1187450"/>
                <a:ext cx="1293816" cy="57772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6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2" grpId="0"/>
      <p:bldP spid="33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equation: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=5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coordinates: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reflection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coordinates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671" t="-684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arallelogram 21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blipFill>
                <a:blip r:embed="rId15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350000" y="1222286"/>
            <a:ext cx="2630" cy="2486114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blipFill>
                <a:blip r:embed="rId18"/>
                <a:stretch>
                  <a:fillRect l="-4348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6281223" y="2405076"/>
            <a:ext cx="127091" cy="123099"/>
            <a:chOff x="6979103" y="5050971"/>
            <a:chExt cx="127091" cy="123099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281223" y="3675076"/>
            <a:ext cx="127091" cy="123099"/>
            <a:chOff x="6979103" y="5050971"/>
            <a:chExt cx="127091" cy="12309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81223" y="1236676"/>
            <a:ext cx="127091" cy="123099"/>
            <a:chOff x="6979103" y="5050971"/>
            <a:chExt cx="127091" cy="12309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blipFill>
                <a:blip r:embed="rId20"/>
                <a:stretch>
                  <a:fillRect l="-5732" r="-573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30650" y="1187450"/>
                <a:ext cx="1293816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3+2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−2+2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50" y="1187450"/>
                <a:ext cx="1293816" cy="57772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696685" y="3835400"/>
                <a:ext cx="53203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Coordinate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also in the plane, so should satisfy that equation too (use the coordinate in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we just calculated)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685" y="3835400"/>
                <a:ext cx="5320315" cy="523220"/>
              </a:xfrm>
              <a:prstGeom prst="rect">
                <a:avLst/>
              </a:prstGeom>
              <a:blipFill>
                <a:blip r:embed="rId22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86350" y="4362450"/>
                <a:ext cx="978538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50" y="4362450"/>
                <a:ext cx="978538" cy="64960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84650" y="5073650"/>
                <a:ext cx="1888081" cy="660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3+2</m:t>
                                </m:r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−2+2</m:t>
                                </m:r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650" y="5073650"/>
                <a:ext cx="1888081" cy="66030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60950" y="5886450"/>
                <a:ext cx="10102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950" y="5886450"/>
                <a:ext cx="1010213" cy="246221"/>
              </a:xfrm>
              <a:prstGeom prst="rect">
                <a:avLst/>
              </a:prstGeom>
              <a:blipFill>
                <a:blip r:embed="rId25"/>
                <a:stretch>
                  <a:fillRect l="-3614" r="-421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30850" y="6306473"/>
                <a:ext cx="537519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850" y="6306473"/>
                <a:ext cx="537519" cy="46262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30650" y="1963073"/>
                <a:ext cx="537519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50" y="1963073"/>
                <a:ext cx="537519" cy="46262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061855" y="4724400"/>
            <a:ext cx="186545" cy="6566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11900" y="4724400"/>
                <a:ext cx="2832099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the expression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(since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represents any point in the plane)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900" y="4724400"/>
                <a:ext cx="2832099" cy="646331"/>
              </a:xfrm>
              <a:prstGeom prst="rect">
                <a:avLst/>
              </a:prstGeom>
              <a:blipFill>
                <a:blip r:embed="rId28"/>
                <a:stretch>
                  <a:fillRect t="-8491" r="-1075" b="-16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074555" y="5422900"/>
            <a:ext cx="161145" cy="5842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074555" y="6045200"/>
            <a:ext cx="161145" cy="5842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248401" y="5461000"/>
            <a:ext cx="22225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 the dot product and 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273801" y="6223000"/>
                <a:ext cx="106679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801" y="6223000"/>
                <a:ext cx="1066799" cy="215444"/>
              </a:xfrm>
              <a:prstGeom prst="rect">
                <a:avLst/>
              </a:prstGeom>
              <a:blipFill>
                <a:blip r:embed="rId29"/>
                <a:stretch>
                  <a:fillRect l="-2857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54100" y="3670300"/>
            <a:ext cx="1841500" cy="3429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5067300" y="4343400"/>
            <a:ext cx="990600" cy="685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5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7" grpId="0"/>
      <p:bldP spid="36" grpId="0"/>
      <p:bldP spid="37" grpId="0"/>
      <p:bldP spid="38" grpId="0"/>
      <p:bldP spid="39" grpId="0"/>
      <p:bldP spid="57" grpId="0" animBg="1"/>
      <p:bldP spid="58" grpId="0"/>
      <p:bldP spid="59" grpId="0" animBg="1"/>
      <p:bldP spid="60" grpId="0" animBg="1"/>
      <p:bldP spid="61" grpId="0"/>
      <p:bldP spid="62" grpId="0"/>
      <p:bldP spid="8" grpId="0" animBg="1"/>
      <p:bldP spid="8" grpId="1" animBg="1"/>
      <p:bldP spid="63" grpId="0" animBg="1"/>
      <p:bldP spid="6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equation: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=5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coordinates: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The point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reflection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coordinates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671" t="-684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65" y="4953000"/>
                <a:ext cx="371192" cy="46262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arallelogram 21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599" y="1921454"/>
                <a:ext cx="161904" cy="215444"/>
              </a:xfrm>
              <a:prstGeom prst="rect">
                <a:avLst/>
              </a:prstGeom>
              <a:blipFill>
                <a:blip r:embed="rId15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350000" y="1222286"/>
            <a:ext cx="2630" cy="2486114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341" y="2082494"/>
                <a:ext cx="364202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689" y="1892809"/>
                <a:ext cx="596317" cy="7436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(1,3,−2)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3662442"/>
                <a:ext cx="839012" cy="215444"/>
              </a:xfrm>
              <a:prstGeom prst="rect">
                <a:avLst/>
              </a:prstGeom>
              <a:blipFill>
                <a:blip r:embed="rId18"/>
                <a:stretch>
                  <a:fillRect l="-4348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782" y="239135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6281223" y="2405076"/>
            <a:ext cx="127091" cy="123099"/>
            <a:chOff x="6979103" y="5050971"/>
            <a:chExt cx="127091" cy="123099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281223" y="3675076"/>
            <a:ext cx="127091" cy="123099"/>
            <a:chOff x="6979103" y="5050971"/>
            <a:chExt cx="127091" cy="12309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81223" y="1236676"/>
            <a:ext cx="127091" cy="123099"/>
            <a:chOff x="6979103" y="5050971"/>
            <a:chExt cx="127091" cy="12309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sSub>
                        <m:sSub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296" y="1173242"/>
                <a:ext cx="956287" cy="215444"/>
              </a:xfrm>
              <a:prstGeom prst="rect">
                <a:avLst/>
              </a:prstGeom>
              <a:blipFill>
                <a:blip r:embed="rId20"/>
                <a:stretch>
                  <a:fillRect l="-5732" r="-573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30650" y="1187450"/>
                <a:ext cx="1293816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3+2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−2+2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50" y="1187450"/>
                <a:ext cx="1293816" cy="57772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30650" y="1963073"/>
                <a:ext cx="537519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50" y="1963073"/>
                <a:ext cx="537519" cy="4626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2250" y="4464050"/>
                <a:ext cx="1545871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250" y="4464050"/>
                <a:ext cx="1545871" cy="56836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044950" y="5213350"/>
                <a:ext cx="1545871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50" y="5213350"/>
                <a:ext cx="1545871" cy="568361"/>
              </a:xfrm>
              <a:prstGeom prst="rect">
                <a:avLst/>
              </a:prstGeom>
              <a:blipFill>
                <a:blip r:embed="rId24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057650" y="6076950"/>
                <a:ext cx="156196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650" y="6076950"/>
                <a:ext cx="1561966" cy="484043"/>
              </a:xfrm>
              <a:prstGeom prst="rect">
                <a:avLst/>
              </a:prstGeom>
              <a:blipFill>
                <a:blip r:embed="rId25"/>
                <a:stretch>
                  <a:fillRect l="-3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12585" y="3937000"/>
                <a:ext cx="48631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position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be calculated by the following: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585" y="3937000"/>
                <a:ext cx="4863115" cy="523220"/>
              </a:xfrm>
              <a:prstGeom prst="rect">
                <a:avLst/>
              </a:prstGeom>
              <a:blipFill>
                <a:blip r:embed="rId26"/>
                <a:stretch>
                  <a:fillRect t="-2326" r="-251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/>
          <p:nvPr/>
        </p:nvSpPr>
        <p:spPr>
          <a:xfrm>
            <a:off x="5642755" y="4762500"/>
            <a:ext cx="135745" cy="7366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842000" y="4787900"/>
                <a:ext cx="33020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be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double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 distance away from point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compared to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(This works since we have used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the fixed point in the equation)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0" y="4787900"/>
                <a:ext cx="3302000" cy="553998"/>
              </a:xfrm>
              <a:prstGeom prst="rect">
                <a:avLst/>
              </a:prstGeom>
              <a:blipFill>
                <a:blip r:embed="rId27"/>
                <a:stretch>
                  <a:fillRect l="-923" t="-8791" r="-3137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5655455" y="5575300"/>
            <a:ext cx="135745" cy="73660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791201" y="5803900"/>
            <a:ext cx="8762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0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altLang="en-US" sz="4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num>
                        <m:den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−4</m:t>
                          </m:r>
                        </m:num>
                        <m:den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den>
                      </m:f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+6</m:t>
                          </m:r>
                        </m:num>
                        <m:den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equation: </a:t>
                </a:r>
              </a:p>
              <a:p>
                <a:pPr marL="0" indent="0" algn="ctr">
                  <a:buNone/>
                </a:pPr>
                <a:endParaRPr lang="en-US" altLang="en-US" sz="100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reflection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a vector equation of 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t="-684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arallelogram 10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blipFill>
                <a:blip r:embed="rId1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4110447" y="1297577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307349" y="2368790"/>
            <a:ext cx="127091" cy="123099"/>
            <a:chOff x="6979103" y="5050971"/>
            <a:chExt cx="127091" cy="12309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4045133" y="1301931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blipFill>
                <a:blip r:embed="rId15"/>
                <a:stretch>
                  <a:fillRect l="-28571" r="-714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711878" y="3492626"/>
                <a:ext cx="1789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878" y="3492626"/>
                <a:ext cx="178959" cy="215444"/>
              </a:xfrm>
              <a:prstGeom prst="rect">
                <a:avLst/>
              </a:prstGeom>
              <a:blipFill>
                <a:blip r:embed="rId16"/>
                <a:stretch>
                  <a:fillRect l="-24138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152503" y="4032069"/>
            <a:ext cx="1472763" cy="1138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83004" y="3612366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in vector form…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02736" y="3894150"/>
                <a:ext cx="161672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736" y="3894150"/>
                <a:ext cx="1616725" cy="569771"/>
              </a:xfrm>
              <a:prstGeom prst="rect">
                <a:avLst/>
              </a:prstGeom>
              <a:blipFill>
                <a:blip r:embed="rId17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7652823" y="2355728"/>
            <a:ext cx="127091" cy="123099"/>
            <a:chOff x="6979103" y="5050971"/>
            <a:chExt cx="127091" cy="12309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 flipV="1">
            <a:off x="7707087" y="1463042"/>
            <a:ext cx="1" cy="2037803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blipFill>
                <a:blip r:embed="rId19"/>
                <a:stretch>
                  <a:fillRect l="-15385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7639760" y="3004517"/>
            <a:ext cx="127091" cy="123099"/>
            <a:chOff x="6979103" y="5050971"/>
            <a:chExt cx="127091" cy="12309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644115" y="1711294"/>
            <a:ext cx="127091" cy="123099"/>
            <a:chOff x="6979103" y="5050971"/>
            <a:chExt cx="127091" cy="123099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blipFill>
                <a:blip r:embed="rId21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737499" y="4513576"/>
                <a:ext cx="529109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we draw on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it will pass through the plane somewhere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we draw on the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it will pass through the same point in the plane…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two points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be able to calculate its equation. One will be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meets the plane. The other can be the reflection of a point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(as in the previous example)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99" y="4513576"/>
                <a:ext cx="5291091" cy="2031325"/>
              </a:xfrm>
              <a:prstGeom prst="rect">
                <a:avLst/>
              </a:prstGeom>
              <a:blipFill>
                <a:blip r:embed="rId22"/>
                <a:stretch>
                  <a:fillRect l="-346" t="-299" r="-691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2,4,−6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blipFill>
                <a:blip r:embed="rId2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blipFill>
                <a:blip r:embed="rId24"/>
                <a:stretch>
                  <a:fillRect l="-418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00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36" grpId="0"/>
      <p:bldP spid="37" grpId="0"/>
      <p:bldP spid="30" grpId="0"/>
      <p:bldP spid="41" grpId="0"/>
      <p:bldP spid="42" grpId="0"/>
      <p:bldP spid="53" grpId="0"/>
      <p:bldP spid="54" grpId="0"/>
      <p:bldP spid="62" grpId="0"/>
      <p:bldP spid="64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arallelogram 10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10447" y="1297577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307349" y="2368790"/>
            <a:ext cx="127091" cy="123099"/>
            <a:chOff x="6979103" y="5050971"/>
            <a:chExt cx="127091" cy="12309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4045133" y="1301931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blipFill>
                <a:blip r:embed="rId14"/>
                <a:stretch>
                  <a:fillRect l="-28571" r="-714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blipFill>
                <a:blip r:embed="rId15"/>
                <a:stretch>
                  <a:fillRect l="-24138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7652823" y="2355728"/>
            <a:ext cx="127091" cy="123099"/>
            <a:chOff x="6979103" y="5050971"/>
            <a:chExt cx="127091" cy="12309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 flipV="1">
            <a:off x="7707087" y="1463042"/>
            <a:ext cx="1" cy="2037803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blipFill>
                <a:blip r:embed="rId17"/>
                <a:stretch>
                  <a:fillRect l="-15385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7639760" y="3004517"/>
            <a:ext cx="127091" cy="123099"/>
            <a:chOff x="6979103" y="5050971"/>
            <a:chExt cx="127091" cy="12309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644115" y="1711294"/>
            <a:ext cx="127091" cy="123099"/>
            <a:chOff x="6979103" y="5050971"/>
            <a:chExt cx="127091" cy="123099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2549" y="3762103"/>
                <a:ext cx="3307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Finding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meets the plane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49" y="3762103"/>
                <a:ext cx="3307893" cy="338554"/>
              </a:xfrm>
              <a:prstGeom prst="rect">
                <a:avLst/>
              </a:prstGeom>
              <a:blipFill>
                <a:blip r:embed="rId21"/>
                <a:stretch>
                  <a:fillRect l="-921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blipFill>
                <a:blip r:embed="rId22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blipFill>
                <a:blip r:embed="rId23"/>
                <a:stretch>
                  <a:fillRect l="-418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blipFill>
                <a:blip r:embed="rId24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23444" y="4443907"/>
                <a:ext cx="376058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be where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meets the plane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can be represented using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from the vector equation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" y="4443907"/>
                <a:ext cx="3760580" cy="954107"/>
              </a:xfrm>
              <a:prstGeom prst="rect">
                <a:avLst/>
              </a:prstGeom>
              <a:blipFill>
                <a:blip r:embed="rId25"/>
                <a:stretch>
                  <a:fillRect l="-162" t="-1274" b="-5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4956" y="5406055"/>
                <a:ext cx="1337995" cy="6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56" y="5406055"/>
                <a:ext cx="1337995" cy="67005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94404" y="4456971"/>
                <a:ext cx="37605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must also satisfy the equation of the plane…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404" y="4456971"/>
                <a:ext cx="3760580" cy="523220"/>
              </a:xfrm>
              <a:prstGeom prst="rect">
                <a:avLst/>
              </a:prstGeom>
              <a:blipFill>
                <a:blip r:embed="rId27"/>
                <a:stretch>
                  <a:fillRect l="-162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928929" y="4973809"/>
                <a:ext cx="1309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929" y="4973809"/>
                <a:ext cx="1309654" cy="215444"/>
              </a:xfrm>
              <a:prstGeom prst="rect">
                <a:avLst/>
              </a:prstGeom>
              <a:blipFill>
                <a:blip r:embed="rId23"/>
                <a:stretch>
                  <a:fillRect l="-4673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24803" y="5343924"/>
                <a:ext cx="30197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m:rPr>
                          <m:brk m:alnAt="7"/>
                        </m:rP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4−2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−6+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803" y="5343924"/>
                <a:ext cx="3019737" cy="215444"/>
              </a:xfrm>
              <a:prstGeom prst="rect">
                <a:avLst/>
              </a:prstGeom>
              <a:blipFill>
                <a:blip r:embed="rId28"/>
                <a:stretch>
                  <a:fillRect l="-1414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51679" y="5705329"/>
                <a:ext cx="4827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679" y="5705329"/>
                <a:ext cx="482760" cy="215444"/>
              </a:xfrm>
              <a:prstGeom prst="rect">
                <a:avLst/>
              </a:prstGeom>
              <a:blipFill>
                <a:blip r:embed="rId29"/>
                <a:stretch>
                  <a:fillRect l="-1265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2056190" y="5410409"/>
                <a:ext cx="1027524" cy="660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190" y="5410409"/>
                <a:ext cx="1027524" cy="66069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 rot="5400000">
            <a:off x="1828799" y="5399317"/>
            <a:ext cx="330927" cy="1358537"/>
          </a:xfrm>
          <a:prstGeom prst="arc">
            <a:avLst>
              <a:gd name="adj1" fmla="val 16200000"/>
              <a:gd name="adj2" fmla="val 5378516"/>
            </a:avLst>
          </a:prstGeom>
          <a:ln w="254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103159" y="6277062"/>
                <a:ext cx="19100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know that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159" y="6277062"/>
                <a:ext cx="1910008" cy="276999"/>
              </a:xfrm>
              <a:prstGeom prst="rect">
                <a:avLst/>
              </a:prstGeom>
              <a:blipFill>
                <a:blip r:embed="rId31"/>
                <a:stretch>
                  <a:fillRect l="-319"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958149" y="748937"/>
            <a:ext cx="1637211" cy="65314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122023" y="3087189"/>
            <a:ext cx="1354183" cy="26561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c 72"/>
          <p:cNvSpPr/>
          <p:nvPr/>
        </p:nvSpPr>
        <p:spPr>
          <a:xfrm>
            <a:off x="7188164" y="5070203"/>
            <a:ext cx="187996" cy="39878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7376160" y="5063672"/>
            <a:ext cx="169817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from the expression for A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Arc 74"/>
          <p:cNvSpPr/>
          <p:nvPr/>
        </p:nvSpPr>
        <p:spPr>
          <a:xfrm>
            <a:off x="7192518" y="5449026"/>
            <a:ext cx="187996" cy="39878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336972" y="5555707"/>
            <a:ext cx="8403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(6,0,−4)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blipFill>
                <a:blip r:embed="rId32"/>
                <a:stretch>
                  <a:fillRect l="-7563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3">
                <a:extLst>
                  <a:ext uri="{FF2B5EF4-FFF2-40B4-BE49-F238E27FC236}">
                    <a16:creationId xmlns:a16="http://schemas.microsoft.com/office/drawing/2014/main" id="{B43F6C75-7E6E-4FC0-8C03-12EFD6E5D311}"/>
                  </a:ext>
                </a:extLst>
              </p:cNvPr>
              <p:cNvSpPr txBox="1"/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2,4,−6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3">
                <a:extLst>
                  <a:ext uri="{FF2B5EF4-FFF2-40B4-BE49-F238E27FC236}">
                    <a16:creationId xmlns:a16="http://schemas.microsoft.com/office/drawing/2014/main" id="{B43F6C75-7E6E-4FC0-8C03-12EFD6E5D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blipFill>
                <a:blip r:embed="rId3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3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0" grpId="0"/>
      <p:bldP spid="7" grpId="0"/>
      <p:bldP spid="66" grpId="0"/>
      <p:bldP spid="67" grpId="0"/>
      <p:bldP spid="68" grpId="0"/>
      <p:bldP spid="69" grpId="0"/>
      <p:bldP spid="70" grpId="0"/>
      <p:bldP spid="8" grpId="0" animBg="1"/>
      <p:bldP spid="71" grpId="0"/>
      <p:bldP spid="9" grpId="0" animBg="1"/>
      <p:bldP spid="9" grpId="1" animBg="1"/>
      <p:bldP spid="72" grpId="0" animBg="1"/>
      <p:bldP spid="72" grpId="1" animBg="1"/>
      <p:bldP spid="73" grpId="0" animBg="1"/>
      <p:bldP spid="74" grpId="0"/>
      <p:bldP spid="75" grpId="0" animBg="1"/>
      <p:bldP spid="76" grpId="0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arallelogram 10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10447" y="1297577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307349" y="2368790"/>
            <a:ext cx="127091" cy="123099"/>
            <a:chOff x="6979103" y="5050971"/>
            <a:chExt cx="127091" cy="12309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4045133" y="1301931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blipFill>
                <a:blip r:embed="rId14"/>
                <a:stretch>
                  <a:fillRect l="-28571" r="-714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blipFill>
                <a:blip r:embed="rId15"/>
                <a:stretch>
                  <a:fillRect l="-24138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7652823" y="2355728"/>
            <a:ext cx="127091" cy="123099"/>
            <a:chOff x="6979103" y="5050971"/>
            <a:chExt cx="127091" cy="12309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 flipV="1">
            <a:off x="7707087" y="1463042"/>
            <a:ext cx="1" cy="2037803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blipFill>
                <a:blip r:embed="rId17"/>
                <a:stretch>
                  <a:fillRect l="-15385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7639760" y="3004517"/>
            <a:ext cx="127091" cy="123099"/>
            <a:chOff x="6979103" y="5050971"/>
            <a:chExt cx="127091" cy="12309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644115" y="1711294"/>
            <a:ext cx="127091" cy="123099"/>
            <a:chOff x="6979103" y="5050971"/>
            <a:chExt cx="127091" cy="123099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blipFill>
                <a:blip r:embed="rId21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blipFill>
                <a:blip r:embed="rId22"/>
                <a:stretch>
                  <a:fillRect l="-418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226424" y="3358515"/>
            <a:ext cx="2553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Finding a reflected point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4">
                <a:extLst>
                  <a:ext uri="{FF2B5EF4-FFF2-40B4-BE49-F238E27FC236}">
                    <a16:creationId xmlns:a16="http://schemas.microsoft.com/office/drawing/2014/main" id="{F6C45D47-E7E5-4904-A10D-9CDDDE14B918}"/>
                  </a:ext>
                </a:extLst>
              </p:cNvPr>
              <p:cNvSpPr txBox="1"/>
              <p:nvPr/>
            </p:nvSpPr>
            <p:spPr>
              <a:xfrm>
                <a:off x="180593" y="3881932"/>
                <a:ext cx="4115181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do this as in the previous example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Let the reflected coordinates on the diagram be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Using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normal vector, we can form an expression for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64">
                <a:extLst>
                  <a:ext uri="{FF2B5EF4-FFF2-40B4-BE49-F238E27FC236}">
                    <a16:creationId xmlns:a16="http://schemas.microsoft.com/office/drawing/2014/main" id="{F6C45D47-E7E5-4904-A10D-9CDDDE14B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93" y="3881932"/>
                <a:ext cx="4115181" cy="1600438"/>
              </a:xfrm>
              <a:prstGeom prst="rect">
                <a:avLst/>
              </a:prstGeom>
              <a:blipFill>
                <a:blip r:embed="rId23"/>
                <a:stretch>
                  <a:fillRect l="-296" t="-763" r="-889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61">
                <a:extLst>
                  <a:ext uri="{FF2B5EF4-FFF2-40B4-BE49-F238E27FC236}">
                    <a16:creationId xmlns:a16="http://schemas.microsoft.com/office/drawing/2014/main" id="{29F8CAAB-AEC5-4A29-B70B-80ED0116754A}"/>
                  </a:ext>
                </a:extLst>
              </p:cNvPr>
              <p:cNvSpPr txBox="1"/>
              <p:nvPr/>
            </p:nvSpPr>
            <p:spPr>
              <a:xfrm>
                <a:off x="7720372" y="1507433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61">
                <a:extLst>
                  <a:ext uri="{FF2B5EF4-FFF2-40B4-BE49-F238E27FC236}">
                    <a16:creationId xmlns:a16="http://schemas.microsoft.com/office/drawing/2014/main" id="{29F8CAAB-AEC5-4A29-B70B-80ED01167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372" y="1507433"/>
                <a:ext cx="155042" cy="215444"/>
              </a:xfrm>
              <a:prstGeom prst="rect">
                <a:avLst/>
              </a:prstGeom>
              <a:blipFill>
                <a:blip r:embed="rId24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61">
                <a:extLst>
                  <a:ext uri="{FF2B5EF4-FFF2-40B4-BE49-F238E27FC236}">
                    <a16:creationId xmlns:a16="http://schemas.microsoft.com/office/drawing/2014/main" id="{DD2CE63A-84C2-4EBD-A67B-BC1E574850A5}"/>
                  </a:ext>
                </a:extLst>
              </p:cNvPr>
              <p:cNvSpPr txBox="1"/>
              <p:nvPr/>
            </p:nvSpPr>
            <p:spPr>
              <a:xfrm>
                <a:off x="7491772" y="3040958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61">
                <a:extLst>
                  <a:ext uri="{FF2B5EF4-FFF2-40B4-BE49-F238E27FC236}">
                    <a16:creationId xmlns:a16="http://schemas.microsoft.com/office/drawing/2014/main" id="{DD2CE63A-84C2-4EBD-A67B-BC1E57485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772" y="3040958"/>
                <a:ext cx="167161" cy="215444"/>
              </a:xfrm>
              <a:prstGeom prst="rect">
                <a:avLst/>
              </a:prstGeom>
              <a:blipFill>
                <a:blip r:embed="rId25"/>
                <a:stretch>
                  <a:fillRect l="-37037" r="-3333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">
                <a:extLst>
                  <a:ext uri="{FF2B5EF4-FFF2-40B4-BE49-F238E27FC236}">
                    <a16:creationId xmlns:a16="http://schemas.microsoft.com/office/drawing/2014/main" id="{6AAD12C0-5686-47A0-B469-5B949C0714D3}"/>
                  </a:ext>
                </a:extLst>
              </p:cNvPr>
              <p:cNvSpPr/>
              <p:nvPr/>
            </p:nvSpPr>
            <p:spPr>
              <a:xfrm>
                <a:off x="316381" y="5510830"/>
                <a:ext cx="1861856" cy="662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Rectangle 6">
                <a:extLst>
                  <a:ext uri="{FF2B5EF4-FFF2-40B4-BE49-F238E27FC236}">
                    <a16:creationId xmlns:a16="http://schemas.microsoft.com/office/drawing/2014/main" id="{6AAD12C0-5686-47A0-B469-5B949C071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81" y="5510830"/>
                <a:ext cx="1861856" cy="66210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4">
            <a:extLst>
              <a:ext uri="{FF2B5EF4-FFF2-40B4-BE49-F238E27FC236}">
                <a16:creationId xmlns:a16="http://schemas.microsoft.com/office/drawing/2014/main" id="{31830DBF-47F3-48FE-BF41-0CD0CD37A933}"/>
              </a:ext>
            </a:extLst>
          </p:cNvPr>
          <p:cNvSpPr txBox="1"/>
          <p:nvPr/>
        </p:nvSpPr>
        <p:spPr>
          <a:xfrm>
            <a:off x="4495419" y="4329607"/>
            <a:ext cx="4115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coordinate M must also lie in the plane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48">
                <a:extLst>
                  <a:ext uri="{FF2B5EF4-FFF2-40B4-BE49-F238E27FC236}">
                    <a16:creationId xmlns:a16="http://schemas.microsoft.com/office/drawing/2014/main" id="{45334DE9-7918-4BE5-A223-5691CA0B36EF}"/>
                  </a:ext>
                </a:extLst>
              </p:cNvPr>
              <p:cNvSpPr txBox="1"/>
              <p:nvPr/>
            </p:nvSpPr>
            <p:spPr>
              <a:xfrm>
                <a:off x="6316733" y="4678262"/>
                <a:ext cx="1309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7" name="TextBox 48">
                <a:extLst>
                  <a:ext uri="{FF2B5EF4-FFF2-40B4-BE49-F238E27FC236}">
                    <a16:creationId xmlns:a16="http://schemas.microsoft.com/office/drawing/2014/main" id="{45334DE9-7918-4BE5-A223-5691CA0B3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733" y="4678262"/>
                <a:ext cx="1309654" cy="215444"/>
              </a:xfrm>
              <a:prstGeom prst="rect">
                <a:avLst/>
              </a:prstGeom>
              <a:blipFill>
                <a:blip r:embed="rId27"/>
                <a:stretch>
                  <a:fillRect l="-4186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48">
                <a:extLst>
                  <a:ext uri="{FF2B5EF4-FFF2-40B4-BE49-F238E27FC236}">
                    <a16:creationId xmlns:a16="http://schemas.microsoft.com/office/drawing/2014/main" id="{34F505C0-D412-4ADA-8A88-E2B9F0F1E343}"/>
                  </a:ext>
                </a:extLst>
              </p:cNvPr>
              <p:cNvSpPr txBox="1"/>
              <p:nvPr/>
            </p:nvSpPr>
            <p:spPr>
              <a:xfrm>
                <a:off x="4613200" y="5087837"/>
                <a:ext cx="302127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ctrlPr>
                            <a:rPr lang="en-US" alt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2+2</m:t>
                          </m:r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𝜆</m:t>
                          </m:r>
                        </m:e>
                      </m:d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(4−3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)+(−6+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r>
                        <a:rPr lang="en-US" alt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8" name="TextBox 48">
                <a:extLst>
                  <a:ext uri="{FF2B5EF4-FFF2-40B4-BE49-F238E27FC236}">
                    <a16:creationId xmlns:a16="http://schemas.microsoft.com/office/drawing/2014/main" id="{34F505C0-D412-4ADA-8A88-E2B9F0F1E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200" y="5087837"/>
                <a:ext cx="3021275" cy="215444"/>
              </a:xfrm>
              <a:prstGeom prst="rect">
                <a:avLst/>
              </a:prstGeom>
              <a:blipFill>
                <a:blip r:embed="rId28"/>
                <a:stretch>
                  <a:fillRect l="-161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48">
                <a:extLst>
                  <a:ext uri="{FF2B5EF4-FFF2-40B4-BE49-F238E27FC236}">
                    <a16:creationId xmlns:a16="http://schemas.microsoft.com/office/drawing/2014/main" id="{178F4870-A5C0-4922-BF30-95DDF9BBC64D}"/>
                  </a:ext>
                </a:extLst>
              </p:cNvPr>
              <p:cNvSpPr txBox="1"/>
              <p:nvPr/>
            </p:nvSpPr>
            <p:spPr>
              <a:xfrm>
                <a:off x="7147215" y="5411687"/>
                <a:ext cx="58214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alt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11</m:t>
                          </m:r>
                        </m:num>
                        <m:den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9" name="TextBox 48">
                <a:extLst>
                  <a:ext uri="{FF2B5EF4-FFF2-40B4-BE49-F238E27FC236}">
                    <a16:creationId xmlns:a16="http://schemas.microsoft.com/office/drawing/2014/main" id="{178F4870-A5C0-4922-BF30-95DDF9BBC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215" y="5411687"/>
                <a:ext cx="582146" cy="403316"/>
              </a:xfrm>
              <a:prstGeom prst="rect">
                <a:avLst/>
              </a:prstGeom>
              <a:blipFill>
                <a:blip r:embed="rId29"/>
                <a:stretch>
                  <a:fillRect l="-9375" t="-15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">
                <a:extLst>
                  <a:ext uri="{FF2B5EF4-FFF2-40B4-BE49-F238E27FC236}">
                    <a16:creationId xmlns:a16="http://schemas.microsoft.com/office/drawing/2014/main" id="{7DC28656-3AF4-45A8-86CD-B26E3D3DE603}"/>
                  </a:ext>
                </a:extLst>
              </p:cNvPr>
              <p:cNvSpPr/>
              <p:nvPr/>
            </p:nvSpPr>
            <p:spPr>
              <a:xfrm>
                <a:off x="316381" y="5520355"/>
                <a:ext cx="1964576" cy="662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Rectangle 6">
                <a:extLst>
                  <a:ext uri="{FF2B5EF4-FFF2-40B4-BE49-F238E27FC236}">
                    <a16:creationId xmlns:a16="http://schemas.microsoft.com/office/drawing/2014/main" id="{7DC28656-3AF4-45A8-86CD-B26E3D3DE6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81" y="5520355"/>
                <a:ext cx="1964576" cy="66210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6">
                <a:extLst>
                  <a:ext uri="{FF2B5EF4-FFF2-40B4-BE49-F238E27FC236}">
                    <a16:creationId xmlns:a16="http://schemas.microsoft.com/office/drawing/2014/main" id="{5D50F93C-1973-4C44-B973-058B54BFF2CC}"/>
                  </a:ext>
                </a:extLst>
              </p:cNvPr>
              <p:cNvSpPr/>
              <p:nvPr/>
            </p:nvSpPr>
            <p:spPr>
              <a:xfrm>
                <a:off x="2269006" y="5520355"/>
                <a:ext cx="1935017" cy="662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Rectangle 6">
                <a:extLst>
                  <a:ext uri="{FF2B5EF4-FFF2-40B4-BE49-F238E27FC236}">
                    <a16:creationId xmlns:a16="http://schemas.microsoft.com/office/drawing/2014/main" id="{5D50F93C-1973-4C44-B973-058B54BFF2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006" y="5520355"/>
                <a:ext cx="1935017" cy="66210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6">
                <a:extLst>
                  <a:ext uri="{FF2B5EF4-FFF2-40B4-BE49-F238E27FC236}">
                    <a16:creationId xmlns:a16="http://schemas.microsoft.com/office/drawing/2014/main" id="{958F127A-2FCC-4BEC-8D85-FED45DD15BB9}"/>
                  </a:ext>
                </a:extLst>
              </p:cNvPr>
              <p:cNvSpPr/>
              <p:nvPr/>
            </p:nvSpPr>
            <p:spPr>
              <a:xfrm>
                <a:off x="2259481" y="6158530"/>
                <a:ext cx="1911229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Rectangle 6">
                <a:extLst>
                  <a:ext uri="{FF2B5EF4-FFF2-40B4-BE49-F238E27FC236}">
                    <a16:creationId xmlns:a16="http://schemas.microsoft.com/office/drawing/2014/main" id="{958F127A-2FCC-4BEC-8D85-FED45DD15B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481" y="6158530"/>
                <a:ext cx="1911229" cy="576376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6">
                <a:extLst>
                  <a:ext uri="{FF2B5EF4-FFF2-40B4-BE49-F238E27FC236}">
                    <a16:creationId xmlns:a16="http://schemas.microsoft.com/office/drawing/2014/main" id="{F80E6023-0139-4201-AAF5-7EC95712FF08}"/>
                  </a:ext>
                </a:extLst>
              </p:cNvPr>
              <p:cNvSpPr/>
              <p:nvPr/>
            </p:nvSpPr>
            <p:spPr>
              <a:xfrm>
                <a:off x="6336181" y="3120055"/>
                <a:ext cx="1260345" cy="472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3" name="Rectangle 6">
                <a:extLst>
                  <a:ext uri="{FF2B5EF4-FFF2-40B4-BE49-F238E27FC236}">
                    <a16:creationId xmlns:a16="http://schemas.microsoft.com/office/drawing/2014/main" id="{F80E6023-0139-4201-AAF5-7EC95712FF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81" y="3120055"/>
                <a:ext cx="1260345" cy="472694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1">
            <a:extLst>
              <a:ext uri="{FF2B5EF4-FFF2-40B4-BE49-F238E27FC236}">
                <a16:creationId xmlns:a16="http://schemas.microsoft.com/office/drawing/2014/main" id="{ED3EB839-5C89-4E39-BABD-1FAFAE01C2E6}"/>
              </a:ext>
            </a:extLst>
          </p:cNvPr>
          <p:cNvSpPr/>
          <p:nvPr/>
        </p:nvSpPr>
        <p:spPr>
          <a:xfrm>
            <a:off x="3122023" y="3087189"/>
            <a:ext cx="1354183" cy="26561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1">
            <a:extLst>
              <a:ext uri="{FF2B5EF4-FFF2-40B4-BE49-F238E27FC236}">
                <a16:creationId xmlns:a16="http://schemas.microsoft.com/office/drawing/2014/main" id="{6A7A0037-B482-47BB-8B80-BA253FEA05AA}"/>
              </a:ext>
            </a:extLst>
          </p:cNvPr>
          <p:cNvSpPr/>
          <p:nvPr/>
        </p:nvSpPr>
        <p:spPr>
          <a:xfrm>
            <a:off x="7532098" y="3411038"/>
            <a:ext cx="630827" cy="67518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1">
            <a:extLst>
              <a:ext uri="{FF2B5EF4-FFF2-40B4-BE49-F238E27FC236}">
                <a16:creationId xmlns:a16="http://schemas.microsoft.com/office/drawing/2014/main" id="{50A4D65A-2E31-44FA-9FE7-52DE6E343864}"/>
              </a:ext>
            </a:extLst>
          </p:cNvPr>
          <p:cNvSpPr/>
          <p:nvPr/>
        </p:nvSpPr>
        <p:spPr>
          <a:xfrm>
            <a:off x="6941548" y="1544138"/>
            <a:ext cx="697502" cy="23703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0">
                <a:extLst>
                  <a:ext uri="{FF2B5EF4-FFF2-40B4-BE49-F238E27FC236}">
                    <a16:creationId xmlns:a16="http://schemas.microsoft.com/office/drawing/2014/main" id="{75FC32F7-E971-4169-A299-E619D90ACA1D}"/>
                  </a:ext>
                </a:extLst>
              </p:cNvPr>
              <p:cNvSpPr txBox="1"/>
              <p:nvPr/>
            </p:nvSpPr>
            <p:spPr>
              <a:xfrm>
                <a:off x="541184" y="6205835"/>
                <a:ext cx="16876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twice the distance from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GB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79" name="TextBox 70">
                <a:extLst>
                  <a:ext uri="{FF2B5EF4-FFF2-40B4-BE49-F238E27FC236}">
                    <a16:creationId xmlns:a16="http://schemas.microsoft.com/office/drawing/2014/main" id="{75FC32F7-E971-4169-A299-E619D90AC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84" y="6205835"/>
                <a:ext cx="1687666" cy="461665"/>
              </a:xfrm>
              <a:prstGeom prst="rect">
                <a:avLst/>
              </a:prstGeom>
              <a:blipFill>
                <a:blip r:embed="rId3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49">
                <a:extLst>
                  <a:ext uri="{FF2B5EF4-FFF2-40B4-BE49-F238E27FC236}">
                    <a16:creationId xmlns:a16="http://schemas.microsoft.com/office/drawing/2014/main" id="{536F7C5A-AD19-46D6-8FA0-8D14F55DD0D2}"/>
                  </a:ext>
                </a:extLst>
              </p:cNvPr>
              <p:cNvSpPr txBox="1"/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49">
                <a:extLst>
                  <a:ext uri="{FF2B5EF4-FFF2-40B4-BE49-F238E27FC236}">
                    <a16:creationId xmlns:a16="http://schemas.microsoft.com/office/drawing/2014/main" id="{536F7C5A-AD19-46D6-8FA0-8D14F55DD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blipFill>
                <a:blip r:embed="rId35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76">
                <a:extLst>
                  <a:ext uri="{FF2B5EF4-FFF2-40B4-BE49-F238E27FC236}">
                    <a16:creationId xmlns:a16="http://schemas.microsoft.com/office/drawing/2014/main" id="{85C6020E-6697-41C7-ABE9-7EF8D63AF65C}"/>
                  </a:ext>
                </a:extLst>
              </p:cNvPr>
              <p:cNvSpPr txBox="1"/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(6,0,−4)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76">
                <a:extLst>
                  <a:ext uri="{FF2B5EF4-FFF2-40B4-BE49-F238E27FC236}">
                    <a16:creationId xmlns:a16="http://schemas.microsoft.com/office/drawing/2014/main" id="{85C6020E-6697-41C7-ABE9-7EF8D63AF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blipFill>
                <a:blip r:embed="rId36"/>
                <a:stretch>
                  <a:fillRect l="-7563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63">
                <a:extLst>
                  <a:ext uri="{FF2B5EF4-FFF2-40B4-BE49-F238E27FC236}">
                    <a16:creationId xmlns:a16="http://schemas.microsoft.com/office/drawing/2014/main" id="{004EBC7B-FAD1-4142-BBB0-C3AD861DB427}"/>
                  </a:ext>
                </a:extLst>
              </p:cNvPr>
              <p:cNvSpPr txBox="1"/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2,4,−6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63">
                <a:extLst>
                  <a:ext uri="{FF2B5EF4-FFF2-40B4-BE49-F238E27FC236}">
                    <a16:creationId xmlns:a16="http://schemas.microsoft.com/office/drawing/2014/main" id="{004EBC7B-FAD1-4142-BBB0-C3AD861DB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blipFill>
                <a:blip r:embed="rId37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72">
            <a:extLst>
              <a:ext uri="{FF2B5EF4-FFF2-40B4-BE49-F238E27FC236}">
                <a16:creationId xmlns:a16="http://schemas.microsoft.com/office/drawing/2014/main" id="{B5BE02D8-0521-4AFD-A627-A0814F082AF3}"/>
              </a:ext>
            </a:extLst>
          </p:cNvPr>
          <p:cNvSpPr/>
          <p:nvPr/>
        </p:nvSpPr>
        <p:spPr>
          <a:xfrm>
            <a:off x="7626314" y="4822553"/>
            <a:ext cx="187996" cy="39878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73">
            <a:extLst>
              <a:ext uri="{FF2B5EF4-FFF2-40B4-BE49-F238E27FC236}">
                <a16:creationId xmlns:a16="http://schemas.microsoft.com/office/drawing/2014/main" id="{DCFCF743-84FC-4757-A9E1-0411C27CE598}"/>
              </a:ext>
            </a:extLst>
          </p:cNvPr>
          <p:cNvSpPr txBox="1"/>
          <p:nvPr/>
        </p:nvSpPr>
        <p:spPr>
          <a:xfrm>
            <a:off x="7833360" y="4701722"/>
            <a:ext cx="12344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from the expression for 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Arc 74">
            <a:extLst>
              <a:ext uri="{FF2B5EF4-FFF2-40B4-BE49-F238E27FC236}">
                <a16:creationId xmlns:a16="http://schemas.microsoft.com/office/drawing/2014/main" id="{01EA2920-6F26-4D96-A706-6EA1652E6465}"/>
              </a:ext>
            </a:extLst>
          </p:cNvPr>
          <p:cNvSpPr/>
          <p:nvPr/>
        </p:nvSpPr>
        <p:spPr>
          <a:xfrm>
            <a:off x="7630668" y="5201376"/>
            <a:ext cx="187996" cy="39878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75">
            <a:extLst>
              <a:ext uri="{FF2B5EF4-FFF2-40B4-BE49-F238E27FC236}">
                <a16:creationId xmlns:a16="http://schemas.microsoft.com/office/drawing/2014/main" id="{6311CBCF-F624-44DE-AD78-9CE176733A65}"/>
              </a:ext>
            </a:extLst>
          </p:cNvPr>
          <p:cNvSpPr txBox="1"/>
          <p:nvPr/>
        </p:nvSpPr>
        <p:spPr>
          <a:xfrm>
            <a:off x="7803697" y="5403307"/>
            <a:ext cx="8403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8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65" grpId="0"/>
      <p:bldP spid="65" grpId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9" grpId="0"/>
      <p:bldP spid="83" grpId="0" animBg="1"/>
      <p:bldP spid="84" grpId="0"/>
      <p:bldP spid="85" grpId="0" animBg="1"/>
      <p:bldP spid="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567805" y="587285"/>
            <a:ext cx="725" cy="16484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/>
          <p:cNvSpPr/>
          <p:nvPr/>
        </p:nvSpPr>
        <p:spPr>
          <a:xfrm>
            <a:off x="3915724" y="16452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501494" y="532225"/>
            <a:ext cx="128633" cy="123099"/>
            <a:chOff x="6971211" y="5054146"/>
            <a:chExt cx="128633" cy="12309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flipH="1">
            <a:off x="5347063" y="2238104"/>
            <a:ext cx="1210493" cy="3831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rallelogram 35"/>
          <p:cNvSpPr/>
          <p:nvPr/>
        </p:nvSpPr>
        <p:spPr>
          <a:xfrm rot="16200000" flipH="1">
            <a:off x="6433665" y="2143675"/>
            <a:ext cx="145258" cy="107156"/>
          </a:xfrm>
          <a:prstGeom prst="parallelogram">
            <a:avLst>
              <a:gd name="adj" fmla="val 33423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H="1">
            <a:off x="5342710" y="609600"/>
            <a:ext cx="1223553" cy="19986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blipFill>
                <a:blip r:embed="rId8"/>
                <a:stretch>
                  <a:fillRect l="-26923" r="-2692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5277923" y="2544776"/>
            <a:ext cx="127091" cy="123099"/>
            <a:chOff x="6979103" y="5050971"/>
            <a:chExt cx="127091" cy="123099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61787" y="3036162"/>
                <a:ext cx="48237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add the vector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on the diagram…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label the angle at the top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787" y="3036162"/>
                <a:ext cx="4823756" cy="523220"/>
              </a:xfrm>
              <a:prstGeom prst="rect">
                <a:avLst/>
              </a:prstGeom>
              <a:blipFill>
                <a:blip r:embed="rId9"/>
                <a:stretch>
                  <a:fillRect l="-126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29452" y="980982"/>
                <a:ext cx="1154995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52" y="980982"/>
                <a:ext cx="1154995" cy="5677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6195853" y="126063"/>
            <a:ext cx="914400" cy="914400"/>
          </a:xfrm>
          <a:prstGeom prst="arc">
            <a:avLst>
              <a:gd name="adj1" fmla="val 6018289"/>
              <a:gd name="adj2" fmla="val 77085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9028" y="101019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8" y="1010194"/>
                <a:ext cx="146322" cy="215444"/>
              </a:xfrm>
              <a:prstGeom prst="rect">
                <a:avLst/>
              </a:prstGeom>
              <a:blipFill>
                <a:blip r:embed="rId11"/>
                <a:stretch>
                  <a:fillRect l="-29167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blipFill>
                <a:blip r:embed="rId11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259977" y="1750423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35782" y="1658984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31918" y="3727268"/>
                <a:ext cx="17048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𝐻𝑦𝑝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18" y="3727268"/>
                <a:ext cx="1704826" cy="246221"/>
              </a:xfrm>
              <a:prstGeom prst="rect">
                <a:avLst/>
              </a:prstGeom>
              <a:blipFill>
                <a:blip r:embed="rId12"/>
                <a:stretch>
                  <a:fillRect l="-3571" r="-2143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48593" y="4410892"/>
                <a:ext cx="19698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𝐴𝑃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593" y="4410892"/>
                <a:ext cx="1969835" cy="246221"/>
              </a:xfrm>
              <a:prstGeom prst="rect">
                <a:avLst/>
              </a:prstGeom>
              <a:blipFill>
                <a:blip r:embed="rId13"/>
                <a:stretch>
                  <a:fillRect l="-2167" r="-1858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52947" y="5033554"/>
                <a:ext cx="2260747" cy="517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𝐴𝑃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947" y="5033554"/>
                <a:ext cx="2260747" cy="5175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466009" y="5760720"/>
                <a:ext cx="1635961" cy="559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𝐴𝑃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009" y="5760720"/>
                <a:ext cx="1635961" cy="55938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5579418" y="3849188"/>
            <a:ext cx="237908" cy="679269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809066" y="3957440"/>
                <a:ext cx="1837060" cy="392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hypotenuse is the magnitude of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ac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066" y="3957440"/>
                <a:ext cx="1837060" cy="392928"/>
              </a:xfrm>
              <a:prstGeom prst="rect">
                <a:avLst/>
              </a:prstGeom>
              <a:blipFill>
                <a:blip r:embed="rId16"/>
                <a:stretch>
                  <a:fillRect l="-997" t="-12308" r="-332" b="-2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653439" y="4532812"/>
            <a:ext cx="242263" cy="753291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692629" y="5338355"/>
            <a:ext cx="229200" cy="75764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935340" y="4562686"/>
            <a:ext cx="318253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right hand side by the magnitude of the normal vector, and divide it by the magnitude of the normal vector…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883089" y="5529337"/>
                <a:ext cx="1837060" cy="392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top is just the dot product of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!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089" y="5529337"/>
                <a:ext cx="1837060" cy="392928"/>
              </a:xfrm>
              <a:prstGeom prst="rect">
                <a:avLst/>
              </a:prstGeom>
              <a:blipFill>
                <a:blip r:embed="rId17"/>
                <a:stretch>
                  <a:fillRect t="-12308" r="-1993" b="-2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836023" y="435429"/>
            <a:ext cx="2534194" cy="4606834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blipFill>
                <a:blip r:embed="rId18"/>
                <a:stretch>
                  <a:fillRect l="-5000" r="-75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blipFill>
                <a:blip r:embed="rId19"/>
                <a:stretch>
                  <a:fillRect l="-4762" r="-714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7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29" grpId="0"/>
      <p:bldP spid="10" grpId="0"/>
      <p:bldP spid="41" grpId="0"/>
      <p:bldP spid="42" grpId="0"/>
      <p:bldP spid="43" grpId="0"/>
      <p:bldP spid="44" grpId="0" animBg="1"/>
      <p:bldP spid="48" grpId="0"/>
      <p:bldP spid="49" grpId="0" animBg="1"/>
      <p:bldP spid="51" grpId="0" animBg="1"/>
      <p:bldP spid="52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arallelogram 10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10447" y="1297577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307349" y="2368790"/>
            <a:ext cx="127091" cy="123099"/>
            <a:chOff x="6979103" y="5050971"/>
            <a:chExt cx="127091" cy="12309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4045133" y="1301931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blipFill>
                <a:blip r:embed="rId14"/>
                <a:stretch>
                  <a:fillRect l="-28571" r="-714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blipFill>
                <a:blip r:embed="rId15"/>
                <a:stretch>
                  <a:fillRect l="-24138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7652823" y="2355728"/>
            <a:ext cx="127091" cy="123099"/>
            <a:chOff x="6979103" y="5050971"/>
            <a:chExt cx="127091" cy="12309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 flipV="1">
            <a:off x="7707087" y="1463042"/>
            <a:ext cx="1" cy="2037803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blipFill>
                <a:blip r:embed="rId17"/>
                <a:stretch>
                  <a:fillRect l="-15385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7639760" y="3004517"/>
            <a:ext cx="127091" cy="123099"/>
            <a:chOff x="6979103" y="5050971"/>
            <a:chExt cx="127091" cy="12309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644115" y="1711294"/>
            <a:ext cx="127091" cy="123099"/>
            <a:chOff x="6979103" y="5050971"/>
            <a:chExt cx="127091" cy="123099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blipFill>
                <a:blip r:embed="rId21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blipFill>
                <a:blip r:embed="rId22"/>
                <a:stretch>
                  <a:fillRect l="-418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49">
                <a:extLst>
                  <a:ext uri="{FF2B5EF4-FFF2-40B4-BE49-F238E27FC236}">
                    <a16:creationId xmlns:a16="http://schemas.microsoft.com/office/drawing/2014/main" id="{536F7C5A-AD19-46D6-8FA0-8D14F55DD0D2}"/>
                  </a:ext>
                </a:extLst>
              </p:cNvPr>
              <p:cNvSpPr txBox="1"/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49">
                <a:extLst>
                  <a:ext uri="{FF2B5EF4-FFF2-40B4-BE49-F238E27FC236}">
                    <a16:creationId xmlns:a16="http://schemas.microsoft.com/office/drawing/2014/main" id="{536F7C5A-AD19-46D6-8FA0-8D14F55DD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blipFill>
                <a:blip r:embed="rId23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76">
                <a:extLst>
                  <a:ext uri="{FF2B5EF4-FFF2-40B4-BE49-F238E27FC236}">
                    <a16:creationId xmlns:a16="http://schemas.microsoft.com/office/drawing/2014/main" id="{85C6020E-6697-41C7-ABE9-7EF8D63AF65C}"/>
                  </a:ext>
                </a:extLst>
              </p:cNvPr>
              <p:cNvSpPr txBox="1"/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(6,0,−4)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76">
                <a:extLst>
                  <a:ext uri="{FF2B5EF4-FFF2-40B4-BE49-F238E27FC236}">
                    <a16:creationId xmlns:a16="http://schemas.microsoft.com/office/drawing/2014/main" id="{85C6020E-6697-41C7-ABE9-7EF8D63AF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blipFill>
                <a:blip r:embed="rId24"/>
                <a:stretch>
                  <a:fillRect l="-7563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61">
                <a:extLst>
                  <a:ext uri="{FF2B5EF4-FFF2-40B4-BE49-F238E27FC236}">
                    <a16:creationId xmlns:a16="http://schemas.microsoft.com/office/drawing/2014/main" id="{AC0D1663-8918-438B-8034-9FB7633298C5}"/>
                  </a:ext>
                </a:extLst>
              </p:cNvPr>
              <p:cNvSpPr txBox="1"/>
              <p:nvPr/>
            </p:nvSpPr>
            <p:spPr>
              <a:xfrm>
                <a:off x="7720372" y="1507433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61">
                <a:extLst>
                  <a:ext uri="{FF2B5EF4-FFF2-40B4-BE49-F238E27FC236}">
                    <a16:creationId xmlns:a16="http://schemas.microsoft.com/office/drawing/2014/main" id="{AC0D1663-8918-438B-8034-9FB763329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372" y="1507433"/>
                <a:ext cx="155042" cy="215444"/>
              </a:xfrm>
              <a:prstGeom prst="rect">
                <a:avLst/>
              </a:prstGeom>
              <a:blipFill>
                <a:blip r:embed="rId25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63">
                <a:extLst>
                  <a:ext uri="{FF2B5EF4-FFF2-40B4-BE49-F238E27FC236}">
                    <a16:creationId xmlns:a16="http://schemas.microsoft.com/office/drawing/2014/main" id="{1E09E8EF-9C88-480A-B560-6D6AA2F0FD6D}"/>
                  </a:ext>
                </a:extLst>
              </p:cNvPr>
              <p:cNvSpPr txBox="1"/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2,4,−6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63">
                <a:extLst>
                  <a:ext uri="{FF2B5EF4-FFF2-40B4-BE49-F238E27FC236}">
                    <a16:creationId xmlns:a16="http://schemas.microsoft.com/office/drawing/2014/main" id="{1E09E8EF-9C88-480A-B560-6D6AA2F0F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blipFill>
                <a:blip r:embed="rId2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61">
                <a:extLst>
                  <a:ext uri="{FF2B5EF4-FFF2-40B4-BE49-F238E27FC236}">
                    <a16:creationId xmlns:a16="http://schemas.microsoft.com/office/drawing/2014/main" id="{33785E05-C152-402B-BDD5-841B04CDBFC0}"/>
                  </a:ext>
                </a:extLst>
              </p:cNvPr>
              <p:cNvSpPr txBox="1"/>
              <p:nvPr/>
            </p:nvSpPr>
            <p:spPr>
              <a:xfrm>
                <a:off x="7491772" y="3040958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61">
                <a:extLst>
                  <a:ext uri="{FF2B5EF4-FFF2-40B4-BE49-F238E27FC236}">
                    <a16:creationId xmlns:a16="http://schemas.microsoft.com/office/drawing/2014/main" id="{33785E05-C152-402B-BDD5-841B04CDB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772" y="3040958"/>
                <a:ext cx="167161" cy="215444"/>
              </a:xfrm>
              <a:prstGeom prst="rect">
                <a:avLst/>
              </a:prstGeom>
              <a:blipFill>
                <a:blip r:embed="rId27"/>
                <a:stretch>
                  <a:fillRect l="-37037" r="-3333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ECEE6D22-9879-42B9-9757-2F9E53A9BB4B}"/>
                  </a:ext>
                </a:extLst>
              </p:cNvPr>
              <p:cNvSpPr/>
              <p:nvPr/>
            </p:nvSpPr>
            <p:spPr>
              <a:xfrm>
                <a:off x="6336181" y="3120055"/>
                <a:ext cx="1260345" cy="472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ECEE6D22-9879-42B9-9757-2F9E53A9BB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81" y="3120055"/>
                <a:ext cx="1260345" cy="47269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64">
                <a:extLst>
                  <a:ext uri="{FF2B5EF4-FFF2-40B4-BE49-F238E27FC236}">
                    <a16:creationId xmlns:a16="http://schemas.microsoft.com/office/drawing/2014/main" id="{768770FF-70B9-4EC7-A1E4-178FC1428DE1}"/>
                  </a:ext>
                </a:extLst>
              </p:cNvPr>
              <p:cNvSpPr txBox="1"/>
              <p:nvPr/>
            </p:nvSpPr>
            <p:spPr>
              <a:xfrm>
                <a:off x="113919" y="3186607"/>
                <a:ext cx="301028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Finally, to find the equation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first need to find the direction vector from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TextBox 64">
                <a:extLst>
                  <a:ext uri="{FF2B5EF4-FFF2-40B4-BE49-F238E27FC236}">
                    <a16:creationId xmlns:a16="http://schemas.microsoft.com/office/drawing/2014/main" id="{768770FF-70B9-4EC7-A1E4-178FC1428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19" y="3186607"/>
                <a:ext cx="3010282" cy="738664"/>
              </a:xfrm>
              <a:prstGeom prst="rect">
                <a:avLst/>
              </a:prstGeom>
              <a:blipFill>
                <a:blip r:embed="rId29"/>
                <a:stretch>
                  <a:fillRect l="-405" t="-1653" r="-1619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7057590-DFFA-4257-B854-75D884B4D13C}"/>
                  </a:ext>
                </a:extLst>
              </p:cNvPr>
              <p:cNvSpPr txBox="1"/>
              <p:nvPr/>
            </p:nvSpPr>
            <p:spPr>
              <a:xfrm>
                <a:off x="495300" y="3895725"/>
                <a:ext cx="1086451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𝐴𝑄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7057590-DFFA-4257-B854-75D884B4D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895725"/>
                <a:ext cx="1086451" cy="277768"/>
              </a:xfrm>
              <a:prstGeom prst="rect">
                <a:avLst/>
              </a:prstGeom>
              <a:blipFill>
                <a:blip r:embed="rId30"/>
                <a:stretch>
                  <a:fillRect l="-5056" r="-2809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504C2EE-A521-4581-9CBE-B4C8BD60733C}"/>
                  </a:ext>
                </a:extLst>
              </p:cNvPr>
              <p:cNvSpPr txBox="1"/>
              <p:nvPr/>
            </p:nvSpPr>
            <p:spPr>
              <a:xfrm>
                <a:off x="495300" y="4686300"/>
                <a:ext cx="532710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𝐴𝑄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504C2EE-A521-4581-9CBE-B4C8BD607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4686300"/>
                <a:ext cx="532710" cy="277768"/>
              </a:xfrm>
              <a:prstGeom prst="rect">
                <a:avLst/>
              </a:prstGeom>
              <a:blipFill>
                <a:blip r:embed="rId31"/>
                <a:stretch>
                  <a:fillRect l="-11364" r="-227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86C0160B-2937-4CB4-A0E9-A75B3669AC9C}"/>
                  </a:ext>
                </a:extLst>
              </p:cNvPr>
              <p:cNvSpPr txBox="1"/>
              <p:nvPr/>
            </p:nvSpPr>
            <p:spPr>
              <a:xfrm>
                <a:off x="1057275" y="4276725"/>
                <a:ext cx="579646" cy="1095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58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86C0160B-2937-4CB4-A0E9-A75B3669A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75" y="4276725"/>
                <a:ext cx="579646" cy="109542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48E83BB8-A870-4214-AA91-A78BF31698FF}"/>
                  </a:ext>
                </a:extLst>
              </p:cNvPr>
              <p:cNvSpPr txBox="1"/>
              <p:nvPr/>
            </p:nvSpPr>
            <p:spPr>
              <a:xfrm>
                <a:off x="1647825" y="4514850"/>
                <a:ext cx="752322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48E83BB8-A870-4214-AA91-A78BF316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825" y="4514850"/>
                <a:ext cx="752322" cy="649601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588A6A2A-5821-430E-8054-AE55ADB555FE}"/>
                  </a:ext>
                </a:extLst>
              </p:cNvPr>
              <p:cNvSpPr txBox="1"/>
              <p:nvPr/>
            </p:nvSpPr>
            <p:spPr>
              <a:xfrm>
                <a:off x="514350" y="5886450"/>
                <a:ext cx="532710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𝐴𝑄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588A6A2A-5821-430E-8054-AE55ADB55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5886450"/>
                <a:ext cx="532710" cy="277768"/>
              </a:xfrm>
              <a:prstGeom prst="rect">
                <a:avLst/>
              </a:prstGeom>
              <a:blipFill>
                <a:blip r:embed="rId34"/>
                <a:stretch>
                  <a:fillRect l="-11364" r="-227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9FDF4725-2F3D-4614-B015-C416294CBD62}"/>
                  </a:ext>
                </a:extLst>
              </p:cNvPr>
              <p:cNvSpPr txBox="1"/>
              <p:nvPr/>
            </p:nvSpPr>
            <p:spPr>
              <a:xfrm>
                <a:off x="1057275" y="5457825"/>
                <a:ext cx="579646" cy="1107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9FDF4725-2F3D-4614-B015-C416294CB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75" y="5457825"/>
                <a:ext cx="579646" cy="1107611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72">
            <a:extLst>
              <a:ext uri="{FF2B5EF4-FFF2-40B4-BE49-F238E27FC236}">
                <a16:creationId xmlns:a16="http://schemas.microsoft.com/office/drawing/2014/main" id="{396B536F-DB79-401F-8BEA-DA0DB3CAF472}"/>
              </a:ext>
            </a:extLst>
          </p:cNvPr>
          <p:cNvSpPr/>
          <p:nvPr/>
        </p:nvSpPr>
        <p:spPr>
          <a:xfrm>
            <a:off x="2435188" y="4133850"/>
            <a:ext cx="231811" cy="744583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73">
            <a:extLst>
              <a:ext uri="{FF2B5EF4-FFF2-40B4-BE49-F238E27FC236}">
                <a16:creationId xmlns:a16="http://schemas.microsoft.com/office/drawing/2014/main" id="{5D7B2788-3FC3-42E9-AE10-5541B6611C44}"/>
              </a:ext>
            </a:extLst>
          </p:cNvPr>
          <p:cNvSpPr txBox="1"/>
          <p:nvPr/>
        </p:nvSpPr>
        <p:spPr>
          <a:xfrm>
            <a:off x="2623185" y="4225472"/>
            <a:ext cx="123444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coordinates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Arc 72">
            <a:extLst>
              <a:ext uri="{FF2B5EF4-FFF2-40B4-BE49-F238E27FC236}">
                <a16:creationId xmlns:a16="http://schemas.microsoft.com/office/drawing/2014/main" id="{51B5BE51-613F-49B8-8513-5FDA5E646A3E}"/>
              </a:ext>
            </a:extLst>
          </p:cNvPr>
          <p:cNvSpPr/>
          <p:nvPr/>
        </p:nvSpPr>
        <p:spPr>
          <a:xfrm>
            <a:off x="2311363" y="4924425"/>
            <a:ext cx="231812" cy="103822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73">
            <a:extLst>
              <a:ext uri="{FF2B5EF4-FFF2-40B4-BE49-F238E27FC236}">
                <a16:creationId xmlns:a16="http://schemas.microsoft.com/office/drawing/2014/main" id="{B9D6BB87-8497-4D31-9E8D-287BCADFEE85}"/>
              </a:ext>
            </a:extLst>
          </p:cNvPr>
          <p:cNvSpPr txBox="1"/>
          <p:nvPr/>
        </p:nvSpPr>
        <p:spPr>
          <a:xfrm>
            <a:off x="2508885" y="5353050"/>
            <a:ext cx="9867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5" grpId="0"/>
      <p:bldP spid="86" grpId="0"/>
      <p:bldP spid="87" grpId="0"/>
      <p:bldP spid="88" grpId="0"/>
      <p:bldP spid="89" grpId="0"/>
      <p:bldP spid="90" grpId="0"/>
      <p:bldP spid="91" grpId="0" animBg="1"/>
      <p:bldP spid="92" grpId="0"/>
      <p:bldP spid="93" grpId="0" animBg="1"/>
      <p:bldP spid="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̂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48" y="1073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65" t="-20000" r="-56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arallelogram 10"/>
          <p:cNvSpPr/>
          <p:nvPr/>
        </p:nvSpPr>
        <p:spPr>
          <a:xfrm>
            <a:off x="3903024" y="18611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10447" y="1297577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307349" y="2368790"/>
            <a:ext cx="127091" cy="123099"/>
            <a:chOff x="6979103" y="5050971"/>
            <a:chExt cx="127091" cy="12309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4045133" y="1301931"/>
            <a:ext cx="4606833" cy="2238103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067" y="1145666"/>
                <a:ext cx="174791" cy="215444"/>
              </a:xfrm>
              <a:prstGeom prst="rect">
                <a:avLst/>
              </a:prstGeom>
              <a:blipFill>
                <a:blip r:embed="rId14"/>
                <a:stretch>
                  <a:fillRect l="-28571" r="-714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878" y="3492626"/>
                <a:ext cx="178960" cy="215444"/>
              </a:xfrm>
              <a:prstGeom prst="rect">
                <a:avLst/>
              </a:prstGeom>
              <a:blipFill>
                <a:blip r:embed="rId15"/>
                <a:stretch>
                  <a:fillRect l="-24138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21" y="782865"/>
                <a:ext cx="1616725" cy="5697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7652823" y="2355728"/>
            <a:ext cx="127091" cy="123099"/>
            <a:chOff x="6979103" y="5050971"/>
            <a:chExt cx="127091" cy="12309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 flipV="1">
            <a:off x="7707087" y="1463042"/>
            <a:ext cx="1" cy="2037803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361" y="3656694"/>
                <a:ext cx="155491" cy="215444"/>
              </a:xfrm>
              <a:prstGeom prst="rect">
                <a:avLst/>
              </a:prstGeom>
              <a:blipFill>
                <a:blip r:embed="rId17"/>
                <a:stretch>
                  <a:fillRect l="-15385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990" y="3473815"/>
                <a:ext cx="492892" cy="5683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7639760" y="3004517"/>
            <a:ext cx="127091" cy="123099"/>
            <a:chOff x="6979103" y="5050971"/>
            <a:chExt cx="127091" cy="12309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644115" y="1711294"/>
            <a:ext cx="127091" cy="123099"/>
            <a:chOff x="6979103" y="5050971"/>
            <a:chExt cx="127091" cy="123099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622" y="2269433"/>
                <a:ext cx="196721" cy="215444"/>
              </a:xfrm>
              <a:prstGeom prst="rect">
                <a:avLst/>
              </a:prstGeom>
              <a:blipFill>
                <a:blip r:embed="rId19"/>
                <a:stretch>
                  <a:fillRect l="-21875" r="-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33" y="2835854"/>
                <a:ext cx="161904" cy="215444"/>
              </a:xfrm>
              <a:prstGeom prst="rect">
                <a:avLst/>
              </a:prstGeom>
              <a:blipFill>
                <a:blip r:embed="rId21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alt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=8</m:t>
                      </m:r>
                    </m:oMath>
                  </m:oMathPara>
                </a14:m>
                <a:endParaRPr lang="en-US" alt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58" y="3097112"/>
                <a:ext cx="1309654" cy="215444"/>
              </a:xfrm>
              <a:prstGeom prst="rect">
                <a:avLst/>
              </a:prstGeom>
              <a:blipFill>
                <a:blip r:embed="rId22"/>
                <a:stretch>
                  <a:fillRect l="-418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49">
                <a:extLst>
                  <a:ext uri="{FF2B5EF4-FFF2-40B4-BE49-F238E27FC236}">
                    <a16:creationId xmlns:a16="http://schemas.microsoft.com/office/drawing/2014/main" id="{536F7C5A-AD19-46D6-8FA0-8D14F55DD0D2}"/>
                  </a:ext>
                </a:extLst>
              </p:cNvPr>
              <p:cNvSpPr txBox="1"/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49">
                <a:extLst>
                  <a:ext uri="{FF2B5EF4-FFF2-40B4-BE49-F238E27FC236}">
                    <a16:creationId xmlns:a16="http://schemas.microsoft.com/office/drawing/2014/main" id="{536F7C5A-AD19-46D6-8FA0-8D14F55DD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136" y="2326039"/>
                <a:ext cx="155620" cy="215444"/>
              </a:xfrm>
              <a:prstGeom prst="rect">
                <a:avLst/>
              </a:prstGeom>
              <a:blipFill>
                <a:blip r:embed="rId23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76">
                <a:extLst>
                  <a:ext uri="{FF2B5EF4-FFF2-40B4-BE49-F238E27FC236}">
                    <a16:creationId xmlns:a16="http://schemas.microsoft.com/office/drawing/2014/main" id="{85C6020E-6697-41C7-ABE9-7EF8D63AF65C}"/>
                  </a:ext>
                </a:extLst>
              </p:cNvPr>
              <p:cNvSpPr txBox="1"/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(6,0,−4)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76">
                <a:extLst>
                  <a:ext uri="{FF2B5EF4-FFF2-40B4-BE49-F238E27FC236}">
                    <a16:creationId xmlns:a16="http://schemas.microsoft.com/office/drawing/2014/main" id="{85C6020E-6697-41C7-ABE9-7EF8D63AF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550" y="2312976"/>
                <a:ext cx="724044" cy="215444"/>
              </a:xfrm>
              <a:prstGeom prst="rect">
                <a:avLst/>
              </a:prstGeom>
              <a:blipFill>
                <a:blip r:embed="rId24"/>
                <a:stretch>
                  <a:fillRect l="-7563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61">
                <a:extLst>
                  <a:ext uri="{FF2B5EF4-FFF2-40B4-BE49-F238E27FC236}">
                    <a16:creationId xmlns:a16="http://schemas.microsoft.com/office/drawing/2014/main" id="{AC0D1663-8918-438B-8034-9FB7633298C5}"/>
                  </a:ext>
                </a:extLst>
              </p:cNvPr>
              <p:cNvSpPr txBox="1"/>
              <p:nvPr/>
            </p:nvSpPr>
            <p:spPr>
              <a:xfrm>
                <a:off x="7720372" y="1507433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61">
                <a:extLst>
                  <a:ext uri="{FF2B5EF4-FFF2-40B4-BE49-F238E27FC236}">
                    <a16:creationId xmlns:a16="http://schemas.microsoft.com/office/drawing/2014/main" id="{AC0D1663-8918-438B-8034-9FB763329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372" y="1507433"/>
                <a:ext cx="155042" cy="215444"/>
              </a:xfrm>
              <a:prstGeom prst="rect">
                <a:avLst/>
              </a:prstGeom>
              <a:blipFill>
                <a:blip r:embed="rId25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63">
                <a:extLst>
                  <a:ext uri="{FF2B5EF4-FFF2-40B4-BE49-F238E27FC236}">
                    <a16:creationId xmlns:a16="http://schemas.microsoft.com/office/drawing/2014/main" id="{1E09E8EF-9C88-480A-B560-6D6AA2F0FD6D}"/>
                  </a:ext>
                </a:extLst>
              </p:cNvPr>
              <p:cNvSpPr txBox="1"/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2,4,−6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63">
                <a:extLst>
                  <a:ext uri="{FF2B5EF4-FFF2-40B4-BE49-F238E27FC236}">
                    <a16:creationId xmlns:a16="http://schemas.microsoft.com/office/drawing/2014/main" id="{1E09E8EF-9C88-480A-B560-6D6AA2F0F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923" y="1564098"/>
                <a:ext cx="725583" cy="215444"/>
              </a:xfrm>
              <a:prstGeom prst="rect">
                <a:avLst/>
              </a:prstGeom>
              <a:blipFill>
                <a:blip r:embed="rId2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61">
                <a:extLst>
                  <a:ext uri="{FF2B5EF4-FFF2-40B4-BE49-F238E27FC236}">
                    <a16:creationId xmlns:a16="http://schemas.microsoft.com/office/drawing/2014/main" id="{33785E05-C152-402B-BDD5-841B04CDBFC0}"/>
                  </a:ext>
                </a:extLst>
              </p:cNvPr>
              <p:cNvSpPr txBox="1"/>
              <p:nvPr/>
            </p:nvSpPr>
            <p:spPr>
              <a:xfrm>
                <a:off x="7491772" y="3040958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61">
                <a:extLst>
                  <a:ext uri="{FF2B5EF4-FFF2-40B4-BE49-F238E27FC236}">
                    <a16:creationId xmlns:a16="http://schemas.microsoft.com/office/drawing/2014/main" id="{33785E05-C152-402B-BDD5-841B04CDB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772" y="3040958"/>
                <a:ext cx="167161" cy="215444"/>
              </a:xfrm>
              <a:prstGeom prst="rect">
                <a:avLst/>
              </a:prstGeom>
              <a:blipFill>
                <a:blip r:embed="rId27"/>
                <a:stretch>
                  <a:fillRect l="-37037" r="-3333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ECEE6D22-9879-42B9-9757-2F9E53A9BB4B}"/>
                  </a:ext>
                </a:extLst>
              </p:cNvPr>
              <p:cNvSpPr/>
              <p:nvPr/>
            </p:nvSpPr>
            <p:spPr>
              <a:xfrm>
                <a:off x="6336181" y="3120055"/>
                <a:ext cx="1260345" cy="472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ECEE6D22-9879-42B9-9757-2F9E53A9BB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81" y="3120055"/>
                <a:ext cx="1260345" cy="47269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64">
                <a:extLst>
                  <a:ext uri="{FF2B5EF4-FFF2-40B4-BE49-F238E27FC236}">
                    <a16:creationId xmlns:a16="http://schemas.microsoft.com/office/drawing/2014/main" id="{768770FF-70B9-4EC7-A1E4-178FC1428DE1}"/>
                  </a:ext>
                </a:extLst>
              </p:cNvPr>
              <p:cNvSpPr txBox="1"/>
              <p:nvPr/>
            </p:nvSpPr>
            <p:spPr>
              <a:xfrm>
                <a:off x="113919" y="3186607"/>
                <a:ext cx="301028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Finally, to find the equation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first need to find the direction vector from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TextBox 64">
                <a:extLst>
                  <a:ext uri="{FF2B5EF4-FFF2-40B4-BE49-F238E27FC236}">
                    <a16:creationId xmlns:a16="http://schemas.microsoft.com/office/drawing/2014/main" id="{768770FF-70B9-4EC7-A1E4-178FC1428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19" y="3186607"/>
                <a:ext cx="3010282" cy="738664"/>
              </a:xfrm>
              <a:prstGeom prst="rect">
                <a:avLst/>
              </a:prstGeom>
              <a:blipFill>
                <a:blip r:embed="rId29"/>
                <a:stretch>
                  <a:fillRect l="-405" t="-1653" r="-1619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79E37775-B963-4956-8FDE-EC4B126509E9}"/>
                  </a:ext>
                </a:extLst>
              </p:cNvPr>
              <p:cNvSpPr txBox="1"/>
              <p:nvPr/>
            </p:nvSpPr>
            <p:spPr>
              <a:xfrm>
                <a:off x="447675" y="4419600"/>
                <a:ext cx="532710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𝐴𝑄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79E37775-B963-4956-8FDE-EC4B12650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" y="4419600"/>
                <a:ext cx="532710" cy="277768"/>
              </a:xfrm>
              <a:prstGeom prst="rect">
                <a:avLst/>
              </a:prstGeom>
              <a:blipFill>
                <a:blip r:embed="rId30"/>
                <a:stretch>
                  <a:fillRect l="-11364" r="-227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F916B5ED-CBDA-4C9B-8B65-3EADAAC87386}"/>
                  </a:ext>
                </a:extLst>
              </p:cNvPr>
              <p:cNvSpPr txBox="1"/>
              <p:nvPr/>
            </p:nvSpPr>
            <p:spPr>
              <a:xfrm>
                <a:off x="990600" y="3990975"/>
                <a:ext cx="579646" cy="1107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F916B5ED-CBDA-4C9B-8B65-3EADAAC87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990975"/>
                <a:ext cx="579646" cy="1107611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02B2B96-98AA-4B9C-B15C-1BB2780E22C3}"/>
                  </a:ext>
                </a:extLst>
              </p:cNvPr>
              <p:cNvSpPr txBox="1"/>
              <p:nvPr/>
            </p:nvSpPr>
            <p:spPr>
              <a:xfrm>
                <a:off x="438150" y="5343525"/>
                <a:ext cx="1221296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𝐴𝑄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02B2B96-98AA-4B9C-B15C-1BB2780E2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5343525"/>
                <a:ext cx="1221296" cy="649601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72">
            <a:extLst>
              <a:ext uri="{FF2B5EF4-FFF2-40B4-BE49-F238E27FC236}">
                <a16:creationId xmlns:a16="http://schemas.microsoft.com/office/drawing/2014/main" id="{D7CCAB7A-BBE7-4BBE-8C85-50C59D2DA1B0}"/>
              </a:ext>
            </a:extLst>
          </p:cNvPr>
          <p:cNvSpPr/>
          <p:nvPr/>
        </p:nvSpPr>
        <p:spPr>
          <a:xfrm>
            <a:off x="1720813" y="4543425"/>
            <a:ext cx="231812" cy="103822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73">
                <a:extLst>
                  <a:ext uri="{FF2B5EF4-FFF2-40B4-BE49-F238E27FC236}">
                    <a16:creationId xmlns:a16="http://schemas.microsoft.com/office/drawing/2014/main" id="{CFDF1F3B-E764-4DB2-8B48-3B4BD0F3A3BE}"/>
                  </a:ext>
                </a:extLst>
              </p:cNvPr>
              <p:cNvSpPr txBox="1"/>
              <p:nvPr/>
            </p:nvSpPr>
            <p:spPr>
              <a:xfrm>
                <a:off x="1965960" y="4781550"/>
                <a:ext cx="1672590" cy="5189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each value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simplify it</a:t>
                </a:r>
              </a:p>
            </p:txBody>
          </p:sp>
        </mc:Choice>
        <mc:Fallback xmlns="">
          <p:sp>
            <p:nvSpPr>
              <p:cNvPr id="67" name="TextBox 73">
                <a:extLst>
                  <a:ext uri="{FF2B5EF4-FFF2-40B4-BE49-F238E27FC236}">
                    <a16:creationId xmlns:a16="http://schemas.microsoft.com/office/drawing/2014/main" id="{CFDF1F3B-E764-4DB2-8B48-3B4BD0F3A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60" y="4781550"/>
                <a:ext cx="1672590" cy="518925"/>
              </a:xfrm>
              <a:prstGeom prst="rect">
                <a:avLst/>
              </a:prstGeom>
              <a:blipFill>
                <a:blip r:embed="rId33"/>
                <a:stretch>
                  <a:fillRect l="-3650" t="-10465" r="-6569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B785F22B-BEA2-4989-A059-57D0DE464A37}"/>
                  </a:ext>
                </a:extLst>
              </p:cNvPr>
              <p:cNvSpPr txBox="1"/>
              <p:nvPr/>
            </p:nvSpPr>
            <p:spPr>
              <a:xfrm>
                <a:off x="4400550" y="4552950"/>
                <a:ext cx="1954574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B785F22B-BEA2-4989-A059-57D0DE464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50" y="4552950"/>
                <a:ext cx="1954574" cy="649601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73">
                <a:extLst>
                  <a:ext uri="{FF2B5EF4-FFF2-40B4-BE49-F238E27FC236}">
                    <a16:creationId xmlns:a16="http://schemas.microsoft.com/office/drawing/2014/main" id="{67450ECF-7465-4F99-A64E-D2720F2F1CAA}"/>
                  </a:ext>
                </a:extLst>
              </p:cNvPr>
              <p:cNvSpPr txBox="1"/>
              <p:nvPr/>
            </p:nvSpPr>
            <p:spPr>
              <a:xfrm>
                <a:off x="4118609" y="4219575"/>
                <a:ext cx="248221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an equation of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is…</a:t>
                </a:r>
              </a:p>
            </p:txBody>
          </p:sp>
        </mc:Choice>
        <mc:Fallback xmlns="">
          <p:sp>
            <p:nvSpPr>
              <p:cNvPr id="69" name="TextBox 73">
                <a:extLst>
                  <a:ext uri="{FF2B5EF4-FFF2-40B4-BE49-F238E27FC236}">
                    <a16:creationId xmlns:a16="http://schemas.microsoft.com/office/drawing/2014/main" id="{67450ECF-7465-4F99-A64E-D2720F2F1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609" y="4219575"/>
                <a:ext cx="2482215" cy="215444"/>
              </a:xfrm>
              <a:prstGeom prst="rect">
                <a:avLst/>
              </a:prstGeom>
              <a:blipFill>
                <a:blip r:embed="rId35"/>
                <a:stretch>
                  <a:fillRect l="-491" t="-25000" r="-246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2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 animBg="1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567805" y="587285"/>
            <a:ext cx="725" cy="16484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/>
          <p:cNvSpPr/>
          <p:nvPr/>
        </p:nvSpPr>
        <p:spPr>
          <a:xfrm>
            <a:off x="3915724" y="16452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501494" y="532225"/>
            <a:ext cx="128633" cy="123099"/>
            <a:chOff x="6971211" y="5054146"/>
            <a:chExt cx="128633" cy="12309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flipH="1">
            <a:off x="5347063" y="2238104"/>
            <a:ext cx="1210493" cy="3831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rallelogram 35"/>
          <p:cNvSpPr/>
          <p:nvPr/>
        </p:nvSpPr>
        <p:spPr>
          <a:xfrm rot="16200000" flipH="1">
            <a:off x="6433665" y="2143675"/>
            <a:ext cx="145258" cy="107156"/>
          </a:xfrm>
          <a:prstGeom prst="parallelogram">
            <a:avLst>
              <a:gd name="adj" fmla="val 33423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H="1">
            <a:off x="5342710" y="609600"/>
            <a:ext cx="1223553" cy="19986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blipFill>
                <a:blip r:embed="rId8"/>
                <a:stretch>
                  <a:fillRect l="-26923" r="-2692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5277923" y="2544776"/>
            <a:ext cx="127091" cy="123099"/>
            <a:chOff x="6979103" y="5050971"/>
            <a:chExt cx="127091" cy="123099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Arc 6"/>
          <p:cNvSpPr/>
          <p:nvPr/>
        </p:nvSpPr>
        <p:spPr>
          <a:xfrm>
            <a:off x="6195853" y="126063"/>
            <a:ext cx="914400" cy="914400"/>
          </a:xfrm>
          <a:prstGeom prst="arc">
            <a:avLst>
              <a:gd name="adj1" fmla="val 6018289"/>
              <a:gd name="adj2" fmla="val 77085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9028" y="101019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8" y="1010194"/>
                <a:ext cx="146322" cy="215444"/>
              </a:xfrm>
              <a:prstGeom prst="rect">
                <a:avLst/>
              </a:prstGeom>
              <a:blipFill>
                <a:blip r:embed="rId10"/>
                <a:stretch>
                  <a:fillRect l="-29167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blipFill>
                <a:blip r:embed="rId10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259977" y="1750423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35782" y="1658984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553095" y="3008811"/>
                <a:ext cx="1635961" cy="559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𝐴𝑃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095" y="3008811"/>
                <a:ext cx="1635961" cy="55938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548741" y="3701143"/>
                <a:ext cx="2418354" cy="92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𝛾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741" y="3701143"/>
                <a:ext cx="2418354" cy="92679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561804" y="4863738"/>
                <a:ext cx="3705823" cy="51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𝑐𝑧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804" y="4863738"/>
                <a:ext cx="3705823" cy="5136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574867" y="5660573"/>
                <a:ext cx="3875741" cy="515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𝑐𝑧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867" y="5660573"/>
                <a:ext cx="3875741" cy="5150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971304" y="3370217"/>
            <a:ext cx="229199" cy="992779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6179179" y="3561200"/>
            <a:ext cx="245972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vectors on the top, and the calculation for the magnitude on the bottom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7456115" y="4406537"/>
            <a:ext cx="233554" cy="7445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7660767" y="5212080"/>
            <a:ext cx="233554" cy="7445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7646573" y="4549622"/>
            <a:ext cx="115779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dot product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07681" y="5389999"/>
            <a:ext cx="115779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the numerator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blipFill>
                <a:blip r:embed="rId15"/>
                <a:stretch>
                  <a:fillRect l="-5000" r="-75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blipFill>
                <a:blip r:embed="rId16"/>
                <a:stretch>
                  <a:fillRect l="-4762" r="-714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29452" y="980982"/>
                <a:ext cx="1154995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52" y="980982"/>
                <a:ext cx="1154995" cy="5677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6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 animBg="1"/>
      <p:bldP spid="58" grpId="0"/>
      <p:bldP spid="59" grpId="0" animBg="1"/>
      <p:bldP spid="60" grpId="0" animBg="1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567805" y="587285"/>
            <a:ext cx="725" cy="16484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/>
          <p:cNvSpPr/>
          <p:nvPr/>
        </p:nvSpPr>
        <p:spPr>
          <a:xfrm>
            <a:off x="3915724" y="1645228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541" y="1117294"/>
                <a:ext cx="38664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89" y="965709"/>
                <a:ext cx="585417" cy="7026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501494" y="532225"/>
            <a:ext cx="128633" cy="123099"/>
            <a:chOff x="6971211" y="5054146"/>
            <a:chExt cx="128633" cy="12309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977924" y="5054146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971211" y="5055325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flipH="1">
            <a:off x="5347063" y="2238104"/>
            <a:ext cx="1210493" cy="3831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rallelogram 35"/>
          <p:cNvSpPr/>
          <p:nvPr/>
        </p:nvSpPr>
        <p:spPr>
          <a:xfrm rot="16200000" flipH="1">
            <a:off x="6433665" y="2143675"/>
            <a:ext cx="145258" cy="107156"/>
          </a:xfrm>
          <a:prstGeom prst="parallelogram">
            <a:avLst>
              <a:gd name="adj" fmla="val 33423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H="1">
            <a:off x="5342710" y="609600"/>
            <a:ext cx="1223553" cy="19986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7299" y="1705554"/>
                <a:ext cx="161904" cy="215444"/>
              </a:xfrm>
              <a:prstGeom prst="rect">
                <a:avLst/>
              </a:prstGeom>
              <a:blipFill>
                <a:blip r:embed="rId8"/>
                <a:stretch>
                  <a:fillRect l="-26923" r="-2692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5277923" y="2544776"/>
            <a:ext cx="127091" cy="123099"/>
            <a:chOff x="6979103" y="5050971"/>
            <a:chExt cx="127091" cy="123099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984274" y="5050971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979103" y="5052150"/>
              <a:ext cx="121920" cy="121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29452" y="980982"/>
                <a:ext cx="1222451" cy="56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52" y="980982"/>
                <a:ext cx="1222451" cy="5691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6195853" y="126063"/>
            <a:ext cx="914400" cy="914400"/>
          </a:xfrm>
          <a:prstGeom prst="arc">
            <a:avLst>
              <a:gd name="adj1" fmla="val 6018289"/>
              <a:gd name="adj2" fmla="val 77085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9028" y="1010194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8" y="1010194"/>
                <a:ext cx="146322" cy="215444"/>
              </a:xfrm>
              <a:prstGeom prst="rect">
                <a:avLst/>
              </a:prstGeom>
              <a:blipFill>
                <a:blip r:embed="rId10"/>
                <a:stretch>
                  <a:fillRect l="-29167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882" y="2162753"/>
                <a:ext cx="166263" cy="215444"/>
              </a:xfrm>
              <a:prstGeom prst="rect">
                <a:avLst/>
              </a:prstGeom>
              <a:blipFill>
                <a:blip r:embed="rId10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259977" y="1750423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35782" y="1658984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7543" y="844733"/>
            <a:ext cx="1254034" cy="2177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637314" y="3148150"/>
            <a:ext cx="1319350" cy="2307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5884217" y="3426823"/>
            <a:ext cx="233554" cy="7445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4377" y="3299940"/>
                <a:ext cx="296962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key step here is that since point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1200" dirty="0">
                        <a:solidFill>
                          <a:srgbClr val="FF0000"/>
                        </a:solidFill>
                      </a:rPr>
                      <m:t> 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is in the specified plane, this part can be replaced with the value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which would be in the equation for this plane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377" y="3299940"/>
                <a:ext cx="2969623" cy="738664"/>
              </a:xfrm>
              <a:prstGeom prst="rect">
                <a:avLst/>
              </a:prstGeom>
              <a:blipFill>
                <a:blip r:embed="rId11"/>
                <a:stretch>
                  <a:fillRect l="-2875" t="-6557" r="-4107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124889" y="3905796"/>
                <a:ext cx="2681952" cy="51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89" y="3905796"/>
                <a:ext cx="2681952" cy="5136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53143" y="5642544"/>
                <a:ext cx="8381554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if you have a plane with Cartesian equation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a coordinate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which is not in the plane, then the formula above will give the shortest distance from the point to the plane…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43" y="5642544"/>
                <a:ext cx="8381554" cy="923330"/>
              </a:xfrm>
              <a:prstGeom prst="rect">
                <a:avLst/>
              </a:prstGeom>
              <a:blipFill>
                <a:blip r:embed="rId13"/>
                <a:stretch>
                  <a:fillRect l="-582" t="-8609" r="-1455" b="-15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4571998" y="3892733"/>
            <a:ext cx="235133" cy="2307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023" y="2534499"/>
                <a:ext cx="732060" cy="215444"/>
              </a:xfrm>
              <a:prstGeom prst="rect">
                <a:avLst/>
              </a:prstGeom>
              <a:blipFill>
                <a:blip r:embed="rId14"/>
                <a:stretch>
                  <a:fillRect l="-5000" r="-75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96" y="373142"/>
                <a:ext cx="762837" cy="215444"/>
              </a:xfrm>
              <a:prstGeom prst="rect">
                <a:avLst/>
              </a:prstGeom>
              <a:blipFill>
                <a:blip r:embed="rId15"/>
                <a:stretch>
                  <a:fillRect l="-4762" r="-714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20535" y="3143796"/>
                <a:ext cx="3875741" cy="515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𝑐𝑧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535" y="3143796"/>
                <a:ext cx="3875741" cy="515077"/>
              </a:xfrm>
              <a:prstGeom prst="rect">
                <a:avLst/>
              </a:prstGeom>
              <a:blipFill>
                <a:blip r:embed="rId16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111825" y="4728756"/>
                <a:ext cx="2811860" cy="5221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5" y="4728756"/>
                <a:ext cx="2811860" cy="522131"/>
              </a:xfrm>
              <a:prstGeom prst="rect">
                <a:avLst/>
              </a:prstGeom>
              <a:blipFill>
                <a:blip r:embed="rId17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4921921" y="4267200"/>
            <a:ext cx="233554" cy="7445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234298" y="4392865"/>
            <a:ext cx="390970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the numerator could be negative, we usually include a modulus sign. This ensures that our answer is positive, which it should be as it is a distance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8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84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0" grpId="0" animBg="1"/>
      <p:bldP spid="40" grpId="1" animBg="1"/>
      <p:bldP spid="41" grpId="0" animBg="1"/>
      <p:bldP spid="42" grpId="0"/>
      <p:bldP spid="44" grpId="0"/>
      <p:bldP spid="48" grpId="0"/>
      <p:bldP spid="51" grpId="0" animBg="1"/>
      <p:bldP spid="51" grpId="1" animBg="1"/>
      <p:bldP spid="54" grpId="0"/>
      <p:bldP spid="55" grpId="0" animBg="1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60810" y="1502228"/>
                <a:ext cx="1944891" cy="587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810" y="1502228"/>
                <a:ext cx="1944891" cy="5873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391588" y="2368730"/>
                <a:ext cx="1461234" cy="587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588" y="2368730"/>
                <a:ext cx="1461234" cy="5873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080161" y="1889760"/>
            <a:ext cx="233554" cy="7445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75121" y="1858671"/>
                <a:ext cx="2507622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coordinate we are using is the origin, then since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all 0, only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remain on the numerator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121" y="1858671"/>
                <a:ext cx="2507622" cy="861774"/>
              </a:xfrm>
              <a:prstGeom prst="rect">
                <a:avLst/>
              </a:prstGeom>
              <a:blipFill>
                <a:blip r:embed="rId11"/>
                <a:stretch>
                  <a:fillRect l="-2433" t="-6383" r="-5109" b="-12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6109897" y="2956560"/>
            <a:ext cx="233554" cy="7445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93706" y="3103890"/>
                <a:ext cx="250762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numerator will always be the positive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706" y="3103890"/>
                <a:ext cx="2507622" cy="430887"/>
              </a:xfrm>
              <a:prstGeom prst="rect">
                <a:avLst/>
              </a:prstGeom>
              <a:blipFill>
                <a:blip r:embed="rId12"/>
                <a:stretch>
                  <a:fillRect l="-1703" t="-12676" r="-3893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32477" y="3279413"/>
                <a:ext cx="1461234" cy="587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477" y="3279413"/>
                <a:ext cx="1461234" cy="58734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4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5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32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 animBg="1"/>
      <p:bldP spid="58" grpId="0"/>
      <p:bldP spid="12" grpId="0" animBg="1"/>
      <p:bldP spid="13" grpId="0"/>
      <p:bldP spid="2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53208" y="2288274"/>
                <a:ext cx="1252907" cy="610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208" y="2288274"/>
                <a:ext cx="1252907" cy="6103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48100" y="3880246"/>
                <a:ext cx="16613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0" y="3880246"/>
                <a:ext cx="1661361" cy="246221"/>
              </a:xfrm>
              <a:prstGeom prst="rect">
                <a:avLst/>
              </a:prstGeom>
              <a:blipFill>
                <a:blip r:embed="rId12"/>
                <a:stretch>
                  <a:fillRect r="-146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10000" y="1316598"/>
            <a:ext cx="5092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hopefully remember this formula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from a few lessons ago…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blipFill>
                <a:blip r:embed="rId13"/>
                <a:stretch>
                  <a:fillRect l="-4032" r="-48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630055" y="2079952"/>
            <a:ext cx="227712" cy="48173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25015" y="2093465"/>
                <a:ext cx="14716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what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represents?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15" y="2093465"/>
                <a:ext cx="1471620" cy="430887"/>
              </a:xfrm>
              <a:prstGeom prst="rect">
                <a:avLst/>
              </a:prstGeom>
              <a:blipFill>
                <a:blip r:embed="rId14"/>
                <a:stretch>
                  <a:fillRect l="-2490" t="-12676" r="-5809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920058" y="2715765"/>
            <a:ext cx="192138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dot product for the left side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89364" y="3289300"/>
            <a:ext cx="11680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Normal vector to the plane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23008" y="3088374"/>
                <a:ext cx="15804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008" y="3088374"/>
                <a:ext cx="1580433" cy="246221"/>
              </a:xfrm>
              <a:prstGeom prst="rect">
                <a:avLst/>
              </a:prstGeom>
              <a:blipFill>
                <a:blip r:embed="rId15"/>
                <a:stretch>
                  <a:fillRect l="-1544" r="-231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930464" y="3619500"/>
            <a:ext cx="11680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A general point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4394200" y="2959100"/>
            <a:ext cx="152400" cy="584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889500" y="2971800"/>
            <a:ext cx="393700" cy="330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5630055" y="2689552"/>
            <a:ext cx="227712" cy="48173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3913458" y="3541265"/>
            <a:ext cx="324934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this with the form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653358" y="3947665"/>
                <a:ext cx="267784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Essentially,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 the same thing!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358" y="3947665"/>
                <a:ext cx="2677842" cy="430887"/>
              </a:xfrm>
              <a:prstGeom prst="rect">
                <a:avLst/>
              </a:prstGeom>
              <a:blipFill>
                <a:blip r:embed="rId16"/>
                <a:stretch>
                  <a:fillRect l="-455" t="-14286" r="-181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7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8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0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1" grpId="0" animBg="1"/>
      <p:bldP spid="22" grpId="0"/>
      <p:bldP spid="24" grpId="0"/>
      <p:bldP spid="25" grpId="0"/>
      <p:bldP spid="25" grpId="1"/>
      <p:bldP spid="39" grpId="0"/>
      <p:bldP spid="40" grpId="0"/>
      <p:bldP spid="40" grpId="1"/>
      <p:bldP spid="48" grpId="0" animBg="1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53208" y="2288274"/>
                <a:ext cx="1252907" cy="610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208" y="2288274"/>
                <a:ext cx="1252907" cy="6103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10000" y="1316598"/>
            <a:ext cx="5092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hopefully remember this formula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from a few lessons ago…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blipFill>
                <a:blip r:embed="rId12"/>
                <a:stretch>
                  <a:fillRect l="-4032" r="-48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630055" y="2079952"/>
            <a:ext cx="227712" cy="48173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25015" y="2093465"/>
                <a:ext cx="14716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what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represents?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15" y="2093465"/>
                <a:ext cx="1471620" cy="430887"/>
              </a:xfrm>
              <a:prstGeom prst="rect">
                <a:avLst/>
              </a:prstGeom>
              <a:blipFill>
                <a:blip r:embed="rId13"/>
                <a:stretch>
                  <a:fillRect l="-2490" t="-12676" r="-5809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4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5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5908" y="2974074"/>
                <a:ext cx="1252907" cy="610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908" y="2974074"/>
                <a:ext cx="1252907" cy="61036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630055" y="2702252"/>
            <a:ext cx="227712" cy="48173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848814" y="2855465"/>
                <a:ext cx="26728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replace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a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814" y="2855465"/>
                <a:ext cx="2672885" cy="215444"/>
              </a:xfrm>
              <a:prstGeom prst="rect">
                <a:avLst/>
              </a:prstGeom>
              <a:blipFill>
                <a:blip r:embed="rId17"/>
                <a:stretch>
                  <a:fillRect l="-228" t="-25000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582554" y="3378200"/>
            <a:ext cx="300845" cy="10630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959600" y="3541265"/>
                <a:ext cx="1397000" cy="6726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divide both sides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600" y="3541265"/>
                <a:ext cx="1397000" cy="672685"/>
              </a:xfrm>
              <a:prstGeom prst="rect">
                <a:avLst/>
              </a:prstGeom>
              <a:blipFill>
                <a:blip r:embed="rId18"/>
                <a:stretch>
                  <a:fillRect t="-8182" r="-3057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34008" y="3672574"/>
                <a:ext cx="3591496" cy="1519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008" y="3672574"/>
                <a:ext cx="3591496" cy="151977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410200" y="0"/>
            <a:ext cx="1244600" cy="4953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295900" y="4114800"/>
            <a:ext cx="1358900" cy="6731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581400" y="3657600"/>
            <a:ext cx="1473200" cy="16002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699064" y="5016500"/>
            <a:ext cx="2114736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We can see that this side represents the distance from the origin to the plane…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6248400" y="4940300"/>
            <a:ext cx="393700" cy="330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873500" y="5359400"/>
            <a:ext cx="127000" cy="2540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8564" y="5702300"/>
            <a:ext cx="21147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But what does this represent??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/>
      <p:bldP spid="30" grpId="0" animBg="1"/>
      <p:bldP spid="31" grpId="0"/>
      <p:bldP spid="32" grpId="0"/>
      <p:bldP spid="5" grpId="0" animBg="1"/>
      <p:bldP spid="5" grpId="1" animBg="1"/>
      <p:bldP spid="33" grpId="0" animBg="1"/>
      <p:bldP spid="33" grpId="1" animBg="1"/>
      <p:bldP spid="34" grpId="0" animBg="1"/>
      <p:bldP spid="35" grpId="0"/>
      <p:bldP spid="35" grpId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1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2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Triangle 5"/>
          <p:cNvSpPr/>
          <p:nvPr/>
        </p:nvSpPr>
        <p:spPr>
          <a:xfrm flipH="1">
            <a:off x="4749800" y="1917700"/>
            <a:ext cx="2730500" cy="14097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75350" y="3409950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350" y="3409950"/>
                <a:ext cx="186781" cy="276999"/>
              </a:xfrm>
              <a:prstGeom prst="rect">
                <a:avLst/>
              </a:prstGeom>
              <a:blipFill>
                <a:blip r:embed="rId1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600950" y="2495550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2495550"/>
                <a:ext cx="186781" cy="276999"/>
              </a:xfrm>
              <a:prstGeom prst="rect">
                <a:avLst/>
              </a:prstGeom>
              <a:blipFill>
                <a:blip r:embed="rId14"/>
                <a:stretch>
                  <a:fillRect l="-29032" r="-2580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54650" y="2139950"/>
                <a:ext cx="980974" cy="343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650" y="2139950"/>
                <a:ext cx="980974" cy="343107"/>
              </a:xfrm>
              <a:prstGeom prst="rect">
                <a:avLst/>
              </a:prstGeom>
              <a:blipFill>
                <a:blip r:embed="rId15"/>
                <a:stretch>
                  <a:fillRect r="-1242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Triangle 40"/>
          <p:cNvSpPr/>
          <p:nvPr/>
        </p:nvSpPr>
        <p:spPr>
          <a:xfrm flipH="1">
            <a:off x="4711700" y="4356100"/>
            <a:ext cx="2730500" cy="14097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46750" y="5835650"/>
                <a:ext cx="961097" cy="526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750" y="5835650"/>
                <a:ext cx="961097" cy="52623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626350" y="4794250"/>
                <a:ext cx="961097" cy="5777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350" y="4794250"/>
                <a:ext cx="961097" cy="5777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88050" y="465455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50" y="4654550"/>
                <a:ext cx="181140" cy="276999"/>
              </a:xfrm>
              <a:prstGeom prst="rect">
                <a:avLst/>
              </a:prstGeom>
              <a:blipFill>
                <a:blip r:embed="rId1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302500" y="3124200"/>
            <a:ext cx="190500" cy="20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264400" y="5575300"/>
            <a:ext cx="190500" cy="20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 flipH="1">
            <a:off x="4241799" y="3350260"/>
            <a:ext cx="509197" cy="199644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380506" y="4145290"/>
                <a:ext cx="1835894" cy="5879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sides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506" y="4145290"/>
                <a:ext cx="1835894" cy="587918"/>
              </a:xfrm>
              <a:prstGeom prst="rect">
                <a:avLst/>
              </a:prstGeom>
              <a:blipFill>
                <a:blip r:embed="rId19"/>
                <a:stretch>
                  <a:fillRect l="-1661" t="-12500" r="-431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701306" y="1173490"/>
                <a:ext cx="54426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Imagine we represent the vector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(in 2 dimensions) using a right angled triangle, and calculate its magnitude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306" y="1173490"/>
                <a:ext cx="5442694" cy="492443"/>
              </a:xfrm>
              <a:prstGeom prst="rect">
                <a:avLst/>
              </a:prstGeom>
              <a:blipFill>
                <a:blip r:embed="rId20"/>
                <a:stretch>
                  <a:fillRect l="-2016" t="-12500" r="-3695" b="-2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26306" y="5339090"/>
            <a:ext cx="332179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second triangle is a unit vector (meaning it has a magnitude of 1), but in the same direction as the original vector…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4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39" grpId="0"/>
      <p:bldP spid="40" grpId="0"/>
      <p:bldP spid="41" grpId="0" animBg="1"/>
      <p:bldP spid="42" grpId="0"/>
      <p:bldP spid="43" grpId="0"/>
      <p:bldP spid="44" grpId="0"/>
      <p:bldP spid="8" grpId="0" animBg="1"/>
      <p:bldP spid="48" grpId="0" animBg="1"/>
      <p:bldP spid="49" grpId="0" animBg="1"/>
      <p:bldP spid="50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348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/>
                        </a:rPr>
                        <m:t>𝒂</m:t>
                      </m:r>
                      <m:r>
                        <a:rPr lang="en-GB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b="1" i="1">
                          <a:latin typeface="Cambria Math"/>
                        </a:rPr>
                        <m:t>𝒃</m:t>
                      </m:r>
                      <m:r>
                        <a:rPr lang="en-GB" i="1">
                          <a:latin typeface="Cambria Math"/>
                        </a:rPr>
                        <m:t>|</m:t>
                      </m:r>
                      <m:r>
                        <a:rPr lang="en-GB" i="1">
                          <a:latin typeface="Cambria Math"/>
                        </a:rPr>
                        <m:t>𝑐𝑜𝑠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631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303"/>
                <a:ext cx="3152502" cy="642484"/>
              </a:xfrm>
              <a:prstGeom prst="rect">
                <a:avLst/>
              </a:prstGeom>
              <a:blipFill>
                <a:blip r:embed="rId7"/>
                <a:stretch>
                  <a:fillRect l="-1161" r="-2708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65" y="0"/>
                <a:ext cx="1513235" cy="456792"/>
              </a:xfrm>
              <a:prstGeom prst="rect">
                <a:avLst/>
              </a:prstGeom>
              <a:blipFill>
                <a:blip r:embed="rId10"/>
                <a:stretch>
                  <a:fillRect t="-1333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53208" y="2288274"/>
                <a:ext cx="1252907" cy="610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208" y="2288274"/>
                <a:ext cx="1252907" cy="6103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10000" y="1316598"/>
            <a:ext cx="5092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hopefully remember this formula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from a few lessons ago…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548" y="1910759"/>
                <a:ext cx="753732" cy="246221"/>
              </a:xfrm>
              <a:prstGeom prst="rect">
                <a:avLst/>
              </a:prstGeom>
              <a:blipFill>
                <a:blip r:embed="rId12"/>
                <a:stretch>
                  <a:fillRect l="-4032" r="-48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630055" y="2079952"/>
            <a:ext cx="227712" cy="48173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25015" y="2093465"/>
                <a:ext cx="14716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what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represents?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15" y="2093465"/>
                <a:ext cx="1471620" cy="430887"/>
              </a:xfrm>
              <a:prstGeom prst="rect">
                <a:avLst/>
              </a:prstGeom>
              <a:blipFill>
                <a:blip r:embed="rId13"/>
                <a:stretch>
                  <a:fillRect l="-2490" t="-12676" r="-5809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𝑆h𝑜𝑟𝑡𝑒𝑠𝑡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𝑜𝑟𝑖𝑔𝑖𝑛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77" y="0"/>
                <a:ext cx="1765123" cy="430887"/>
              </a:xfrm>
              <a:prstGeom prst="rect">
                <a:avLst/>
              </a:prstGeom>
              <a:blipFill>
                <a:blip r:embed="rId14"/>
                <a:stretch>
                  <a:fillRect l="-3806" r="-26990" b="-14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77" y="0"/>
                <a:ext cx="1155523" cy="449290"/>
              </a:xfrm>
              <a:prstGeom prst="rect">
                <a:avLst/>
              </a:prstGeom>
              <a:blipFill>
                <a:blip r:embed="rId15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5908" y="2974074"/>
                <a:ext cx="1252907" cy="610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908" y="2974074"/>
                <a:ext cx="1252907" cy="61036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630055" y="2702252"/>
            <a:ext cx="227712" cy="48173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848814" y="2855465"/>
                <a:ext cx="26728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replace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a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814" y="2855465"/>
                <a:ext cx="2672885" cy="215444"/>
              </a:xfrm>
              <a:prstGeom prst="rect">
                <a:avLst/>
              </a:prstGeom>
              <a:blipFill>
                <a:blip r:embed="rId17"/>
                <a:stretch>
                  <a:fillRect l="-228" t="-25000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582554" y="3378200"/>
            <a:ext cx="300845" cy="1063084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959600" y="3541265"/>
                <a:ext cx="1397000" cy="6726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divide both sides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600" y="3541265"/>
                <a:ext cx="1397000" cy="672685"/>
              </a:xfrm>
              <a:prstGeom prst="rect">
                <a:avLst/>
              </a:prstGeom>
              <a:blipFill>
                <a:blip r:embed="rId18"/>
                <a:stretch>
                  <a:fillRect t="-8182" r="-3057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34008" y="3672574"/>
                <a:ext cx="3591496" cy="1519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008" y="3672574"/>
                <a:ext cx="3591496" cy="151977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V="1">
            <a:off x="3873500" y="5359400"/>
            <a:ext cx="127000" cy="2540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8564" y="5702300"/>
            <a:ext cx="2114736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So this represents the unit vector parallel to the normal to the plane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621A56-3368-4487-B1C3-929EA0A3784A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</TotalTime>
  <Words>6621</Words>
  <Application>Microsoft Office PowerPoint</Application>
  <PresentationFormat>On-screen Show (4:3)</PresentationFormat>
  <Paragraphs>621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527</cp:revision>
  <dcterms:created xsi:type="dcterms:W3CDTF">2017-08-14T15:35:38Z</dcterms:created>
  <dcterms:modified xsi:type="dcterms:W3CDTF">2021-04-28T16:27:52Z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