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1668937"/>
            <a:ext cx="8515350" cy="2945266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Methods of proof</a:t>
            </a:r>
            <a:br>
              <a:rPr lang="en-GB" b="1" dirty="0"/>
            </a:br>
            <a:r>
              <a:rPr lang="en-GB" sz="2000" dirty="0"/>
              <a:t>You will be presented with a proof question and your job is to identify which type of proof you would use or how you would go about proving it.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309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37DC06-082D-477C-8370-E4882C12DB32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97205" y="1775927"/>
                <a:ext cx="8149590" cy="1009476"/>
              </a:xfrm>
            </p:spPr>
            <p:txBody>
              <a:bodyPr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+17</m:t>
                    </m:r>
                  </m:oMath>
                </a14:m>
                <a:r>
                  <a:rPr lang="en-GB" dirty="0"/>
                  <a:t>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. Prove that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≤10, </m:t>
                    </m:r>
                  </m:oMath>
                </a14:m>
                <a:endParaRPr lang="en-GB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is prime.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37DC06-082D-477C-8370-E4882C12DB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97205" y="1775927"/>
                <a:ext cx="8149590" cy="1009476"/>
              </a:xfrm>
              <a:blipFill>
                <a:blip r:embed="rId2"/>
                <a:stretch>
                  <a:fillRect t="-8434" b="-6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05C28DC-911E-4A48-90E4-DF0C9BFD0660}"/>
              </a:ext>
            </a:extLst>
          </p:cNvPr>
          <p:cNvSpPr txBox="1"/>
          <p:nvPr/>
        </p:nvSpPr>
        <p:spPr>
          <a:xfrm>
            <a:off x="2194560" y="3221502"/>
            <a:ext cx="512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</a:rPr>
              <a:t>Proof by exhaustion.</a:t>
            </a:r>
          </a:p>
        </p:txBody>
      </p:sp>
    </p:spTree>
    <p:extLst>
      <p:ext uri="{BB962C8B-B14F-4D97-AF65-F5344CB8AC3E}">
        <p14:creationId xmlns:p14="http://schemas.microsoft.com/office/powerpoint/2010/main" val="395709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37DC06-082D-477C-8370-E4882C12DB32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97205" y="1775927"/>
                <a:ext cx="8149590" cy="1009476"/>
              </a:xfrm>
            </p:spPr>
            <p:txBody>
              <a:bodyPr>
                <a:noAutofit/>
              </a:bodyPr>
              <a:lstStyle/>
              <a:p>
                <a:pPr algn="ctr"/>
                <a:r>
                  <a:rPr lang="en-GB" dirty="0"/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+20&gt;0</m:t>
                    </m:r>
                  </m:oMath>
                </a14:m>
                <a:r>
                  <a:rPr lang="en-GB" dirty="0"/>
                  <a:t> for all real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37DC06-082D-477C-8370-E4882C12DB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97205" y="1775927"/>
                <a:ext cx="8149590" cy="1009476"/>
              </a:xfrm>
              <a:blipFill>
                <a:blip r:embed="rId2"/>
                <a:stretch>
                  <a:fillRect t="-8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05C28DC-911E-4A48-90E4-DF0C9BFD0660}"/>
              </a:ext>
            </a:extLst>
          </p:cNvPr>
          <p:cNvSpPr txBox="1"/>
          <p:nvPr/>
        </p:nvSpPr>
        <p:spPr>
          <a:xfrm>
            <a:off x="2208628" y="2785403"/>
            <a:ext cx="512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</a:rPr>
              <a:t>Complete the square.</a:t>
            </a:r>
          </a:p>
        </p:txBody>
      </p:sp>
    </p:spTree>
    <p:extLst>
      <p:ext uri="{BB962C8B-B14F-4D97-AF65-F5344CB8AC3E}">
        <p14:creationId xmlns:p14="http://schemas.microsoft.com/office/powerpoint/2010/main" val="214780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37DC06-082D-477C-8370-E4882C12DB32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97205" y="1775927"/>
                <a:ext cx="8149590" cy="1009476"/>
              </a:xfrm>
            </p:spPr>
            <p:txBody>
              <a:bodyPr>
                <a:noAutofit/>
              </a:bodyPr>
              <a:lstStyle/>
              <a:p>
                <a:pPr algn="ctr"/>
                <a:r>
                  <a:rPr lang="en-GB" dirty="0"/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≥4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+9</m:t>
                    </m:r>
                  </m:oMath>
                </a14:m>
                <a:r>
                  <a:rPr lang="en-GB" dirty="0"/>
                  <a:t> for all real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37DC06-082D-477C-8370-E4882C12DB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97205" y="1775927"/>
                <a:ext cx="8149590" cy="1009476"/>
              </a:xfrm>
              <a:blipFill>
                <a:blip r:embed="rId2"/>
                <a:stretch>
                  <a:fillRect t="-8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05C28DC-911E-4A48-90E4-DF0C9BFD0660}"/>
              </a:ext>
            </a:extLst>
          </p:cNvPr>
          <p:cNvSpPr txBox="1"/>
          <p:nvPr/>
        </p:nvSpPr>
        <p:spPr>
          <a:xfrm>
            <a:off x="2194560" y="3221502"/>
            <a:ext cx="5120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</a:rPr>
              <a:t>Take everything over to one side and then complete the square.</a:t>
            </a:r>
          </a:p>
        </p:txBody>
      </p:sp>
    </p:spTree>
    <p:extLst>
      <p:ext uri="{BB962C8B-B14F-4D97-AF65-F5344CB8AC3E}">
        <p14:creationId xmlns:p14="http://schemas.microsoft.com/office/powerpoint/2010/main" val="81764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37DC06-082D-477C-8370-E4882C12DB32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97205" y="2057280"/>
                <a:ext cx="8149590" cy="488971"/>
              </a:xfrm>
            </p:spPr>
            <p:txBody>
              <a:bodyPr>
                <a:noAutofit/>
              </a:bodyPr>
              <a:lstStyle/>
              <a:p>
                <a:pPr algn="ctr"/>
                <a:r>
                  <a:rPr lang="en-GB" dirty="0"/>
                  <a:t>Prove that for all positive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1+2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&gt;1+4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37DC06-082D-477C-8370-E4882C12DB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97205" y="2057280"/>
                <a:ext cx="8149590" cy="488971"/>
              </a:xfrm>
              <a:blipFill>
                <a:blip r:embed="rId2"/>
                <a:stretch>
                  <a:fillRect t="-17284" b="-13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05C28DC-911E-4A48-90E4-DF0C9BFD0660}"/>
                  </a:ext>
                </a:extLst>
              </p:cNvPr>
              <p:cNvSpPr txBox="1"/>
              <p:nvPr/>
            </p:nvSpPr>
            <p:spPr>
              <a:xfrm>
                <a:off x="1779563" y="3010486"/>
                <a:ext cx="5584874" cy="15808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>
                    <a:solidFill>
                      <a:srgbClr val="FF0000"/>
                    </a:solidFill>
                  </a:rPr>
                  <a:t>Expand and take everything over to one side and recognise that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3200" b="1" dirty="0">
                    <a:solidFill>
                      <a:srgbClr val="FF0000"/>
                    </a:solidFill>
                  </a:rPr>
                  <a:t> terms cancel.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05C28DC-911E-4A48-90E4-DF0C9BFD0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9563" y="3010486"/>
                <a:ext cx="5584874" cy="1580817"/>
              </a:xfrm>
              <a:prstGeom prst="rect">
                <a:avLst/>
              </a:prstGeom>
              <a:blipFill>
                <a:blip r:embed="rId3"/>
                <a:stretch>
                  <a:fillRect l="-546" t="-5019" r="-1965" b="-123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709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37DC06-082D-477C-8370-E4882C12DB32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762073" y="2057280"/>
                <a:ext cx="7619853" cy="798462"/>
              </a:xfrm>
            </p:spPr>
            <p:txBody>
              <a:bodyPr>
                <a:noAutofit/>
              </a:bodyPr>
              <a:lstStyle/>
              <a:p>
                <a:pPr algn="ctr"/>
                <a:r>
                  <a:rPr lang="en-GB" dirty="0"/>
                  <a:t>Prove that the points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(−2,3), 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(2,1) </m:t>
                    </m:r>
                  </m:oMath>
                </a14:m>
                <a:r>
                  <a:rPr lang="en-GB" dirty="0"/>
                  <a:t>and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(14,−5) </m:t>
                    </m:r>
                  </m:oMath>
                </a14:m>
                <a:r>
                  <a:rPr lang="en-GB" dirty="0"/>
                  <a:t>lie on a straight line (collinear)</a:t>
                </a: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837DC06-082D-477C-8370-E4882C12DB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73" y="2057280"/>
                <a:ext cx="7619853" cy="798462"/>
              </a:xfrm>
              <a:blipFill>
                <a:blip r:embed="rId2"/>
                <a:stretch>
                  <a:fillRect l="-720" t="-10687" r="-1600" b="-11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05C28DC-911E-4A48-90E4-DF0C9BFD0660}"/>
              </a:ext>
            </a:extLst>
          </p:cNvPr>
          <p:cNvSpPr txBox="1"/>
          <p:nvPr/>
        </p:nvSpPr>
        <p:spPr>
          <a:xfrm>
            <a:off x="788889" y="2977348"/>
            <a:ext cx="76198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Calculate the gradient between points A and B.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Calculate the gradient between points B and C.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See that they have the same gradient and share a common point.</a:t>
            </a:r>
          </a:p>
        </p:txBody>
      </p:sp>
    </p:spTree>
    <p:extLst>
      <p:ext uri="{BB962C8B-B14F-4D97-AF65-F5344CB8AC3E}">
        <p14:creationId xmlns:p14="http://schemas.microsoft.com/office/powerpoint/2010/main" val="211219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222AAA-1197-4626-999C-07ABFB8026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8DAEA9-8316-435B-A46B-D6777119C8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0ACF4F-FF69-4184-9891-3ED94F5FD2B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871</TotalTime>
  <Words>237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Methods of proof You will be presented with a proof question and your job is to identify which type of proof you would use or how you would go about proving it.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132</cp:revision>
  <dcterms:created xsi:type="dcterms:W3CDTF">2020-04-22T14:47:14Z</dcterms:created>
  <dcterms:modified xsi:type="dcterms:W3CDTF">2021-04-15T21:22:55Z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