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4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5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62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48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4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8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5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47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60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3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2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F5FD-9527-4885-BB3C-900525AF203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1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5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0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7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EEC92-A3CC-4907-B769-49B87C7F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573754"/>
            <a:ext cx="8515350" cy="1325563"/>
          </a:xfrm>
        </p:spPr>
        <p:txBody>
          <a:bodyPr/>
          <a:lstStyle/>
          <a:p>
            <a:pPr algn="ctr"/>
            <a:r>
              <a:rPr lang="en-GB" b="1" dirty="0" smtClean="0"/>
              <a:t>Inequalities on graphs and regions (3.6 &amp; 3.7)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3823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282988" y="4472656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672"/>
                  <a:ext cx="1733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 smtClean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&lt;−1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672"/>
                  <a:ext cx="1733" cy="357"/>
                </a:xfrm>
                <a:prstGeom prst="rect">
                  <a:avLst/>
                </a:prstGeom>
                <a:blipFill>
                  <a:blip r:embed="rId4"/>
                  <a:stretch>
                    <a:fillRect t="-9211" b="-3026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282988" y="5647930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765"/>
                  <a:ext cx="1733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 smtClean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&gt;−1</m:t>
                      </m:r>
                    </m:oMath>
                  </a14:m>
                  <a:endParaRPr lang="en-GB" altLang="en-US" sz="24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765"/>
                  <a:ext cx="1733" cy="357"/>
                </a:xfrm>
                <a:prstGeom prst="rect">
                  <a:avLst/>
                </a:prstGeom>
                <a:blipFill>
                  <a:blip r:embed="rId5"/>
                  <a:stretch>
                    <a:fillRect t="-9211" b="-3026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228622" y="4472655"/>
            <a:ext cx="2860462" cy="931245"/>
            <a:chOff x="3347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47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437" y="2737"/>
                  <a:ext cx="1640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 smtClean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&lt;−1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7" y="2737"/>
                  <a:ext cx="1640" cy="357"/>
                </a:xfrm>
                <a:prstGeom prst="rect">
                  <a:avLst/>
                </a:prstGeom>
                <a:blipFill>
                  <a:blip r:embed="rId6"/>
                  <a:stretch>
                    <a:fillRect t="-9211" b="-3026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233352" y="5647930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721"/>
                  <a:ext cx="1758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 smtClean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&lt;−1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721"/>
                  <a:ext cx="1758" cy="357"/>
                </a:xfrm>
                <a:prstGeom prst="rect">
                  <a:avLst/>
                </a:prstGeom>
                <a:blipFill>
                  <a:blip r:embed="rId7"/>
                  <a:stretch>
                    <a:fillRect t="-9333" b="-3200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14878" y="285999"/>
            <a:ext cx="4432968" cy="1151181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+mn-lt"/>
              </a:rPr>
              <a:t>Which inequality is represented by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+mn-lt"/>
              </a:rPr>
              <a:t>s</a:t>
            </a:r>
            <a:r>
              <a:rPr lang="en-GB" altLang="en-US" sz="2000" dirty="0" smtClean="0">
                <a:latin typeface="+mn-lt"/>
              </a:rPr>
              <a:t>haded region?</a:t>
            </a:r>
            <a:endParaRPr lang="en-US" altLang="en-US" sz="2000" dirty="0">
              <a:latin typeface="+mn-lt"/>
            </a:endParaRPr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1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4503" y="1481755"/>
            <a:ext cx="2877561" cy="282269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98563" y="4335074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418648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282988" y="4472656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672"/>
                  <a:ext cx="1733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 smtClean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672"/>
                  <a:ext cx="1733" cy="357"/>
                </a:xfrm>
                <a:prstGeom prst="rect">
                  <a:avLst/>
                </a:prstGeom>
                <a:blipFill>
                  <a:blip r:embed="rId4"/>
                  <a:stretch>
                    <a:fillRect t="-9211" b="-3026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282988" y="5647930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765"/>
                  <a:ext cx="1733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 smtClean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&lt;−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GB" altLang="en-US" sz="24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765"/>
                  <a:ext cx="1733" cy="357"/>
                </a:xfrm>
                <a:prstGeom prst="rect">
                  <a:avLst/>
                </a:prstGeom>
                <a:blipFill>
                  <a:blip r:embed="rId5"/>
                  <a:stretch>
                    <a:fillRect t="-9211" b="-3026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228622" y="4472655"/>
            <a:ext cx="2860462" cy="931245"/>
            <a:chOff x="3347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47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437" y="2737"/>
                  <a:ext cx="1640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 smtClean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7" y="2737"/>
                  <a:ext cx="1640" cy="357"/>
                </a:xfrm>
                <a:prstGeom prst="rect">
                  <a:avLst/>
                </a:prstGeom>
                <a:blipFill>
                  <a:blip r:embed="rId6"/>
                  <a:stretch>
                    <a:fillRect t="-9211" b="-3026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233352" y="5647930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721"/>
                  <a:ext cx="1758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 smtClean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&gt;−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721"/>
                  <a:ext cx="1758" cy="357"/>
                </a:xfrm>
                <a:prstGeom prst="rect">
                  <a:avLst/>
                </a:prstGeom>
                <a:blipFill>
                  <a:blip r:embed="rId7"/>
                  <a:stretch>
                    <a:fillRect t="-9333" b="-3200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14878" y="285999"/>
            <a:ext cx="4432968" cy="1151181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+mn-lt"/>
              </a:rPr>
              <a:t>Which inequality is represented by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+mn-lt"/>
              </a:rPr>
              <a:t>s</a:t>
            </a:r>
            <a:r>
              <a:rPr lang="en-GB" altLang="en-US" sz="2000" dirty="0" smtClean="0">
                <a:latin typeface="+mn-lt"/>
              </a:rPr>
              <a:t>haded region?</a:t>
            </a:r>
            <a:endParaRPr lang="en-US" altLang="en-US" sz="2000" dirty="0">
              <a:latin typeface="+mn-lt"/>
            </a:endParaRPr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2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1003066" y="5537961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4604" y="1526890"/>
            <a:ext cx="2894136" cy="285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282988" y="4472656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" name="Text Box 8"/>
            <p:cNvSpPr txBox="1">
              <a:spLocks noChangeArrowheads="1"/>
            </p:cNvSpPr>
            <p:nvPr/>
          </p:nvSpPr>
          <p:spPr bwMode="auto">
            <a:xfrm>
              <a:off x="3201" y="2672"/>
              <a:ext cx="1733" cy="35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dirty="0" smtClean="0"/>
                <a:t>b)</a:t>
              </a:r>
              <a:endParaRPr lang="en-GB" altLang="en-US" sz="2400" dirty="0"/>
            </a:p>
          </p:txBody>
        </p:sp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282988" y="5647930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89" name="Text Box 12"/>
            <p:cNvSpPr txBox="1">
              <a:spLocks noChangeArrowheads="1"/>
            </p:cNvSpPr>
            <p:nvPr/>
          </p:nvSpPr>
          <p:spPr bwMode="auto">
            <a:xfrm>
              <a:off x="3362" y="2765"/>
              <a:ext cx="1733" cy="35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dirty="0" smtClean="0"/>
                <a:t>d)</a:t>
              </a:r>
              <a:endParaRPr lang="en-GB" altLang="en-US" sz="2400" b="0" dirty="0"/>
            </a:p>
          </p:txBody>
        </p:sp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228622" y="4472655"/>
            <a:ext cx="2860462" cy="931245"/>
            <a:chOff x="3347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47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3437" y="2737"/>
              <a:ext cx="1640" cy="35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dirty="0" smtClean="0"/>
                <a:t>a)</a:t>
              </a:r>
              <a:endParaRPr lang="en-GB" altLang="en-US" sz="2400" dirty="0"/>
            </a:p>
          </p:txBody>
        </p:sp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233352" y="5647930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3350" y="2721"/>
              <a:ext cx="1758" cy="35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dirty="0" smtClean="0"/>
                <a:t>c)</a:t>
              </a:r>
              <a:endParaRPr lang="en-GB" alt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14878" y="285999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 smtClean="0">
                    <a:latin typeface="+mn-lt"/>
                  </a:rPr>
                  <a:t>Which letter describes the region where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altLang="en-US" sz="2000" dirty="0" smtClean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altLang="en-US" sz="2000" dirty="0" smtClean="0">
                    <a:latin typeface="+mn-lt"/>
                  </a:rPr>
                  <a:t>?</a:t>
                </a:r>
                <a:endParaRPr lang="en-US" alt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878" y="285999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r="-274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3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5012766" y="5514034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4690" t="11459" r="11874"/>
          <a:stretch/>
        </p:blipFill>
        <p:spPr>
          <a:xfrm>
            <a:off x="1228622" y="1540949"/>
            <a:ext cx="3683726" cy="289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1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282988" y="4472656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1" y="2672"/>
                  <a:ext cx="1733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 smtClean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&lt;−2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1" y="2672"/>
                  <a:ext cx="1733" cy="357"/>
                </a:xfrm>
                <a:prstGeom prst="rect">
                  <a:avLst/>
                </a:prstGeom>
                <a:blipFill>
                  <a:blip r:embed="rId4"/>
                  <a:stretch>
                    <a:fillRect t="-9211" b="-3026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282988" y="5647930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765"/>
                  <a:ext cx="1733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 smtClean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&gt;−2</m:t>
                      </m:r>
                    </m:oMath>
                  </a14:m>
                  <a:endParaRPr lang="en-GB" altLang="en-US" sz="24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765"/>
                  <a:ext cx="1733" cy="357"/>
                </a:xfrm>
                <a:prstGeom prst="rect">
                  <a:avLst/>
                </a:prstGeom>
                <a:blipFill>
                  <a:blip r:embed="rId5"/>
                  <a:stretch>
                    <a:fillRect t="-9211" b="-3026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228622" y="4472655"/>
            <a:ext cx="2860462" cy="931245"/>
            <a:chOff x="3347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47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437" y="2737"/>
                  <a:ext cx="1640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 smtClean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&lt;−2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7" y="2737"/>
                  <a:ext cx="1640" cy="357"/>
                </a:xfrm>
                <a:prstGeom prst="rect">
                  <a:avLst/>
                </a:prstGeom>
                <a:blipFill>
                  <a:blip r:embed="rId6"/>
                  <a:stretch>
                    <a:fillRect t="-9211" b="-3026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233352" y="5647930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721"/>
                  <a:ext cx="1758" cy="35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dirty="0" smtClean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400" b="0" i="1" smtClean="0">
                          <a:latin typeface="Cambria Math" panose="02040503050406030204" pitchFamily="18" charset="0"/>
                        </a:rPr>
                        <m:t>&gt;−2</m:t>
                      </m:r>
                    </m:oMath>
                  </a14:m>
                  <a:endParaRPr lang="en-GB" altLang="en-US" sz="24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721"/>
                  <a:ext cx="1758" cy="357"/>
                </a:xfrm>
                <a:prstGeom prst="rect">
                  <a:avLst/>
                </a:prstGeom>
                <a:blipFill>
                  <a:blip r:embed="rId7"/>
                  <a:stretch>
                    <a:fillRect t="-9333" b="-3200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14878" y="285999"/>
            <a:ext cx="4432968" cy="1151181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+mn-lt"/>
              </a:rPr>
              <a:t>Which inequalities represent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+mn-lt"/>
              </a:rPr>
              <a:t>r</a:t>
            </a:r>
            <a:r>
              <a:rPr lang="en-GB" altLang="en-US" sz="2000" dirty="0" smtClean="0">
                <a:latin typeface="+mn-lt"/>
              </a:rPr>
              <a:t>egion R?</a:t>
            </a:r>
            <a:endParaRPr lang="en-US" altLang="en-US" sz="2000" dirty="0">
              <a:latin typeface="+mn-lt"/>
            </a:endParaRPr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4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/>
          <a:srcRect t="5113" r="41979" b="5231"/>
          <a:stretch/>
        </p:blipFill>
        <p:spPr>
          <a:xfrm>
            <a:off x="1369121" y="1494063"/>
            <a:ext cx="3093976" cy="296036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98563" y="4294241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2356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3" ma:contentTypeDescription="Create a new document." ma:contentTypeScope="" ma:versionID="23bc477752390507dc2cffcd22a104a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8007d9db6d91cd99dd6d826ae72dde73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E7670B-58F6-48E6-AC76-9EC2EE88AF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93B59A-0B59-4694-89FA-14A816A03E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6F7248-6B4A-4416-ADB2-F554AA2CB335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78db98b4-7c56-4667-9532-fea666d1edab"/>
    <ds:schemaRef ds:uri="http://schemas.microsoft.com/office/infopath/2007/PartnerControls"/>
    <ds:schemaRef ds:uri="http://purl.org/dc/elements/1.1/"/>
    <ds:schemaRef ds:uri="00eee050-7eda-4a68-8825-514e694f5f0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937</TotalTime>
  <Words>149</Words>
  <Application>Microsoft Office PowerPoint</Application>
  <PresentationFormat>On-screen Show (4:3)</PresentationFormat>
  <Paragraphs>29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Office Theme</vt:lpstr>
      <vt:lpstr>Inequalities on graphs and regions (3.6 &amp; 3.7)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5- Radians</dc:title>
  <dc:creator>Berwick, Chris</dc:creator>
  <cp:lastModifiedBy>Mr G Westwater (Staff)</cp:lastModifiedBy>
  <cp:revision>141</cp:revision>
  <dcterms:created xsi:type="dcterms:W3CDTF">2020-04-22T14:47:14Z</dcterms:created>
  <dcterms:modified xsi:type="dcterms:W3CDTF">2021-04-14T20:57:21Z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