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9.png"/><Relationship Id="rId5" Type="http://schemas.openxmlformats.org/officeDocument/2006/relationships/image" Target="../media/image1.png"/><Relationship Id="rId4" Type="http://schemas.openxmlformats.org/officeDocument/2006/relationships/image" Target="../media/image68.png"/><Relationship Id="rId9" Type="http://schemas.openxmlformats.org/officeDocument/2006/relationships/image" Target="../media/image7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4.png"/><Relationship Id="rId5" Type="http://schemas.openxmlformats.org/officeDocument/2006/relationships/image" Target="../media/image1.png"/><Relationship Id="rId4" Type="http://schemas.openxmlformats.org/officeDocument/2006/relationships/image" Target="../media/image73.png"/><Relationship Id="rId9" Type="http://schemas.openxmlformats.org/officeDocument/2006/relationships/image" Target="../media/image7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9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8.png"/><Relationship Id="rId5" Type="http://schemas.openxmlformats.org/officeDocument/2006/relationships/image" Target="../media/image1.png"/><Relationship Id="rId4" Type="http://schemas.openxmlformats.org/officeDocument/2006/relationships/image" Target="../media/image260.png"/><Relationship Id="rId9" Type="http://schemas.openxmlformats.org/officeDocument/2006/relationships/image" Target="../media/image8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00.png"/><Relationship Id="rId5" Type="http://schemas.openxmlformats.org/officeDocument/2006/relationships/image" Target="../media/image1.png"/><Relationship Id="rId4" Type="http://schemas.openxmlformats.org/officeDocument/2006/relationships/image" Target="../media/image290.png"/><Relationship Id="rId9" Type="http://schemas.openxmlformats.org/officeDocument/2006/relationships/image" Target="../media/image3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50.png"/><Relationship Id="rId5" Type="http://schemas.openxmlformats.org/officeDocument/2006/relationships/image" Target="../media/image1.png"/><Relationship Id="rId4" Type="http://schemas.openxmlformats.org/officeDocument/2006/relationships/image" Target="../media/image340.png"/><Relationship Id="rId9" Type="http://schemas.openxmlformats.org/officeDocument/2006/relationships/image" Target="../media/image3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573754"/>
            <a:ext cx="8515350" cy="1325563"/>
          </a:xfrm>
        </p:spPr>
        <p:txBody>
          <a:bodyPr/>
          <a:lstStyle/>
          <a:p>
            <a:pPr algn="ctr"/>
            <a:r>
              <a:rPr lang="en-GB" b="1" dirty="0" smtClean="0"/>
              <a:t>Quadratic inequalities (3.5)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5199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Solve:</a:t>
                </a:r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286508" y="3949359"/>
            <a:ext cx="3251180" cy="9312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5286508" y="5124633"/>
            <a:ext cx="3251180" cy="9312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758580" y="3949358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758580" y="5124633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685230" y="501428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&lt;−1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&gt;8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blipFill>
                <a:blip r:embed="rId6"/>
                <a:stretch>
                  <a:fillRect l="-261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04654" y="4159128"/>
                <a:ext cx="3133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b</a:t>
                </a:r>
                <a:r>
                  <a:rPr lang="en-GB" sz="2400" b="0" dirty="0" smtClean="0"/>
                  <a:t>)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−8&lt;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&lt;1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4159128"/>
                <a:ext cx="3133034" cy="461665"/>
              </a:xfrm>
              <a:prstGeom prst="rect">
                <a:avLst/>
              </a:prstGeom>
              <a:blipFill>
                <a:blip r:embed="rId7"/>
                <a:stretch>
                  <a:fillRect l="-311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c</a:t>
                </a:r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&lt;−8</m:t>
                        </m:r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&gt;1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blipFill>
                <a:blip r:embed="rId8"/>
                <a:stretch>
                  <a:fillRect l="-279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</a:t>
                </a:r>
                <a:r>
                  <a:rPr lang="en-GB" sz="2400" b="0" dirty="0" smtClean="0"/>
                  <a:t>)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&lt;8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blipFill>
                <a:blip r:embed="rId9"/>
                <a:stretch>
                  <a:fillRect l="-351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48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Solve:</a:t>
                </a:r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286508" y="3949359"/>
            <a:ext cx="3251180" cy="9312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5286508" y="5124633"/>
            <a:ext cx="3251180" cy="9312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758580" y="3949358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758580" y="5124633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151808" y="381436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&lt;−3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&gt;4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blipFill>
                <a:blip r:embed="rId6"/>
                <a:stretch>
                  <a:fillRect l="-261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04654" y="4159128"/>
                <a:ext cx="3133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b</a:t>
                </a:r>
                <a:r>
                  <a:rPr lang="en-GB" sz="2400" b="0" dirty="0" smtClean="0"/>
                  <a:t>) 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−3&lt;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&lt;4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4159128"/>
                <a:ext cx="3133034" cy="461665"/>
              </a:xfrm>
              <a:prstGeom prst="rect">
                <a:avLst/>
              </a:prstGeom>
              <a:blipFill>
                <a:blip r:embed="rId7"/>
                <a:stretch>
                  <a:fillRect l="-3113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c</a:t>
                </a:r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&lt;−4</m:t>
                        </m:r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&gt;3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blipFill>
                <a:blip r:embed="rId8"/>
                <a:stretch>
                  <a:fillRect l="-279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</a:t>
                </a:r>
                <a:r>
                  <a:rPr lang="en-GB" sz="2400" b="0" dirty="0" smtClean="0"/>
                  <a:t>)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&lt;3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blipFill>
                <a:blip r:embed="rId9"/>
                <a:stretch>
                  <a:fillRect l="-351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261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Solve:</a:t>
                </a:r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−100≤0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286508" y="3949359"/>
            <a:ext cx="2981781" cy="9312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>
            <a:off x="5286508" y="5124633"/>
            <a:ext cx="2981781" cy="9312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758580" y="3949358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758580" y="5124633"/>
            <a:ext cx="3660186" cy="93124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17108" y="38514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≤−10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≥10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4184147"/>
                <a:ext cx="3490509" cy="461665"/>
              </a:xfrm>
              <a:prstGeom prst="rect">
                <a:avLst/>
              </a:prstGeom>
              <a:blipFill>
                <a:blip r:embed="rId6"/>
                <a:stretch>
                  <a:fillRect l="-2618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04654" y="4159128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b</a:t>
                </a:r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−10≤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≤10</m:t>
                        </m:r>
                      </m:e>
                    </m:d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4159128"/>
                <a:ext cx="2776570" cy="461665"/>
              </a:xfrm>
              <a:prstGeom prst="rect">
                <a:avLst/>
              </a:prstGeom>
              <a:blipFill>
                <a:blip r:embed="rId7"/>
                <a:stretch>
                  <a:fillRect l="-351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c</a:t>
                </a:r>
                <a:r>
                  <a:rPr lang="en-GB" sz="2400" b="0" dirty="0" smtClean="0"/>
                  <a:t>)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57" y="5359422"/>
                <a:ext cx="3268440" cy="461665"/>
              </a:xfrm>
              <a:prstGeom prst="rect">
                <a:avLst/>
              </a:prstGeom>
              <a:blipFill>
                <a:blip r:embed="rId8"/>
                <a:stretch>
                  <a:fillRect l="-2799" t="-10526" r="-187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</a:t>
                </a:r>
                <a:r>
                  <a:rPr lang="en-GB" sz="2400" b="0" dirty="0" smtClean="0"/>
                  <a:t>)  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4654" y="5359045"/>
                <a:ext cx="2776570" cy="461665"/>
              </a:xfrm>
              <a:prstGeom prst="rect">
                <a:avLst/>
              </a:prstGeom>
              <a:blipFill>
                <a:blip r:embed="rId9"/>
                <a:stretch>
                  <a:fillRect l="-3516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29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AutoShape 6"/>
          <p:cNvSpPr>
            <a:spLocks noChangeArrowheads="1"/>
          </p:cNvSpPr>
          <p:nvPr/>
        </p:nvSpPr>
        <p:spPr bwMode="auto">
          <a:xfrm>
            <a:off x="5191548" y="3610507"/>
            <a:ext cx="2981781" cy="9312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5191548" y="4785781"/>
            <a:ext cx="2981781" cy="9312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1141912" y="3610506"/>
            <a:ext cx="3181894" cy="93124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084" name="AutoShape 17"/>
          <p:cNvSpPr>
            <a:spLocks noChangeArrowheads="1"/>
          </p:cNvSpPr>
          <p:nvPr/>
        </p:nvSpPr>
        <p:spPr bwMode="auto">
          <a:xfrm>
            <a:off x="1141912" y="4785781"/>
            <a:ext cx="3181894" cy="93124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Solve:</a:t>
                </a:r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≥16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53162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44574" y="3807386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a)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r>
                  <a:rPr lang="en-GB" sz="2400" dirty="0" smtClean="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≤−4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574" y="3807386"/>
                <a:ext cx="2776570" cy="461665"/>
              </a:xfrm>
              <a:prstGeom prst="rect">
                <a:avLst/>
              </a:prstGeom>
              <a:blipFill>
                <a:blip r:embed="rId6"/>
                <a:stretch>
                  <a:fillRect l="-3516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09694" y="3820276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b</a:t>
                </a:r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GB" sz="2400" dirty="0" smtClean="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≥−4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694" y="3820276"/>
                <a:ext cx="2776570" cy="461665"/>
              </a:xfrm>
              <a:prstGeom prst="rect">
                <a:avLst/>
              </a:prstGeom>
              <a:blipFill>
                <a:blip r:embed="rId7"/>
                <a:stretch>
                  <a:fillRect l="-329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5167" y="5020570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c</a:t>
                </a:r>
                <a:r>
                  <a:rPr lang="en-GB" sz="2400" b="0" dirty="0" smtClean="0"/>
                  <a:t>)     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−4≤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167" y="5020570"/>
                <a:ext cx="2776570" cy="461665"/>
              </a:xfrm>
              <a:prstGeom prst="rect">
                <a:avLst/>
              </a:prstGeom>
              <a:blipFill>
                <a:blip r:embed="rId8"/>
                <a:stretch>
                  <a:fillRect l="-328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09694" y="5020193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</a:t>
                </a:r>
                <a:r>
                  <a:rPr lang="en-GB" sz="2400" b="0" dirty="0" smtClean="0"/>
                  <a:t>)     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≥4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694" y="5020193"/>
                <a:ext cx="2776570" cy="461665"/>
              </a:xfrm>
              <a:prstGeom prst="rect">
                <a:avLst/>
              </a:prstGeom>
              <a:blipFill>
                <a:blip r:embed="rId9"/>
                <a:stretch>
                  <a:fillRect l="-329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AutoShape 6"/>
          <p:cNvSpPr>
            <a:spLocks noChangeArrowheads="1"/>
          </p:cNvSpPr>
          <p:nvPr/>
        </p:nvSpPr>
        <p:spPr bwMode="auto">
          <a:xfrm>
            <a:off x="5191548" y="3610507"/>
            <a:ext cx="2981781" cy="93124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5191548" y="4785781"/>
            <a:ext cx="2981781" cy="9312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1141912" y="3610506"/>
            <a:ext cx="3181894" cy="93124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p:sp>
        <p:nvSpPr>
          <p:cNvPr id="3084" name="AutoShape 17"/>
          <p:cNvSpPr>
            <a:spLocks noChangeArrowheads="1"/>
          </p:cNvSpPr>
          <p:nvPr/>
        </p:nvSpPr>
        <p:spPr bwMode="auto">
          <a:xfrm>
            <a:off x="1141912" y="4785781"/>
            <a:ext cx="3181894" cy="93124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 smtClean="0">
                    <a:latin typeface="+mn-lt"/>
                  </a:rPr>
                  <a:t>Solve:</a:t>
                </a:r>
                <a:endParaRPr lang="en-US" altLang="en-US" sz="20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−10</m:t>
                              </m:r>
                            </m:e>
                          </m:d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5266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37689" y="467089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23836" y="3813448"/>
                <a:ext cx="29792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0" dirty="0" smtClean="0"/>
                  <a:t>a)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400" dirty="0" smtClean="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836" y="3813448"/>
                <a:ext cx="2979232" cy="461665"/>
              </a:xfrm>
              <a:prstGeom prst="rect">
                <a:avLst/>
              </a:prstGeom>
              <a:blipFill>
                <a:blip r:embed="rId6"/>
                <a:stretch>
                  <a:fillRect l="-3279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09694" y="3820276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b</a:t>
                </a:r>
                <a:r>
                  <a:rPr lang="en-GB" sz="2400" b="0" dirty="0" smtClean="0"/>
                  <a:t>)   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≥10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694" y="3820276"/>
                <a:ext cx="2776570" cy="461665"/>
              </a:xfrm>
              <a:prstGeom prst="rect">
                <a:avLst/>
              </a:prstGeom>
              <a:blipFill>
                <a:blip r:embed="rId7"/>
                <a:stretch>
                  <a:fillRect l="-329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33539" y="5015651"/>
                <a:ext cx="29986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c</a:t>
                </a:r>
                <a:r>
                  <a:rPr lang="en-GB" sz="2400" b="0" dirty="0" smtClean="0"/>
                  <a:t>)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400" dirty="0" smtClean="0"/>
                  <a:t> or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=−10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539" y="5015651"/>
                <a:ext cx="2998639" cy="461665"/>
              </a:xfrm>
              <a:prstGeom prst="rect">
                <a:avLst/>
              </a:prstGeom>
              <a:blipFill>
                <a:blip r:embed="rId8"/>
                <a:stretch>
                  <a:fillRect l="-3049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09694" y="5020193"/>
                <a:ext cx="27765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/>
                  <a:t>d</a:t>
                </a:r>
                <a:r>
                  <a:rPr lang="en-GB" sz="2400" b="0" dirty="0" smtClean="0"/>
                  <a:t>)     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694" y="5020193"/>
                <a:ext cx="2776570" cy="461665"/>
              </a:xfrm>
              <a:prstGeom prst="rect">
                <a:avLst/>
              </a:prstGeom>
              <a:blipFill>
                <a:blip r:embed="rId9"/>
                <a:stretch>
                  <a:fillRect l="-3297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95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E7670B-58F6-48E6-AC76-9EC2EE88AF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93B59A-0B59-4694-89FA-14A816A03E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6F7248-6B4A-4416-ADB2-F554AA2CB33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933</TotalTime>
  <Words>269</Words>
  <Application>Microsoft Office PowerPoint</Application>
  <PresentationFormat>On-screen Show (4:3)</PresentationFormat>
  <Paragraphs>36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Quadratic inequalities (3.5)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140</cp:revision>
  <dcterms:created xsi:type="dcterms:W3CDTF">2020-04-22T14:47:14Z</dcterms:created>
  <dcterms:modified xsi:type="dcterms:W3CDTF">2021-04-14T20:53:37Z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