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17.png"/><Relationship Id="rId5" Type="http://schemas.openxmlformats.org/officeDocument/2006/relationships/image" Target="../media/image116.png"/><Relationship Id="rId4" Type="http://schemas.openxmlformats.org/officeDocument/2006/relationships/image" Target="../media/image115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2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22.png"/><Relationship Id="rId5" Type="http://schemas.openxmlformats.org/officeDocument/2006/relationships/image" Target="../media/image121.png"/><Relationship Id="rId4" Type="http://schemas.openxmlformats.org/officeDocument/2006/relationships/image" Target="../media/image120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2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27.png"/><Relationship Id="rId5" Type="http://schemas.openxmlformats.org/officeDocument/2006/relationships/image" Target="../media/image126.png"/><Relationship Id="rId4" Type="http://schemas.openxmlformats.org/officeDocument/2006/relationships/image" Target="../media/image12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31.png"/><Relationship Id="rId5" Type="http://schemas.openxmlformats.org/officeDocument/2006/relationships/image" Target="../media/image130.png"/><Relationship Id="rId4" Type="http://schemas.openxmlformats.org/officeDocument/2006/relationships/image" Target="../media/image12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3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34.png"/><Relationship Id="rId5" Type="http://schemas.openxmlformats.org/officeDocument/2006/relationships/image" Target="../media/image133.png"/><Relationship Id="rId4" Type="http://schemas.openxmlformats.org/officeDocument/2006/relationships/image" Target="../media/image1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639609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Modelling with quadratics (2.6)</a:t>
            </a:r>
          </a:p>
        </p:txBody>
      </p:sp>
    </p:spTree>
    <p:extLst>
      <p:ext uri="{BB962C8B-B14F-4D97-AF65-F5344CB8AC3E}">
        <p14:creationId xmlns:p14="http://schemas.microsoft.com/office/powerpoint/2010/main" val="156700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51"/>
                  <a:ext cx="1733" cy="54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000" i="1" dirty="0">
                          <a:latin typeface="Cambria Math" panose="02040503050406030204" pitchFamily="18" charset="0"/>
                        </a:rPr>
                        <m:t>=4.633</m:t>
                      </m:r>
                    </m:oMath>
                  </a14:m>
                  <a:r>
                    <a:rPr lang="en-GB" altLang="en-US" sz="2000" dirty="0"/>
                    <a:t> seconds after launch</a:t>
                  </a:r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51"/>
                  <a:ext cx="1733" cy="547"/>
                </a:xfrm>
                <a:prstGeom prst="rect">
                  <a:avLst/>
                </a:prstGeom>
                <a:blipFill>
                  <a:blip r:embed="rId4"/>
                  <a:stretch>
                    <a:fillRect t="-3419" b="-1453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21"/>
                  <a:ext cx="1733" cy="54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000" i="1" dirty="0">
                          <a:latin typeface="Cambria Math" panose="02040503050406030204" pitchFamily="18" charset="0"/>
                        </a:rPr>
                        <m:t>=4.5</m:t>
                      </m:r>
                    </m:oMath>
                  </a14:m>
                  <a:r>
                    <a:rPr lang="en-GB" altLang="en-US" sz="2000" dirty="0"/>
                    <a:t> seconds after launch</a:t>
                  </a:r>
                  <a:endParaRPr lang="en-GB" altLang="en-US" sz="20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21"/>
                  <a:ext cx="1733" cy="547"/>
                </a:xfrm>
                <a:prstGeom prst="rect">
                  <a:avLst/>
                </a:prstGeom>
                <a:blipFill>
                  <a:blip r:embed="rId5"/>
                  <a:stretch>
                    <a:fillRect l="-2137" t="-3448" r="-4060" b="-1551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8" y="2700"/>
                  <a:ext cx="1661" cy="54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=1.367 &amp; 4.633</m:t>
                      </m:r>
                    </m:oMath>
                  </a14:m>
                  <a:r>
                    <a:rPr lang="en-GB" altLang="en-US" sz="2000" dirty="0"/>
                    <a:t> seconds after launch</a:t>
                  </a:r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8" y="2700"/>
                  <a:ext cx="1661" cy="547"/>
                </a:xfrm>
                <a:prstGeom prst="rect">
                  <a:avLst/>
                </a:prstGeom>
                <a:blipFill>
                  <a:blip r:embed="rId6"/>
                  <a:stretch>
                    <a:fillRect l="-932" t="-3448" r="-466" b="-1551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54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000" i="1" dirty="0">
                          <a:latin typeface="Cambria Math" panose="02040503050406030204" pitchFamily="18" charset="0"/>
                        </a:rPr>
                        <m:t>=1.367</m:t>
                      </m:r>
                    </m:oMath>
                  </a14:m>
                  <a:r>
                    <a:rPr lang="en-GB" altLang="en-US" sz="2000" dirty="0"/>
                    <a:t> seconds after launch</a:t>
                  </a:r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547"/>
                </a:xfrm>
                <a:prstGeom prst="rect">
                  <a:avLst/>
                </a:prstGeom>
                <a:blipFill>
                  <a:blip r:embed="rId7"/>
                  <a:stretch>
                    <a:fillRect t="-3448" r="-661" b="-1551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6795" y="289686"/>
                <a:ext cx="4641024" cy="1401534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dirty="0">
                    <a:latin typeface="+mn-lt"/>
                  </a:rPr>
                  <a:t>A small firework rocket is launched from a platform.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dirty="0">
                    <a:latin typeface="+mn-lt"/>
                  </a:rPr>
                  <a:t>Its height (in metres), x seconds after launch is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dirty="0">
                    <a:latin typeface="+mn-lt"/>
                  </a:rPr>
                  <a:t>modelled by </a:t>
                </a:r>
                <a14:m>
                  <m:oMath xmlns:m="http://schemas.openxmlformats.org/officeDocument/2006/math"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=−3</m:t>
                    </m:r>
                    <m:sSup>
                      <m:sSupPr>
                        <m:ctrlP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+18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+81</m:t>
                    </m:r>
                  </m:oMath>
                </a14:m>
                <a:r>
                  <a:rPr lang="en-US" altLang="en-US" sz="1700" dirty="0">
                    <a:latin typeface="+mn-lt"/>
                  </a:rPr>
                  <a:t>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latin typeface="+mn-lt"/>
                  </a:rPr>
                  <a:t>When does the rocket reach a height of 100m for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latin typeface="+mn-lt"/>
                  </a:rPr>
                  <a:t>the first time?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6795" y="289686"/>
                <a:ext cx="4641024" cy="1401534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1573" t="-866" r="-1442" b="-5195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96872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164842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2" y="2710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a14:m>
                  <a:r>
                    <a:rPr lang="en-GB" altLang="en-US" sz="2000" dirty="0"/>
                    <a:t> seconds</a:t>
                  </a:r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2" y="2710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7576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9" y="2758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a14:m>
                  <a:r>
                    <a:rPr lang="en-GB" altLang="en-US" sz="2000" b="0" dirty="0"/>
                    <a:t> seconds</a:t>
                  </a:r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9" y="2758"/>
                  <a:ext cx="1733" cy="309"/>
                </a:xfrm>
                <a:prstGeom prst="rect">
                  <a:avLst/>
                </a:prstGeom>
                <a:blipFill>
                  <a:blip r:embed="rId5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0" y="2807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a14:m>
                  <a:r>
                    <a:rPr lang="en-GB" altLang="en-US" sz="2000" dirty="0"/>
                    <a:t> seconds</a:t>
                  </a:r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807"/>
                  <a:ext cx="1661" cy="309"/>
                </a:xfrm>
                <a:prstGeom prst="rect">
                  <a:avLst/>
                </a:prstGeom>
                <a:blipFill>
                  <a:blip r:embed="rId6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807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a14:m>
                  <a:r>
                    <a:rPr lang="en-GB" altLang="en-US" sz="2000" dirty="0"/>
                    <a:t> seconds</a:t>
                  </a:r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807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6795" y="289686"/>
                <a:ext cx="4641024" cy="1401534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dirty="0">
                    <a:latin typeface="+mn-lt"/>
                  </a:rPr>
                  <a:t>A small firework rocket is launched from a platform.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dirty="0">
                    <a:latin typeface="+mn-lt"/>
                  </a:rPr>
                  <a:t>Its height (in metres), x seconds after launch is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dirty="0">
                    <a:latin typeface="+mn-lt"/>
                  </a:rPr>
                  <a:t>modelled by </a:t>
                </a:r>
                <a14:m>
                  <m:oMath xmlns:m="http://schemas.openxmlformats.org/officeDocument/2006/math"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=−3</m:t>
                    </m:r>
                    <m:sSup>
                      <m:sSupPr>
                        <m:ctrlP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+18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+81</m:t>
                    </m:r>
                  </m:oMath>
                </a14:m>
                <a:r>
                  <a:rPr lang="en-US" altLang="en-US" sz="1700" dirty="0">
                    <a:latin typeface="+mn-lt"/>
                  </a:rPr>
                  <a:t>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latin typeface="+mn-lt"/>
                  </a:rPr>
                  <a:t>What is the total flight time of the rocket?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6795" y="289686"/>
                <a:ext cx="4641024" cy="1401534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1573" r="-1442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32833" y="3441581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184359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2" y="2710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i="1" dirty="0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=108</m:t>
                      </m:r>
                    </m:oMath>
                  </a14:m>
                  <a:r>
                    <a:rPr lang="en-GB" altLang="en-US" sz="2000" dirty="0"/>
                    <a:t> metres</a:t>
                  </a:r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2" y="2710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7576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69" y="2758"/>
              <a:ext cx="1733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None of the above</a:t>
              </a:r>
              <a:endParaRPr lang="en-GB" altLang="en-US" sz="2000" b="0" dirty="0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0" y="2807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=81</m:t>
                      </m:r>
                    </m:oMath>
                  </a14:m>
                  <a:r>
                    <a:rPr lang="en-GB" altLang="en-US" sz="2000" dirty="0"/>
                    <a:t> metres</a:t>
                  </a:r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807"/>
                  <a:ext cx="1661" cy="309"/>
                </a:xfrm>
                <a:prstGeom prst="rect">
                  <a:avLst/>
                </a:prstGeom>
                <a:blipFill>
                  <a:blip r:embed="rId5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807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=18</m:t>
                      </m:r>
                    </m:oMath>
                  </a14:m>
                  <a:r>
                    <a:rPr lang="en-GB" altLang="en-US" sz="2000" dirty="0"/>
                    <a:t> metres</a:t>
                  </a:r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807"/>
                  <a:ext cx="1758" cy="309"/>
                </a:xfrm>
                <a:prstGeom prst="rect">
                  <a:avLst/>
                </a:prstGeom>
                <a:blipFill>
                  <a:blip r:embed="rId6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6795" y="289686"/>
                <a:ext cx="4641024" cy="1401534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dirty="0">
                    <a:latin typeface="+mn-lt"/>
                  </a:rPr>
                  <a:t>A small firework rocket is launched from a platform.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dirty="0">
                    <a:latin typeface="+mn-lt"/>
                  </a:rPr>
                  <a:t>Its height (in metres), x seconds after launch is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dirty="0">
                    <a:latin typeface="+mn-lt"/>
                  </a:rPr>
                  <a:t>modelled by </a:t>
                </a:r>
                <a14:m>
                  <m:oMath xmlns:m="http://schemas.openxmlformats.org/officeDocument/2006/math"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=−3</m:t>
                    </m:r>
                    <m:sSup>
                      <m:sSupPr>
                        <m:ctrlP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+18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+81</m:t>
                    </m:r>
                  </m:oMath>
                </a14:m>
                <a:r>
                  <a:rPr lang="en-US" altLang="en-US" sz="1700" dirty="0">
                    <a:latin typeface="+mn-lt"/>
                  </a:rPr>
                  <a:t>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latin typeface="+mn-lt"/>
                  </a:rPr>
                  <a:t>What is the maximum height reached by the rocket?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6795" y="289686"/>
                <a:ext cx="4641024" cy="1401534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 l="-2097" r="-1966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32833" y="3441581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358526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54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i="1" dirty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a14:m>
                  <a:r>
                    <a:rPr lang="en-GB" altLang="en-US" sz="2000" dirty="0"/>
                    <a:t> seconds after being thrown</a:t>
                  </a:r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547"/>
                </a:xfrm>
                <a:prstGeom prst="rect">
                  <a:avLst/>
                </a:prstGeom>
                <a:blipFill>
                  <a:blip r:embed="rId4"/>
                  <a:stretch>
                    <a:fillRect t="-4310" b="-1551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62" y="2710"/>
              <a:ext cx="1733" cy="54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3 seconds after being thrown</a:t>
              </a:r>
              <a:endParaRPr lang="en-GB" altLang="en-US" sz="2000" b="0" dirty="0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0" y="2723"/>
                  <a:ext cx="1661" cy="54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a14:m>
                  <a:r>
                    <a:rPr lang="en-GB" altLang="en-US" sz="2000" dirty="0"/>
                    <a:t> second after being thrown</a:t>
                  </a:r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3"/>
                  <a:ext cx="1661" cy="547"/>
                </a:xfrm>
                <a:prstGeom prst="rect">
                  <a:avLst/>
                </a:prstGeom>
                <a:blipFill>
                  <a:blip r:embed="rId5"/>
                  <a:stretch>
                    <a:fillRect t="-4310" b="-1551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4" name="Text Box 18"/>
            <p:cNvSpPr txBox="1">
              <a:spLocks noChangeArrowheads="1"/>
            </p:cNvSpPr>
            <p:nvPr/>
          </p:nvSpPr>
          <p:spPr bwMode="auto">
            <a:xfrm>
              <a:off x="3350" y="2742"/>
              <a:ext cx="1758" cy="54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c) It hits the water immediately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6795" y="289686"/>
                <a:ext cx="4641024" cy="1401534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b="0" dirty="0">
                    <a:latin typeface="+mn-lt"/>
                  </a:rPr>
                  <a:t>Alan throws a stone off a bridge into a river below.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dirty="0">
                    <a:latin typeface="+mn-lt"/>
                  </a:rPr>
                  <a:t>The stone’s height (in metres above the water), </a:t>
                </a:r>
                <a14:m>
                  <m:oMath xmlns:m="http://schemas.openxmlformats.org/officeDocument/2006/math"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altLang="en-US" sz="17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dirty="0">
                    <a:latin typeface="+mn-lt"/>
                  </a:rPr>
                  <a:t>Seconds after Alan threw it, is modelled by: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b="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=−5</m:t>
                    </m:r>
                    <m:sSup>
                      <m:sSupPr>
                        <m:ctrlP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+15</m:t>
                    </m:r>
                  </m:oMath>
                </a14:m>
                <a:r>
                  <a:rPr lang="en-US" altLang="en-US" sz="1700" dirty="0">
                    <a:latin typeface="+mn-lt"/>
                  </a:rPr>
                  <a:t>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latin typeface="+mn-lt"/>
                  </a:rPr>
                  <a:t>When does the stone reach the river below?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6795" y="289686"/>
                <a:ext cx="4641024" cy="1401534"/>
              </a:xfrm>
              <a:prstGeom prst="roundRect">
                <a:avLst>
                  <a:gd name="adj" fmla="val 16667"/>
                </a:avLst>
              </a:prstGeom>
              <a:blipFill>
                <a:blip r:embed="rId6"/>
                <a:stretch>
                  <a:fillRect l="-131" t="-866" r="-131" b="-5195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32833" y="467516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247442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97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=15</m:t>
                      </m:r>
                    </m:oMath>
                  </a14:m>
                  <a:r>
                    <a:rPr lang="en-GB" altLang="en-US" sz="2000" dirty="0"/>
                    <a:t> metres</a:t>
                  </a:r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97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62" y="2763"/>
              <a:ext cx="1733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None of the above</a:t>
              </a:r>
              <a:endParaRPr lang="en-GB" altLang="en-US" sz="2000" b="0" dirty="0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65" y="2785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a14:m>
                  <a:r>
                    <a:rPr lang="en-GB" altLang="en-US" sz="2000" dirty="0"/>
                    <a:t> metres</a:t>
                  </a:r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5" y="2785"/>
                  <a:ext cx="1661" cy="309"/>
                </a:xfrm>
                <a:prstGeom prst="rect">
                  <a:avLst/>
                </a:prstGeom>
                <a:blipFill>
                  <a:blip r:embed="rId5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807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a14:m>
                  <a:r>
                    <a:rPr lang="en-GB" altLang="en-US" sz="2000" dirty="0"/>
                    <a:t> metres</a:t>
                  </a:r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807"/>
                  <a:ext cx="1758" cy="309"/>
                </a:xfrm>
                <a:prstGeom prst="rect">
                  <a:avLst/>
                </a:prstGeom>
                <a:blipFill>
                  <a:blip r:embed="rId6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6795" y="289686"/>
                <a:ext cx="4641024" cy="1627574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b="0" dirty="0">
                    <a:latin typeface="+mn-lt"/>
                  </a:rPr>
                  <a:t>Alan throws a stone off a bridge into a river below.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dirty="0">
                    <a:latin typeface="+mn-lt"/>
                  </a:rPr>
                  <a:t>The stone’s height (in metres above the water), </a:t>
                </a:r>
                <a14:m>
                  <m:oMath xmlns:m="http://schemas.openxmlformats.org/officeDocument/2006/math"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altLang="en-US" sz="17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dirty="0">
                    <a:latin typeface="+mn-lt"/>
                  </a:rPr>
                  <a:t>Seconds after Alan threw it, is modelled by: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b="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=−5</m:t>
                    </m:r>
                    <m:sSup>
                      <m:sSupPr>
                        <m:ctrlP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+15</m:t>
                    </m:r>
                  </m:oMath>
                </a14:m>
                <a:r>
                  <a:rPr lang="en-US" altLang="en-US" sz="1700" dirty="0">
                    <a:latin typeface="+mn-lt"/>
                  </a:rPr>
                  <a:t>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latin typeface="+mn-lt"/>
                  </a:rPr>
                  <a:t>What is the maximum height of the stone after it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latin typeface="+mn-lt"/>
                  </a:rPr>
                  <a:t>is thrown?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6795" y="289686"/>
                <a:ext cx="4641024" cy="1627574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 l="-131" t="-1859" r="-131" b="-5576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703621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134954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D17925-98F6-4E04-B73D-986C07D9CE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A9F359-36B1-4534-9CD5-61FFBEEF92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FD32AA-676F-4832-A901-3DB66BE6846A}">
  <ds:schemaRefs>
    <ds:schemaRef ds:uri="http://schemas.microsoft.com/office/2006/documentManagement/types"/>
    <ds:schemaRef ds:uri="http://schemas.microsoft.com/office/2006/metadata/properties"/>
    <ds:schemaRef ds:uri="78db98b4-7c56-4667-9532-fea666d1edab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815</TotalTime>
  <Words>416</Words>
  <Application>Microsoft Office PowerPoint</Application>
  <PresentationFormat>On-screen Show (4:3)</PresentationFormat>
  <Paragraphs>50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Modelling with quadratics (2.6)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120</cp:revision>
  <dcterms:created xsi:type="dcterms:W3CDTF">2020-04-22T14:47:14Z</dcterms:created>
  <dcterms:modified xsi:type="dcterms:W3CDTF">2021-04-14T20:20:31Z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