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7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2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2.png"/><Relationship Id="rId4" Type="http://schemas.openxmlformats.org/officeDocument/2006/relationships/image" Target="../media/image69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8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3.png"/><Relationship Id="rId4" Type="http://schemas.openxmlformats.org/officeDocument/2006/relationships/image" Target="../media/image75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2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71.png"/><Relationship Id="rId11" Type="http://schemas.openxmlformats.org/officeDocument/2006/relationships/image" Target="../media/image5.png"/><Relationship Id="rId5" Type="http://schemas.openxmlformats.org/officeDocument/2006/relationships/image" Target="../media/image70.png"/><Relationship Id="rId10" Type="http://schemas.openxmlformats.org/officeDocument/2006/relationships/image" Target="../media/image4.png"/><Relationship Id="rId4" Type="http://schemas.openxmlformats.org/officeDocument/2006/relationships/image" Target="../media/image69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7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2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EC92-A3CC-4907-B769-49B87C7F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766218"/>
            <a:ext cx="8515350" cy="1325563"/>
          </a:xfrm>
        </p:spPr>
        <p:txBody>
          <a:bodyPr/>
          <a:lstStyle/>
          <a:p>
            <a:pPr algn="ctr"/>
            <a:r>
              <a:rPr lang="en-GB" b="1" dirty="0"/>
              <a:t>Quadratic graphs (2.4)</a:t>
            </a:r>
          </a:p>
        </p:txBody>
      </p:sp>
    </p:spTree>
    <p:extLst>
      <p:ext uri="{BB962C8B-B14F-4D97-AF65-F5344CB8AC3E}">
        <p14:creationId xmlns:p14="http://schemas.microsoft.com/office/powerpoint/2010/main" val="90181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700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(0,−11)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700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(−11,0)</m:t>
                      </m:r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blipFill>
                  <a:blip r:embed="rId5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6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(11,0)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(0,11)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606795" y="289686"/>
                <a:ext cx="4641024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dirty="0">
                    <a:latin typeface="+mn-lt"/>
                  </a:rPr>
                  <a:t>What are the coordinates of where the curve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GB" altLang="en-US" sz="1800" dirty="0">
                    <a:latin typeface="+mn-lt"/>
                  </a:rPr>
                  <a:t> crosses the 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altLang="en-US" sz="1800" dirty="0">
                    <a:latin typeface="+mn-lt"/>
                  </a:rPr>
                  <a:t>-axis?</a:t>
                </a:r>
                <a:endParaRPr lang="en-US" alt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795" y="289686"/>
                <a:ext cx="4641024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1853" y="4675166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7759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247819" y="4530981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700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700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247819" y="5706255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blipFill>
                  <a:blip r:embed="rId5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98183" y="4530980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98183" y="5706255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606795" y="289686"/>
                <a:ext cx="4641024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dirty="0">
                    <a:latin typeface="+mn-lt"/>
                  </a:rPr>
                  <a:t>Which of the graphs shown below is the graph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=2−</m:t>
                    </m:r>
                    <m:sSup>
                      <m:sSupPr>
                        <m:ctrlP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1800" dirty="0">
                    <a:latin typeface="+mn-lt"/>
                  </a:rPr>
                  <a:t>?</a:t>
                </a:r>
                <a:endParaRPr lang="en-US" alt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795" y="289686"/>
                <a:ext cx="4641024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68124" y="4402257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A2522-05A1-4882-96CD-6A7EDF449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735" y="1634793"/>
            <a:ext cx="4767485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0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700"/>
                  <a:ext cx="1733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700"/>
                  <a:ext cx="1733" cy="309"/>
                </a:xfrm>
                <a:prstGeom prst="rect">
                  <a:avLst/>
                </a:prstGeom>
                <a:blipFill>
                  <a:blip r:embed="rId4"/>
                  <a:stretch>
                    <a:fillRect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&lt;0,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&lt;0,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GB" altLang="en-US" sz="20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09"/>
                </a:xfrm>
                <a:prstGeom prst="rect">
                  <a:avLst/>
                </a:prstGeom>
                <a:blipFill>
                  <a:blip r:embed="rId5"/>
                  <a:stretch>
                    <a:fillRect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09"/>
                </a:xfrm>
                <a:prstGeom prst="rect">
                  <a:avLst/>
                </a:prstGeom>
                <a:blipFill>
                  <a:blip r:embed="rId6"/>
                  <a:stretch>
                    <a:fillRect l="-466"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61" y="2807"/>
                  <a:ext cx="1758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&lt;0,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1" y="2807"/>
                  <a:ext cx="1758" cy="309"/>
                </a:xfrm>
                <a:prstGeom prst="rect">
                  <a:avLst/>
                </a:prstGeom>
                <a:blipFill>
                  <a:blip r:embed="rId7"/>
                  <a:stretch>
                    <a:fillRect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606795" y="289686"/>
                <a:ext cx="4641024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dirty="0">
                    <a:latin typeface="+mn-lt"/>
                  </a:rPr>
                  <a:t>The diagram shows the graph of the function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en-US" sz="1800" dirty="0">
                  <a:latin typeface="+mn-lt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where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altLang="en-US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1800" dirty="0">
                    <a:latin typeface="+mn-lt"/>
                  </a:rPr>
                  <a:t>. The line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en-US" sz="1800" dirty="0">
                  <a:latin typeface="+mn-lt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is an axis of symmetry of the curve. Which of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the following is true about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en-US" sz="18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1800" dirty="0">
                    <a:latin typeface="+mn-lt"/>
                  </a:rPr>
                  <a:t>? 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795" y="289686"/>
                <a:ext cx="4641024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t="-4211" b="-9474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1853" y="4675166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F62669-B2E6-4DE2-B06B-750185FC88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7453" y="1572884"/>
            <a:ext cx="1989309" cy="193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247819" y="4530981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700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700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247819" y="5706255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blipFill>
                  <a:blip r:embed="rId5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98183" y="4530980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98183" y="5706255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606795" y="289686"/>
                <a:ext cx="4641024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700" dirty="0">
                    <a:latin typeface="+mn-lt"/>
                  </a:rPr>
                  <a:t>Which of the graphs shown below is most likely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700" dirty="0">
                    <a:latin typeface="+mn-lt"/>
                  </a:rPr>
                  <a:t>to be the graph with equation </a:t>
                </a:r>
                <a14:m>
                  <m:oMath xmlns:m="http://schemas.openxmlformats.org/officeDocument/2006/math">
                    <m:r>
                      <a:rPr lang="en-GB" altLang="en-US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17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altLang="en-US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17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altLang="en-US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17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altLang="en-US" sz="1700" dirty="0">
                    <a:latin typeface="+mn-lt"/>
                  </a:rPr>
                  <a:t>?</a:t>
                </a:r>
                <a:endParaRPr lang="en-US" altLang="en-US" sz="17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795" y="289686"/>
                <a:ext cx="4641024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l="-131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4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68124" y="5614974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B7E66A-80B2-4E3E-96E1-C4E161C3C2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571" y="1484890"/>
            <a:ext cx="1866913" cy="2955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B1EA6-03DE-48D3-A8C1-7C9D53B091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9992" y="1455695"/>
            <a:ext cx="2042337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7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247819" y="4530981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700"/>
                  <a:ext cx="1733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700"/>
                  <a:ext cx="1733" cy="309"/>
                </a:xfrm>
                <a:prstGeom prst="rect">
                  <a:avLst/>
                </a:prstGeom>
                <a:blipFill>
                  <a:blip r:embed="rId4"/>
                  <a:stretch>
                    <a:fillRect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247819" y="5706255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−72</m:t>
                      </m:r>
                    </m:oMath>
                  </a14:m>
                  <a:endParaRPr lang="en-GB" altLang="en-US" sz="20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09"/>
                </a:xfrm>
                <a:prstGeom prst="rect">
                  <a:avLst/>
                </a:prstGeom>
                <a:blipFill>
                  <a:blip r:embed="rId5"/>
                  <a:stretch>
                    <a:fillRect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98183" y="4530979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40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407"/>
                </a:xfrm>
                <a:prstGeom prst="rect">
                  <a:avLst/>
                </a:prstGeom>
                <a:blipFill>
                  <a:blip r:embed="rId6"/>
                  <a:stretch>
                    <a:fillRect b="-814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98183" y="5706255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40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407"/>
                </a:xfrm>
                <a:prstGeom prst="rect">
                  <a:avLst/>
                </a:prstGeom>
                <a:blipFill>
                  <a:blip r:embed="rId7"/>
                  <a:stretch>
                    <a:fillRect b="-6897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606795" y="289686"/>
            <a:ext cx="4641024" cy="115118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700" dirty="0">
                <a:latin typeface="+mn-lt"/>
              </a:rPr>
              <a:t>The diagram shows the graph of a parabola. What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700" dirty="0">
                <a:latin typeface="+mn-lt"/>
              </a:rPr>
              <a:t>is the equation of this graph?</a:t>
            </a:r>
            <a:endParaRPr lang="en-US" altLang="en-US" sz="17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5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68124" y="4402257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E8DFF-F8B3-469E-9BA1-7395A61F3C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9649" y="1569589"/>
            <a:ext cx="2334844" cy="256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2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195" y="2741"/>
                  <a:ext cx="1733" cy="26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dirty="0"/>
                    <a:t>b)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alt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alt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GB" alt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16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altLang="en-US" sz="1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GB" altLang="en-US" sz="16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95" y="2741"/>
                  <a:ext cx="1733" cy="262"/>
                </a:xfrm>
                <a:prstGeom prst="rect">
                  <a:avLst/>
                </a:prstGeom>
                <a:blipFill>
                  <a:blip r:embed="rId4"/>
                  <a:stretch>
                    <a:fillRect t="-5455" b="-2363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79"/>
                  <a:ext cx="1733" cy="26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dirty="0"/>
                    <a:t>d)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alt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alt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alt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sz="16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altLang="en-US" sz="1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GB" altLang="en-US" sz="16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79"/>
                  <a:ext cx="1733" cy="262"/>
                </a:xfrm>
                <a:prstGeom prst="rect">
                  <a:avLst/>
                </a:prstGeom>
                <a:blipFill>
                  <a:blip r:embed="rId5"/>
                  <a:stretch>
                    <a:fillRect t="-5455" b="-2363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610506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98" y="2806"/>
                  <a:ext cx="1661" cy="26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dirty="0"/>
                    <a:t>a)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alt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alt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GB" alt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alt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GB" altLang="en-US" sz="16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98" y="2806"/>
                  <a:ext cx="1661" cy="262"/>
                </a:xfrm>
                <a:prstGeom prst="rect">
                  <a:avLst/>
                </a:prstGeom>
                <a:blipFill>
                  <a:blip r:embed="rId6"/>
                  <a:stretch>
                    <a:fillRect t="-5455" b="-2363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9" y="2801"/>
                  <a:ext cx="1758" cy="26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dirty="0"/>
                    <a:t>c)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alt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alt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GB" alt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16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altLang="en-US" sz="1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GB" altLang="en-US" sz="16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9" y="2801"/>
                  <a:ext cx="1758" cy="262"/>
                </a:xfrm>
                <a:prstGeom prst="rect">
                  <a:avLst/>
                </a:prstGeom>
                <a:blipFill>
                  <a:blip r:embed="rId7"/>
                  <a:stretch>
                    <a:fillRect t="-5357" b="-2142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606795" y="289686"/>
                <a:ext cx="4641024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700" dirty="0">
                    <a:latin typeface="+mn-lt"/>
                  </a:rPr>
                  <a:t>The roots of a quadratic equation are </a:t>
                </a:r>
                <a14:m>
                  <m:oMath xmlns:m="http://schemas.openxmlformats.org/officeDocument/2006/math">
                    <m:r>
                      <a:rPr lang="en-GB" altLang="en-US" sz="17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sz="17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7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700" dirty="0">
                    <a:latin typeface="+mn-lt"/>
                  </a:rPr>
                  <a:t>.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700" dirty="0">
                    <a:latin typeface="+mn-lt"/>
                  </a:rPr>
                  <a:t>Which of the following could be the quadratic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700" dirty="0">
                    <a:latin typeface="+mn-lt"/>
                  </a:rPr>
                  <a:t>equation?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795" y="289686"/>
                <a:ext cx="4641024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6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1064" y="3512585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8874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D17925-98F6-4E04-B73D-986C07D9CE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A9F359-36B1-4534-9CD5-61FFBEEF92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FD32AA-676F-4832-A901-3DB66BE6846A}">
  <ds:schemaRefs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425</Words>
  <Application>Microsoft Office PowerPoint</Application>
  <PresentationFormat>On-screen Show (4:3)</PresentationFormat>
  <Paragraphs>46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Quadratic graphs (2.4)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Mr G Westwater (Staff)</cp:lastModifiedBy>
  <cp:revision>118</cp:revision>
  <dcterms:created xsi:type="dcterms:W3CDTF">2020-04-22T14:47:14Z</dcterms:created>
  <dcterms:modified xsi:type="dcterms:W3CDTF">2021-04-14T20:18:41Z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