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0D4FCC-C412-448F-8472-C76286502EAE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4E773F-105D-4090-8ACE-332086BE00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256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14/04/2021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8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3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8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Relationship Id="rId9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3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Relationship Id="rId9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7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42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Relationship Id="rId9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52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Relationship Id="rId9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57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EEC92-A3CC-4907-B769-49B87C7F2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390874"/>
            <a:ext cx="7886700" cy="1325563"/>
          </a:xfrm>
        </p:spPr>
        <p:txBody>
          <a:bodyPr/>
          <a:lstStyle/>
          <a:p>
            <a:pPr algn="ctr"/>
            <a:r>
              <a:rPr lang="en-GB" b="1" dirty="0" smtClean="0"/>
              <a:t>Expanding brackets (2.2</a:t>
            </a:r>
            <a:r>
              <a:rPr lang="en-GB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46153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65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−5</m:t>
                      </m:r>
                    </m:oMath>
                  </a14:m>
                  <a:endParaRPr lang="en-GB" altLang="en-US" sz="27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65"/>
                  <a:ext cx="1733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01825" y="436577"/>
                <a:ext cx="4432968" cy="813580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dirty="0" smtClean="0">
                    <a:latin typeface="+mn-lt"/>
                  </a:rPr>
                  <a:t>Simplify</a:t>
                </a:r>
                <a:r>
                  <a:rPr lang="en-US" altLang="en-US" sz="2800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r>
                      <a:rPr lang="en-GB" altLang="en-US" sz="2800" i="1" smtClean="0">
                        <a:latin typeface="Cambria Math" panose="02040503050406030204" pitchFamily="18" charset="0"/>
                      </a:rPr>
                      <m:t>3</m:t>
                    </m:r>
                    <m:d>
                      <m:dPr>
                        <m:ctrlPr>
                          <a:rPr lang="en-GB" alt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altLang="en-US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altLang="en-US" sz="28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altLang="en-US" sz="2800" b="0" i="1" smtClean="0">
                        <a:latin typeface="Cambria Math" panose="02040503050406030204" pitchFamily="18" charset="0"/>
                      </a:rPr>
                      <m:t>−4(</m:t>
                    </m:r>
                    <m:r>
                      <a:rPr lang="en-GB" alt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800" b="0" i="1" smtClean="0">
                        <a:latin typeface="Cambria Math" panose="02040503050406030204" pitchFamily="18" charset="0"/>
                      </a:rPr>
                      <m:t>−2)</m:t>
                    </m:r>
                  </m:oMath>
                </a14:m>
                <a:endParaRPr lang="en-US" altLang="en-US" sz="28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825" y="436577"/>
                <a:ext cx="4432968" cy="813580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l="-3018" b="-2963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796872" y="3481783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1743256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b)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+16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65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d)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−16</m:t>
                      </m:r>
                    </m:oMath>
                  </a14:m>
                  <a:endParaRPr lang="en-GB" altLang="en-US" sz="27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65"/>
                  <a:ext cx="1733" cy="393"/>
                </a:xfrm>
                <a:prstGeom prst="rect">
                  <a:avLst/>
                </a:prstGeom>
                <a:blipFill>
                  <a:blip r:embed="rId5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a)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+16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l="-2797"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c)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−16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721"/>
                  <a:ext cx="1758" cy="393"/>
                </a:xfrm>
                <a:prstGeom prst="rect">
                  <a:avLst/>
                </a:prstGeom>
                <a:blipFill>
                  <a:blip r:embed="rId7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01825" y="436577"/>
                <a:ext cx="4432968" cy="813580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dirty="0" smtClean="0">
                    <a:latin typeface="+mn-lt"/>
                  </a:rPr>
                  <a:t>Expand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alt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altLang="en-US" sz="2800" b="0" i="1" smtClean="0">
                                <a:latin typeface="Cambria Math" panose="02040503050406030204" pitchFamily="18" charset="0"/>
                              </a:rPr>
                              <m:t>−4</m:t>
                            </m:r>
                          </m:e>
                        </m:d>
                      </m:e>
                      <m:sup>
                        <m:r>
                          <a:rPr lang="en-GB" alt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altLang="en-US" sz="28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825" y="436577"/>
                <a:ext cx="4432968" cy="813580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b="-2963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796872" y="3481783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165368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9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+16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65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(3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−4)(3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−4)</m:t>
                      </m:r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65"/>
                  <a:ext cx="1733" cy="357"/>
                </a:xfrm>
                <a:prstGeom prst="rect">
                  <a:avLst/>
                </a:prstGeom>
                <a:blipFill>
                  <a:blip r:embed="rId5"/>
                  <a:stretch>
                    <a:fillRect l="-2350" t="-9333" r="-855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9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−16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8" y="2783"/>
                  <a:ext cx="1786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9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−24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+16</m:t>
                      </m:r>
                    </m:oMath>
                  </a14:m>
                  <a:endParaRPr lang="en-GB" altLang="en-US" sz="24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8" y="2783"/>
                  <a:ext cx="1786" cy="357"/>
                </a:xfrm>
                <a:prstGeom prst="rect">
                  <a:avLst/>
                </a:prstGeom>
                <a:blipFill>
                  <a:blip r:embed="rId7"/>
                  <a:stretch>
                    <a:fillRect t="-9211" b="-30263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01825" y="436577"/>
                <a:ext cx="4432968" cy="813580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800" dirty="0" smtClean="0">
                    <a:latin typeface="+mn-lt"/>
                  </a:rPr>
                  <a:t>Expand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alt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GB" altLang="en-US" sz="2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GB" altLang="en-US" sz="2800" b="0" i="1" smtClean="0">
                                <a:latin typeface="Cambria Math" panose="02040503050406030204" pitchFamily="18" charset="0"/>
                              </a:rPr>
                              <m:t>−4</m:t>
                            </m:r>
                          </m:e>
                        </m:d>
                      </m:e>
                      <m:sup>
                        <m:r>
                          <a:rPr lang="en-GB" altLang="en-US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altLang="en-US" sz="28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825" y="436577"/>
                <a:ext cx="4432968" cy="813580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b="-2963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11853" y="4675166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1294946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−4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65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65"/>
                  <a:ext cx="1733" cy="357"/>
                </a:xfrm>
                <a:prstGeom prst="rect">
                  <a:avLst/>
                </a:prstGeom>
                <a:blipFill>
                  <a:blip r:embed="rId5"/>
                  <a:stretch>
                    <a:fillRect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8" y="2783"/>
                  <a:ext cx="1786" cy="40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 smtClean="0"/>
                    <a:t>c)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8" y="2783"/>
                  <a:ext cx="1786" cy="405"/>
                </a:xfrm>
                <a:prstGeom prst="rect">
                  <a:avLst/>
                </a:prstGeom>
                <a:blipFill>
                  <a:blip r:embed="rId7"/>
                  <a:stretch>
                    <a:fillRect t="-11628" b="-3139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01825" y="436577"/>
                <a:ext cx="4432968" cy="1113662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+3)(</m:t>
                    </m:r>
                    <m:sSup>
                      <m:sSup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r>
                  <a:rPr lang="en-US" altLang="en-US" sz="2000" dirty="0" smtClean="0">
                    <a:latin typeface="+mn-lt"/>
                  </a:rPr>
                  <a:t> is expanded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a</a:t>
                </a:r>
                <a:r>
                  <a:rPr lang="en-US" altLang="en-US" sz="2000" dirty="0" smtClean="0">
                    <a:latin typeface="+mn-lt"/>
                  </a:rPr>
                  <a:t>nd simplified. What is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en-US" sz="2000" dirty="0" smtClean="0">
                    <a:latin typeface="+mn-lt"/>
                  </a:rPr>
                  <a:t> term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i</a:t>
                </a:r>
                <a:r>
                  <a:rPr lang="en-US" altLang="en-US" sz="2000" dirty="0" smtClean="0">
                    <a:latin typeface="+mn-lt"/>
                  </a:rPr>
                  <a:t>n the answer?</a:t>
                </a:r>
                <a:endParaRPr lang="en-US" alt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825" y="436577"/>
                <a:ext cx="4432968" cy="1113662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b="-4348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5034793" y="467581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4185004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−5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65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65"/>
                  <a:ext cx="1733" cy="357"/>
                </a:xfrm>
                <a:prstGeom prst="rect">
                  <a:avLst/>
                </a:prstGeom>
                <a:blipFill>
                  <a:blip r:embed="rId5"/>
                  <a:stretch>
                    <a:fillRect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8" y="2783"/>
                  <a:ext cx="1786" cy="40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 smtClean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800" b="0" i="0" smtClean="0"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8" y="2783"/>
                  <a:ext cx="1786" cy="405"/>
                </a:xfrm>
                <a:prstGeom prst="rect">
                  <a:avLst/>
                </a:prstGeom>
                <a:blipFill>
                  <a:blip r:embed="rId7"/>
                  <a:stretch>
                    <a:fillRect t="-11628" b="-3139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01825" y="436577"/>
                <a:ext cx="4432968" cy="1113662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−5)(</m:t>
                    </m:r>
                    <m:sSup>
                      <m:sSup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+2)</m:t>
                    </m:r>
                  </m:oMath>
                </a14:m>
                <a:r>
                  <a:rPr lang="en-US" altLang="en-US" sz="2000" dirty="0" smtClean="0">
                    <a:latin typeface="+mn-lt"/>
                  </a:rPr>
                  <a:t> is expanded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a</a:t>
                </a:r>
                <a:r>
                  <a:rPr lang="en-US" altLang="en-US" sz="2000" dirty="0" smtClean="0">
                    <a:latin typeface="+mn-lt"/>
                  </a:rPr>
                  <a:t>nd simplified. What is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alt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en-US" sz="2000" dirty="0" smtClean="0">
                    <a:latin typeface="+mn-lt"/>
                  </a:rPr>
                  <a:t> term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i</a:t>
                </a:r>
                <a:r>
                  <a:rPr lang="en-US" altLang="en-US" sz="2000" dirty="0" smtClean="0">
                    <a:latin typeface="+mn-lt"/>
                  </a:rPr>
                  <a:t>n the answer?</a:t>
                </a:r>
                <a:endParaRPr lang="en-US" alt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825" y="436577"/>
                <a:ext cx="4432968" cy="1113662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b="-4348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5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30775" y="4723737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978400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3728636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b)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+12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+8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l="-2226"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3728636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65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d)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+6</m:t>
                      </m:r>
                      <m:sSup>
                        <m:sSupPr>
                          <m:ctrlP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+6</m:t>
                      </m:r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65"/>
                  <a:ext cx="1733" cy="357"/>
                </a:xfrm>
                <a:prstGeom prst="rect">
                  <a:avLst/>
                </a:prstGeom>
                <a:blipFill>
                  <a:blip r:embed="rId5"/>
                  <a:stretch>
                    <a:fillRect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369114" y="3610506"/>
            <a:ext cx="3982241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a)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+6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+8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l="-1003"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369113" y="4785780"/>
            <a:ext cx="3982241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8" y="2783"/>
                  <a:ext cx="1786" cy="40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 smtClean="0"/>
                    <a:t>c)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+8</m:t>
                      </m:r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8" y="2783"/>
                  <a:ext cx="1786" cy="405"/>
                </a:xfrm>
                <a:prstGeom prst="rect">
                  <a:avLst/>
                </a:prstGeom>
                <a:blipFill>
                  <a:blip r:embed="rId7"/>
                  <a:stretch>
                    <a:fillRect t="-11628" b="-3139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01825" y="436577"/>
                <a:ext cx="4432968" cy="631594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800" b="0" dirty="0" smtClean="0"/>
                  <a:t>Expand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alt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altLang="en-US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altLang="en-US" sz="2800" b="0" i="1" smtClean="0">
                                <a:latin typeface="Cambria Math" panose="02040503050406030204" pitchFamily="18" charset="0"/>
                              </a:rPr>
                              <m:t>+2</m:t>
                            </m:r>
                          </m:e>
                        </m:d>
                      </m:e>
                      <m:sup>
                        <m:r>
                          <a:rPr lang="en-GB" altLang="en-US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altLang="en-US" sz="28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825" y="436577"/>
                <a:ext cx="4432968" cy="631594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t="-2857" b="-15238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6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58307" y="3500537"/>
            <a:ext cx="468351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785128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65"/>
                  <a:ext cx="1733" cy="35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400" dirty="0" smtClean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GB" alt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a14:m>
                  <a:endParaRPr lang="en-GB" altLang="en-US" sz="24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65"/>
                  <a:ext cx="1733" cy="357"/>
                </a:xfrm>
                <a:prstGeom prst="rect">
                  <a:avLst/>
                </a:prstGeom>
                <a:blipFill>
                  <a:blip r:embed="rId5"/>
                  <a:stretch>
                    <a:fillRect t="-9333" b="-32000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 smtClean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48" y="2783"/>
                  <a:ext cx="1786" cy="40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800" dirty="0" smtClean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alt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a14:m>
                  <a:endParaRPr lang="en-GB" altLang="en-US" sz="28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48" y="2783"/>
                  <a:ext cx="1786" cy="405"/>
                </a:xfrm>
                <a:prstGeom prst="rect">
                  <a:avLst/>
                </a:prstGeom>
                <a:blipFill>
                  <a:blip r:embed="rId7"/>
                  <a:stretch>
                    <a:fillRect t="-11628" b="-3139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601825" y="436577"/>
                <a:ext cx="4432968" cy="1113662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+2)(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−2)(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r>
                  <a:rPr lang="en-US" altLang="en-US" sz="2000" dirty="0" smtClean="0">
                    <a:latin typeface="+mn-lt"/>
                  </a:rPr>
                  <a:t> is expanded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a</a:t>
                </a:r>
                <a:r>
                  <a:rPr lang="en-US" altLang="en-US" sz="2000" dirty="0" smtClean="0">
                    <a:latin typeface="+mn-lt"/>
                  </a:rPr>
                  <a:t>nd simplified. What is the </a:t>
                </a:r>
                <a14:m>
                  <m:oMath xmlns:m="http://schemas.openxmlformats.org/officeDocument/2006/math">
                    <m:r>
                      <a:rPr lang="en-GB" alt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en-US" sz="2000" dirty="0" smtClean="0">
                    <a:latin typeface="+mn-lt"/>
                  </a:rPr>
                  <a:t> term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latin typeface="+mn-lt"/>
                  </a:rPr>
                  <a:t>i</a:t>
                </a:r>
                <a:r>
                  <a:rPr lang="en-US" altLang="en-US" sz="2000" dirty="0" smtClean="0">
                    <a:latin typeface="+mn-lt"/>
                  </a:rPr>
                  <a:t>n the answer?</a:t>
                </a:r>
                <a:endParaRPr lang="en-US" altLang="en-US" sz="20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825" y="436577"/>
                <a:ext cx="4432968" cy="1113662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 b="-4348"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7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830775" y="4723737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2534906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3AABEF5-0C4B-4724-B9D2-98CB2E7B1E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BE9DA6F-5A2B-4842-8995-394E4EA8797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A00C65-7D80-4A8C-A453-B5F86607778D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1274</TotalTime>
  <Words>416</Words>
  <Application>Microsoft Office PowerPoint</Application>
  <PresentationFormat>On-screen Show (4:3)</PresentationFormat>
  <Paragraphs>49</Paragraphs>
  <Slides>8</Slides>
  <Notes>0</Notes>
  <HiddenSlides>0</HiddenSlides>
  <MMClips>7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 Theme</vt:lpstr>
      <vt:lpstr>Expanding brackets (2.2)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Mr G Westwater (Staff)</cp:lastModifiedBy>
  <cp:revision>136</cp:revision>
  <dcterms:created xsi:type="dcterms:W3CDTF">2020-04-22T14:47:14Z</dcterms:created>
  <dcterms:modified xsi:type="dcterms:W3CDTF">2021-04-14T20:05:46Z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