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DCCA9"/>
    <a:srgbClr val="006600"/>
    <a:srgbClr val="FFCC99"/>
    <a:srgbClr val="FF3300"/>
    <a:srgbClr val="CCCCFF"/>
    <a:srgbClr val="A50021"/>
    <a:srgbClr val="FFFFCC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94ADF-6854-472D-9D91-887B699CAC06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4CD9-F56F-46D9-9D61-F5559C1DF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9G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2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Transformation type 1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This stretches the graph vertically by a factor ‘a’.</a:t>
            </a:r>
            <a:endParaRPr lang="en-GB" altLang="en-US" sz="1600" b="1" u="sng">
              <a:latin typeface="Comic Sans MS" pitchFamily="66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81000" y="3200400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46288" y="3200400"/>
          <a:ext cx="1219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672808" imgH="203112" progId="Equation.DSMT4">
                  <p:embed/>
                </p:oleObj>
              </mc:Choice>
              <mc:Fallback>
                <p:oleObj name="Equation" r:id="rId5" imgW="672808" imgH="203112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200400"/>
                        <a:ext cx="1219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524000" y="3352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81000" y="4495800"/>
          <a:ext cx="12207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672808" imgH="203112" progId="Equation.DSMT4">
                  <p:embed/>
                </p:oleObj>
              </mc:Choice>
              <mc:Fallback>
                <p:oleObj name="Equation" r:id="rId7" imgW="672808" imgH="203112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2207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8" name="Rectangle 25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1" name="Rectangle 28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2" name="Rectangle 29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545" name="Freeform 42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4" name="Line 100"/>
          <p:cNvSpPr>
            <a:spLocks noChangeShapeType="1"/>
          </p:cNvSpPr>
          <p:nvPr/>
        </p:nvSpPr>
        <p:spPr bwMode="auto">
          <a:xfrm>
            <a:off x="1752600" y="4648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06" name="Text Box 102"/>
          <p:cNvSpPr txBox="1">
            <a:spLocks noChangeArrowheads="1"/>
          </p:cNvSpPr>
          <p:nvPr/>
        </p:nvSpPr>
        <p:spPr bwMode="auto">
          <a:xfrm>
            <a:off x="2362200" y="4343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Reflection in the x axis</a:t>
            </a:r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7510463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7510463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78200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7199313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3" name="Rectangle 109"/>
          <p:cNvSpPr>
            <a:spLocks noChangeArrowheads="1"/>
          </p:cNvSpPr>
          <p:nvPr/>
        </p:nvSpPr>
        <p:spPr bwMode="auto">
          <a:xfrm>
            <a:off x="6889750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6578600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6269038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5957888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56483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5648325" y="4303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5648325" y="4090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5648325" y="3878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648325" y="3665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78200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3" name="Rectangle 119"/>
          <p:cNvSpPr>
            <a:spLocks noChangeArrowheads="1"/>
          </p:cNvSpPr>
          <p:nvPr/>
        </p:nvSpPr>
        <p:spPr bwMode="auto">
          <a:xfrm>
            <a:off x="7199313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4" name="Rectangle 120"/>
          <p:cNvSpPr>
            <a:spLocks noChangeArrowheads="1"/>
          </p:cNvSpPr>
          <p:nvPr/>
        </p:nvSpPr>
        <p:spPr bwMode="auto">
          <a:xfrm>
            <a:off x="6889750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6578600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6269038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7" name="Rectangle 123"/>
          <p:cNvSpPr>
            <a:spLocks noChangeArrowheads="1"/>
          </p:cNvSpPr>
          <p:nvPr/>
        </p:nvSpPr>
        <p:spPr bwMode="auto">
          <a:xfrm>
            <a:off x="5957888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56483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5648325" y="4090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30" name="Line 126"/>
          <p:cNvSpPr>
            <a:spLocks noChangeShapeType="1"/>
          </p:cNvSpPr>
          <p:nvPr/>
        </p:nvSpPr>
        <p:spPr bwMode="auto">
          <a:xfrm>
            <a:off x="5648325" y="3452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5397500" y="3506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5343525" y="4357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633" name="Text Box 129"/>
          <p:cNvSpPr txBox="1">
            <a:spLocks noChangeArrowheads="1"/>
          </p:cNvSpPr>
          <p:nvPr/>
        </p:nvSpPr>
        <p:spPr bwMode="auto">
          <a:xfrm>
            <a:off x="6086475" y="4073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6669088" y="4073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635" name="Text Box 131"/>
          <p:cNvSpPr txBox="1">
            <a:spLocks noChangeArrowheads="1"/>
          </p:cNvSpPr>
          <p:nvPr/>
        </p:nvSpPr>
        <p:spPr bwMode="auto">
          <a:xfrm>
            <a:off x="7285038" y="4073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636" name="Text Box 132"/>
          <p:cNvSpPr txBox="1">
            <a:spLocks noChangeArrowheads="1"/>
          </p:cNvSpPr>
          <p:nvPr/>
        </p:nvSpPr>
        <p:spPr bwMode="auto">
          <a:xfrm>
            <a:off x="7916863" y="4071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637" name="Text Box 133"/>
          <p:cNvSpPr txBox="1">
            <a:spLocks noChangeArrowheads="1"/>
          </p:cNvSpPr>
          <p:nvPr/>
        </p:nvSpPr>
        <p:spPr bwMode="auto">
          <a:xfrm>
            <a:off x="5505450" y="3148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638" name="Text Box 134"/>
          <p:cNvSpPr txBox="1">
            <a:spLocks noChangeArrowheads="1"/>
          </p:cNvSpPr>
          <p:nvPr/>
        </p:nvSpPr>
        <p:spPr bwMode="auto">
          <a:xfrm>
            <a:off x="8042275" y="3908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639" name="Text Box 135"/>
          <p:cNvSpPr txBox="1">
            <a:spLocks noChangeArrowheads="1"/>
          </p:cNvSpPr>
          <p:nvPr/>
        </p:nvSpPr>
        <p:spPr bwMode="auto">
          <a:xfrm>
            <a:off x="7239000" y="3200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1640" name="Text Box 136"/>
          <p:cNvSpPr txBox="1">
            <a:spLocks noChangeArrowheads="1"/>
          </p:cNvSpPr>
          <p:nvPr/>
        </p:nvSpPr>
        <p:spPr bwMode="auto">
          <a:xfrm>
            <a:off x="5397500" y="3927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641" name="Freeform 137"/>
          <p:cNvSpPr>
            <a:spLocks/>
          </p:cNvSpPr>
          <p:nvPr/>
        </p:nvSpPr>
        <p:spPr bwMode="auto">
          <a:xfrm flipH="1">
            <a:off x="5638800" y="3657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1642" name="Object 138"/>
          <p:cNvGraphicFramePr>
            <a:graphicFrameLocks noChangeAspect="1"/>
          </p:cNvGraphicFramePr>
          <p:nvPr/>
        </p:nvGraphicFramePr>
        <p:xfrm>
          <a:off x="323850" y="5638800"/>
          <a:ext cx="133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736600" imgH="203200" progId="Equation.DSMT4">
                  <p:embed/>
                </p:oleObj>
              </mc:Choice>
              <mc:Fallback>
                <p:oleObj name="Equation" r:id="rId9" imgW="736600" imgH="203200" progId="Equation.DSMT4">
                  <p:embed/>
                  <p:pic>
                    <p:nvPicPr>
                      <p:cNvPr id="21642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638800"/>
                        <a:ext cx="1335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43" name="Line 139"/>
          <p:cNvSpPr>
            <a:spLocks noChangeShapeType="1"/>
          </p:cNvSpPr>
          <p:nvPr/>
        </p:nvSpPr>
        <p:spPr bwMode="auto">
          <a:xfrm>
            <a:off x="17526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44" name="Text Box 140"/>
          <p:cNvSpPr txBox="1">
            <a:spLocks noChangeArrowheads="1"/>
          </p:cNvSpPr>
          <p:nvPr/>
        </p:nvSpPr>
        <p:spPr bwMode="auto">
          <a:xfrm>
            <a:off x="2362200" y="5486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Reflection in the y axis</a:t>
            </a:r>
          </a:p>
        </p:txBody>
      </p:sp>
      <p:sp>
        <p:nvSpPr>
          <p:cNvPr id="21645" name="Rectangle 141"/>
          <p:cNvSpPr>
            <a:spLocks noChangeArrowheads="1"/>
          </p:cNvSpPr>
          <p:nvPr/>
        </p:nvSpPr>
        <p:spPr bwMode="auto">
          <a:xfrm>
            <a:off x="7510463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7510463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78200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8" name="Rectangle 144"/>
          <p:cNvSpPr>
            <a:spLocks noChangeArrowheads="1"/>
          </p:cNvSpPr>
          <p:nvPr/>
        </p:nvSpPr>
        <p:spPr bwMode="auto">
          <a:xfrm>
            <a:off x="7199313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49" name="Rectangle 145"/>
          <p:cNvSpPr>
            <a:spLocks noChangeArrowheads="1"/>
          </p:cNvSpPr>
          <p:nvPr/>
        </p:nvSpPr>
        <p:spPr bwMode="auto">
          <a:xfrm>
            <a:off x="6889750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0" name="Rectangle 146"/>
          <p:cNvSpPr>
            <a:spLocks noChangeArrowheads="1"/>
          </p:cNvSpPr>
          <p:nvPr/>
        </p:nvSpPr>
        <p:spPr bwMode="auto">
          <a:xfrm>
            <a:off x="6578600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1" name="Rectangle 147"/>
          <p:cNvSpPr>
            <a:spLocks noChangeArrowheads="1"/>
          </p:cNvSpPr>
          <p:nvPr/>
        </p:nvSpPr>
        <p:spPr bwMode="auto">
          <a:xfrm>
            <a:off x="6269038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2" name="Rectangle 148"/>
          <p:cNvSpPr>
            <a:spLocks noChangeArrowheads="1"/>
          </p:cNvSpPr>
          <p:nvPr/>
        </p:nvSpPr>
        <p:spPr bwMode="auto">
          <a:xfrm>
            <a:off x="5957888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3" name="Rectangle 149"/>
          <p:cNvSpPr>
            <a:spLocks noChangeArrowheads="1"/>
          </p:cNvSpPr>
          <p:nvPr/>
        </p:nvSpPr>
        <p:spPr bwMode="auto">
          <a:xfrm>
            <a:off x="56483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4" name="Rectangle 150"/>
          <p:cNvSpPr>
            <a:spLocks noChangeArrowheads="1"/>
          </p:cNvSpPr>
          <p:nvPr/>
        </p:nvSpPr>
        <p:spPr bwMode="auto">
          <a:xfrm>
            <a:off x="5648325" y="620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5648325" y="599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6" name="Rectangle 152"/>
          <p:cNvSpPr>
            <a:spLocks noChangeArrowheads="1"/>
          </p:cNvSpPr>
          <p:nvPr/>
        </p:nvSpPr>
        <p:spPr bwMode="auto">
          <a:xfrm>
            <a:off x="5648325" y="578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5648325" y="557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78200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59" name="Rectangle 155"/>
          <p:cNvSpPr>
            <a:spLocks noChangeArrowheads="1"/>
          </p:cNvSpPr>
          <p:nvPr/>
        </p:nvSpPr>
        <p:spPr bwMode="auto">
          <a:xfrm>
            <a:off x="7199313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0" name="Rectangle 156"/>
          <p:cNvSpPr>
            <a:spLocks noChangeArrowheads="1"/>
          </p:cNvSpPr>
          <p:nvPr/>
        </p:nvSpPr>
        <p:spPr bwMode="auto">
          <a:xfrm>
            <a:off x="6889750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6578600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2" name="Rectangle 158"/>
          <p:cNvSpPr>
            <a:spLocks noChangeArrowheads="1"/>
          </p:cNvSpPr>
          <p:nvPr/>
        </p:nvSpPr>
        <p:spPr bwMode="auto">
          <a:xfrm>
            <a:off x="6269038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3" name="Rectangle 159"/>
          <p:cNvSpPr>
            <a:spLocks noChangeArrowheads="1"/>
          </p:cNvSpPr>
          <p:nvPr/>
        </p:nvSpPr>
        <p:spPr bwMode="auto">
          <a:xfrm>
            <a:off x="5957888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4" name="Rectangle 160"/>
          <p:cNvSpPr>
            <a:spLocks noChangeArrowheads="1"/>
          </p:cNvSpPr>
          <p:nvPr/>
        </p:nvSpPr>
        <p:spPr bwMode="auto">
          <a:xfrm>
            <a:off x="56483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1665" name="Line 161"/>
          <p:cNvSpPr>
            <a:spLocks noChangeShapeType="1"/>
          </p:cNvSpPr>
          <p:nvPr/>
        </p:nvSpPr>
        <p:spPr bwMode="auto">
          <a:xfrm>
            <a:off x="5648325" y="599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66" name="Line 162"/>
          <p:cNvSpPr>
            <a:spLocks noChangeShapeType="1"/>
          </p:cNvSpPr>
          <p:nvPr/>
        </p:nvSpPr>
        <p:spPr bwMode="auto">
          <a:xfrm>
            <a:off x="5648325" y="535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67" name="Text Box 163"/>
          <p:cNvSpPr txBox="1">
            <a:spLocks noChangeArrowheads="1"/>
          </p:cNvSpPr>
          <p:nvPr/>
        </p:nvSpPr>
        <p:spPr bwMode="auto">
          <a:xfrm>
            <a:off x="5397500" y="541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1668" name="Text Box 164"/>
          <p:cNvSpPr txBox="1">
            <a:spLocks noChangeArrowheads="1"/>
          </p:cNvSpPr>
          <p:nvPr/>
        </p:nvSpPr>
        <p:spPr bwMode="auto">
          <a:xfrm>
            <a:off x="5343525" y="626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1669" name="Text Box 165"/>
          <p:cNvSpPr txBox="1">
            <a:spLocks noChangeArrowheads="1"/>
          </p:cNvSpPr>
          <p:nvPr/>
        </p:nvSpPr>
        <p:spPr bwMode="auto">
          <a:xfrm>
            <a:off x="6086475" y="597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1670" name="Text Box 166"/>
          <p:cNvSpPr txBox="1">
            <a:spLocks noChangeArrowheads="1"/>
          </p:cNvSpPr>
          <p:nvPr/>
        </p:nvSpPr>
        <p:spPr bwMode="auto">
          <a:xfrm>
            <a:off x="6669088" y="597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1671" name="Text Box 167"/>
          <p:cNvSpPr txBox="1">
            <a:spLocks noChangeArrowheads="1"/>
          </p:cNvSpPr>
          <p:nvPr/>
        </p:nvSpPr>
        <p:spPr bwMode="auto">
          <a:xfrm>
            <a:off x="7285038" y="597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1672" name="Text Box 168"/>
          <p:cNvSpPr txBox="1">
            <a:spLocks noChangeArrowheads="1"/>
          </p:cNvSpPr>
          <p:nvPr/>
        </p:nvSpPr>
        <p:spPr bwMode="auto">
          <a:xfrm>
            <a:off x="7916863" y="597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1673" name="Text Box 169"/>
          <p:cNvSpPr txBox="1">
            <a:spLocks noChangeArrowheads="1"/>
          </p:cNvSpPr>
          <p:nvPr/>
        </p:nvSpPr>
        <p:spPr bwMode="auto">
          <a:xfrm>
            <a:off x="5505450" y="505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1674" name="Text Box 170"/>
          <p:cNvSpPr txBox="1">
            <a:spLocks noChangeArrowheads="1"/>
          </p:cNvSpPr>
          <p:nvPr/>
        </p:nvSpPr>
        <p:spPr bwMode="auto">
          <a:xfrm>
            <a:off x="8042275" y="581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1675" name="Text Box 171"/>
          <p:cNvSpPr txBox="1">
            <a:spLocks noChangeArrowheads="1"/>
          </p:cNvSpPr>
          <p:nvPr/>
        </p:nvSpPr>
        <p:spPr bwMode="auto">
          <a:xfrm>
            <a:off x="7239000" y="5105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sin(-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5397500" y="583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1677" name="Freeform 173"/>
          <p:cNvSpPr>
            <a:spLocks/>
          </p:cNvSpPr>
          <p:nvPr/>
        </p:nvSpPr>
        <p:spPr bwMode="auto">
          <a:xfrm flipH="1">
            <a:off x="5638800" y="556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678" name="Text Box 174"/>
          <p:cNvSpPr txBox="1">
            <a:spLocks noChangeArrowheads="1"/>
          </p:cNvSpPr>
          <p:nvPr/>
        </p:nvSpPr>
        <p:spPr bwMode="auto">
          <a:xfrm>
            <a:off x="457200" y="4953000"/>
            <a:ext cx="3733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(all the y values will ‘swap sign’)</a:t>
            </a:r>
          </a:p>
        </p:txBody>
      </p:sp>
      <p:sp>
        <p:nvSpPr>
          <p:cNvPr id="21679" name="Text Box 175"/>
          <p:cNvSpPr txBox="1">
            <a:spLocks noChangeArrowheads="1"/>
          </p:cNvSpPr>
          <p:nvPr/>
        </p:nvSpPr>
        <p:spPr bwMode="auto">
          <a:xfrm>
            <a:off x="0" y="6172200"/>
            <a:ext cx="464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(You get the same y values for the reversed x value. -90 gives the result 90 would have)</a:t>
            </a: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6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2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2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2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2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4" grpId="0" animBg="1"/>
      <p:bldP spid="21606" grpId="0"/>
      <p:bldP spid="21609" grpId="0"/>
      <p:bldP spid="21610" grpId="0"/>
      <p:bldP spid="21611" grpId="0"/>
      <p:bldP spid="21612" grpId="0"/>
      <p:bldP spid="21613" grpId="0"/>
      <p:bldP spid="21614" grpId="0"/>
      <p:bldP spid="21615" grpId="0"/>
      <p:bldP spid="21616" grpId="0"/>
      <p:bldP spid="21617" grpId="0"/>
      <p:bldP spid="21618" grpId="0"/>
      <p:bldP spid="21619" grpId="0"/>
      <p:bldP spid="21620" grpId="0"/>
      <p:bldP spid="21621" grpId="0"/>
      <p:bldP spid="21622" grpId="0"/>
      <p:bldP spid="21623" grpId="0"/>
      <p:bldP spid="21624" grpId="0"/>
      <p:bldP spid="21625" grpId="0"/>
      <p:bldP spid="21626" grpId="0"/>
      <p:bldP spid="21627" grpId="0"/>
      <p:bldP spid="21628" grpId="0"/>
      <p:bldP spid="21629" grpId="0" animBg="1"/>
      <p:bldP spid="21630" grpId="0" animBg="1"/>
      <p:bldP spid="21631" grpId="0"/>
      <p:bldP spid="21632" grpId="0"/>
      <p:bldP spid="21633" grpId="0"/>
      <p:bldP spid="21634" grpId="0"/>
      <p:bldP spid="21635" grpId="0"/>
      <p:bldP spid="21636" grpId="0"/>
      <p:bldP spid="21637" grpId="0"/>
      <p:bldP spid="21638" grpId="0"/>
      <p:bldP spid="21639" grpId="0" animBg="1"/>
      <p:bldP spid="21640" grpId="0"/>
      <p:bldP spid="21641" grpId="0" animBg="1"/>
      <p:bldP spid="21643" grpId="0" animBg="1"/>
      <p:bldP spid="21644" grpId="0"/>
      <p:bldP spid="21645" grpId="0"/>
      <p:bldP spid="21646" grpId="0"/>
      <p:bldP spid="21647" grpId="0"/>
      <p:bldP spid="21648" grpId="0"/>
      <p:bldP spid="21649" grpId="0"/>
      <p:bldP spid="21650" grpId="0"/>
      <p:bldP spid="21651" grpId="0"/>
      <p:bldP spid="21652" grpId="0"/>
      <p:bldP spid="21653" grpId="0"/>
      <p:bldP spid="21654" grpId="0"/>
      <p:bldP spid="21655" grpId="0"/>
      <p:bldP spid="21656" grpId="0"/>
      <p:bldP spid="21657" grpId="0"/>
      <p:bldP spid="21658" grpId="0"/>
      <p:bldP spid="21659" grpId="0"/>
      <p:bldP spid="21660" grpId="0"/>
      <p:bldP spid="21661" grpId="0"/>
      <p:bldP spid="21662" grpId="0"/>
      <p:bldP spid="21663" grpId="0"/>
      <p:bldP spid="21664" grpId="0"/>
      <p:bldP spid="21665" grpId="0" animBg="1"/>
      <p:bldP spid="21666" grpId="0" animBg="1"/>
      <p:bldP spid="21667" grpId="0"/>
      <p:bldP spid="21668" grpId="0"/>
      <p:bldP spid="21669" grpId="0"/>
      <p:bldP spid="21670" grpId="0"/>
      <p:bldP spid="21671" grpId="0"/>
      <p:bldP spid="21672" grpId="0"/>
      <p:bldP spid="21673" grpId="0"/>
      <p:bldP spid="21674" grpId="0"/>
      <p:bldP spid="21675" grpId="0" animBg="1"/>
      <p:bldP spid="21676" grpId="0"/>
      <p:bldP spid="21677" grpId="0" animBg="1"/>
      <p:bldP spid="21678" grpId="0"/>
      <p:bldP spid="216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97" name="Group 121"/>
          <p:cNvGrpSpPr>
            <a:grpSpLocks/>
          </p:cNvGrpSpPr>
          <p:nvPr/>
        </p:nvGrpSpPr>
        <p:grpSpPr bwMode="auto">
          <a:xfrm>
            <a:off x="3810000" y="5562600"/>
            <a:ext cx="4768850" cy="1093788"/>
            <a:chOff x="2857" y="2190"/>
            <a:chExt cx="3004" cy="689"/>
          </a:xfrm>
        </p:grpSpPr>
        <p:sp>
          <p:nvSpPr>
            <p:cNvPr id="22648" name="Freeform 122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9" name="Arc 123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1" name="Rectangle 124"/>
          <p:cNvSpPr>
            <a:spLocks noChangeArrowheads="1"/>
          </p:cNvSpPr>
          <p:nvPr/>
        </p:nvSpPr>
        <p:spPr bwMode="auto">
          <a:xfrm>
            <a:off x="3657600" y="5334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4693" name="Group 117"/>
          <p:cNvGrpSpPr>
            <a:grpSpLocks/>
          </p:cNvGrpSpPr>
          <p:nvPr/>
        </p:nvGrpSpPr>
        <p:grpSpPr bwMode="auto">
          <a:xfrm flipV="1">
            <a:off x="3810000" y="3429000"/>
            <a:ext cx="4768850" cy="1093788"/>
            <a:chOff x="2857" y="2190"/>
            <a:chExt cx="3004" cy="689"/>
          </a:xfrm>
        </p:grpSpPr>
        <p:sp>
          <p:nvSpPr>
            <p:cNvPr id="22646" name="Freeform 118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7" name="Arc 119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3" name="Rectangle 120"/>
          <p:cNvSpPr>
            <a:spLocks noChangeArrowheads="1"/>
          </p:cNvSpPr>
          <p:nvPr/>
        </p:nvSpPr>
        <p:spPr bwMode="auto">
          <a:xfrm>
            <a:off x="3657600" y="3429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2534" name="Group 113"/>
          <p:cNvGrpSpPr>
            <a:grpSpLocks/>
          </p:cNvGrpSpPr>
          <p:nvPr/>
        </p:nvGrpSpPr>
        <p:grpSpPr bwMode="auto">
          <a:xfrm>
            <a:off x="3810000" y="1752600"/>
            <a:ext cx="4768850" cy="1093788"/>
            <a:chOff x="2857" y="2190"/>
            <a:chExt cx="3004" cy="689"/>
          </a:xfrm>
        </p:grpSpPr>
        <p:sp>
          <p:nvSpPr>
            <p:cNvPr id="22644" name="Freeform 114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45" name="Arc 115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2535" name="Rectangle 116"/>
          <p:cNvSpPr>
            <a:spLocks noChangeArrowheads="1"/>
          </p:cNvSpPr>
          <p:nvPr/>
        </p:nvSpPr>
        <p:spPr bwMode="auto">
          <a:xfrm>
            <a:off x="3657600" y="15240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  <a:r>
              <a:rPr lang="en-GB" altLang="en-US" sz="1600" b="1" u="sng">
                <a:latin typeface="Comic Sans MS" pitchFamily="66" charset="0"/>
              </a:rPr>
              <a:t>Transformation type 1</a:t>
            </a: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	This stretches the graph vertically by a factor ‘a’.</a:t>
            </a:r>
            <a:endParaRPr lang="en-GB" altLang="en-US" sz="1600" b="1" u="sng">
              <a:latin typeface="Comic Sans MS" pitchFamily="66" charset="0"/>
            </a:endParaRPr>
          </a:p>
        </p:txBody>
      </p:sp>
      <p:graphicFrame>
        <p:nvGraphicFramePr>
          <p:cNvPr id="22539" name="Object 5"/>
          <p:cNvGraphicFramePr>
            <a:graphicFrameLocks noChangeAspect="1"/>
          </p:cNvGraphicFramePr>
          <p:nvPr/>
        </p:nvGraphicFramePr>
        <p:xfrm>
          <a:off x="358775" y="3200400"/>
          <a:ext cx="1082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596641" imgH="203112" progId="Equation.DSMT4">
                  <p:embed/>
                </p:oleObj>
              </mc:Choice>
              <mc:Fallback>
                <p:oleObj name="Equation" r:id="rId3" imgW="596641" imgH="203112" progId="Equation.DSMT4">
                  <p:embed/>
                  <p:pic>
                    <p:nvPicPr>
                      <p:cNvPr id="2253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200400"/>
                        <a:ext cx="1082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6"/>
          <p:cNvGraphicFramePr>
            <a:graphicFrameLocks noChangeAspect="1"/>
          </p:cNvGraphicFramePr>
          <p:nvPr/>
        </p:nvGraphicFramePr>
        <p:xfrm>
          <a:off x="2035175" y="3200400"/>
          <a:ext cx="12652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698197" imgH="203112" progId="Equation.DSMT4">
                  <p:embed/>
                </p:oleObj>
              </mc:Choice>
              <mc:Fallback>
                <p:oleObj name="Equation" r:id="rId5" imgW="698197" imgH="203112" progId="Equation.DSMT4">
                  <p:embed/>
                  <p:pic>
                    <p:nvPicPr>
                      <p:cNvPr id="225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200400"/>
                        <a:ext cx="12652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Line 7"/>
          <p:cNvSpPr>
            <a:spLocks noChangeShapeType="1"/>
          </p:cNvSpPr>
          <p:nvPr/>
        </p:nvSpPr>
        <p:spPr bwMode="auto">
          <a:xfrm>
            <a:off x="1524000" y="3352800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81000" y="4495800"/>
          <a:ext cx="12668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2668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9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4" name="Rectangle 10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5" name="Rectangle 11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6" name="Rectangle 12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7" name="Rectangle 14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8" name="Rectangle 15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9" name="Rectangle 16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0" name="Rectangle 17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1" name="Rectangle 18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2" name="Rectangle 19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3" name="Rectangle 20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4" name="Rectangle 21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5" name="Rectangle 22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8" name="Rectangle 25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9" name="Rectangle 26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0" name="Rectangle 27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1" name="Rectangle 28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3" name="Line 30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4" name="Text Box 31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565" name="Text Box 32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566" name="Text Box 33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567" name="Text Box 34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568" name="Text Box 35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569" name="Text Box 36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570" name="Text Box 37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571" name="Text Box 38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572" name="Text Box 39"/>
          <p:cNvSpPr txBox="1">
            <a:spLocks noChangeArrowheads="1"/>
          </p:cNvSpPr>
          <p:nvPr/>
        </p:nvSpPr>
        <p:spPr bwMode="auto">
          <a:xfrm>
            <a:off x="7239000" y="1295400"/>
            <a:ext cx="1066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573" name="Text Box 40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1752600" y="46482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2362200" y="4343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Reflection in the x axis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7510463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7510463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78200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7199313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6889750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6578600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269038" y="4516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957888" y="4516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648325" y="4516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5648325" y="4303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5648325" y="4090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648325" y="3878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5648325" y="3665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78200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7199313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6889750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578600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6269038" y="3452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5957888" y="3452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5648325" y="3452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5648325" y="4090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5648325" y="3452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5397500" y="3506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5343525" y="4357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6086475" y="4073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6669088" y="4073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7285038" y="4073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7916863" y="4071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5505450" y="3148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8042275" y="3908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9000" y="3200400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-cos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5397500" y="3927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graphicFrame>
        <p:nvGraphicFramePr>
          <p:cNvPr id="24653" name="Object 77"/>
          <p:cNvGraphicFramePr>
            <a:graphicFrameLocks noChangeAspect="1"/>
          </p:cNvGraphicFramePr>
          <p:nvPr/>
        </p:nvGraphicFramePr>
        <p:xfrm>
          <a:off x="304800" y="5638800"/>
          <a:ext cx="1404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774364" imgH="203112" progId="Equation.DSMT4">
                  <p:embed/>
                </p:oleObj>
              </mc:Choice>
              <mc:Fallback>
                <p:oleObj name="Equation" r:id="rId9" imgW="774364" imgH="203112" progId="Equation.DSMT4">
                  <p:embed/>
                  <p:pic>
                    <p:nvPicPr>
                      <p:cNvPr id="24653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38800"/>
                        <a:ext cx="1404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4" name="Line 78"/>
          <p:cNvSpPr>
            <a:spLocks noChangeShapeType="1"/>
          </p:cNvSpPr>
          <p:nvPr/>
        </p:nvSpPr>
        <p:spPr bwMode="auto">
          <a:xfrm>
            <a:off x="1752600" y="57912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56" name="Rectangle 80"/>
          <p:cNvSpPr>
            <a:spLocks noChangeArrowheads="1"/>
          </p:cNvSpPr>
          <p:nvPr/>
        </p:nvSpPr>
        <p:spPr bwMode="auto">
          <a:xfrm>
            <a:off x="7510463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7" name="Rectangle 81"/>
          <p:cNvSpPr>
            <a:spLocks noChangeArrowheads="1"/>
          </p:cNvSpPr>
          <p:nvPr/>
        </p:nvSpPr>
        <p:spPr bwMode="auto">
          <a:xfrm>
            <a:off x="7510463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8" name="Rectangle 82"/>
          <p:cNvSpPr>
            <a:spLocks noChangeArrowheads="1"/>
          </p:cNvSpPr>
          <p:nvPr/>
        </p:nvSpPr>
        <p:spPr bwMode="auto">
          <a:xfrm>
            <a:off x="78200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59" name="Rectangle 83"/>
          <p:cNvSpPr>
            <a:spLocks noChangeArrowheads="1"/>
          </p:cNvSpPr>
          <p:nvPr/>
        </p:nvSpPr>
        <p:spPr bwMode="auto">
          <a:xfrm>
            <a:off x="7199313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0" name="Rectangle 84"/>
          <p:cNvSpPr>
            <a:spLocks noChangeArrowheads="1"/>
          </p:cNvSpPr>
          <p:nvPr/>
        </p:nvSpPr>
        <p:spPr bwMode="auto">
          <a:xfrm>
            <a:off x="6889750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1" name="Rectangle 85"/>
          <p:cNvSpPr>
            <a:spLocks noChangeArrowheads="1"/>
          </p:cNvSpPr>
          <p:nvPr/>
        </p:nvSpPr>
        <p:spPr bwMode="auto">
          <a:xfrm>
            <a:off x="6578600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2" name="Rectangle 86"/>
          <p:cNvSpPr>
            <a:spLocks noChangeArrowheads="1"/>
          </p:cNvSpPr>
          <p:nvPr/>
        </p:nvSpPr>
        <p:spPr bwMode="auto">
          <a:xfrm>
            <a:off x="6269038" y="642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3" name="Rectangle 87"/>
          <p:cNvSpPr>
            <a:spLocks noChangeArrowheads="1"/>
          </p:cNvSpPr>
          <p:nvPr/>
        </p:nvSpPr>
        <p:spPr bwMode="auto">
          <a:xfrm>
            <a:off x="5957888" y="642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4" name="Rectangle 88"/>
          <p:cNvSpPr>
            <a:spLocks noChangeArrowheads="1"/>
          </p:cNvSpPr>
          <p:nvPr/>
        </p:nvSpPr>
        <p:spPr bwMode="auto">
          <a:xfrm>
            <a:off x="5648325" y="642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5" name="Rectangle 89"/>
          <p:cNvSpPr>
            <a:spLocks noChangeArrowheads="1"/>
          </p:cNvSpPr>
          <p:nvPr/>
        </p:nvSpPr>
        <p:spPr bwMode="auto">
          <a:xfrm>
            <a:off x="5648325" y="620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6" name="Rectangle 90"/>
          <p:cNvSpPr>
            <a:spLocks noChangeArrowheads="1"/>
          </p:cNvSpPr>
          <p:nvPr/>
        </p:nvSpPr>
        <p:spPr bwMode="auto">
          <a:xfrm>
            <a:off x="5648325" y="599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7" name="Rectangle 91"/>
          <p:cNvSpPr>
            <a:spLocks noChangeArrowheads="1"/>
          </p:cNvSpPr>
          <p:nvPr/>
        </p:nvSpPr>
        <p:spPr bwMode="auto">
          <a:xfrm>
            <a:off x="5648325" y="578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8" name="Rectangle 92"/>
          <p:cNvSpPr>
            <a:spLocks noChangeArrowheads="1"/>
          </p:cNvSpPr>
          <p:nvPr/>
        </p:nvSpPr>
        <p:spPr bwMode="auto">
          <a:xfrm>
            <a:off x="5648325" y="557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69" name="Rectangle 93"/>
          <p:cNvSpPr>
            <a:spLocks noChangeArrowheads="1"/>
          </p:cNvSpPr>
          <p:nvPr/>
        </p:nvSpPr>
        <p:spPr bwMode="auto">
          <a:xfrm>
            <a:off x="78200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0" name="Rectangle 94"/>
          <p:cNvSpPr>
            <a:spLocks noChangeArrowheads="1"/>
          </p:cNvSpPr>
          <p:nvPr/>
        </p:nvSpPr>
        <p:spPr bwMode="auto">
          <a:xfrm>
            <a:off x="7199313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1" name="Rectangle 95"/>
          <p:cNvSpPr>
            <a:spLocks noChangeArrowheads="1"/>
          </p:cNvSpPr>
          <p:nvPr/>
        </p:nvSpPr>
        <p:spPr bwMode="auto">
          <a:xfrm>
            <a:off x="6889750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2" name="Rectangle 96"/>
          <p:cNvSpPr>
            <a:spLocks noChangeArrowheads="1"/>
          </p:cNvSpPr>
          <p:nvPr/>
        </p:nvSpPr>
        <p:spPr bwMode="auto">
          <a:xfrm>
            <a:off x="6578600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3" name="Rectangle 97"/>
          <p:cNvSpPr>
            <a:spLocks noChangeArrowheads="1"/>
          </p:cNvSpPr>
          <p:nvPr/>
        </p:nvSpPr>
        <p:spPr bwMode="auto">
          <a:xfrm>
            <a:off x="6269038" y="535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4" name="Rectangle 98"/>
          <p:cNvSpPr>
            <a:spLocks noChangeArrowheads="1"/>
          </p:cNvSpPr>
          <p:nvPr/>
        </p:nvSpPr>
        <p:spPr bwMode="auto">
          <a:xfrm>
            <a:off x="5957888" y="535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5" name="Rectangle 99"/>
          <p:cNvSpPr>
            <a:spLocks noChangeArrowheads="1"/>
          </p:cNvSpPr>
          <p:nvPr/>
        </p:nvSpPr>
        <p:spPr bwMode="auto">
          <a:xfrm>
            <a:off x="5648325" y="535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76" name="Line 100"/>
          <p:cNvSpPr>
            <a:spLocks noChangeShapeType="1"/>
          </p:cNvSpPr>
          <p:nvPr/>
        </p:nvSpPr>
        <p:spPr bwMode="auto">
          <a:xfrm>
            <a:off x="5648325" y="599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7" name="Line 101"/>
          <p:cNvSpPr>
            <a:spLocks noChangeShapeType="1"/>
          </p:cNvSpPr>
          <p:nvPr/>
        </p:nvSpPr>
        <p:spPr bwMode="auto">
          <a:xfrm>
            <a:off x="5648325" y="535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5397500" y="541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5343525" y="626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80" name="Text Box 104"/>
          <p:cNvSpPr txBox="1">
            <a:spLocks noChangeArrowheads="1"/>
          </p:cNvSpPr>
          <p:nvPr/>
        </p:nvSpPr>
        <p:spPr bwMode="auto">
          <a:xfrm>
            <a:off x="6086475" y="597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81" name="Text Box 105"/>
          <p:cNvSpPr txBox="1">
            <a:spLocks noChangeArrowheads="1"/>
          </p:cNvSpPr>
          <p:nvPr/>
        </p:nvSpPr>
        <p:spPr bwMode="auto">
          <a:xfrm>
            <a:off x="6669088" y="597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82" name="Text Box 106"/>
          <p:cNvSpPr txBox="1">
            <a:spLocks noChangeArrowheads="1"/>
          </p:cNvSpPr>
          <p:nvPr/>
        </p:nvSpPr>
        <p:spPr bwMode="auto">
          <a:xfrm>
            <a:off x="7285038" y="597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83" name="Text Box 107"/>
          <p:cNvSpPr txBox="1">
            <a:spLocks noChangeArrowheads="1"/>
          </p:cNvSpPr>
          <p:nvPr/>
        </p:nvSpPr>
        <p:spPr bwMode="auto">
          <a:xfrm>
            <a:off x="7916863" y="597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84" name="Text Box 108"/>
          <p:cNvSpPr txBox="1">
            <a:spLocks noChangeArrowheads="1"/>
          </p:cNvSpPr>
          <p:nvPr/>
        </p:nvSpPr>
        <p:spPr bwMode="auto">
          <a:xfrm>
            <a:off x="5505450" y="505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85" name="Text Box 109"/>
          <p:cNvSpPr txBox="1">
            <a:spLocks noChangeArrowheads="1"/>
          </p:cNvSpPr>
          <p:nvPr/>
        </p:nvSpPr>
        <p:spPr bwMode="auto">
          <a:xfrm>
            <a:off x="8042275" y="581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86" name="Text Box 110"/>
          <p:cNvSpPr txBox="1">
            <a:spLocks noChangeArrowheads="1"/>
          </p:cNvSpPr>
          <p:nvPr/>
        </p:nvSpPr>
        <p:spPr bwMode="auto">
          <a:xfrm>
            <a:off x="7239000" y="51054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cos(-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4687" name="Text Box 111"/>
          <p:cNvSpPr txBox="1">
            <a:spLocks noChangeArrowheads="1"/>
          </p:cNvSpPr>
          <p:nvPr/>
        </p:nvSpPr>
        <p:spPr bwMode="auto">
          <a:xfrm>
            <a:off x="5397500" y="583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2362200" y="5486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0000FF"/>
                </a:solidFill>
                <a:latin typeface="Comic Sans MS" pitchFamily="66" charset="0"/>
              </a:rPr>
              <a:t>Reflection in the y axis</a:t>
            </a: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2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6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8" grpId="0" animBg="1"/>
      <p:bldP spid="24619" grpId="0"/>
      <p:bldP spid="24620" grpId="0"/>
      <p:bldP spid="24621" grpId="0"/>
      <p:bldP spid="24622" grpId="0"/>
      <p:bldP spid="24623" grpId="0"/>
      <p:bldP spid="24624" grpId="0"/>
      <p:bldP spid="24625" grpId="0"/>
      <p:bldP spid="24626" grpId="0"/>
      <p:bldP spid="24627" grpId="0"/>
      <p:bldP spid="24628" grpId="0"/>
      <p:bldP spid="24629" grpId="0"/>
      <p:bldP spid="24630" grpId="0"/>
      <p:bldP spid="24631" grpId="0"/>
      <p:bldP spid="24632" grpId="0"/>
      <p:bldP spid="24633" grpId="0"/>
      <p:bldP spid="24634" grpId="0"/>
      <p:bldP spid="24635" grpId="0"/>
      <p:bldP spid="24636" grpId="0"/>
      <p:bldP spid="24637" grpId="0"/>
      <p:bldP spid="24638" grpId="0"/>
      <p:bldP spid="24639" grpId="0"/>
      <p:bldP spid="24640" grpId="0" animBg="1"/>
      <p:bldP spid="24641" grpId="0" animBg="1"/>
      <p:bldP spid="24642" grpId="0"/>
      <p:bldP spid="24643" grpId="0"/>
      <p:bldP spid="24644" grpId="0"/>
      <p:bldP spid="24645" grpId="0"/>
      <p:bldP spid="24646" grpId="0"/>
      <p:bldP spid="24647" grpId="0"/>
      <p:bldP spid="24648" grpId="0"/>
      <p:bldP spid="24649" grpId="0"/>
      <p:bldP spid="24650" grpId="0" animBg="1"/>
      <p:bldP spid="24651" grpId="0"/>
      <p:bldP spid="24654" grpId="0" animBg="1"/>
      <p:bldP spid="24656" grpId="0"/>
      <p:bldP spid="24657" grpId="0"/>
      <p:bldP spid="24658" grpId="0"/>
      <p:bldP spid="24659" grpId="0"/>
      <p:bldP spid="24660" grpId="0"/>
      <p:bldP spid="24661" grpId="0"/>
      <p:bldP spid="24662" grpId="0"/>
      <p:bldP spid="24663" grpId="0"/>
      <p:bldP spid="24664" grpId="0"/>
      <p:bldP spid="24665" grpId="0"/>
      <p:bldP spid="24666" grpId="0"/>
      <p:bldP spid="24667" grpId="0"/>
      <p:bldP spid="24668" grpId="0"/>
      <p:bldP spid="24669" grpId="0"/>
      <p:bldP spid="24670" grpId="0"/>
      <p:bldP spid="24671" grpId="0"/>
      <p:bldP spid="24672" grpId="0"/>
      <p:bldP spid="24673" grpId="0"/>
      <p:bldP spid="24674" grpId="0"/>
      <p:bldP spid="24675" grpId="0"/>
      <p:bldP spid="24676" grpId="0" animBg="1"/>
      <p:bldP spid="24677" grpId="0" animBg="1"/>
      <p:bldP spid="24678" grpId="0"/>
      <p:bldP spid="24679" grpId="0"/>
      <p:bldP spid="24680" grpId="0"/>
      <p:bldP spid="24681" grpId="0"/>
      <p:bldP spid="24682" grpId="0"/>
      <p:bldP spid="24683" grpId="0"/>
      <p:bldP spid="24684" grpId="0"/>
      <p:bldP spid="24685" grpId="0"/>
      <p:bldP spid="24686" grpId="0" animBg="1"/>
      <p:bldP spid="24687" grpId="0"/>
      <p:bldP spid="246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2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shifts the graph vertically ‘a’ units.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It is important to note that the ‘a’ is added on AFTER doing ‘sin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’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“Adding an amount onto sin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is a vertical shift”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/>
          </p:nvPr>
        </p:nvGraphicFramePr>
        <p:xfrm>
          <a:off x="371475" y="2876550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876550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>
            <p:extLst/>
          </p:nvPr>
        </p:nvGraphicFramePr>
        <p:xfrm>
          <a:off x="2124075" y="2876550"/>
          <a:ext cx="14271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787058" imgH="203112" progId="Equation.DSMT4">
                  <p:embed/>
                </p:oleObj>
              </mc:Choice>
              <mc:Fallback>
                <p:oleObj name="Equation" r:id="rId5" imgW="787058" imgH="203112" progId="Equation.DSMT4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876550"/>
                        <a:ext cx="14271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514475" y="302895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2569" name="Freeform 41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605" name="Object 77"/>
          <p:cNvGraphicFramePr>
            <a:graphicFrameLocks noChangeAspect="1"/>
          </p:cNvGraphicFramePr>
          <p:nvPr>
            <p:extLst/>
          </p:nvPr>
        </p:nvGraphicFramePr>
        <p:xfrm>
          <a:off x="369888" y="4181475"/>
          <a:ext cx="1382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761669" imgH="203112" progId="Equation.DSMT4">
                  <p:embed/>
                </p:oleObj>
              </mc:Choice>
              <mc:Fallback>
                <p:oleObj name="Equation" r:id="rId7" imgW="761669" imgH="203112" progId="Equation.DSMT4">
                  <p:embed/>
                  <p:pic>
                    <p:nvPicPr>
                      <p:cNvPr id="22605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4181475"/>
                        <a:ext cx="13827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6" name="Object 78"/>
          <p:cNvGraphicFramePr>
            <a:graphicFrameLocks noChangeAspect="1"/>
          </p:cNvGraphicFramePr>
          <p:nvPr>
            <p:extLst/>
          </p:nvPr>
        </p:nvGraphicFramePr>
        <p:xfrm>
          <a:off x="381000" y="4943475"/>
          <a:ext cx="15668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863225" imgH="203112" progId="Equation.DSMT4">
                  <p:embed/>
                </p:oleObj>
              </mc:Choice>
              <mc:Fallback>
                <p:oleObj name="Equation" r:id="rId9" imgW="863225" imgH="203112" progId="Equation.DSMT4">
                  <p:embed/>
                  <p:pic>
                    <p:nvPicPr>
                      <p:cNvPr id="22606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43475"/>
                        <a:ext cx="15668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07" name="Line 79"/>
          <p:cNvSpPr>
            <a:spLocks noChangeShapeType="1"/>
          </p:cNvSpPr>
          <p:nvPr/>
        </p:nvSpPr>
        <p:spPr bwMode="auto">
          <a:xfrm>
            <a:off x="1905000" y="43338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1981200" y="50958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2286000" y="4105275"/>
            <a:ext cx="2286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y values all increase by 1</a:t>
            </a:r>
          </a:p>
        </p:txBody>
      </p:sp>
      <p:sp>
        <p:nvSpPr>
          <p:cNvPr id="22610" name="Text Box 82"/>
          <p:cNvSpPr txBox="1">
            <a:spLocks noChangeArrowheads="1"/>
          </p:cNvSpPr>
          <p:nvPr/>
        </p:nvSpPr>
        <p:spPr bwMode="auto">
          <a:xfrm>
            <a:off x="2362200" y="4867275"/>
            <a:ext cx="2286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y values all decrease by 2</a:t>
            </a:r>
          </a:p>
        </p:txBody>
      </p:sp>
      <p:sp>
        <p:nvSpPr>
          <p:cNvPr id="22611" name="Rectangle 83"/>
          <p:cNvSpPr>
            <a:spLocks noChangeArrowheads="1"/>
          </p:cNvSpPr>
          <p:nvPr/>
        </p:nvSpPr>
        <p:spPr bwMode="auto">
          <a:xfrm>
            <a:off x="7510463" y="4364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2" name="Rectangle 84"/>
          <p:cNvSpPr>
            <a:spLocks noChangeArrowheads="1"/>
          </p:cNvSpPr>
          <p:nvPr/>
        </p:nvSpPr>
        <p:spPr bwMode="auto">
          <a:xfrm>
            <a:off x="7510463" y="3300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3" name="Rectangle 85"/>
          <p:cNvSpPr>
            <a:spLocks noChangeArrowheads="1"/>
          </p:cNvSpPr>
          <p:nvPr/>
        </p:nvSpPr>
        <p:spPr bwMode="auto">
          <a:xfrm>
            <a:off x="7820025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4" name="Rectangle 86"/>
          <p:cNvSpPr>
            <a:spLocks noChangeArrowheads="1"/>
          </p:cNvSpPr>
          <p:nvPr/>
        </p:nvSpPr>
        <p:spPr bwMode="auto">
          <a:xfrm>
            <a:off x="7199313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5" name="Rectangle 87"/>
          <p:cNvSpPr>
            <a:spLocks noChangeArrowheads="1"/>
          </p:cNvSpPr>
          <p:nvPr/>
        </p:nvSpPr>
        <p:spPr bwMode="auto">
          <a:xfrm>
            <a:off x="6889750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6" name="Rectangle 88"/>
          <p:cNvSpPr>
            <a:spLocks noChangeArrowheads="1"/>
          </p:cNvSpPr>
          <p:nvPr/>
        </p:nvSpPr>
        <p:spPr bwMode="auto">
          <a:xfrm>
            <a:off x="6578600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7" name="Rectangle 89"/>
          <p:cNvSpPr>
            <a:spLocks noChangeArrowheads="1"/>
          </p:cNvSpPr>
          <p:nvPr/>
        </p:nvSpPr>
        <p:spPr bwMode="auto">
          <a:xfrm>
            <a:off x="6269038" y="4364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8" name="Rectangle 90"/>
          <p:cNvSpPr>
            <a:spLocks noChangeArrowheads="1"/>
          </p:cNvSpPr>
          <p:nvPr/>
        </p:nvSpPr>
        <p:spPr bwMode="auto">
          <a:xfrm>
            <a:off x="5957888" y="4364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19" name="Rectangle 91"/>
          <p:cNvSpPr>
            <a:spLocks noChangeArrowheads="1"/>
          </p:cNvSpPr>
          <p:nvPr/>
        </p:nvSpPr>
        <p:spPr bwMode="auto">
          <a:xfrm>
            <a:off x="5648325" y="4364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0" name="Rectangle 92"/>
          <p:cNvSpPr>
            <a:spLocks noChangeArrowheads="1"/>
          </p:cNvSpPr>
          <p:nvPr/>
        </p:nvSpPr>
        <p:spPr bwMode="auto">
          <a:xfrm>
            <a:off x="5648325" y="41513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1" name="Rectangle 93"/>
          <p:cNvSpPr>
            <a:spLocks noChangeArrowheads="1"/>
          </p:cNvSpPr>
          <p:nvPr/>
        </p:nvSpPr>
        <p:spPr bwMode="auto">
          <a:xfrm>
            <a:off x="5648325" y="39385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2" name="Rectangle 94"/>
          <p:cNvSpPr>
            <a:spLocks noChangeArrowheads="1"/>
          </p:cNvSpPr>
          <p:nvPr/>
        </p:nvSpPr>
        <p:spPr bwMode="auto">
          <a:xfrm>
            <a:off x="5648325" y="37258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3" name="Rectangle 95"/>
          <p:cNvSpPr>
            <a:spLocks noChangeArrowheads="1"/>
          </p:cNvSpPr>
          <p:nvPr/>
        </p:nvSpPr>
        <p:spPr bwMode="auto">
          <a:xfrm>
            <a:off x="5648325" y="35131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4" name="Rectangle 96"/>
          <p:cNvSpPr>
            <a:spLocks noChangeArrowheads="1"/>
          </p:cNvSpPr>
          <p:nvPr/>
        </p:nvSpPr>
        <p:spPr bwMode="auto">
          <a:xfrm>
            <a:off x="7820025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5" name="Rectangle 97"/>
          <p:cNvSpPr>
            <a:spLocks noChangeArrowheads="1"/>
          </p:cNvSpPr>
          <p:nvPr/>
        </p:nvSpPr>
        <p:spPr bwMode="auto">
          <a:xfrm>
            <a:off x="7199313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6" name="Rectangle 98"/>
          <p:cNvSpPr>
            <a:spLocks noChangeArrowheads="1"/>
          </p:cNvSpPr>
          <p:nvPr/>
        </p:nvSpPr>
        <p:spPr bwMode="auto">
          <a:xfrm>
            <a:off x="6889750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7" name="Rectangle 99"/>
          <p:cNvSpPr>
            <a:spLocks noChangeArrowheads="1"/>
          </p:cNvSpPr>
          <p:nvPr/>
        </p:nvSpPr>
        <p:spPr bwMode="auto">
          <a:xfrm>
            <a:off x="6578600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8" name="Rectangle 100"/>
          <p:cNvSpPr>
            <a:spLocks noChangeArrowheads="1"/>
          </p:cNvSpPr>
          <p:nvPr/>
        </p:nvSpPr>
        <p:spPr bwMode="auto">
          <a:xfrm>
            <a:off x="6269038" y="3300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29" name="Rectangle 101"/>
          <p:cNvSpPr>
            <a:spLocks noChangeArrowheads="1"/>
          </p:cNvSpPr>
          <p:nvPr/>
        </p:nvSpPr>
        <p:spPr bwMode="auto">
          <a:xfrm>
            <a:off x="5957888" y="3300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30" name="Rectangle 102"/>
          <p:cNvSpPr>
            <a:spLocks noChangeArrowheads="1"/>
          </p:cNvSpPr>
          <p:nvPr/>
        </p:nvSpPr>
        <p:spPr bwMode="auto">
          <a:xfrm>
            <a:off x="5648325" y="3300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31" name="Line 103"/>
          <p:cNvSpPr>
            <a:spLocks noChangeShapeType="1"/>
          </p:cNvSpPr>
          <p:nvPr/>
        </p:nvSpPr>
        <p:spPr bwMode="auto">
          <a:xfrm>
            <a:off x="5648325" y="39385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32" name="Line 104"/>
          <p:cNvSpPr>
            <a:spLocks noChangeShapeType="1"/>
          </p:cNvSpPr>
          <p:nvPr/>
        </p:nvSpPr>
        <p:spPr bwMode="auto">
          <a:xfrm>
            <a:off x="5648325" y="33004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33" name="Text Box 105"/>
          <p:cNvSpPr txBox="1">
            <a:spLocks noChangeArrowheads="1"/>
          </p:cNvSpPr>
          <p:nvPr/>
        </p:nvSpPr>
        <p:spPr bwMode="auto">
          <a:xfrm>
            <a:off x="5397500" y="33543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2634" name="Text Box 106"/>
          <p:cNvSpPr txBox="1">
            <a:spLocks noChangeArrowheads="1"/>
          </p:cNvSpPr>
          <p:nvPr/>
        </p:nvSpPr>
        <p:spPr bwMode="auto">
          <a:xfrm>
            <a:off x="5343525" y="42052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635" name="Text Box 107"/>
          <p:cNvSpPr txBox="1">
            <a:spLocks noChangeArrowheads="1"/>
          </p:cNvSpPr>
          <p:nvPr/>
        </p:nvSpPr>
        <p:spPr bwMode="auto">
          <a:xfrm>
            <a:off x="6086475" y="39211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2636" name="Text Box 108"/>
          <p:cNvSpPr txBox="1">
            <a:spLocks noChangeArrowheads="1"/>
          </p:cNvSpPr>
          <p:nvPr/>
        </p:nvSpPr>
        <p:spPr bwMode="auto">
          <a:xfrm>
            <a:off x="6669088" y="39211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7285038" y="3921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2638" name="Text Box 110"/>
          <p:cNvSpPr txBox="1">
            <a:spLocks noChangeArrowheads="1"/>
          </p:cNvSpPr>
          <p:nvPr/>
        </p:nvSpPr>
        <p:spPr bwMode="auto">
          <a:xfrm>
            <a:off x="7916863" y="39195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5505450" y="29956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8042275" y="37560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641" name="Text Box 113"/>
          <p:cNvSpPr txBox="1">
            <a:spLocks noChangeArrowheads="1"/>
          </p:cNvSpPr>
          <p:nvPr/>
        </p:nvSpPr>
        <p:spPr bwMode="auto">
          <a:xfrm>
            <a:off x="7239000" y="3048000"/>
            <a:ext cx="12192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+ 1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2642" name="Text Box 114"/>
          <p:cNvSpPr txBox="1">
            <a:spLocks noChangeArrowheads="1"/>
          </p:cNvSpPr>
          <p:nvPr/>
        </p:nvSpPr>
        <p:spPr bwMode="auto">
          <a:xfrm>
            <a:off x="5397500" y="3775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2643" name="Freeform 115"/>
          <p:cNvSpPr>
            <a:spLocks/>
          </p:cNvSpPr>
          <p:nvPr/>
        </p:nvSpPr>
        <p:spPr bwMode="auto">
          <a:xfrm>
            <a:off x="5638800" y="3074988"/>
            <a:ext cx="2484438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44" name="Rectangle 116"/>
          <p:cNvSpPr>
            <a:spLocks noChangeArrowheads="1"/>
          </p:cNvSpPr>
          <p:nvPr/>
        </p:nvSpPr>
        <p:spPr bwMode="auto">
          <a:xfrm>
            <a:off x="7510463" y="61166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5" name="Rectangle 117"/>
          <p:cNvSpPr>
            <a:spLocks noChangeArrowheads="1"/>
          </p:cNvSpPr>
          <p:nvPr/>
        </p:nvSpPr>
        <p:spPr bwMode="auto">
          <a:xfrm>
            <a:off x="7510463" y="50530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6" name="Rectangle 118"/>
          <p:cNvSpPr>
            <a:spLocks noChangeArrowheads="1"/>
          </p:cNvSpPr>
          <p:nvPr/>
        </p:nvSpPr>
        <p:spPr bwMode="auto">
          <a:xfrm>
            <a:off x="7820025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7" name="Rectangle 119"/>
          <p:cNvSpPr>
            <a:spLocks noChangeArrowheads="1"/>
          </p:cNvSpPr>
          <p:nvPr/>
        </p:nvSpPr>
        <p:spPr bwMode="auto">
          <a:xfrm>
            <a:off x="7199313" y="61166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8" name="Rectangle 120"/>
          <p:cNvSpPr>
            <a:spLocks noChangeArrowheads="1"/>
          </p:cNvSpPr>
          <p:nvPr/>
        </p:nvSpPr>
        <p:spPr bwMode="auto">
          <a:xfrm>
            <a:off x="6889750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49" name="Rectangle 121"/>
          <p:cNvSpPr>
            <a:spLocks noChangeArrowheads="1"/>
          </p:cNvSpPr>
          <p:nvPr/>
        </p:nvSpPr>
        <p:spPr bwMode="auto">
          <a:xfrm>
            <a:off x="6578600" y="61166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0" name="Rectangle 122"/>
          <p:cNvSpPr>
            <a:spLocks noChangeArrowheads="1"/>
          </p:cNvSpPr>
          <p:nvPr/>
        </p:nvSpPr>
        <p:spPr bwMode="auto">
          <a:xfrm>
            <a:off x="6269038" y="61166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1" name="Rectangle 123"/>
          <p:cNvSpPr>
            <a:spLocks noChangeArrowheads="1"/>
          </p:cNvSpPr>
          <p:nvPr/>
        </p:nvSpPr>
        <p:spPr bwMode="auto">
          <a:xfrm>
            <a:off x="5943600" y="609600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2" name="Rectangle 124"/>
          <p:cNvSpPr>
            <a:spLocks noChangeArrowheads="1"/>
          </p:cNvSpPr>
          <p:nvPr/>
        </p:nvSpPr>
        <p:spPr bwMode="auto">
          <a:xfrm>
            <a:off x="5648325" y="61166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3" name="Rectangle 125"/>
          <p:cNvSpPr>
            <a:spLocks noChangeArrowheads="1"/>
          </p:cNvSpPr>
          <p:nvPr/>
        </p:nvSpPr>
        <p:spPr bwMode="auto">
          <a:xfrm>
            <a:off x="5648325" y="59039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4" name="Rectangle 126"/>
          <p:cNvSpPr>
            <a:spLocks noChangeArrowheads="1"/>
          </p:cNvSpPr>
          <p:nvPr/>
        </p:nvSpPr>
        <p:spPr bwMode="auto">
          <a:xfrm>
            <a:off x="5648325" y="56911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5" name="Rectangle 127"/>
          <p:cNvSpPr>
            <a:spLocks noChangeArrowheads="1"/>
          </p:cNvSpPr>
          <p:nvPr/>
        </p:nvSpPr>
        <p:spPr bwMode="auto">
          <a:xfrm>
            <a:off x="5648325" y="54784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6" name="Rectangle 128"/>
          <p:cNvSpPr>
            <a:spLocks noChangeArrowheads="1"/>
          </p:cNvSpPr>
          <p:nvPr/>
        </p:nvSpPr>
        <p:spPr bwMode="auto">
          <a:xfrm>
            <a:off x="5648325" y="52657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7" name="Rectangle 129"/>
          <p:cNvSpPr>
            <a:spLocks noChangeArrowheads="1"/>
          </p:cNvSpPr>
          <p:nvPr/>
        </p:nvSpPr>
        <p:spPr bwMode="auto">
          <a:xfrm>
            <a:off x="7820025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8" name="Rectangle 130"/>
          <p:cNvSpPr>
            <a:spLocks noChangeArrowheads="1"/>
          </p:cNvSpPr>
          <p:nvPr/>
        </p:nvSpPr>
        <p:spPr bwMode="auto">
          <a:xfrm>
            <a:off x="7199313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59" name="Rectangle 131"/>
          <p:cNvSpPr>
            <a:spLocks noChangeArrowheads="1"/>
          </p:cNvSpPr>
          <p:nvPr/>
        </p:nvSpPr>
        <p:spPr bwMode="auto">
          <a:xfrm>
            <a:off x="6889750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0" name="Rectangle 132"/>
          <p:cNvSpPr>
            <a:spLocks noChangeArrowheads="1"/>
          </p:cNvSpPr>
          <p:nvPr/>
        </p:nvSpPr>
        <p:spPr bwMode="auto">
          <a:xfrm>
            <a:off x="6578600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1" name="Rectangle 133"/>
          <p:cNvSpPr>
            <a:spLocks noChangeArrowheads="1"/>
          </p:cNvSpPr>
          <p:nvPr/>
        </p:nvSpPr>
        <p:spPr bwMode="auto">
          <a:xfrm>
            <a:off x="6269038" y="50530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2" name="Rectangle 134"/>
          <p:cNvSpPr>
            <a:spLocks noChangeArrowheads="1"/>
          </p:cNvSpPr>
          <p:nvPr/>
        </p:nvSpPr>
        <p:spPr bwMode="auto">
          <a:xfrm>
            <a:off x="5957888" y="50530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3" name="Rectangle 135"/>
          <p:cNvSpPr>
            <a:spLocks noChangeArrowheads="1"/>
          </p:cNvSpPr>
          <p:nvPr/>
        </p:nvSpPr>
        <p:spPr bwMode="auto">
          <a:xfrm>
            <a:off x="5648325" y="50530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2665" name="Line 137"/>
          <p:cNvSpPr>
            <a:spLocks noChangeShapeType="1"/>
          </p:cNvSpPr>
          <p:nvPr/>
        </p:nvSpPr>
        <p:spPr bwMode="auto">
          <a:xfrm>
            <a:off x="5638800" y="5105400"/>
            <a:ext cx="0" cy="12001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5334000" y="5181600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5334000" y="5943600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-3</a:t>
            </a:r>
          </a:p>
        </p:txBody>
      </p:sp>
      <p:sp>
        <p:nvSpPr>
          <p:cNvPr id="22672" name="Text Box 144"/>
          <p:cNvSpPr txBox="1">
            <a:spLocks noChangeArrowheads="1"/>
          </p:cNvSpPr>
          <p:nvPr/>
        </p:nvSpPr>
        <p:spPr bwMode="auto">
          <a:xfrm>
            <a:off x="5486400" y="47244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8077200" y="54864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7239000" y="48006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-2 +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5334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-2</a:t>
            </a:r>
          </a:p>
        </p:txBody>
      </p:sp>
      <p:sp>
        <p:nvSpPr>
          <p:cNvPr id="22676" name="Freeform 148"/>
          <p:cNvSpPr>
            <a:spLocks/>
          </p:cNvSpPr>
          <p:nvPr/>
        </p:nvSpPr>
        <p:spPr bwMode="auto">
          <a:xfrm>
            <a:off x="5638800" y="52578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2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2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2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2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2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2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2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2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2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2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2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  <p:bldP spid="22552" grpId="0"/>
      <p:bldP spid="22553" grpId="0"/>
      <p:bldP spid="22554" grpId="0"/>
      <p:bldP spid="22555" grpId="0"/>
      <p:bldP spid="22556" grpId="0"/>
      <p:bldP spid="22557" grpId="0" animBg="1"/>
      <p:bldP spid="22558" grpId="0" animBg="1"/>
      <p:bldP spid="22559" grpId="0"/>
      <p:bldP spid="22560" grpId="0"/>
      <p:bldP spid="22561" grpId="0"/>
      <p:bldP spid="22562" grpId="0"/>
      <p:bldP spid="22563" grpId="0"/>
      <p:bldP spid="22564" grpId="0"/>
      <p:bldP spid="22565" grpId="0"/>
      <p:bldP spid="22566" grpId="0"/>
      <p:bldP spid="22567" grpId="0" animBg="1"/>
      <p:bldP spid="22568" grpId="0"/>
      <p:bldP spid="22569" grpId="0" animBg="1"/>
      <p:bldP spid="22607" grpId="0" animBg="1"/>
      <p:bldP spid="22608" grpId="0" animBg="1"/>
      <p:bldP spid="22609" grpId="0"/>
      <p:bldP spid="22610" grpId="0"/>
      <p:bldP spid="22611" grpId="0"/>
      <p:bldP spid="22612" grpId="0"/>
      <p:bldP spid="22613" grpId="0"/>
      <p:bldP spid="22614" grpId="0"/>
      <p:bldP spid="22615" grpId="0"/>
      <p:bldP spid="22616" grpId="0"/>
      <p:bldP spid="22617" grpId="0"/>
      <p:bldP spid="22618" grpId="0"/>
      <p:bldP spid="22619" grpId="0"/>
      <p:bldP spid="22620" grpId="0"/>
      <p:bldP spid="22621" grpId="0"/>
      <p:bldP spid="22622" grpId="0"/>
      <p:bldP spid="22623" grpId="0"/>
      <p:bldP spid="22624" grpId="0"/>
      <p:bldP spid="22625" grpId="0"/>
      <p:bldP spid="22626" grpId="0"/>
      <p:bldP spid="22627" grpId="0"/>
      <p:bldP spid="22628" grpId="0"/>
      <p:bldP spid="22629" grpId="0"/>
      <p:bldP spid="22630" grpId="0"/>
      <p:bldP spid="22631" grpId="0" animBg="1"/>
      <p:bldP spid="22632" grpId="0" animBg="1"/>
      <p:bldP spid="22633" grpId="0"/>
      <p:bldP spid="22634" grpId="0"/>
      <p:bldP spid="22635" grpId="0"/>
      <p:bldP spid="22636" grpId="0"/>
      <p:bldP spid="22637" grpId="0"/>
      <p:bldP spid="22638" grpId="0"/>
      <p:bldP spid="22639" grpId="0"/>
      <p:bldP spid="22640" grpId="0"/>
      <p:bldP spid="22641" grpId="0" animBg="1"/>
      <p:bldP spid="22642" grpId="0"/>
      <p:bldP spid="22643" grpId="0" animBg="1"/>
      <p:bldP spid="22644" grpId="0"/>
      <p:bldP spid="22645" grpId="0"/>
      <p:bldP spid="22646" grpId="0"/>
      <p:bldP spid="22647" grpId="0"/>
      <p:bldP spid="22648" grpId="0"/>
      <p:bldP spid="22649" grpId="0"/>
      <p:bldP spid="22650" grpId="0"/>
      <p:bldP spid="22651" grpId="0"/>
      <p:bldP spid="22652" grpId="0"/>
      <p:bldP spid="22653" grpId="0"/>
      <p:bldP spid="22654" grpId="0"/>
      <p:bldP spid="22655" grpId="0"/>
      <p:bldP spid="22656" grpId="0"/>
      <p:bldP spid="22657" grpId="0"/>
      <p:bldP spid="22658" grpId="0"/>
      <p:bldP spid="22659" grpId="0"/>
      <p:bldP spid="22660" grpId="0"/>
      <p:bldP spid="22661" grpId="0"/>
      <p:bldP spid="22662" grpId="0"/>
      <p:bldP spid="22663" grpId="0"/>
      <p:bldP spid="22665" grpId="0" animBg="1"/>
      <p:bldP spid="22666" grpId="0"/>
      <p:bldP spid="22667" grpId="0"/>
      <p:bldP spid="22672" grpId="0"/>
      <p:bldP spid="22673" grpId="0"/>
      <p:bldP spid="22674" grpId="0" animBg="1"/>
      <p:bldP spid="22675" grpId="0"/>
      <p:bldP spid="226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38" name="Group 186"/>
          <p:cNvGrpSpPr>
            <a:grpSpLocks/>
          </p:cNvGrpSpPr>
          <p:nvPr/>
        </p:nvGrpSpPr>
        <p:grpSpPr bwMode="auto">
          <a:xfrm>
            <a:off x="3810000" y="3581400"/>
            <a:ext cx="4768850" cy="1093788"/>
            <a:chOff x="2857" y="2190"/>
            <a:chExt cx="3004" cy="689"/>
          </a:xfrm>
        </p:grpSpPr>
        <p:sp>
          <p:nvSpPr>
            <p:cNvPr id="24676" name="Freeform 184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77" name="Arc 185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4579" name="Rectangle 183"/>
          <p:cNvSpPr>
            <a:spLocks noChangeArrowheads="1"/>
          </p:cNvSpPr>
          <p:nvPr/>
        </p:nvSpPr>
        <p:spPr bwMode="auto">
          <a:xfrm>
            <a:off x="3657600" y="3352800"/>
            <a:ext cx="19812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4365625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</a:t>
            </a:r>
          </a:p>
          <a:p>
            <a:pPr eaLnBrk="1" hangingPunct="1">
              <a:buFontTx/>
              <a:buNone/>
            </a:pPr>
            <a:r>
              <a:rPr lang="en-GB" altLang="en-US" sz="1600" b="1" dirty="0">
                <a:latin typeface="Comic Sans MS" pitchFamily="66" charset="0"/>
              </a:rPr>
              <a:t>   </a:t>
            </a:r>
            <a:r>
              <a:rPr lang="en-GB" altLang="en-US" sz="1600" b="1" u="sng" dirty="0">
                <a:latin typeface="Comic Sans MS" pitchFamily="66" charset="0"/>
              </a:rPr>
              <a:t>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3</a:t>
            </a:r>
          </a:p>
          <a:p>
            <a:pPr eaLnBrk="1" hangingPunct="1">
              <a:buFontTx/>
              <a:buNone/>
            </a:pPr>
            <a:endParaRPr lang="en-GB" altLang="en-US" sz="16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shifts the graph horizontally ‘-a’ units.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NOTE: The ‘a’ is added to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before we work out the sine value…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“Adding/Subtracting an amount from the bracket is a horizontal shift”	</a:t>
            </a:r>
            <a:endParaRPr lang="en-GB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/>
          </p:nvPr>
        </p:nvGraphicFramePr>
        <p:xfrm>
          <a:off x="352425" y="2562225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562225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>
            <p:extLst/>
          </p:nvPr>
        </p:nvGraphicFramePr>
        <p:xfrm>
          <a:off x="2028825" y="2562225"/>
          <a:ext cx="1589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876300" imgH="203200" progId="Equation.DSMT4">
                  <p:embed/>
                </p:oleObj>
              </mc:Choice>
              <mc:Fallback>
                <p:oleObj name="Equation" r:id="rId5" imgW="876300" imgH="203200" progId="Equation.DSMT4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562225"/>
                        <a:ext cx="15890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495425" y="271462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4606" name="Line 28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7" name="Line 29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8" name="Text Box 30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4609" name="Text Box 31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4610" name="Text Box 32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4611" name="Text Box 33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4612" name="Text Box 34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4613" name="Text Box 35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4614" name="Text Box 36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4615" name="Text Box 37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4616" name="Text Box 38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4617" name="Text Box 39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4618" name="Freeform 40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3660" name="Object 108"/>
          <p:cNvGraphicFramePr>
            <a:graphicFrameLocks noChangeAspect="1"/>
          </p:cNvGraphicFramePr>
          <p:nvPr>
            <p:extLst/>
          </p:nvPr>
        </p:nvGraphicFramePr>
        <p:xfrm>
          <a:off x="333375" y="3990975"/>
          <a:ext cx="17049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939392" imgH="203112" progId="Equation.DSMT4">
                  <p:embed/>
                </p:oleObj>
              </mc:Choice>
              <mc:Fallback>
                <p:oleObj name="Equation" r:id="rId7" imgW="939392" imgH="203112" progId="Equation.DSMT4">
                  <p:embed/>
                  <p:pic>
                    <p:nvPicPr>
                      <p:cNvPr id="2366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3990975"/>
                        <a:ext cx="17049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61" name="Object 109"/>
          <p:cNvGraphicFramePr>
            <a:graphicFrameLocks noChangeAspect="1"/>
          </p:cNvGraphicFramePr>
          <p:nvPr>
            <p:extLst/>
          </p:nvPr>
        </p:nvGraphicFramePr>
        <p:xfrm>
          <a:off x="333375" y="4676775"/>
          <a:ext cx="17049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939392" imgH="203112" progId="Equation.DSMT4">
                  <p:embed/>
                </p:oleObj>
              </mc:Choice>
              <mc:Fallback>
                <p:oleObj name="Equation" r:id="rId9" imgW="939392" imgH="203112" progId="Equation.DSMT4">
                  <p:embed/>
                  <p:pic>
                    <p:nvPicPr>
                      <p:cNvPr id="23661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4676775"/>
                        <a:ext cx="17049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3" name="Rectangle 111"/>
          <p:cNvSpPr>
            <a:spLocks noChangeArrowheads="1"/>
          </p:cNvSpPr>
          <p:nvPr/>
        </p:nvSpPr>
        <p:spPr bwMode="auto">
          <a:xfrm>
            <a:off x="7510463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69" name="Rectangle 117"/>
          <p:cNvSpPr>
            <a:spLocks noChangeArrowheads="1"/>
          </p:cNvSpPr>
          <p:nvPr/>
        </p:nvSpPr>
        <p:spPr bwMode="auto">
          <a:xfrm>
            <a:off x="5957888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0" name="Rectangle 118"/>
          <p:cNvSpPr>
            <a:spLocks noChangeArrowheads="1"/>
          </p:cNvSpPr>
          <p:nvPr/>
        </p:nvSpPr>
        <p:spPr bwMode="auto">
          <a:xfrm>
            <a:off x="56483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1" name="Rectangle 119"/>
          <p:cNvSpPr>
            <a:spLocks noChangeArrowheads="1"/>
          </p:cNvSpPr>
          <p:nvPr/>
        </p:nvSpPr>
        <p:spPr bwMode="auto">
          <a:xfrm>
            <a:off x="5648325" y="4227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2" name="Rectangle 120"/>
          <p:cNvSpPr>
            <a:spLocks noChangeArrowheads="1"/>
          </p:cNvSpPr>
          <p:nvPr/>
        </p:nvSpPr>
        <p:spPr bwMode="auto">
          <a:xfrm>
            <a:off x="5648325" y="40147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3" name="Rectangle 121"/>
          <p:cNvSpPr>
            <a:spLocks noChangeArrowheads="1"/>
          </p:cNvSpPr>
          <p:nvPr/>
        </p:nvSpPr>
        <p:spPr bwMode="auto">
          <a:xfrm>
            <a:off x="5648325" y="38020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4" name="Rectangle 122"/>
          <p:cNvSpPr>
            <a:spLocks noChangeArrowheads="1"/>
          </p:cNvSpPr>
          <p:nvPr/>
        </p:nvSpPr>
        <p:spPr bwMode="auto">
          <a:xfrm>
            <a:off x="5638800" y="3581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75" name="Rectangle 123"/>
          <p:cNvSpPr>
            <a:spLocks noChangeArrowheads="1"/>
          </p:cNvSpPr>
          <p:nvPr/>
        </p:nvSpPr>
        <p:spPr bwMode="auto">
          <a:xfrm>
            <a:off x="78200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82" name="Line 130"/>
          <p:cNvSpPr>
            <a:spLocks noChangeShapeType="1"/>
          </p:cNvSpPr>
          <p:nvPr/>
        </p:nvSpPr>
        <p:spPr bwMode="auto">
          <a:xfrm>
            <a:off x="5648325" y="40147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83" name="Line 131"/>
          <p:cNvSpPr>
            <a:spLocks noChangeShapeType="1"/>
          </p:cNvSpPr>
          <p:nvPr/>
        </p:nvSpPr>
        <p:spPr bwMode="auto">
          <a:xfrm>
            <a:off x="5648325" y="33766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684" name="Text Box 132"/>
          <p:cNvSpPr txBox="1">
            <a:spLocks noChangeArrowheads="1"/>
          </p:cNvSpPr>
          <p:nvPr/>
        </p:nvSpPr>
        <p:spPr bwMode="auto">
          <a:xfrm>
            <a:off x="5397500" y="34305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3685" name="Text Box 133"/>
          <p:cNvSpPr txBox="1">
            <a:spLocks noChangeArrowheads="1"/>
          </p:cNvSpPr>
          <p:nvPr/>
        </p:nvSpPr>
        <p:spPr bwMode="auto">
          <a:xfrm>
            <a:off x="5343525" y="42814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3686" name="Text Box 134"/>
          <p:cNvSpPr txBox="1">
            <a:spLocks noChangeArrowheads="1"/>
          </p:cNvSpPr>
          <p:nvPr/>
        </p:nvSpPr>
        <p:spPr bwMode="auto">
          <a:xfrm>
            <a:off x="6086475" y="39973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6669088" y="39973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3688" name="Text Box 136"/>
          <p:cNvSpPr txBox="1">
            <a:spLocks noChangeArrowheads="1"/>
          </p:cNvSpPr>
          <p:nvPr/>
        </p:nvSpPr>
        <p:spPr bwMode="auto">
          <a:xfrm>
            <a:off x="7285038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7916863" y="39957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3690" name="Text Box 138"/>
          <p:cNvSpPr txBox="1">
            <a:spLocks noChangeArrowheads="1"/>
          </p:cNvSpPr>
          <p:nvPr/>
        </p:nvSpPr>
        <p:spPr bwMode="auto">
          <a:xfrm>
            <a:off x="5505450" y="30718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3691" name="Text Box 139"/>
          <p:cNvSpPr txBox="1">
            <a:spLocks noChangeArrowheads="1"/>
          </p:cNvSpPr>
          <p:nvPr/>
        </p:nvSpPr>
        <p:spPr bwMode="auto">
          <a:xfrm>
            <a:off x="8042275" y="38322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692" name="Text Box 140"/>
          <p:cNvSpPr txBox="1">
            <a:spLocks noChangeArrowheads="1"/>
          </p:cNvSpPr>
          <p:nvPr/>
        </p:nvSpPr>
        <p:spPr bwMode="auto">
          <a:xfrm>
            <a:off x="7239000" y="3124200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+ 90)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3693" name="Text Box 141"/>
          <p:cNvSpPr txBox="1">
            <a:spLocks noChangeArrowheads="1"/>
          </p:cNvSpPr>
          <p:nvPr/>
        </p:nvSpPr>
        <p:spPr bwMode="auto">
          <a:xfrm>
            <a:off x="5397500" y="38512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3695" name="Rectangle 143"/>
          <p:cNvSpPr>
            <a:spLocks noChangeArrowheads="1"/>
          </p:cNvSpPr>
          <p:nvPr/>
        </p:nvSpPr>
        <p:spPr bwMode="auto">
          <a:xfrm>
            <a:off x="7510463" y="62690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6" name="Rectangle 144"/>
          <p:cNvSpPr>
            <a:spLocks noChangeArrowheads="1"/>
          </p:cNvSpPr>
          <p:nvPr/>
        </p:nvSpPr>
        <p:spPr bwMode="auto">
          <a:xfrm>
            <a:off x="7510463" y="52054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7" name="Rectangle 145"/>
          <p:cNvSpPr>
            <a:spLocks noChangeArrowheads="1"/>
          </p:cNvSpPr>
          <p:nvPr/>
        </p:nvSpPr>
        <p:spPr bwMode="auto">
          <a:xfrm>
            <a:off x="7820025" y="62690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698" name="Rectangle 146"/>
          <p:cNvSpPr>
            <a:spLocks noChangeArrowheads="1"/>
          </p:cNvSpPr>
          <p:nvPr/>
        </p:nvSpPr>
        <p:spPr bwMode="auto">
          <a:xfrm>
            <a:off x="7199313" y="62690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3" name="Rectangle 151"/>
          <p:cNvSpPr>
            <a:spLocks noChangeArrowheads="1"/>
          </p:cNvSpPr>
          <p:nvPr/>
        </p:nvSpPr>
        <p:spPr bwMode="auto">
          <a:xfrm>
            <a:off x="5638800" y="62484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5" name="Rectangle 153"/>
          <p:cNvSpPr>
            <a:spLocks noChangeArrowheads="1"/>
          </p:cNvSpPr>
          <p:nvPr/>
        </p:nvSpPr>
        <p:spPr bwMode="auto">
          <a:xfrm>
            <a:off x="5648325" y="58435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6" name="Rectangle 154"/>
          <p:cNvSpPr>
            <a:spLocks noChangeArrowheads="1"/>
          </p:cNvSpPr>
          <p:nvPr/>
        </p:nvSpPr>
        <p:spPr bwMode="auto">
          <a:xfrm>
            <a:off x="5648325" y="56308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7" name="Rectangle 155"/>
          <p:cNvSpPr>
            <a:spLocks noChangeArrowheads="1"/>
          </p:cNvSpPr>
          <p:nvPr/>
        </p:nvSpPr>
        <p:spPr bwMode="auto">
          <a:xfrm>
            <a:off x="5648325" y="54181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8" name="Rectangle 156"/>
          <p:cNvSpPr>
            <a:spLocks noChangeArrowheads="1"/>
          </p:cNvSpPr>
          <p:nvPr/>
        </p:nvSpPr>
        <p:spPr bwMode="auto">
          <a:xfrm>
            <a:off x="7820025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09" name="Rectangle 157"/>
          <p:cNvSpPr>
            <a:spLocks noChangeArrowheads="1"/>
          </p:cNvSpPr>
          <p:nvPr/>
        </p:nvSpPr>
        <p:spPr bwMode="auto">
          <a:xfrm>
            <a:off x="7199313" y="52054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0" name="Rectangle 158"/>
          <p:cNvSpPr>
            <a:spLocks noChangeArrowheads="1"/>
          </p:cNvSpPr>
          <p:nvPr/>
        </p:nvSpPr>
        <p:spPr bwMode="auto">
          <a:xfrm>
            <a:off x="6889750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4" name="Rectangle 162"/>
          <p:cNvSpPr>
            <a:spLocks noChangeArrowheads="1"/>
          </p:cNvSpPr>
          <p:nvPr/>
        </p:nvSpPr>
        <p:spPr bwMode="auto">
          <a:xfrm>
            <a:off x="5648325" y="52054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3715" name="Line 163"/>
          <p:cNvSpPr>
            <a:spLocks noChangeShapeType="1"/>
          </p:cNvSpPr>
          <p:nvPr/>
        </p:nvSpPr>
        <p:spPr bwMode="auto">
          <a:xfrm>
            <a:off x="5648325" y="58435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16" name="Line 164"/>
          <p:cNvSpPr>
            <a:spLocks noChangeShapeType="1"/>
          </p:cNvSpPr>
          <p:nvPr/>
        </p:nvSpPr>
        <p:spPr bwMode="auto">
          <a:xfrm>
            <a:off x="5648325" y="52054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17" name="Text Box 165"/>
          <p:cNvSpPr txBox="1">
            <a:spLocks noChangeArrowheads="1"/>
          </p:cNvSpPr>
          <p:nvPr/>
        </p:nvSpPr>
        <p:spPr bwMode="auto">
          <a:xfrm>
            <a:off x="5397500" y="52593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3718" name="Text Box 166"/>
          <p:cNvSpPr txBox="1">
            <a:spLocks noChangeArrowheads="1"/>
          </p:cNvSpPr>
          <p:nvPr/>
        </p:nvSpPr>
        <p:spPr bwMode="auto">
          <a:xfrm>
            <a:off x="5343525" y="61102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3719" name="Text Box 167"/>
          <p:cNvSpPr txBox="1">
            <a:spLocks noChangeArrowheads="1"/>
          </p:cNvSpPr>
          <p:nvPr/>
        </p:nvSpPr>
        <p:spPr bwMode="auto">
          <a:xfrm>
            <a:off x="6086475" y="58261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3720" name="Text Box 168"/>
          <p:cNvSpPr txBox="1">
            <a:spLocks noChangeArrowheads="1"/>
          </p:cNvSpPr>
          <p:nvPr/>
        </p:nvSpPr>
        <p:spPr bwMode="auto">
          <a:xfrm>
            <a:off x="6669088" y="58261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3721" name="Text Box 169"/>
          <p:cNvSpPr txBox="1">
            <a:spLocks noChangeArrowheads="1"/>
          </p:cNvSpPr>
          <p:nvPr/>
        </p:nvSpPr>
        <p:spPr bwMode="auto">
          <a:xfrm>
            <a:off x="7285038" y="58261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3722" name="Text Box 170"/>
          <p:cNvSpPr txBox="1">
            <a:spLocks noChangeArrowheads="1"/>
          </p:cNvSpPr>
          <p:nvPr/>
        </p:nvSpPr>
        <p:spPr bwMode="auto">
          <a:xfrm>
            <a:off x="7916863" y="58245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5505450" y="49006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3724" name="Text Box 172"/>
          <p:cNvSpPr txBox="1">
            <a:spLocks noChangeArrowheads="1"/>
          </p:cNvSpPr>
          <p:nvPr/>
        </p:nvSpPr>
        <p:spPr bwMode="auto">
          <a:xfrm>
            <a:off x="8042275" y="56610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3725" name="Text Box 173"/>
          <p:cNvSpPr txBox="1">
            <a:spLocks noChangeArrowheads="1"/>
          </p:cNvSpPr>
          <p:nvPr/>
        </p:nvSpPr>
        <p:spPr bwMode="auto">
          <a:xfrm>
            <a:off x="7239000" y="4953000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– 30)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3726" name="Text Box 174"/>
          <p:cNvSpPr txBox="1">
            <a:spLocks noChangeArrowheads="1"/>
          </p:cNvSpPr>
          <p:nvPr/>
        </p:nvSpPr>
        <p:spPr bwMode="auto">
          <a:xfrm>
            <a:off x="5397500" y="56800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3727" name="Freeform 175"/>
          <p:cNvSpPr>
            <a:spLocks/>
          </p:cNvSpPr>
          <p:nvPr/>
        </p:nvSpPr>
        <p:spPr bwMode="auto">
          <a:xfrm>
            <a:off x="5867400" y="54102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39" name="Line 187"/>
          <p:cNvSpPr>
            <a:spLocks noChangeShapeType="1"/>
          </p:cNvSpPr>
          <p:nvPr/>
        </p:nvSpPr>
        <p:spPr bwMode="auto">
          <a:xfrm flipH="1">
            <a:off x="5638800" y="5832475"/>
            <a:ext cx="238125" cy="263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0" name="Line 188"/>
          <p:cNvSpPr>
            <a:spLocks noChangeShapeType="1"/>
          </p:cNvSpPr>
          <p:nvPr/>
        </p:nvSpPr>
        <p:spPr bwMode="auto">
          <a:xfrm>
            <a:off x="2085975" y="4143375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1" name="Text Box 189"/>
          <p:cNvSpPr txBox="1">
            <a:spLocks noChangeArrowheads="1"/>
          </p:cNvSpPr>
          <p:nvPr/>
        </p:nvSpPr>
        <p:spPr bwMode="auto">
          <a:xfrm>
            <a:off x="2543175" y="3686175"/>
            <a:ext cx="2743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y takes the same set of values, for values of </a:t>
            </a:r>
            <a:r>
              <a:rPr lang="el-GR" altLang="en-US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 that are 90 less than before</a:t>
            </a:r>
            <a:endParaRPr lang="el-GR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742" name="Text Box 190"/>
          <p:cNvSpPr txBox="1">
            <a:spLocks noChangeArrowheads="1"/>
          </p:cNvSpPr>
          <p:nvPr/>
        </p:nvSpPr>
        <p:spPr bwMode="auto">
          <a:xfrm>
            <a:off x="2543175" y="4448175"/>
            <a:ext cx="2743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 takes the same set of values, for values of </a:t>
            </a:r>
            <a:r>
              <a:rPr lang="el-GR" altLang="en-US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that are 30 more than before</a:t>
            </a:r>
            <a:endParaRPr lang="el-GR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743" name="Line 191"/>
          <p:cNvSpPr>
            <a:spLocks noChangeShapeType="1"/>
          </p:cNvSpPr>
          <p:nvPr/>
        </p:nvSpPr>
        <p:spPr bwMode="auto">
          <a:xfrm>
            <a:off x="2085975" y="4829175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4" name="Line 192"/>
          <p:cNvSpPr>
            <a:spLocks noChangeShapeType="1"/>
          </p:cNvSpPr>
          <p:nvPr/>
        </p:nvSpPr>
        <p:spPr bwMode="auto">
          <a:xfrm flipH="1">
            <a:off x="6172200" y="33528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5" name="Text Box 193"/>
          <p:cNvSpPr txBox="1">
            <a:spLocks noChangeArrowheads="1"/>
          </p:cNvSpPr>
          <p:nvPr/>
        </p:nvSpPr>
        <p:spPr bwMode="auto">
          <a:xfrm>
            <a:off x="6248400" y="3048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90</a:t>
            </a:r>
          </a:p>
        </p:txBody>
      </p:sp>
      <p:sp>
        <p:nvSpPr>
          <p:cNvPr id="23746" name="Line 194"/>
          <p:cNvSpPr>
            <a:spLocks noChangeShapeType="1"/>
          </p:cNvSpPr>
          <p:nvPr/>
        </p:nvSpPr>
        <p:spPr bwMode="auto">
          <a:xfrm flipH="1">
            <a:off x="6172200" y="5257800"/>
            <a:ext cx="533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747" name="Text Box 195"/>
          <p:cNvSpPr txBox="1">
            <a:spLocks noChangeArrowheads="1"/>
          </p:cNvSpPr>
          <p:nvPr/>
        </p:nvSpPr>
        <p:spPr bwMode="auto">
          <a:xfrm>
            <a:off x="6248400" y="4953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0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2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663" grpId="0"/>
      <p:bldP spid="23669" grpId="0"/>
      <p:bldP spid="23670" grpId="0"/>
      <p:bldP spid="23671" grpId="0"/>
      <p:bldP spid="23672" grpId="0"/>
      <p:bldP spid="23673" grpId="0"/>
      <p:bldP spid="23674" grpId="0"/>
      <p:bldP spid="23675" grpId="0"/>
      <p:bldP spid="23682" grpId="0" animBg="1"/>
      <p:bldP spid="23683" grpId="0" animBg="1"/>
      <p:bldP spid="23684" grpId="0"/>
      <p:bldP spid="23685" grpId="0"/>
      <p:bldP spid="23686" grpId="0"/>
      <p:bldP spid="23687" grpId="0"/>
      <p:bldP spid="23688" grpId="0"/>
      <p:bldP spid="23689" grpId="0"/>
      <p:bldP spid="23690" grpId="0"/>
      <p:bldP spid="23691" grpId="0"/>
      <p:bldP spid="23692" grpId="0" animBg="1"/>
      <p:bldP spid="23693" grpId="0"/>
      <p:bldP spid="23695" grpId="0"/>
      <p:bldP spid="23696" grpId="0"/>
      <p:bldP spid="23697" grpId="0"/>
      <p:bldP spid="23698" grpId="0"/>
      <p:bldP spid="23703" grpId="0"/>
      <p:bldP spid="23705" grpId="0"/>
      <p:bldP spid="23706" grpId="0"/>
      <p:bldP spid="23707" grpId="0"/>
      <p:bldP spid="23708" grpId="0"/>
      <p:bldP spid="23709" grpId="0"/>
      <p:bldP spid="23710" grpId="0"/>
      <p:bldP spid="23714" grpId="0"/>
      <p:bldP spid="23715" grpId="0" animBg="1"/>
      <p:bldP spid="23716" grpId="0" animBg="1"/>
      <p:bldP spid="23717" grpId="0"/>
      <p:bldP spid="23718" grpId="0"/>
      <p:bldP spid="23719" grpId="0"/>
      <p:bldP spid="23720" grpId="0"/>
      <p:bldP spid="23721" grpId="0"/>
      <p:bldP spid="23722" grpId="0"/>
      <p:bldP spid="23723" grpId="0"/>
      <p:bldP spid="23724" grpId="0"/>
      <p:bldP spid="23725" grpId="0" animBg="1"/>
      <p:bldP spid="23726" grpId="0"/>
      <p:bldP spid="23727" grpId="0" animBg="1"/>
      <p:bldP spid="23739" grpId="0" animBg="1"/>
      <p:bldP spid="23740" grpId="0" animBg="1"/>
      <p:bldP spid="23741" grpId="0"/>
      <p:bldP spid="23742" grpId="0"/>
      <p:bldP spid="23743" grpId="0" animBg="1"/>
      <p:bldP spid="23744" grpId="0" animBg="1"/>
      <p:bldP spid="23745" grpId="0"/>
      <p:bldP spid="23746" grpId="0" animBg="1"/>
      <p:bldP spid="237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recognise transformations of graphs, and sketch them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Transformation type 4</a:t>
            </a:r>
          </a:p>
          <a:p>
            <a:pPr eaLnBrk="1" hangingPunct="1">
              <a:buFontTx/>
              <a:buNone/>
            </a:pPr>
            <a:endParaRPr lang="en-GB" altLang="en-US" sz="16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This stretches the graph horizontally by a factor ‘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a</a:t>
            </a:r>
            <a:r>
              <a:rPr lang="en-GB" altLang="en-US" sz="1600" dirty="0">
                <a:latin typeface="Comic Sans MS" pitchFamily="66" charset="0"/>
              </a:rPr>
              <a:t>’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“Multiplying or dividing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in the bracket is a horizontal stretch/squash”</a:t>
            </a:r>
            <a:endParaRPr lang="el-GR" altLang="en-US" sz="1600" b="1" u="sng" dirty="0">
              <a:latin typeface="Comic Sans MS" pitchFamily="66" charset="0"/>
            </a:endParaRPr>
          </a:p>
        </p:txBody>
      </p:sp>
      <p:graphicFrame>
        <p:nvGraphicFramePr>
          <p:cNvPr id="25605" name="Object 9"/>
          <p:cNvGraphicFramePr>
            <a:graphicFrameLocks noChangeAspect="1"/>
          </p:cNvGraphicFramePr>
          <p:nvPr>
            <p:extLst/>
          </p:nvPr>
        </p:nvGraphicFramePr>
        <p:xfrm>
          <a:off x="400050" y="2924175"/>
          <a:ext cx="1036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256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924175"/>
                        <a:ext cx="1036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0"/>
          <p:cNvGraphicFramePr>
            <a:graphicFrameLocks noChangeAspect="1"/>
          </p:cNvGraphicFramePr>
          <p:nvPr>
            <p:extLst/>
          </p:nvPr>
        </p:nvGraphicFramePr>
        <p:xfrm>
          <a:off x="2201863" y="2924175"/>
          <a:ext cx="1336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736600" imgH="203200" progId="Equation.DSMT4">
                  <p:embed/>
                </p:oleObj>
              </mc:Choice>
              <mc:Fallback>
                <p:oleObj name="Equation" r:id="rId5" imgW="736600" imgH="203200" progId="Equation.DSMT4">
                  <p:embed/>
                  <p:pic>
                    <p:nvPicPr>
                      <p:cNvPr id="256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2924175"/>
                        <a:ext cx="1336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1543050" y="3076575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09" name="Rectangle 13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1" name="Rectangle 15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2" name="Rectangle 16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5" name="Rectangle 19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6" name="Rectangle 20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7" name="Rectangle 21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8" name="Rectangle 22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19" name="Rectangle 23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0" name="Rectangle 24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1" name="Rectangle 25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2" name="Rectangle 26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3" name="Rectangle 27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4" name="Rectangle 28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5" name="Rectangle 29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6" name="Rectangle 30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7" name="Rectangle 31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628" name="Line 32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9" name="Line 33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30" name="Text Box 34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631" name="Text Box 35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632" name="Text Box 36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5633" name="Text Box 37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5634" name="Text Box 38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635" name="Text Box 39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5636" name="Text Box 40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637" name="Text Box 41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638" name="Text Box 42"/>
          <p:cNvSpPr txBox="1">
            <a:spLocks noChangeArrowheads="1"/>
          </p:cNvSpPr>
          <p:nvPr/>
        </p:nvSpPr>
        <p:spPr bwMode="auto">
          <a:xfrm>
            <a:off x="7239000" y="1295400"/>
            <a:ext cx="9318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5639" name="Text Box 43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640" name="Freeform 44"/>
          <p:cNvSpPr>
            <a:spLocks/>
          </p:cNvSpPr>
          <p:nvPr/>
        </p:nvSpPr>
        <p:spPr bwMode="auto">
          <a:xfrm>
            <a:off x="5638800" y="17526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5645" name="Object 45"/>
          <p:cNvGraphicFramePr>
            <a:graphicFrameLocks noChangeAspect="1"/>
          </p:cNvGraphicFramePr>
          <p:nvPr>
            <p:extLst/>
          </p:nvPr>
        </p:nvGraphicFramePr>
        <p:xfrm>
          <a:off x="314325" y="4019550"/>
          <a:ext cx="1336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736600" imgH="203200" progId="Equation.DSMT4">
                  <p:embed/>
                </p:oleObj>
              </mc:Choice>
              <mc:Fallback>
                <p:oleObj name="Equation" r:id="rId7" imgW="736600" imgH="203200" progId="Equation.DSMT4">
                  <p:embed/>
                  <p:pic>
                    <p:nvPicPr>
                      <p:cNvPr id="2564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019550"/>
                        <a:ext cx="1336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6" name="Object 46"/>
          <p:cNvGraphicFramePr>
            <a:graphicFrameLocks noChangeAspect="1"/>
          </p:cNvGraphicFramePr>
          <p:nvPr>
            <p:extLst/>
          </p:nvPr>
        </p:nvGraphicFramePr>
        <p:xfrm>
          <a:off x="314325" y="4476750"/>
          <a:ext cx="136048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748975" imgH="431613" progId="Equation.DSMT4">
                  <p:embed/>
                </p:oleObj>
              </mc:Choice>
              <mc:Fallback>
                <p:oleObj name="Equation" r:id="rId9" imgW="748975" imgH="431613" progId="Equation.DSMT4">
                  <p:embed/>
                  <p:pic>
                    <p:nvPicPr>
                      <p:cNvPr id="2564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4476750"/>
                        <a:ext cx="136048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93" name="Line 93"/>
          <p:cNvSpPr>
            <a:spLocks noChangeShapeType="1"/>
          </p:cNvSpPr>
          <p:nvPr/>
        </p:nvSpPr>
        <p:spPr bwMode="auto">
          <a:xfrm>
            <a:off x="2066925" y="4171950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94" name="Text Box 94"/>
          <p:cNvSpPr txBox="1">
            <a:spLocks noChangeArrowheads="1"/>
          </p:cNvSpPr>
          <p:nvPr/>
        </p:nvSpPr>
        <p:spPr bwMode="auto">
          <a:xfrm>
            <a:off x="2524125" y="3867150"/>
            <a:ext cx="2743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Same set of y values, for half the 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2524125" y="4629150"/>
            <a:ext cx="281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Same set of y values, for triple the </a:t>
            </a:r>
            <a:r>
              <a:rPr lang="el-GR" altLang="en-US" sz="16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values</a:t>
            </a:r>
            <a:endParaRPr lang="el-GR" altLang="en-US" sz="1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>
            <a:off x="2066925" y="4857750"/>
            <a:ext cx="4619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01" name="Rectangle 101"/>
          <p:cNvSpPr>
            <a:spLocks noChangeArrowheads="1"/>
          </p:cNvSpPr>
          <p:nvPr/>
        </p:nvSpPr>
        <p:spPr bwMode="auto">
          <a:xfrm>
            <a:off x="7510463" y="44402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2" name="Rectangle 102"/>
          <p:cNvSpPr>
            <a:spLocks noChangeArrowheads="1"/>
          </p:cNvSpPr>
          <p:nvPr/>
        </p:nvSpPr>
        <p:spPr bwMode="auto">
          <a:xfrm>
            <a:off x="7510463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3" name="Rectangle 103"/>
          <p:cNvSpPr>
            <a:spLocks noChangeArrowheads="1"/>
          </p:cNvSpPr>
          <p:nvPr/>
        </p:nvSpPr>
        <p:spPr bwMode="auto">
          <a:xfrm>
            <a:off x="78200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4" name="Rectangle 104"/>
          <p:cNvSpPr>
            <a:spLocks noChangeArrowheads="1"/>
          </p:cNvSpPr>
          <p:nvPr/>
        </p:nvSpPr>
        <p:spPr bwMode="auto">
          <a:xfrm>
            <a:off x="7199313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5" name="Rectangle 105"/>
          <p:cNvSpPr>
            <a:spLocks noChangeArrowheads="1"/>
          </p:cNvSpPr>
          <p:nvPr/>
        </p:nvSpPr>
        <p:spPr bwMode="auto">
          <a:xfrm>
            <a:off x="6889750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6578600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6269038" y="44402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8" name="Rectangle 108"/>
          <p:cNvSpPr>
            <a:spLocks noChangeArrowheads="1"/>
          </p:cNvSpPr>
          <p:nvPr/>
        </p:nvSpPr>
        <p:spPr bwMode="auto">
          <a:xfrm>
            <a:off x="5957888" y="44402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09" name="Rectangle 109"/>
          <p:cNvSpPr>
            <a:spLocks noChangeArrowheads="1"/>
          </p:cNvSpPr>
          <p:nvPr/>
        </p:nvSpPr>
        <p:spPr bwMode="auto">
          <a:xfrm>
            <a:off x="5648325" y="44402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0" name="Rectangle 110"/>
          <p:cNvSpPr>
            <a:spLocks noChangeArrowheads="1"/>
          </p:cNvSpPr>
          <p:nvPr/>
        </p:nvSpPr>
        <p:spPr bwMode="auto">
          <a:xfrm>
            <a:off x="5648325" y="42275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1" name="Rectangle 111"/>
          <p:cNvSpPr>
            <a:spLocks noChangeArrowheads="1"/>
          </p:cNvSpPr>
          <p:nvPr/>
        </p:nvSpPr>
        <p:spPr bwMode="auto">
          <a:xfrm>
            <a:off x="5648325" y="40147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2" name="Rectangle 112"/>
          <p:cNvSpPr>
            <a:spLocks noChangeArrowheads="1"/>
          </p:cNvSpPr>
          <p:nvPr/>
        </p:nvSpPr>
        <p:spPr bwMode="auto">
          <a:xfrm>
            <a:off x="5648325" y="38020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3" name="Rectangle 113"/>
          <p:cNvSpPr>
            <a:spLocks noChangeArrowheads="1"/>
          </p:cNvSpPr>
          <p:nvPr/>
        </p:nvSpPr>
        <p:spPr bwMode="auto">
          <a:xfrm>
            <a:off x="5648325" y="35893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4" name="Rectangle 114"/>
          <p:cNvSpPr>
            <a:spLocks noChangeArrowheads="1"/>
          </p:cNvSpPr>
          <p:nvPr/>
        </p:nvSpPr>
        <p:spPr bwMode="auto">
          <a:xfrm>
            <a:off x="78200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5" name="Rectangle 115"/>
          <p:cNvSpPr>
            <a:spLocks noChangeArrowheads="1"/>
          </p:cNvSpPr>
          <p:nvPr/>
        </p:nvSpPr>
        <p:spPr bwMode="auto">
          <a:xfrm>
            <a:off x="7199313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6" name="Rectangle 116"/>
          <p:cNvSpPr>
            <a:spLocks noChangeArrowheads="1"/>
          </p:cNvSpPr>
          <p:nvPr/>
        </p:nvSpPr>
        <p:spPr bwMode="auto">
          <a:xfrm>
            <a:off x="6889750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7" name="Rectangle 117"/>
          <p:cNvSpPr>
            <a:spLocks noChangeArrowheads="1"/>
          </p:cNvSpPr>
          <p:nvPr/>
        </p:nvSpPr>
        <p:spPr bwMode="auto">
          <a:xfrm>
            <a:off x="6578600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8" name="Rectangle 118"/>
          <p:cNvSpPr>
            <a:spLocks noChangeArrowheads="1"/>
          </p:cNvSpPr>
          <p:nvPr/>
        </p:nvSpPr>
        <p:spPr bwMode="auto">
          <a:xfrm>
            <a:off x="6269038" y="33766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19" name="Rectangle 119"/>
          <p:cNvSpPr>
            <a:spLocks noChangeArrowheads="1"/>
          </p:cNvSpPr>
          <p:nvPr/>
        </p:nvSpPr>
        <p:spPr bwMode="auto">
          <a:xfrm>
            <a:off x="5957888" y="33766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20" name="Rectangle 120"/>
          <p:cNvSpPr>
            <a:spLocks noChangeArrowheads="1"/>
          </p:cNvSpPr>
          <p:nvPr/>
        </p:nvSpPr>
        <p:spPr bwMode="auto">
          <a:xfrm>
            <a:off x="5648325" y="33766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21" name="Line 121"/>
          <p:cNvSpPr>
            <a:spLocks noChangeShapeType="1"/>
          </p:cNvSpPr>
          <p:nvPr/>
        </p:nvSpPr>
        <p:spPr bwMode="auto">
          <a:xfrm>
            <a:off x="5648325" y="4014788"/>
            <a:ext cx="2568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2" name="Line 122"/>
          <p:cNvSpPr>
            <a:spLocks noChangeShapeType="1"/>
          </p:cNvSpPr>
          <p:nvPr/>
        </p:nvSpPr>
        <p:spPr bwMode="auto">
          <a:xfrm>
            <a:off x="5648325" y="33766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3" name="Text Box 123"/>
          <p:cNvSpPr txBox="1">
            <a:spLocks noChangeArrowheads="1"/>
          </p:cNvSpPr>
          <p:nvPr/>
        </p:nvSpPr>
        <p:spPr bwMode="auto">
          <a:xfrm>
            <a:off x="5397500" y="34305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724" name="Text Box 124"/>
          <p:cNvSpPr txBox="1">
            <a:spLocks noChangeArrowheads="1"/>
          </p:cNvSpPr>
          <p:nvPr/>
        </p:nvSpPr>
        <p:spPr bwMode="auto">
          <a:xfrm>
            <a:off x="5343525" y="42814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725" name="Text Box 125"/>
          <p:cNvSpPr txBox="1">
            <a:spLocks noChangeArrowheads="1"/>
          </p:cNvSpPr>
          <p:nvPr/>
        </p:nvSpPr>
        <p:spPr bwMode="auto">
          <a:xfrm>
            <a:off x="6086475" y="39973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25726" name="Text Box 126"/>
          <p:cNvSpPr txBox="1">
            <a:spLocks noChangeArrowheads="1"/>
          </p:cNvSpPr>
          <p:nvPr/>
        </p:nvSpPr>
        <p:spPr bwMode="auto">
          <a:xfrm>
            <a:off x="6669088" y="39973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25727" name="Text Box 127"/>
          <p:cNvSpPr txBox="1">
            <a:spLocks noChangeArrowheads="1"/>
          </p:cNvSpPr>
          <p:nvPr/>
        </p:nvSpPr>
        <p:spPr bwMode="auto">
          <a:xfrm>
            <a:off x="7285038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729" name="Text Box 129"/>
          <p:cNvSpPr txBox="1">
            <a:spLocks noChangeArrowheads="1"/>
          </p:cNvSpPr>
          <p:nvPr/>
        </p:nvSpPr>
        <p:spPr bwMode="auto">
          <a:xfrm>
            <a:off x="5505450" y="30718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730" name="Text Box 130"/>
          <p:cNvSpPr txBox="1">
            <a:spLocks noChangeArrowheads="1"/>
          </p:cNvSpPr>
          <p:nvPr/>
        </p:nvSpPr>
        <p:spPr bwMode="auto">
          <a:xfrm>
            <a:off x="8137525" y="3810000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731" name="Text Box 131"/>
          <p:cNvSpPr txBox="1">
            <a:spLocks noChangeArrowheads="1"/>
          </p:cNvSpPr>
          <p:nvPr/>
        </p:nvSpPr>
        <p:spPr bwMode="auto">
          <a:xfrm>
            <a:off x="7239000" y="3124200"/>
            <a:ext cx="1066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sin2</a:t>
            </a:r>
            <a:r>
              <a:rPr lang="el-GR" altLang="en-US" sz="1600">
                <a:latin typeface="Comic Sans MS" pitchFamily="66" charset="0"/>
              </a:rPr>
              <a:t>θ</a:t>
            </a:r>
          </a:p>
        </p:txBody>
      </p:sp>
      <p:sp>
        <p:nvSpPr>
          <p:cNvPr id="25732" name="Text Box 132"/>
          <p:cNvSpPr txBox="1">
            <a:spLocks noChangeArrowheads="1"/>
          </p:cNvSpPr>
          <p:nvPr/>
        </p:nvSpPr>
        <p:spPr bwMode="auto">
          <a:xfrm>
            <a:off x="5397500" y="38512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733" name="Freeform 133"/>
          <p:cNvSpPr>
            <a:spLocks/>
          </p:cNvSpPr>
          <p:nvPr/>
        </p:nvSpPr>
        <p:spPr bwMode="auto">
          <a:xfrm>
            <a:off x="5638800" y="3581400"/>
            <a:ext cx="1295400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34" name="Freeform 134"/>
          <p:cNvSpPr>
            <a:spLocks/>
          </p:cNvSpPr>
          <p:nvPr/>
        </p:nvSpPr>
        <p:spPr bwMode="auto">
          <a:xfrm>
            <a:off x="6934200" y="3581400"/>
            <a:ext cx="1295400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28" name="Text Box 128"/>
          <p:cNvSpPr txBox="1">
            <a:spLocks noChangeArrowheads="1"/>
          </p:cNvSpPr>
          <p:nvPr/>
        </p:nvSpPr>
        <p:spPr bwMode="auto">
          <a:xfrm>
            <a:off x="7924800" y="39973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25736" name="Rectangle 136"/>
          <p:cNvSpPr>
            <a:spLocks noChangeArrowheads="1"/>
          </p:cNvSpPr>
          <p:nvPr/>
        </p:nvSpPr>
        <p:spPr bwMode="auto">
          <a:xfrm>
            <a:off x="7515225" y="52006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37" name="Rectangle 137"/>
          <p:cNvSpPr>
            <a:spLocks noChangeArrowheads="1"/>
          </p:cNvSpPr>
          <p:nvPr/>
        </p:nvSpPr>
        <p:spPr bwMode="auto">
          <a:xfrm>
            <a:off x="7824788" y="62642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3" name="Rectangle 143"/>
          <p:cNvSpPr>
            <a:spLocks noChangeArrowheads="1"/>
          </p:cNvSpPr>
          <p:nvPr/>
        </p:nvSpPr>
        <p:spPr bwMode="auto">
          <a:xfrm>
            <a:off x="5653088" y="62642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4" name="Rectangle 144"/>
          <p:cNvSpPr>
            <a:spLocks noChangeArrowheads="1"/>
          </p:cNvSpPr>
          <p:nvPr/>
        </p:nvSpPr>
        <p:spPr bwMode="auto">
          <a:xfrm>
            <a:off x="5653088" y="60515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5" name="Rectangle 145"/>
          <p:cNvSpPr>
            <a:spLocks noChangeArrowheads="1"/>
          </p:cNvSpPr>
          <p:nvPr/>
        </p:nvSpPr>
        <p:spPr bwMode="auto">
          <a:xfrm>
            <a:off x="5653088" y="583882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6" name="Rectangle 146"/>
          <p:cNvSpPr>
            <a:spLocks noChangeArrowheads="1"/>
          </p:cNvSpPr>
          <p:nvPr/>
        </p:nvSpPr>
        <p:spPr bwMode="auto">
          <a:xfrm>
            <a:off x="5653088" y="562610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7" name="Rectangle 147"/>
          <p:cNvSpPr>
            <a:spLocks noChangeArrowheads="1"/>
          </p:cNvSpPr>
          <p:nvPr/>
        </p:nvSpPr>
        <p:spPr bwMode="auto">
          <a:xfrm>
            <a:off x="5653088" y="5413375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8" name="Rectangle 148"/>
          <p:cNvSpPr>
            <a:spLocks noChangeArrowheads="1"/>
          </p:cNvSpPr>
          <p:nvPr/>
        </p:nvSpPr>
        <p:spPr bwMode="auto">
          <a:xfrm>
            <a:off x="7824788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49" name="Rectangle 149"/>
          <p:cNvSpPr>
            <a:spLocks noChangeArrowheads="1"/>
          </p:cNvSpPr>
          <p:nvPr/>
        </p:nvSpPr>
        <p:spPr bwMode="auto">
          <a:xfrm>
            <a:off x="7204075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0" name="Rectangle 150"/>
          <p:cNvSpPr>
            <a:spLocks noChangeArrowheads="1"/>
          </p:cNvSpPr>
          <p:nvPr/>
        </p:nvSpPr>
        <p:spPr bwMode="auto">
          <a:xfrm>
            <a:off x="6894513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1" name="Rectangle 151"/>
          <p:cNvSpPr>
            <a:spLocks noChangeArrowheads="1"/>
          </p:cNvSpPr>
          <p:nvPr/>
        </p:nvSpPr>
        <p:spPr bwMode="auto">
          <a:xfrm>
            <a:off x="6583363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2" name="Rectangle 152"/>
          <p:cNvSpPr>
            <a:spLocks noChangeArrowheads="1"/>
          </p:cNvSpPr>
          <p:nvPr/>
        </p:nvSpPr>
        <p:spPr bwMode="auto">
          <a:xfrm>
            <a:off x="6273800" y="520065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3" name="Rectangle 153"/>
          <p:cNvSpPr>
            <a:spLocks noChangeArrowheads="1"/>
          </p:cNvSpPr>
          <p:nvPr/>
        </p:nvSpPr>
        <p:spPr bwMode="auto">
          <a:xfrm>
            <a:off x="5962650" y="5200650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4" name="Rectangle 154"/>
          <p:cNvSpPr>
            <a:spLocks noChangeArrowheads="1"/>
          </p:cNvSpPr>
          <p:nvPr/>
        </p:nvSpPr>
        <p:spPr bwMode="auto">
          <a:xfrm>
            <a:off x="5653088" y="5200650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5755" name="Line 155"/>
          <p:cNvSpPr>
            <a:spLocks noChangeShapeType="1"/>
          </p:cNvSpPr>
          <p:nvPr/>
        </p:nvSpPr>
        <p:spPr bwMode="auto">
          <a:xfrm>
            <a:off x="5653088" y="5838825"/>
            <a:ext cx="2481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56" name="Line 156"/>
          <p:cNvSpPr>
            <a:spLocks noChangeShapeType="1"/>
          </p:cNvSpPr>
          <p:nvPr/>
        </p:nvSpPr>
        <p:spPr bwMode="auto">
          <a:xfrm>
            <a:off x="5653088" y="5200650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57" name="Text Box 157"/>
          <p:cNvSpPr txBox="1">
            <a:spLocks noChangeArrowheads="1"/>
          </p:cNvSpPr>
          <p:nvPr/>
        </p:nvSpPr>
        <p:spPr bwMode="auto">
          <a:xfrm>
            <a:off x="5402263" y="525462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5758" name="Text Box 158"/>
          <p:cNvSpPr txBox="1">
            <a:spLocks noChangeArrowheads="1"/>
          </p:cNvSpPr>
          <p:nvPr/>
        </p:nvSpPr>
        <p:spPr bwMode="auto">
          <a:xfrm>
            <a:off x="5348288" y="6105525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5759" name="Text Box 159"/>
          <p:cNvSpPr txBox="1">
            <a:spLocks noChangeArrowheads="1"/>
          </p:cNvSpPr>
          <p:nvPr/>
        </p:nvSpPr>
        <p:spPr bwMode="auto">
          <a:xfrm>
            <a:off x="6038850" y="5821363"/>
            <a:ext cx="546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25760" name="Text Box 160"/>
          <p:cNvSpPr txBox="1">
            <a:spLocks noChangeArrowheads="1"/>
          </p:cNvSpPr>
          <p:nvPr/>
        </p:nvSpPr>
        <p:spPr bwMode="auto">
          <a:xfrm>
            <a:off x="6673850" y="5821363"/>
            <a:ext cx="5540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540º</a:t>
            </a:r>
          </a:p>
        </p:txBody>
      </p:sp>
      <p:sp>
        <p:nvSpPr>
          <p:cNvPr id="25761" name="Text Box 161"/>
          <p:cNvSpPr txBox="1">
            <a:spLocks noChangeArrowheads="1"/>
          </p:cNvSpPr>
          <p:nvPr/>
        </p:nvSpPr>
        <p:spPr bwMode="auto">
          <a:xfrm>
            <a:off x="7289800" y="5821363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810º</a:t>
            </a:r>
          </a:p>
        </p:txBody>
      </p:sp>
      <p:sp>
        <p:nvSpPr>
          <p:cNvPr id="25763" name="Text Box 163"/>
          <p:cNvSpPr txBox="1">
            <a:spLocks noChangeArrowheads="1"/>
          </p:cNvSpPr>
          <p:nvPr/>
        </p:nvSpPr>
        <p:spPr bwMode="auto">
          <a:xfrm>
            <a:off x="5510213" y="489585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5764" name="Text Box 164"/>
          <p:cNvSpPr txBox="1">
            <a:spLocks noChangeArrowheads="1"/>
          </p:cNvSpPr>
          <p:nvPr/>
        </p:nvSpPr>
        <p:spPr bwMode="auto">
          <a:xfrm>
            <a:off x="8047038" y="5656263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5765" name="Text Box 165"/>
          <p:cNvSpPr txBox="1">
            <a:spLocks noChangeArrowheads="1"/>
          </p:cNvSpPr>
          <p:nvPr/>
        </p:nvSpPr>
        <p:spPr bwMode="auto">
          <a:xfrm>
            <a:off x="7243763" y="4948238"/>
            <a:ext cx="13144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sin(</a:t>
            </a:r>
            <a:r>
              <a:rPr lang="el-GR" altLang="en-US" sz="1600" baseline="300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/</a:t>
            </a:r>
            <a:r>
              <a:rPr lang="en-GB" altLang="en-US" sz="1600" baseline="-25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5766" name="Text Box 166"/>
          <p:cNvSpPr txBox="1">
            <a:spLocks noChangeArrowheads="1"/>
          </p:cNvSpPr>
          <p:nvPr/>
        </p:nvSpPr>
        <p:spPr bwMode="auto">
          <a:xfrm>
            <a:off x="5402263" y="5675313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5767" name="Freeform 167"/>
          <p:cNvSpPr>
            <a:spLocks/>
          </p:cNvSpPr>
          <p:nvPr/>
        </p:nvSpPr>
        <p:spPr bwMode="auto">
          <a:xfrm>
            <a:off x="5643563" y="5405438"/>
            <a:ext cx="2484437" cy="852487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762" name="Text Box 162"/>
          <p:cNvSpPr txBox="1">
            <a:spLocks noChangeArrowheads="1"/>
          </p:cNvSpPr>
          <p:nvPr/>
        </p:nvSpPr>
        <p:spPr bwMode="auto">
          <a:xfrm>
            <a:off x="7904163" y="581977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1080º</a:t>
            </a:r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1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7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5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2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2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2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256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93" grpId="0" animBg="1"/>
      <p:bldP spid="25694" grpId="0"/>
      <p:bldP spid="25695" grpId="0"/>
      <p:bldP spid="25696" grpId="0" animBg="1"/>
      <p:bldP spid="25701" grpId="0"/>
      <p:bldP spid="25702" grpId="0"/>
      <p:bldP spid="25703" grpId="0"/>
      <p:bldP spid="25704" grpId="0"/>
      <p:bldP spid="25705" grpId="0"/>
      <p:bldP spid="25706" grpId="0"/>
      <p:bldP spid="25707" grpId="0"/>
      <p:bldP spid="25708" grpId="0"/>
      <p:bldP spid="25709" grpId="0"/>
      <p:bldP spid="25710" grpId="0"/>
      <p:bldP spid="25711" grpId="0"/>
      <p:bldP spid="25712" grpId="0"/>
      <p:bldP spid="25713" grpId="0"/>
      <p:bldP spid="25714" grpId="0"/>
      <p:bldP spid="25715" grpId="0"/>
      <p:bldP spid="25716" grpId="0"/>
      <p:bldP spid="25717" grpId="0"/>
      <p:bldP spid="25718" grpId="0"/>
      <p:bldP spid="25719" grpId="0"/>
      <p:bldP spid="25720" grpId="0"/>
      <p:bldP spid="25721" grpId="0" animBg="1"/>
      <p:bldP spid="25722" grpId="0" animBg="1"/>
      <p:bldP spid="25723" grpId="0"/>
      <p:bldP spid="25724" grpId="0"/>
      <p:bldP spid="25725" grpId="0"/>
      <p:bldP spid="25726" grpId="0"/>
      <p:bldP spid="25727" grpId="0"/>
      <p:bldP spid="25729" grpId="0"/>
      <p:bldP spid="25730" grpId="0"/>
      <p:bldP spid="25731" grpId="0" animBg="1"/>
      <p:bldP spid="25732" grpId="0"/>
      <p:bldP spid="25733" grpId="0" animBg="1"/>
      <p:bldP spid="25734" grpId="0" animBg="1"/>
      <p:bldP spid="25728" grpId="0"/>
      <p:bldP spid="25736" grpId="0"/>
      <p:bldP spid="25737" grpId="0"/>
      <p:bldP spid="25743" grpId="0"/>
      <p:bldP spid="25744" grpId="0"/>
      <p:bldP spid="25745" grpId="0"/>
      <p:bldP spid="25746" grpId="0"/>
      <p:bldP spid="25747" grpId="0"/>
      <p:bldP spid="25748" grpId="0"/>
      <p:bldP spid="25749" grpId="0"/>
      <p:bldP spid="25750" grpId="0"/>
      <p:bldP spid="25751" grpId="0"/>
      <p:bldP spid="25752" grpId="0"/>
      <p:bldP spid="25753" grpId="0"/>
      <p:bldP spid="25754" grpId="0"/>
      <p:bldP spid="25755" grpId="0" animBg="1"/>
      <p:bldP spid="25756" grpId="0" animBg="1"/>
      <p:bldP spid="25757" grpId="0"/>
      <p:bldP spid="25758" grpId="0"/>
      <p:bldP spid="25759" grpId="0"/>
      <p:bldP spid="25760" grpId="0"/>
      <p:bldP spid="25761" grpId="0"/>
      <p:bldP spid="25763" grpId="0"/>
      <p:bldP spid="25764" grpId="0"/>
      <p:bldP spid="25765" grpId="0" animBg="1"/>
      <p:bldP spid="25766" grpId="0"/>
      <p:bldP spid="25767" grpId="0" animBg="1"/>
      <p:bldP spid="257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181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b="1" u="sng" dirty="0">
                <a:latin typeface="Comic Sans MS" pitchFamily="66" charset="0"/>
              </a:rPr>
              <a:t>You need to be able to answer questions with unknowns in</a:t>
            </a: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The graph shows the Function: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f(x) = Sin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+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a) Write down the value of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0.5 (Graph 0.5 units higher)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b) What is the smallest positive value of 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that gives a minimum point?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270˚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c) What is the value of Sin</a:t>
            </a:r>
            <a:r>
              <a:rPr lang="el-GR" altLang="en-US" sz="2000" dirty="0">
                <a:latin typeface="Comic Sans MS" pitchFamily="66" charset="0"/>
              </a:rPr>
              <a:t>θ</a:t>
            </a:r>
            <a:r>
              <a:rPr lang="en-GB" altLang="en-US" sz="2000" dirty="0">
                <a:latin typeface="Comic Sans MS" pitchFamily="66" charset="0"/>
              </a:rPr>
              <a:t> at this point?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-0.5</a:t>
            </a:r>
            <a:endParaRPr lang="el-GR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6889750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269038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5" name="Rectangle 125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6" name="Rectangle 126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7" name="Rectangle 127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6086475" y="2168525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90º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6669088" y="2168525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180º</a:t>
            </a:r>
          </a:p>
        </p:txBody>
      </p:sp>
      <p:sp>
        <p:nvSpPr>
          <p:cNvPr id="35974" name="Text Box 134"/>
          <p:cNvSpPr txBox="1">
            <a:spLocks noChangeArrowheads="1"/>
          </p:cNvSpPr>
          <p:nvPr/>
        </p:nvSpPr>
        <p:spPr bwMode="auto">
          <a:xfrm>
            <a:off x="7285038" y="2168525"/>
            <a:ext cx="619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270º</a:t>
            </a:r>
          </a:p>
        </p:txBody>
      </p:sp>
      <p:sp>
        <p:nvSpPr>
          <p:cNvPr id="35975" name="Text Box 135"/>
          <p:cNvSpPr txBox="1">
            <a:spLocks noChangeArrowheads="1"/>
          </p:cNvSpPr>
          <p:nvPr/>
        </p:nvSpPr>
        <p:spPr bwMode="auto">
          <a:xfrm>
            <a:off x="7916863" y="2166938"/>
            <a:ext cx="6191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360º</a:t>
            </a:r>
          </a:p>
        </p:txBody>
      </p:sp>
      <p:sp>
        <p:nvSpPr>
          <p:cNvPr id="35976" name="Text Box 136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35978" name="Text Box 138"/>
          <p:cNvSpPr txBox="1">
            <a:spLocks noChangeArrowheads="1"/>
          </p:cNvSpPr>
          <p:nvPr/>
        </p:nvSpPr>
        <p:spPr bwMode="auto">
          <a:xfrm>
            <a:off x="7239000" y="1295400"/>
            <a:ext cx="1447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sin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 + k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35979" name="Text Box 139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35980" name="Freeform 140"/>
          <p:cNvSpPr>
            <a:spLocks/>
          </p:cNvSpPr>
          <p:nvPr/>
        </p:nvSpPr>
        <p:spPr bwMode="auto">
          <a:xfrm>
            <a:off x="5638800" y="1524000"/>
            <a:ext cx="2484438" cy="852488"/>
          </a:xfrm>
          <a:custGeom>
            <a:avLst/>
            <a:gdLst>
              <a:gd name="T0" fmla="*/ 0 w 1565"/>
              <a:gd name="T1" fmla="*/ 2147483647 h 537"/>
              <a:gd name="T2" fmla="*/ 2147483647 w 1565"/>
              <a:gd name="T3" fmla="*/ 2147483647 h 537"/>
              <a:gd name="T4" fmla="*/ 2147483647 w 1565"/>
              <a:gd name="T5" fmla="*/ 2147483647 h 537"/>
              <a:gd name="T6" fmla="*/ 2147483647 w 1565"/>
              <a:gd name="T7" fmla="*/ 2147483647 h 537"/>
              <a:gd name="T8" fmla="*/ 2147483647 w 1565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65" h="537">
                <a:moveTo>
                  <a:pt x="0" y="278"/>
                </a:moveTo>
                <a:cubicBezTo>
                  <a:pt x="132" y="140"/>
                  <a:pt x="265" y="2"/>
                  <a:pt x="396" y="1"/>
                </a:cubicBezTo>
                <a:cubicBezTo>
                  <a:pt x="527" y="0"/>
                  <a:pt x="655" y="183"/>
                  <a:pt x="785" y="272"/>
                </a:cubicBezTo>
                <a:cubicBezTo>
                  <a:pt x="915" y="361"/>
                  <a:pt x="1045" y="537"/>
                  <a:pt x="1175" y="537"/>
                </a:cubicBezTo>
                <a:cubicBezTo>
                  <a:pt x="1305" y="537"/>
                  <a:pt x="1435" y="404"/>
                  <a:pt x="1565" y="2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981" name="Text Box 141"/>
          <p:cNvSpPr txBox="1">
            <a:spLocks noChangeArrowheads="1"/>
          </p:cNvSpPr>
          <p:nvPr/>
        </p:nvSpPr>
        <p:spPr bwMode="auto">
          <a:xfrm>
            <a:off x="5867400" y="1143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 dirty="0">
                <a:solidFill>
                  <a:srgbClr val="FF0000"/>
                </a:solidFill>
                <a:latin typeface="Comic Sans MS" pitchFamily="66" charset="0"/>
              </a:rPr>
              <a:t>(90, 1.5)</a:t>
            </a:r>
          </a:p>
        </p:txBody>
      </p:sp>
      <p:grpSp>
        <p:nvGrpSpPr>
          <p:cNvPr id="35984" name="Group 144"/>
          <p:cNvGrpSpPr>
            <a:grpSpLocks/>
          </p:cNvGrpSpPr>
          <p:nvPr/>
        </p:nvGrpSpPr>
        <p:grpSpPr bwMode="auto">
          <a:xfrm>
            <a:off x="6172200" y="1447800"/>
            <a:ext cx="152400" cy="152400"/>
            <a:chOff x="3840" y="2736"/>
            <a:chExt cx="96" cy="96"/>
          </a:xfrm>
        </p:grpSpPr>
        <p:sp>
          <p:nvSpPr>
            <p:cNvPr id="26665" name="Line 142"/>
            <p:cNvSpPr>
              <a:spLocks noChangeShapeType="1"/>
            </p:cNvSpPr>
            <p:nvPr/>
          </p:nvSpPr>
          <p:spPr bwMode="auto">
            <a:xfrm>
              <a:off x="3840" y="273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6" name="Line 143"/>
            <p:cNvSpPr>
              <a:spLocks noChangeShapeType="1"/>
            </p:cNvSpPr>
            <p:nvPr/>
          </p:nvSpPr>
          <p:spPr bwMode="auto">
            <a:xfrm flipH="1">
              <a:off x="3840" y="273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8" grpId="0"/>
      <p:bldP spid="35949" grpId="0"/>
      <p:bldP spid="35950" grpId="0"/>
      <p:bldP spid="35951" grpId="0"/>
      <p:bldP spid="35952" grpId="0"/>
      <p:bldP spid="35953" grpId="0"/>
      <p:bldP spid="35954" grpId="0"/>
      <p:bldP spid="35955" grpId="0"/>
      <p:bldP spid="35956" grpId="0"/>
      <p:bldP spid="35957" grpId="0"/>
      <p:bldP spid="35958" grpId="0"/>
      <p:bldP spid="35959" grpId="0"/>
      <p:bldP spid="35960" grpId="0"/>
      <p:bldP spid="35961" grpId="0"/>
      <p:bldP spid="35962" grpId="0"/>
      <p:bldP spid="35963" grpId="0"/>
      <p:bldP spid="35964" grpId="0"/>
      <p:bldP spid="35965" grpId="0"/>
      <p:bldP spid="35966" grpId="0"/>
      <p:bldP spid="35967" grpId="0"/>
      <p:bldP spid="35968" grpId="0" animBg="1"/>
      <p:bldP spid="35969" grpId="0" animBg="1"/>
      <p:bldP spid="35970" grpId="0"/>
      <p:bldP spid="35971" grpId="0"/>
      <p:bldP spid="35972" grpId="0"/>
      <p:bldP spid="35973" grpId="0"/>
      <p:bldP spid="35974" grpId="0"/>
      <p:bldP spid="35975" grpId="0"/>
      <p:bldP spid="35976" grpId="0"/>
      <p:bldP spid="35977" grpId="0"/>
      <p:bldP spid="35978" grpId="0" animBg="1"/>
      <p:bldP spid="35979" grpId="0"/>
      <p:bldP spid="35980" grpId="0" animBg="1"/>
      <p:bldP spid="359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36"/>
          <p:cNvGrpSpPr>
            <a:grpSpLocks/>
          </p:cNvGrpSpPr>
          <p:nvPr/>
        </p:nvGrpSpPr>
        <p:grpSpPr bwMode="auto">
          <a:xfrm>
            <a:off x="3505200" y="1752600"/>
            <a:ext cx="4768850" cy="1093788"/>
            <a:chOff x="2857" y="2190"/>
            <a:chExt cx="3004" cy="689"/>
          </a:xfrm>
        </p:grpSpPr>
        <p:sp>
          <p:nvSpPr>
            <p:cNvPr id="27697" name="Freeform 37"/>
            <p:cNvSpPr>
              <a:spLocks/>
            </p:cNvSpPr>
            <p:nvPr/>
          </p:nvSpPr>
          <p:spPr bwMode="auto">
            <a:xfrm>
              <a:off x="2857" y="2190"/>
              <a:ext cx="2349" cy="537"/>
            </a:xfrm>
            <a:custGeom>
              <a:avLst/>
              <a:gdLst>
                <a:gd name="T0" fmla="*/ 0 w 2349"/>
                <a:gd name="T1" fmla="*/ 266 h 537"/>
                <a:gd name="T2" fmla="*/ 396 w 2349"/>
                <a:gd name="T3" fmla="*/ 537 h 537"/>
                <a:gd name="T4" fmla="*/ 785 w 2349"/>
                <a:gd name="T5" fmla="*/ 266 h 537"/>
                <a:gd name="T6" fmla="*/ 1175 w 2349"/>
                <a:gd name="T7" fmla="*/ 0 h 537"/>
                <a:gd name="T8" fmla="*/ 1570 w 2349"/>
                <a:gd name="T9" fmla="*/ 266 h 537"/>
                <a:gd name="T10" fmla="*/ 1954 w 2349"/>
                <a:gd name="T11" fmla="*/ 537 h 537"/>
                <a:gd name="T12" fmla="*/ 2349 w 2349"/>
                <a:gd name="T13" fmla="*/ 266 h 5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49" h="537">
                  <a:moveTo>
                    <a:pt x="0" y="266"/>
                  </a:moveTo>
                  <a:cubicBezTo>
                    <a:pt x="132" y="401"/>
                    <a:pt x="265" y="537"/>
                    <a:pt x="396" y="537"/>
                  </a:cubicBezTo>
                  <a:cubicBezTo>
                    <a:pt x="527" y="537"/>
                    <a:pt x="655" y="355"/>
                    <a:pt x="785" y="266"/>
                  </a:cubicBezTo>
                  <a:cubicBezTo>
                    <a:pt x="915" y="177"/>
                    <a:pt x="1044" y="0"/>
                    <a:pt x="1175" y="0"/>
                  </a:cubicBezTo>
                  <a:cubicBezTo>
                    <a:pt x="1306" y="0"/>
                    <a:pt x="1440" y="177"/>
                    <a:pt x="1570" y="266"/>
                  </a:cubicBezTo>
                  <a:cubicBezTo>
                    <a:pt x="1700" y="355"/>
                    <a:pt x="1824" y="537"/>
                    <a:pt x="1954" y="537"/>
                  </a:cubicBezTo>
                  <a:cubicBezTo>
                    <a:pt x="2084" y="537"/>
                    <a:pt x="2216" y="401"/>
                    <a:pt x="2349" y="266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98" name="Arc 38"/>
            <p:cNvSpPr>
              <a:spLocks/>
            </p:cNvSpPr>
            <p:nvPr/>
          </p:nvSpPr>
          <p:spPr bwMode="auto">
            <a:xfrm flipH="1">
              <a:off x="5200" y="2192"/>
              <a:ext cx="661" cy="687"/>
            </a:xfrm>
            <a:custGeom>
              <a:avLst/>
              <a:gdLst>
                <a:gd name="T0" fmla="*/ 0 w 17674"/>
                <a:gd name="T1" fmla="*/ 0 h 20518"/>
                <a:gd name="T2" fmla="*/ 1 w 17674"/>
                <a:gd name="T3" fmla="*/ 0 h 20518"/>
                <a:gd name="T4" fmla="*/ 0 w 17674"/>
                <a:gd name="T5" fmla="*/ 1 h 205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74" h="20518" fill="none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</a:path>
                <a:path w="17674" h="20518" stroke="0" extrusionOk="0">
                  <a:moveTo>
                    <a:pt x="6750" y="-1"/>
                  </a:moveTo>
                  <a:cubicBezTo>
                    <a:pt x="11168" y="1453"/>
                    <a:pt x="15000" y="4294"/>
                    <a:pt x="17674" y="8100"/>
                  </a:cubicBezTo>
                  <a:lnTo>
                    <a:pt x="0" y="20518"/>
                  </a:lnTo>
                  <a:lnTo>
                    <a:pt x="6750" y="-1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 useBgFill="1">
        <p:nvSpPr>
          <p:cNvPr id="27651" name="Rectangle 39"/>
          <p:cNvSpPr>
            <a:spLocks noChangeArrowheads="1"/>
          </p:cNvSpPr>
          <p:nvPr/>
        </p:nvSpPr>
        <p:spPr bwMode="auto">
          <a:xfrm>
            <a:off x="3505200" y="1524000"/>
            <a:ext cx="1828800" cy="1295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65625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b="1" u="sng" dirty="0">
                <a:latin typeface="Comic Sans MS" pitchFamily="66" charset="0"/>
              </a:rPr>
              <a:t>You need to be able to answer questions with unknowns in</a:t>
            </a: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graph shows the Function: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f(x) = Cos(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+ k)</a:t>
            </a:r>
          </a:p>
          <a:p>
            <a:pPr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Write down the value of k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20 (Graph moved 20 units left)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f(x) = Cos(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+ 20)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What is the value of </a:t>
            </a:r>
            <a:r>
              <a:rPr lang="el-GR" altLang="en-US" sz="1600" dirty="0">
                <a:latin typeface="Comic Sans MS" pitchFamily="66" charset="0"/>
              </a:rPr>
              <a:t>θ</a:t>
            </a:r>
            <a:r>
              <a:rPr lang="en-GB" altLang="en-US" sz="1600" dirty="0">
                <a:latin typeface="Comic Sans MS" pitchFamily="66" charset="0"/>
              </a:rPr>
              <a:t> at x?</a:t>
            </a:r>
            <a:endParaRPr lang="el-GR" altLang="en-US" sz="16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x = 250˚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 What are the coordinates of the minimum?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(160, -1)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d) What is the value of Cos</a:t>
            </a:r>
            <a:r>
              <a:rPr lang="el-GR" altLang="en-US" sz="1600" dirty="0">
                <a:latin typeface="Comic Sans MS" pitchFamily="66" charset="0"/>
                <a:sym typeface="Wingdings" pitchFamily="2" charset="2"/>
              </a:rPr>
              <a:t>θ</a:t>
            </a: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 at y?</a:t>
            </a:r>
          </a:p>
          <a:p>
            <a:pPr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	</a:t>
            </a:r>
            <a:endParaRPr lang="el-GR" altLang="en-US" sz="1600" b="1" u="sng" dirty="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7510463" y="2611438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7510463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78200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7199313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6578600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6248400" y="2590800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5957888" y="2611438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5648325" y="26114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5648325" y="23987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5648325" y="218598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5" name="Rectangle 15"/>
          <p:cNvSpPr>
            <a:spLocks noChangeArrowheads="1"/>
          </p:cNvSpPr>
          <p:nvPr/>
        </p:nvSpPr>
        <p:spPr bwMode="auto">
          <a:xfrm>
            <a:off x="5648325" y="197326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5648325" y="1760538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7" name="Rectangle 17"/>
          <p:cNvSpPr>
            <a:spLocks noChangeArrowheads="1"/>
          </p:cNvSpPr>
          <p:nvPr/>
        </p:nvSpPr>
        <p:spPr bwMode="auto">
          <a:xfrm>
            <a:off x="78200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7199313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69" name="Rectangle 19"/>
          <p:cNvSpPr>
            <a:spLocks noChangeArrowheads="1"/>
          </p:cNvSpPr>
          <p:nvPr/>
        </p:nvSpPr>
        <p:spPr bwMode="auto">
          <a:xfrm>
            <a:off x="6889750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0" name="Rectangle 20"/>
          <p:cNvSpPr>
            <a:spLocks noChangeArrowheads="1"/>
          </p:cNvSpPr>
          <p:nvPr/>
        </p:nvSpPr>
        <p:spPr bwMode="auto">
          <a:xfrm>
            <a:off x="6578600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1" name="Rectangle 21"/>
          <p:cNvSpPr>
            <a:spLocks noChangeArrowheads="1"/>
          </p:cNvSpPr>
          <p:nvPr/>
        </p:nvSpPr>
        <p:spPr bwMode="auto">
          <a:xfrm>
            <a:off x="6269038" y="1547813"/>
            <a:ext cx="30956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2" name="Rectangle 22"/>
          <p:cNvSpPr>
            <a:spLocks noChangeArrowheads="1"/>
          </p:cNvSpPr>
          <p:nvPr/>
        </p:nvSpPr>
        <p:spPr bwMode="auto">
          <a:xfrm>
            <a:off x="5957888" y="1547813"/>
            <a:ext cx="3111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3" name="Rectangle 23"/>
          <p:cNvSpPr>
            <a:spLocks noChangeArrowheads="1"/>
          </p:cNvSpPr>
          <p:nvPr/>
        </p:nvSpPr>
        <p:spPr bwMode="auto">
          <a:xfrm>
            <a:off x="5648325" y="1547813"/>
            <a:ext cx="309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800"/>
          </a:p>
        </p:txBody>
      </p:sp>
      <p:sp>
        <p:nvSpPr>
          <p:cNvPr id="27674" name="Line 24"/>
          <p:cNvSpPr>
            <a:spLocks noChangeShapeType="1"/>
          </p:cNvSpPr>
          <p:nvPr/>
        </p:nvSpPr>
        <p:spPr bwMode="auto">
          <a:xfrm>
            <a:off x="5648325" y="2185988"/>
            <a:ext cx="2481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5" name="Line 25"/>
          <p:cNvSpPr>
            <a:spLocks noChangeShapeType="1"/>
          </p:cNvSpPr>
          <p:nvPr/>
        </p:nvSpPr>
        <p:spPr bwMode="auto">
          <a:xfrm>
            <a:off x="5648325" y="1547813"/>
            <a:ext cx="0" cy="12763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6" name="Text Box 26"/>
          <p:cNvSpPr txBox="1">
            <a:spLocks noChangeArrowheads="1"/>
          </p:cNvSpPr>
          <p:nvPr/>
        </p:nvSpPr>
        <p:spPr bwMode="auto">
          <a:xfrm>
            <a:off x="5397500" y="1601788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1</a:t>
            </a:r>
          </a:p>
        </p:txBody>
      </p:sp>
      <p:sp>
        <p:nvSpPr>
          <p:cNvPr id="27677" name="Text Box 27"/>
          <p:cNvSpPr txBox="1">
            <a:spLocks noChangeArrowheads="1"/>
          </p:cNvSpPr>
          <p:nvPr/>
        </p:nvSpPr>
        <p:spPr bwMode="auto">
          <a:xfrm>
            <a:off x="5343525" y="2452688"/>
            <a:ext cx="377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-1</a:t>
            </a:r>
          </a:p>
        </p:txBody>
      </p:sp>
      <p:sp>
        <p:nvSpPr>
          <p:cNvPr id="27678" name="Text Box 28"/>
          <p:cNvSpPr txBox="1">
            <a:spLocks noChangeArrowheads="1"/>
          </p:cNvSpPr>
          <p:nvPr/>
        </p:nvSpPr>
        <p:spPr bwMode="auto">
          <a:xfrm>
            <a:off x="5943600" y="1905000"/>
            <a:ext cx="449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70º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7010400" y="190500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xº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505450" y="1243013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y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042275" y="2003425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7239000" y="1295400"/>
            <a:ext cx="14017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 = cos(</a:t>
            </a:r>
            <a:r>
              <a:rPr lang="el-GR" altLang="en-US" sz="1600">
                <a:latin typeface="Comic Sans MS" pitchFamily="66" charset="0"/>
              </a:rPr>
              <a:t>θ</a:t>
            </a:r>
            <a:r>
              <a:rPr lang="en-GB" altLang="en-US" sz="1600">
                <a:latin typeface="Comic Sans MS" pitchFamily="66" charset="0"/>
              </a:rPr>
              <a:t>+k)</a:t>
            </a:r>
            <a:endParaRPr lang="el-GR" altLang="en-US" sz="1600">
              <a:latin typeface="Comic Sans MS" pitchFamily="66" charset="0"/>
            </a:endParaRP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397500" y="2022475"/>
            <a:ext cx="314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Comic Sans MS" pitchFamily="66" charset="0"/>
              </a:rPr>
              <a:t>0</a:t>
            </a:r>
          </a:p>
        </p:txBody>
      </p:sp>
      <p:sp>
        <p:nvSpPr>
          <p:cNvPr id="27684" name="Text Box 40"/>
          <p:cNvSpPr txBox="1">
            <a:spLocks noChangeArrowheads="1"/>
          </p:cNvSpPr>
          <p:nvPr/>
        </p:nvSpPr>
        <p:spPr bwMode="auto">
          <a:xfrm>
            <a:off x="5638800" y="1676400"/>
            <a:ext cx="511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latin typeface="Comic Sans MS" pitchFamily="66" charset="0"/>
              </a:rPr>
              <a:t>y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6858000" y="1905000"/>
            <a:ext cx="584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>
                <a:solidFill>
                  <a:srgbClr val="FF0000"/>
                </a:solidFill>
                <a:latin typeface="Comic Sans MS" pitchFamily="66" charset="0"/>
              </a:rPr>
              <a:t>250º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876800" y="3276600"/>
            <a:ext cx="2103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</a:t>
            </a:r>
            <a:r>
              <a:rPr lang="el-GR" altLang="en-US" sz="1800">
                <a:latin typeface="Comic Sans MS" pitchFamily="66" charset="0"/>
              </a:rPr>
              <a:t>θ</a:t>
            </a:r>
            <a:r>
              <a:rPr lang="en-GB" altLang="en-US" sz="1800">
                <a:latin typeface="Comic Sans MS" pitchFamily="66" charset="0"/>
              </a:rPr>
              <a:t> + k)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4876800" y="3810000"/>
            <a:ext cx="2103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</a:t>
            </a:r>
            <a:r>
              <a:rPr lang="el-GR" altLang="en-US" sz="1800">
                <a:latin typeface="Comic Sans MS" pitchFamily="66" charset="0"/>
              </a:rPr>
              <a:t>θ</a:t>
            </a:r>
            <a:r>
              <a:rPr lang="en-GB" altLang="en-US" sz="1800">
                <a:latin typeface="Comic Sans MS" pitchFamily="66" charset="0"/>
              </a:rPr>
              <a:t> + 20)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4876800" y="4343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Cos(20)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876800" y="4876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f(x) = 0.94 (2dp)</a:t>
            </a:r>
            <a:endParaRPr lang="el-GR" altLang="en-US" sz="1800">
              <a:latin typeface="Comic Sans MS" pitchFamily="66" charset="0"/>
            </a:endParaRPr>
          </a:p>
        </p:txBody>
      </p:sp>
      <p:sp>
        <p:nvSpPr>
          <p:cNvPr id="36915" name="Arc 51"/>
          <p:cNvSpPr>
            <a:spLocks/>
          </p:cNvSpPr>
          <p:nvPr/>
        </p:nvSpPr>
        <p:spPr bwMode="auto">
          <a:xfrm>
            <a:off x="6934200" y="34290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6" name="Arc 52"/>
          <p:cNvSpPr>
            <a:spLocks/>
          </p:cNvSpPr>
          <p:nvPr/>
        </p:nvSpPr>
        <p:spPr bwMode="auto">
          <a:xfrm>
            <a:off x="6934200" y="39624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7" name="Arc 53"/>
          <p:cNvSpPr>
            <a:spLocks/>
          </p:cNvSpPr>
          <p:nvPr/>
        </p:nvSpPr>
        <p:spPr bwMode="auto">
          <a:xfrm>
            <a:off x="6934200" y="4495800"/>
            <a:ext cx="304800" cy="533400"/>
          </a:xfrm>
          <a:custGeom>
            <a:avLst/>
            <a:gdLst>
              <a:gd name="T0" fmla="*/ 673412 w 21848"/>
              <a:gd name="T1" fmla="*/ 0 h 43200"/>
              <a:gd name="T2" fmla="*/ 0 w 21848"/>
              <a:gd name="T3" fmla="*/ 81317077 h 43200"/>
              <a:gd name="T4" fmla="*/ 673412 w 21848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48" h="43200" fill="none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</a:path>
              <a:path w="21848" h="43200" stroke="0" extrusionOk="0">
                <a:moveTo>
                  <a:pt x="247" y="0"/>
                </a:moveTo>
                <a:cubicBezTo>
                  <a:pt x="12177" y="0"/>
                  <a:pt x="21848" y="9670"/>
                  <a:pt x="21848" y="21600"/>
                </a:cubicBezTo>
                <a:cubicBezTo>
                  <a:pt x="21848" y="33529"/>
                  <a:pt x="12177" y="43200"/>
                  <a:pt x="248" y="43200"/>
                </a:cubicBezTo>
                <a:cubicBezTo>
                  <a:pt x="165" y="43200"/>
                  <a:pt x="82" y="43199"/>
                  <a:pt x="0" y="43198"/>
                </a:cubicBezTo>
                <a:lnTo>
                  <a:pt x="248" y="21600"/>
                </a:lnTo>
                <a:lnTo>
                  <a:pt x="2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7239000" y="3505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We know k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239000" y="38862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On the y axis, </a:t>
            </a:r>
            <a:r>
              <a:rPr lang="el-GR" altLang="en-US" sz="16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= 0.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7239000" y="4572000"/>
            <a:ext cx="129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Work out the answer!</a:t>
            </a:r>
            <a:endParaRPr lang="el-GR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92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Trigonometric Ratios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9G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64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36909" grpId="0"/>
      <p:bldP spid="36911" grpId="0"/>
      <p:bldP spid="36912" grpId="0"/>
      <p:bldP spid="36913" grpId="0"/>
      <p:bldP spid="36914" grpId="0"/>
      <p:bldP spid="36915" grpId="0" animBg="1"/>
      <p:bldP spid="36916" grpId="0" animBg="1"/>
      <p:bldP spid="36917" grpId="0" animBg="1"/>
      <p:bldP spid="36918" grpId="0"/>
      <p:bldP spid="36919" grpId="0"/>
      <p:bldP spid="3692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F5425-AE88-4B38-90BF-82B370DA0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0FBEB-EBDD-4312-8389-464BD68AF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813C20-9A9C-4962-876C-9192F02A4F5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889</Words>
  <Application>Microsoft Office PowerPoint</Application>
  <PresentationFormat>On-screen Show (4:3)</PresentationFormat>
  <Paragraphs>284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Papyrus</vt:lpstr>
      <vt:lpstr>Segoe UI Black</vt:lpstr>
      <vt:lpstr>Wingdings</vt:lpstr>
      <vt:lpstr>Office テーマ</vt:lpstr>
      <vt:lpstr>Equation</vt:lpstr>
      <vt:lpstr>PowerPoint Presentation</vt:lpstr>
      <vt:lpstr>Trigonometric Ratios</vt:lpstr>
      <vt:lpstr>Trigonometric Ratios</vt:lpstr>
      <vt:lpstr>Trigonometric Ratios</vt:lpstr>
      <vt:lpstr>Trigonometric Ratios</vt:lpstr>
      <vt:lpstr>Trigonometric Ratios</vt:lpstr>
      <vt:lpstr>Trigonometric Ratios</vt:lpstr>
      <vt:lpstr>Trigonometric 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201</cp:revision>
  <dcterms:created xsi:type="dcterms:W3CDTF">2017-08-14T15:35:38Z</dcterms:created>
  <dcterms:modified xsi:type="dcterms:W3CDTF">2021-03-24T17:25:49Z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