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DCCA9"/>
    <a:srgbClr val="006600"/>
    <a:srgbClr val="FFCC99"/>
    <a:srgbClr val="FF3300"/>
    <a:srgbClr val="CCCCFF"/>
    <a:srgbClr val="A50021"/>
    <a:srgbClr val="FFFFCC"/>
    <a:srgbClr val="CC00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3.wmf"/><Relationship Id="rId4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794ADF-6854-472D-9D91-887B699CAC06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A84CD9-F56F-46D9-9D61-F5559C1DFC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592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19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20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9C1568B-E78F-4828-A04B-76140F6FC83F}"/>
              </a:ext>
            </a:extLst>
          </p:cNvPr>
          <p:cNvSpPr/>
          <p:nvPr/>
        </p:nvSpPr>
        <p:spPr>
          <a:xfrm>
            <a:off x="1264803" y="2212739"/>
            <a:ext cx="6632265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9G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rgbClr val="006600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Papyrus" panose="03070502060502030205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8529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365625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  <a:r>
              <a:rPr lang="en-GB" altLang="en-US" sz="1600" b="1" u="sng">
                <a:latin typeface="Comic Sans MS" pitchFamily="66" charset="0"/>
              </a:rPr>
              <a:t>You need to be able to recognise transformations of graphs, and sketch them</a:t>
            </a: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  <a:r>
              <a:rPr lang="en-GB" altLang="en-US" sz="1600" b="1" u="sng">
                <a:latin typeface="Comic Sans MS" pitchFamily="66" charset="0"/>
              </a:rPr>
              <a:t>Transformation type 1</a:t>
            </a: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This stretches the graph vertically by a factor ‘a’.</a:t>
            </a:r>
            <a:endParaRPr lang="en-GB" altLang="en-US" sz="1600" b="1" u="sng">
              <a:latin typeface="Comic Sans MS" pitchFamily="66" charset="0"/>
            </a:endParaRPr>
          </a:p>
        </p:txBody>
      </p:sp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381000" y="3200400"/>
          <a:ext cx="1036638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Equation" r:id="rId3" imgW="571252" imgH="203112" progId="Equation.DSMT4">
                  <p:embed/>
                </p:oleObj>
              </mc:Choice>
              <mc:Fallback>
                <p:oleObj name="Equation" r:id="rId3" imgW="571252" imgH="203112" progId="Equation.DSMT4">
                  <p:embed/>
                  <p:pic>
                    <p:nvPicPr>
                      <p:cNvPr id="2150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200400"/>
                        <a:ext cx="1036638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2046288" y="3200400"/>
          <a:ext cx="12192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" name="Equation" r:id="rId5" imgW="672808" imgH="203112" progId="Equation.DSMT4">
                  <p:embed/>
                </p:oleObj>
              </mc:Choice>
              <mc:Fallback>
                <p:oleObj name="Equation" r:id="rId5" imgW="672808" imgH="203112" progId="Equation.DSMT4">
                  <p:embed/>
                  <p:pic>
                    <p:nvPicPr>
                      <p:cNvPr id="2151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6288" y="3200400"/>
                        <a:ext cx="12192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1524000" y="3352800"/>
            <a:ext cx="457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21512" name="Object 8"/>
          <p:cNvGraphicFramePr>
            <a:graphicFrameLocks noChangeAspect="1"/>
          </p:cNvGraphicFramePr>
          <p:nvPr/>
        </p:nvGraphicFramePr>
        <p:xfrm>
          <a:off x="381000" y="4495800"/>
          <a:ext cx="1220788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" name="Equation" r:id="rId7" imgW="672808" imgH="203112" progId="Equation.DSMT4">
                  <p:embed/>
                </p:oleObj>
              </mc:Choice>
              <mc:Fallback>
                <p:oleObj name="Equation" r:id="rId7" imgW="672808" imgH="203112" progId="Equation.DSMT4">
                  <p:embed/>
                  <p:pic>
                    <p:nvPicPr>
                      <p:cNvPr id="2151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495800"/>
                        <a:ext cx="1220788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3" name="Rectangle 10"/>
          <p:cNvSpPr>
            <a:spLocks noChangeArrowheads="1"/>
          </p:cNvSpPr>
          <p:nvPr/>
        </p:nvSpPr>
        <p:spPr bwMode="auto">
          <a:xfrm>
            <a:off x="7510463" y="26114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514" name="Rectangle 11"/>
          <p:cNvSpPr>
            <a:spLocks noChangeArrowheads="1"/>
          </p:cNvSpPr>
          <p:nvPr/>
        </p:nvSpPr>
        <p:spPr bwMode="auto">
          <a:xfrm>
            <a:off x="7510463" y="15478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515" name="Rectangle 12"/>
          <p:cNvSpPr>
            <a:spLocks noChangeArrowheads="1"/>
          </p:cNvSpPr>
          <p:nvPr/>
        </p:nvSpPr>
        <p:spPr bwMode="auto">
          <a:xfrm>
            <a:off x="7820025" y="261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516" name="Rectangle 13"/>
          <p:cNvSpPr>
            <a:spLocks noChangeArrowheads="1"/>
          </p:cNvSpPr>
          <p:nvPr/>
        </p:nvSpPr>
        <p:spPr bwMode="auto">
          <a:xfrm>
            <a:off x="7199313" y="261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517" name="Rectangle 14"/>
          <p:cNvSpPr>
            <a:spLocks noChangeArrowheads="1"/>
          </p:cNvSpPr>
          <p:nvPr/>
        </p:nvSpPr>
        <p:spPr bwMode="auto">
          <a:xfrm>
            <a:off x="6889750" y="261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518" name="Rectangle 15"/>
          <p:cNvSpPr>
            <a:spLocks noChangeArrowheads="1"/>
          </p:cNvSpPr>
          <p:nvPr/>
        </p:nvSpPr>
        <p:spPr bwMode="auto">
          <a:xfrm>
            <a:off x="6578600" y="261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519" name="Rectangle 16"/>
          <p:cNvSpPr>
            <a:spLocks noChangeArrowheads="1"/>
          </p:cNvSpPr>
          <p:nvPr/>
        </p:nvSpPr>
        <p:spPr bwMode="auto">
          <a:xfrm>
            <a:off x="6269038" y="26114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520" name="Rectangle 17"/>
          <p:cNvSpPr>
            <a:spLocks noChangeArrowheads="1"/>
          </p:cNvSpPr>
          <p:nvPr/>
        </p:nvSpPr>
        <p:spPr bwMode="auto">
          <a:xfrm>
            <a:off x="5957888" y="261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521" name="Rectangle 18"/>
          <p:cNvSpPr>
            <a:spLocks noChangeArrowheads="1"/>
          </p:cNvSpPr>
          <p:nvPr/>
        </p:nvSpPr>
        <p:spPr bwMode="auto">
          <a:xfrm>
            <a:off x="5648325" y="261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522" name="Rectangle 19"/>
          <p:cNvSpPr>
            <a:spLocks noChangeArrowheads="1"/>
          </p:cNvSpPr>
          <p:nvPr/>
        </p:nvSpPr>
        <p:spPr bwMode="auto">
          <a:xfrm>
            <a:off x="5648325" y="23987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523" name="Rectangle 20"/>
          <p:cNvSpPr>
            <a:spLocks noChangeArrowheads="1"/>
          </p:cNvSpPr>
          <p:nvPr/>
        </p:nvSpPr>
        <p:spPr bwMode="auto">
          <a:xfrm>
            <a:off x="5648325" y="218598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524" name="Rectangle 21"/>
          <p:cNvSpPr>
            <a:spLocks noChangeArrowheads="1"/>
          </p:cNvSpPr>
          <p:nvPr/>
        </p:nvSpPr>
        <p:spPr bwMode="auto">
          <a:xfrm>
            <a:off x="5648325" y="197326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525" name="Rectangle 22"/>
          <p:cNvSpPr>
            <a:spLocks noChangeArrowheads="1"/>
          </p:cNvSpPr>
          <p:nvPr/>
        </p:nvSpPr>
        <p:spPr bwMode="auto">
          <a:xfrm>
            <a:off x="5648325" y="17605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526" name="Rectangle 23"/>
          <p:cNvSpPr>
            <a:spLocks noChangeArrowheads="1"/>
          </p:cNvSpPr>
          <p:nvPr/>
        </p:nvSpPr>
        <p:spPr bwMode="auto">
          <a:xfrm>
            <a:off x="7820025" y="154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527" name="Rectangle 24"/>
          <p:cNvSpPr>
            <a:spLocks noChangeArrowheads="1"/>
          </p:cNvSpPr>
          <p:nvPr/>
        </p:nvSpPr>
        <p:spPr bwMode="auto">
          <a:xfrm>
            <a:off x="7199313" y="154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528" name="Rectangle 25"/>
          <p:cNvSpPr>
            <a:spLocks noChangeArrowheads="1"/>
          </p:cNvSpPr>
          <p:nvPr/>
        </p:nvSpPr>
        <p:spPr bwMode="auto">
          <a:xfrm>
            <a:off x="6889750" y="154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529" name="Rectangle 26"/>
          <p:cNvSpPr>
            <a:spLocks noChangeArrowheads="1"/>
          </p:cNvSpPr>
          <p:nvPr/>
        </p:nvSpPr>
        <p:spPr bwMode="auto">
          <a:xfrm>
            <a:off x="6578600" y="154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530" name="Rectangle 27"/>
          <p:cNvSpPr>
            <a:spLocks noChangeArrowheads="1"/>
          </p:cNvSpPr>
          <p:nvPr/>
        </p:nvSpPr>
        <p:spPr bwMode="auto">
          <a:xfrm>
            <a:off x="6269038" y="15478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531" name="Rectangle 28"/>
          <p:cNvSpPr>
            <a:spLocks noChangeArrowheads="1"/>
          </p:cNvSpPr>
          <p:nvPr/>
        </p:nvSpPr>
        <p:spPr bwMode="auto">
          <a:xfrm>
            <a:off x="5957888" y="154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532" name="Rectangle 29"/>
          <p:cNvSpPr>
            <a:spLocks noChangeArrowheads="1"/>
          </p:cNvSpPr>
          <p:nvPr/>
        </p:nvSpPr>
        <p:spPr bwMode="auto">
          <a:xfrm>
            <a:off x="5648325" y="154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533" name="Line 30"/>
          <p:cNvSpPr>
            <a:spLocks noChangeShapeType="1"/>
          </p:cNvSpPr>
          <p:nvPr/>
        </p:nvSpPr>
        <p:spPr bwMode="auto">
          <a:xfrm>
            <a:off x="5648325" y="2185988"/>
            <a:ext cx="24812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34" name="Line 31"/>
          <p:cNvSpPr>
            <a:spLocks noChangeShapeType="1"/>
          </p:cNvSpPr>
          <p:nvPr/>
        </p:nvSpPr>
        <p:spPr bwMode="auto">
          <a:xfrm>
            <a:off x="5648325" y="1547813"/>
            <a:ext cx="0" cy="12763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35" name="Text Box 32"/>
          <p:cNvSpPr txBox="1">
            <a:spLocks noChangeArrowheads="1"/>
          </p:cNvSpPr>
          <p:nvPr/>
        </p:nvSpPr>
        <p:spPr bwMode="auto">
          <a:xfrm>
            <a:off x="5397500" y="1601788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21536" name="Text Box 33"/>
          <p:cNvSpPr txBox="1">
            <a:spLocks noChangeArrowheads="1"/>
          </p:cNvSpPr>
          <p:nvPr/>
        </p:nvSpPr>
        <p:spPr bwMode="auto">
          <a:xfrm>
            <a:off x="5343525" y="2452688"/>
            <a:ext cx="377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21537" name="Text Box 34"/>
          <p:cNvSpPr txBox="1">
            <a:spLocks noChangeArrowheads="1"/>
          </p:cNvSpPr>
          <p:nvPr/>
        </p:nvSpPr>
        <p:spPr bwMode="auto">
          <a:xfrm>
            <a:off x="6086475" y="2168525"/>
            <a:ext cx="4492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90º</a:t>
            </a:r>
          </a:p>
        </p:txBody>
      </p:sp>
      <p:sp>
        <p:nvSpPr>
          <p:cNvPr id="21538" name="Text Box 35"/>
          <p:cNvSpPr txBox="1">
            <a:spLocks noChangeArrowheads="1"/>
          </p:cNvSpPr>
          <p:nvPr/>
        </p:nvSpPr>
        <p:spPr bwMode="auto">
          <a:xfrm>
            <a:off x="6669088" y="2168525"/>
            <a:ext cx="5111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180º</a:t>
            </a:r>
          </a:p>
        </p:txBody>
      </p:sp>
      <p:sp>
        <p:nvSpPr>
          <p:cNvPr id="21539" name="Text Box 36"/>
          <p:cNvSpPr txBox="1">
            <a:spLocks noChangeArrowheads="1"/>
          </p:cNvSpPr>
          <p:nvPr/>
        </p:nvSpPr>
        <p:spPr bwMode="auto">
          <a:xfrm>
            <a:off x="7285038" y="2168525"/>
            <a:ext cx="619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270º</a:t>
            </a:r>
          </a:p>
        </p:txBody>
      </p:sp>
      <p:sp>
        <p:nvSpPr>
          <p:cNvPr id="21540" name="Text Box 37"/>
          <p:cNvSpPr txBox="1">
            <a:spLocks noChangeArrowheads="1"/>
          </p:cNvSpPr>
          <p:nvPr/>
        </p:nvSpPr>
        <p:spPr bwMode="auto">
          <a:xfrm>
            <a:off x="7916863" y="2166938"/>
            <a:ext cx="619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360º</a:t>
            </a:r>
          </a:p>
        </p:txBody>
      </p:sp>
      <p:sp>
        <p:nvSpPr>
          <p:cNvPr id="21541" name="Text Box 38"/>
          <p:cNvSpPr txBox="1">
            <a:spLocks noChangeArrowheads="1"/>
          </p:cNvSpPr>
          <p:nvPr/>
        </p:nvSpPr>
        <p:spPr bwMode="auto">
          <a:xfrm>
            <a:off x="5505450" y="1243013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y</a:t>
            </a:r>
          </a:p>
        </p:txBody>
      </p:sp>
      <p:sp>
        <p:nvSpPr>
          <p:cNvPr id="21542" name="Text Box 39"/>
          <p:cNvSpPr txBox="1">
            <a:spLocks noChangeArrowheads="1"/>
          </p:cNvSpPr>
          <p:nvPr/>
        </p:nvSpPr>
        <p:spPr bwMode="auto">
          <a:xfrm>
            <a:off x="8042275" y="2003425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21543" name="Text Box 40"/>
          <p:cNvSpPr txBox="1">
            <a:spLocks noChangeArrowheads="1"/>
          </p:cNvSpPr>
          <p:nvPr/>
        </p:nvSpPr>
        <p:spPr bwMode="auto">
          <a:xfrm>
            <a:off x="7239000" y="1295400"/>
            <a:ext cx="931863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 = sin</a:t>
            </a:r>
            <a:r>
              <a:rPr lang="el-GR" altLang="en-US" sz="1600">
                <a:latin typeface="Comic Sans MS" pitchFamily="66" charset="0"/>
              </a:rPr>
              <a:t>θ</a:t>
            </a:r>
          </a:p>
        </p:txBody>
      </p:sp>
      <p:sp>
        <p:nvSpPr>
          <p:cNvPr id="21544" name="Text Box 41"/>
          <p:cNvSpPr txBox="1">
            <a:spLocks noChangeArrowheads="1"/>
          </p:cNvSpPr>
          <p:nvPr/>
        </p:nvSpPr>
        <p:spPr bwMode="auto">
          <a:xfrm>
            <a:off x="5397500" y="2022475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sp>
        <p:nvSpPr>
          <p:cNvPr id="21545" name="Freeform 42"/>
          <p:cNvSpPr>
            <a:spLocks/>
          </p:cNvSpPr>
          <p:nvPr/>
        </p:nvSpPr>
        <p:spPr bwMode="auto">
          <a:xfrm>
            <a:off x="5638800" y="1752600"/>
            <a:ext cx="2484438" cy="852488"/>
          </a:xfrm>
          <a:custGeom>
            <a:avLst/>
            <a:gdLst>
              <a:gd name="T0" fmla="*/ 0 w 1565"/>
              <a:gd name="T1" fmla="*/ 2147483647 h 537"/>
              <a:gd name="T2" fmla="*/ 2147483647 w 1565"/>
              <a:gd name="T3" fmla="*/ 2147483647 h 537"/>
              <a:gd name="T4" fmla="*/ 2147483647 w 1565"/>
              <a:gd name="T5" fmla="*/ 2147483647 h 537"/>
              <a:gd name="T6" fmla="*/ 2147483647 w 1565"/>
              <a:gd name="T7" fmla="*/ 2147483647 h 537"/>
              <a:gd name="T8" fmla="*/ 2147483647 w 1565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65" h="537">
                <a:moveTo>
                  <a:pt x="0" y="278"/>
                </a:moveTo>
                <a:cubicBezTo>
                  <a:pt x="132" y="140"/>
                  <a:pt x="265" y="2"/>
                  <a:pt x="396" y="1"/>
                </a:cubicBezTo>
                <a:cubicBezTo>
                  <a:pt x="527" y="0"/>
                  <a:pt x="655" y="183"/>
                  <a:pt x="785" y="272"/>
                </a:cubicBezTo>
                <a:cubicBezTo>
                  <a:pt x="915" y="361"/>
                  <a:pt x="1045" y="537"/>
                  <a:pt x="1175" y="537"/>
                </a:cubicBezTo>
                <a:cubicBezTo>
                  <a:pt x="1305" y="537"/>
                  <a:pt x="1435" y="404"/>
                  <a:pt x="1565" y="272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604" name="Line 100"/>
          <p:cNvSpPr>
            <a:spLocks noChangeShapeType="1"/>
          </p:cNvSpPr>
          <p:nvPr/>
        </p:nvSpPr>
        <p:spPr bwMode="auto">
          <a:xfrm>
            <a:off x="1752600" y="4648200"/>
            <a:ext cx="609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606" name="Text Box 102"/>
          <p:cNvSpPr txBox="1">
            <a:spLocks noChangeArrowheads="1"/>
          </p:cNvSpPr>
          <p:nvPr/>
        </p:nvSpPr>
        <p:spPr bwMode="auto">
          <a:xfrm>
            <a:off x="2362200" y="4343400"/>
            <a:ext cx="1905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Reflection in the x axis</a:t>
            </a:r>
          </a:p>
        </p:txBody>
      </p:sp>
      <p:sp>
        <p:nvSpPr>
          <p:cNvPr id="21609" name="Rectangle 105"/>
          <p:cNvSpPr>
            <a:spLocks noChangeArrowheads="1"/>
          </p:cNvSpPr>
          <p:nvPr/>
        </p:nvSpPr>
        <p:spPr bwMode="auto">
          <a:xfrm>
            <a:off x="7510463" y="45164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10" name="Rectangle 106"/>
          <p:cNvSpPr>
            <a:spLocks noChangeArrowheads="1"/>
          </p:cNvSpPr>
          <p:nvPr/>
        </p:nvSpPr>
        <p:spPr bwMode="auto">
          <a:xfrm>
            <a:off x="7510463" y="34528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11" name="Rectangle 107"/>
          <p:cNvSpPr>
            <a:spLocks noChangeArrowheads="1"/>
          </p:cNvSpPr>
          <p:nvPr/>
        </p:nvSpPr>
        <p:spPr bwMode="auto">
          <a:xfrm>
            <a:off x="7820025" y="4516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12" name="Rectangle 108"/>
          <p:cNvSpPr>
            <a:spLocks noChangeArrowheads="1"/>
          </p:cNvSpPr>
          <p:nvPr/>
        </p:nvSpPr>
        <p:spPr bwMode="auto">
          <a:xfrm>
            <a:off x="7199313" y="4516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13" name="Rectangle 109"/>
          <p:cNvSpPr>
            <a:spLocks noChangeArrowheads="1"/>
          </p:cNvSpPr>
          <p:nvPr/>
        </p:nvSpPr>
        <p:spPr bwMode="auto">
          <a:xfrm>
            <a:off x="6889750" y="4516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14" name="Rectangle 110"/>
          <p:cNvSpPr>
            <a:spLocks noChangeArrowheads="1"/>
          </p:cNvSpPr>
          <p:nvPr/>
        </p:nvSpPr>
        <p:spPr bwMode="auto">
          <a:xfrm>
            <a:off x="6578600" y="4516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15" name="Rectangle 111"/>
          <p:cNvSpPr>
            <a:spLocks noChangeArrowheads="1"/>
          </p:cNvSpPr>
          <p:nvPr/>
        </p:nvSpPr>
        <p:spPr bwMode="auto">
          <a:xfrm>
            <a:off x="6269038" y="45164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16" name="Rectangle 112"/>
          <p:cNvSpPr>
            <a:spLocks noChangeArrowheads="1"/>
          </p:cNvSpPr>
          <p:nvPr/>
        </p:nvSpPr>
        <p:spPr bwMode="auto">
          <a:xfrm>
            <a:off x="5957888" y="4516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17" name="Rectangle 113"/>
          <p:cNvSpPr>
            <a:spLocks noChangeArrowheads="1"/>
          </p:cNvSpPr>
          <p:nvPr/>
        </p:nvSpPr>
        <p:spPr bwMode="auto">
          <a:xfrm>
            <a:off x="5648325" y="4516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18" name="Rectangle 114"/>
          <p:cNvSpPr>
            <a:spLocks noChangeArrowheads="1"/>
          </p:cNvSpPr>
          <p:nvPr/>
        </p:nvSpPr>
        <p:spPr bwMode="auto">
          <a:xfrm>
            <a:off x="5648325" y="43037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19" name="Rectangle 115"/>
          <p:cNvSpPr>
            <a:spLocks noChangeArrowheads="1"/>
          </p:cNvSpPr>
          <p:nvPr/>
        </p:nvSpPr>
        <p:spPr bwMode="auto">
          <a:xfrm>
            <a:off x="5648325" y="409098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20" name="Rectangle 116"/>
          <p:cNvSpPr>
            <a:spLocks noChangeArrowheads="1"/>
          </p:cNvSpPr>
          <p:nvPr/>
        </p:nvSpPr>
        <p:spPr bwMode="auto">
          <a:xfrm>
            <a:off x="5648325" y="387826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21" name="Rectangle 117"/>
          <p:cNvSpPr>
            <a:spLocks noChangeArrowheads="1"/>
          </p:cNvSpPr>
          <p:nvPr/>
        </p:nvSpPr>
        <p:spPr bwMode="auto">
          <a:xfrm>
            <a:off x="5648325" y="36655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22" name="Rectangle 118"/>
          <p:cNvSpPr>
            <a:spLocks noChangeArrowheads="1"/>
          </p:cNvSpPr>
          <p:nvPr/>
        </p:nvSpPr>
        <p:spPr bwMode="auto">
          <a:xfrm>
            <a:off x="7820025" y="3452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23" name="Rectangle 119"/>
          <p:cNvSpPr>
            <a:spLocks noChangeArrowheads="1"/>
          </p:cNvSpPr>
          <p:nvPr/>
        </p:nvSpPr>
        <p:spPr bwMode="auto">
          <a:xfrm>
            <a:off x="7199313" y="3452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24" name="Rectangle 120"/>
          <p:cNvSpPr>
            <a:spLocks noChangeArrowheads="1"/>
          </p:cNvSpPr>
          <p:nvPr/>
        </p:nvSpPr>
        <p:spPr bwMode="auto">
          <a:xfrm>
            <a:off x="6889750" y="3452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25" name="Rectangle 121"/>
          <p:cNvSpPr>
            <a:spLocks noChangeArrowheads="1"/>
          </p:cNvSpPr>
          <p:nvPr/>
        </p:nvSpPr>
        <p:spPr bwMode="auto">
          <a:xfrm>
            <a:off x="6578600" y="3452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26" name="Rectangle 122"/>
          <p:cNvSpPr>
            <a:spLocks noChangeArrowheads="1"/>
          </p:cNvSpPr>
          <p:nvPr/>
        </p:nvSpPr>
        <p:spPr bwMode="auto">
          <a:xfrm>
            <a:off x="6269038" y="34528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27" name="Rectangle 123"/>
          <p:cNvSpPr>
            <a:spLocks noChangeArrowheads="1"/>
          </p:cNvSpPr>
          <p:nvPr/>
        </p:nvSpPr>
        <p:spPr bwMode="auto">
          <a:xfrm>
            <a:off x="5957888" y="3452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28" name="Rectangle 124"/>
          <p:cNvSpPr>
            <a:spLocks noChangeArrowheads="1"/>
          </p:cNvSpPr>
          <p:nvPr/>
        </p:nvSpPr>
        <p:spPr bwMode="auto">
          <a:xfrm>
            <a:off x="5648325" y="3452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29" name="Line 125"/>
          <p:cNvSpPr>
            <a:spLocks noChangeShapeType="1"/>
          </p:cNvSpPr>
          <p:nvPr/>
        </p:nvSpPr>
        <p:spPr bwMode="auto">
          <a:xfrm>
            <a:off x="5648325" y="4090988"/>
            <a:ext cx="24812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630" name="Line 126"/>
          <p:cNvSpPr>
            <a:spLocks noChangeShapeType="1"/>
          </p:cNvSpPr>
          <p:nvPr/>
        </p:nvSpPr>
        <p:spPr bwMode="auto">
          <a:xfrm>
            <a:off x="5648325" y="3452813"/>
            <a:ext cx="0" cy="12763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631" name="Text Box 127"/>
          <p:cNvSpPr txBox="1">
            <a:spLocks noChangeArrowheads="1"/>
          </p:cNvSpPr>
          <p:nvPr/>
        </p:nvSpPr>
        <p:spPr bwMode="auto">
          <a:xfrm>
            <a:off x="5397500" y="3506788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21632" name="Text Box 128"/>
          <p:cNvSpPr txBox="1">
            <a:spLocks noChangeArrowheads="1"/>
          </p:cNvSpPr>
          <p:nvPr/>
        </p:nvSpPr>
        <p:spPr bwMode="auto">
          <a:xfrm>
            <a:off x="5343525" y="4357688"/>
            <a:ext cx="377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21633" name="Text Box 129"/>
          <p:cNvSpPr txBox="1">
            <a:spLocks noChangeArrowheads="1"/>
          </p:cNvSpPr>
          <p:nvPr/>
        </p:nvSpPr>
        <p:spPr bwMode="auto">
          <a:xfrm>
            <a:off x="6086475" y="4073525"/>
            <a:ext cx="4492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90º</a:t>
            </a:r>
          </a:p>
        </p:txBody>
      </p:sp>
      <p:sp>
        <p:nvSpPr>
          <p:cNvPr id="21634" name="Text Box 130"/>
          <p:cNvSpPr txBox="1">
            <a:spLocks noChangeArrowheads="1"/>
          </p:cNvSpPr>
          <p:nvPr/>
        </p:nvSpPr>
        <p:spPr bwMode="auto">
          <a:xfrm>
            <a:off x="6669088" y="4073525"/>
            <a:ext cx="5111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180º</a:t>
            </a:r>
          </a:p>
        </p:txBody>
      </p:sp>
      <p:sp>
        <p:nvSpPr>
          <p:cNvPr id="21635" name="Text Box 131"/>
          <p:cNvSpPr txBox="1">
            <a:spLocks noChangeArrowheads="1"/>
          </p:cNvSpPr>
          <p:nvPr/>
        </p:nvSpPr>
        <p:spPr bwMode="auto">
          <a:xfrm>
            <a:off x="7285038" y="4073525"/>
            <a:ext cx="619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270º</a:t>
            </a:r>
          </a:p>
        </p:txBody>
      </p:sp>
      <p:sp>
        <p:nvSpPr>
          <p:cNvPr id="21636" name="Text Box 132"/>
          <p:cNvSpPr txBox="1">
            <a:spLocks noChangeArrowheads="1"/>
          </p:cNvSpPr>
          <p:nvPr/>
        </p:nvSpPr>
        <p:spPr bwMode="auto">
          <a:xfrm>
            <a:off x="7916863" y="4071938"/>
            <a:ext cx="619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360º</a:t>
            </a:r>
          </a:p>
        </p:txBody>
      </p:sp>
      <p:sp>
        <p:nvSpPr>
          <p:cNvPr id="21637" name="Text Box 133"/>
          <p:cNvSpPr txBox="1">
            <a:spLocks noChangeArrowheads="1"/>
          </p:cNvSpPr>
          <p:nvPr/>
        </p:nvSpPr>
        <p:spPr bwMode="auto">
          <a:xfrm>
            <a:off x="5505450" y="3148013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y</a:t>
            </a:r>
          </a:p>
        </p:txBody>
      </p:sp>
      <p:sp>
        <p:nvSpPr>
          <p:cNvPr id="21638" name="Text Box 134"/>
          <p:cNvSpPr txBox="1">
            <a:spLocks noChangeArrowheads="1"/>
          </p:cNvSpPr>
          <p:nvPr/>
        </p:nvSpPr>
        <p:spPr bwMode="auto">
          <a:xfrm>
            <a:off x="8042275" y="3908425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21639" name="Text Box 135"/>
          <p:cNvSpPr txBox="1">
            <a:spLocks noChangeArrowheads="1"/>
          </p:cNvSpPr>
          <p:nvPr/>
        </p:nvSpPr>
        <p:spPr bwMode="auto">
          <a:xfrm>
            <a:off x="7239000" y="3200400"/>
            <a:ext cx="11430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 = -sin</a:t>
            </a:r>
            <a:r>
              <a:rPr lang="el-GR" altLang="en-US" sz="1600">
                <a:latin typeface="Comic Sans MS" pitchFamily="66" charset="0"/>
              </a:rPr>
              <a:t>θ</a:t>
            </a:r>
          </a:p>
        </p:txBody>
      </p:sp>
      <p:sp>
        <p:nvSpPr>
          <p:cNvPr id="21640" name="Text Box 136"/>
          <p:cNvSpPr txBox="1">
            <a:spLocks noChangeArrowheads="1"/>
          </p:cNvSpPr>
          <p:nvPr/>
        </p:nvSpPr>
        <p:spPr bwMode="auto">
          <a:xfrm>
            <a:off x="5397500" y="3927475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sp>
        <p:nvSpPr>
          <p:cNvPr id="21641" name="Freeform 137"/>
          <p:cNvSpPr>
            <a:spLocks/>
          </p:cNvSpPr>
          <p:nvPr/>
        </p:nvSpPr>
        <p:spPr bwMode="auto">
          <a:xfrm flipH="1">
            <a:off x="5638800" y="3657600"/>
            <a:ext cx="2484438" cy="852488"/>
          </a:xfrm>
          <a:custGeom>
            <a:avLst/>
            <a:gdLst>
              <a:gd name="T0" fmla="*/ 0 w 1565"/>
              <a:gd name="T1" fmla="*/ 2147483647 h 537"/>
              <a:gd name="T2" fmla="*/ 2147483647 w 1565"/>
              <a:gd name="T3" fmla="*/ 2147483647 h 537"/>
              <a:gd name="T4" fmla="*/ 2147483647 w 1565"/>
              <a:gd name="T5" fmla="*/ 2147483647 h 537"/>
              <a:gd name="T6" fmla="*/ 2147483647 w 1565"/>
              <a:gd name="T7" fmla="*/ 2147483647 h 537"/>
              <a:gd name="T8" fmla="*/ 2147483647 w 1565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65" h="537">
                <a:moveTo>
                  <a:pt x="0" y="278"/>
                </a:moveTo>
                <a:cubicBezTo>
                  <a:pt x="132" y="140"/>
                  <a:pt x="265" y="2"/>
                  <a:pt x="396" y="1"/>
                </a:cubicBezTo>
                <a:cubicBezTo>
                  <a:pt x="527" y="0"/>
                  <a:pt x="655" y="183"/>
                  <a:pt x="785" y="272"/>
                </a:cubicBezTo>
                <a:cubicBezTo>
                  <a:pt x="915" y="361"/>
                  <a:pt x="1045" y="537"/>
                  <a:pt x="1175" y="537"/>
                </a:cubicBezTo>
                <a:cubicBezTo>
                  <a:pt x="1305" y="537"/>
                  <a:pt x="1435" y="404"/>
                  <a:pt x="1565" y="272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21642" name="Object 138"/>
          <p:cNvGraphicFramePr>
            <a:graphicFrameLocks noChangeAspect="1"/>
          </p:cNvGraphicFramePr>
          <p:nvPr/>
        </p:nvGraphicFramePr>
        <p:xfrm>
          <a:off x="323850" y="5638800"/>
          <a:ext cx="1335088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Equation" r:id="rId9" imgW="736600" imgH="203200" progId="Equation.DSMT4">
                  <p:embed/>
                </p:oleObj>
              </mc:Choice>
              <mc:Fallback>
                <p:oleObj name="Equation" r:id="rId9" imgW="736600" imgH="203200" progId="Equation.DSMT4">
                  <p:embed/>
                  <p:pic>
                    <p:nvPicPr>
                      <p:cNvPr id="21642" name="Object 1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5638800"/>
                        <a:ext cx="1335088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643" name="Line 139"/>
          <p:cNvSpPr>
            <a:spLocks noChangeShapeType="1"/>
          </p:cNvSpPr>
          <p:nvPr/>
        </p:nvSpPr>
        <p:spPr bwMode="auto">
          <a:xfrm>
            <a:off x="1752600" y="5791200"/>
            <a:ext cx="609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644" name="Text Box 140"/>
          <p:cNvSpPr txBox="1">
            <a:spLocks noChangeArrowheads="1"/>
          </p:cNvSpPr>
          <p:nvPr/>
        </p:nvSpPr>
        <p:spPr bwMode="auto">
          <a:xfrm>
            <a:off x="2362200" y="5486400"/>
            <a:ext cx="1905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Reflection in the y axis</a:t>
            </a:r>
          </a:p>
        </p:txBody>
      </p:sp>
      <p:sp>
        <p:nvSpPr>
          <p:cNvPr id="21645" name="Rectangle 141"/>
          <p:cNvSpPr>
            <a:spLocks noChangeArrowheads="1"/>
          </p:cNvSpPr>
          <p:nvPr/>
        </p:nvSpPr>
        <p:spPr bwMode="auto">
          <a:xfrm>
            <a:off x="7510463" y="64214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46" name="Rectangle 142"/>
          <p:cNvSpPr>
            <a:spLocks noChangeArrowheads="1"/>
          </p:cNvSpPr>
          <p:nvPr/>
        </p:nvSpPr>
        <p:spPr bwMode="auto">
          <a:xfrm>
            <a:off x="7510463" y="53578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47" name="Rectangle 143"/>
          <p:cNvSpPr>
            <a:spLocks noChangeArrowheads="1"/>
          </p:cNvSpPr>
          <p:nvPr/>
        </p:nvSpPr>
        <p:spPr bwMode="auto">
          <a:xfrm>
            <a:off x="7820025" y="642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48" name="Rectangle 144"/>
          <p:cNvSpPr>
            <a:spLocks noChangeArrowheads="1"/>
          </p:cNvSpPr>
          <p:nvPr/>
        </p:nvSpPr>
        <p:spPr bwMode="auto">
          <a:xfrm>
            <a:off x="7199313" y="642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49" name="Rectangle 145"/>
          <p:cNvSpPr>
            <a:spLocks noChangeArrowheads="1"/>
          </p:cNvSpPr>
          <p:nvPr/>
        </p:nvSpPr>
        <p:spPr bwMode="auto">
          <a:xfrm>
            <a:off x="6889750" y="642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50" name="Rectangle 146"/>
          <p:cNvSpPr>
            <a:spLocks noChangeArrowheads="1"/>
          </p:cNvSpPr>
          <p:nvPr/>
        </p:nvSpPr>
        <p:spPr bwMode="auto">
          <a:xfrm>
            <a:off x="6578600" y="642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51" name="Rectangle 147"/>
          <p:cNvSpPr>
            <a:spLocks noChangeArrowheads="1"/>
          </p:cNvSpPr>
          <p:nvPr/>
        </p:nvSpPr>
        <p:spPr bwMode="auto">
          <a:xfrm>
            <a:off x="6269038" y="64214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52" name="Rectangle 148"/>
          <p:cNvSpPr>
            <a:spLocks noChangeArrowheads="1"/>
          </p:cNvSpPr>
          <p:nvPr/>
        </p:nvSpPr>
        <p:spPr bwMode="auto">
          <a:xfrm>
            <a:off x="5957888" y="642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53" name="Rectangle 149"/>
          <p:cNvSpPr>
            <a:spLocks noChangeArrowheads="1"/>
          </p:cNvSpPr>
          <p:nvPr/>
        </p:nvSpPr>
        <p:spPr bwMode="auto">
          <a:xfrm>
            <a:off x="5648325" y="642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54" name="Rectangle 150"/>
          <p:cNvSpPr>
            <a:spLocks noChangeArrowheads="1"/>
          </p:cNvSpPr>
          <p:nvPr/>
        </p:nvSpPr>
        <p:spPr bwMode="auto">
          <a:xfrm>
            <a:off x="5648325" y="62087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55" name="Rectangle 151"/>
          <p:cNvSpPr>
            <a:spLocks noChangeArrowheads="1"/>
          </p:cNvSpPr>
          <p:nvPr/>
        </p:nvSpPr>
        <p:spPr bwMode="auto">
          <a:xfrm>
            <a:off x="5648325" y="599598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56" name="Rectangle 152"/>
          <p:cNvSpPr>
            <a:spLocks noChangeArrowheads="1"/>
          </p:cNvSpPr>
          <p:nvPr/>
        </p:nvSpPr>
        <p:spPr bwMode="auto">
          <a:xfrm>
            <a:off x="5648325" y="578326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57" name="Rectangle 153"/>
          <p:cNvSpPr>
            <a:spLocks noChangeArrowheads="1"/>
          </p:cNvSpPr>
          <p:nvPr/>
        </p:nvSpPr>
        <p:spPr bwMode="auto">
          <a:xfrm>
            <a:off x="5648325" y="55705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58" name="Rectangle 154"/>
          <p:cNvSpPr>
            <a:spLocks noChangeArrowheads="1"/>
          </p:cNvSpPr>
          <p:nvPr/>
        </p:nvSpPr>
        <p:spPr bwMode="auto">
          <a:xfrm>
            <a:off x="7820025" y="535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59" name="Rectangle 155"/>
          <p:cNvSpPr>
            <a:spLocks noChangeArrowheads="1"/>
          </p:cNvSpPr>
          <p:nvPr/>
        </p:nvSpPr>
        <p:spPr bwMode="auto">
          <a:xfrm>
            <a:off x="7199313" y="535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60" name="Rectangle 156"/>
          <p:cNvSpPr>
            <a:spLocks noChangeArrowheads="1"/>
          </p:cNvSpPr>
          <p:nvPr/>
        </p:nvSpPr>
        <p:spPr bwMode="auto">
          <a:xfrm>
            <a:off x="6889750" y="535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61" name="Rectangle 157"/>
          <p:cNvSpPr>
            <a:spLocks noChangeArrowheads="1"/>
          </p:cNvSpPr>
          <p:nvPr/>
        </p:nvSpPr>
        <p:spPr bwMode="auto">
          <a:xfrm>
            <a:off x="6578600" y="535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62" name="Rectangle 158"/>
          <p:cNvSpPr>
            <a:spLocks noChangeArrowheads="1"/>
          </p:cNvSpPr>
          <p:nvPr/>
        </p:nvSpPr>
        <p:spPr bwMode="auto">
          <a:xfrm>
            <a:off x="6269038" y="53578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63" name="Rectangle 159"/>
          <p:cNvSpPr>
            <a:spLocks noChangeArrowheads="1"/>
          </p:cNvSpPr>
          <p:nvPr/>
        </p:nvSpPr>
        <p:spPr bwMode="auto">
          <a:xfrm>
            <a:off x="5957888" y="535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64" name="Rectangle 160"/>
          <p:cNvSpPr>
            <a:spLocks noChangeArrowheads="1"/>
          </p:cNvSpPr>
          <p:nvPr/>
        </p:nvSpPr>
        <p:spPr bwMode="auto">
          <a:xfrm>
            <a:off x="5648325" y="535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1665" name="Line 161"/>
          <p:cNvSpPr>
            <a:spLocks noChangeShapeType="1"/>
          </p:cNvSpPr>
          <p:nvPr/>
        </p:nvSpPr>
        <p:spPr bwMode="auto">
          <a:xfrm>
            <a:off x="5648325" y="5995988"/>
            <a:ext cx="24812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666" name="Line 162"/>
          <p:cNvSpPr>
            <a:spLocks noChangeShapeType="1"/>
          </p:cNvSpPr>
          <p:nvPr/>
        </p:nvSpPr>
        <p:spPr bwMode="auto">
          <a:xfrm>
            <a:off x="5648325" y="5357813"/>
            <a:ext cx="0" cy="12763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667" name="Text Box 163"/>
          <p:cNvSpPr txBox="1">
            <a:spLocks noChangeArrowheads="1"/>
          </p:cNvSpPr>
          <p:nvPr/>
        </p:nvSpPr>
        <p:spPr bwMode="auto">
          <a:xfrm>
            <a:off x="5397500" y="5411788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21668" name="Text Box 164"/>
          <p:cNvSpPr txBox="1">
            <a:spLocks noChangeArrowheads="1"/>
          </p:cNvSpPr>
          <p:nvPr/>
        </p:nvSpPr>
        <p:spPr bwMode="auto">
          <a:xfrm>
            <a:off x="5343525" y="6262688"/>
            <a:ext cx="377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21669" name="Text Box 165"/>
          <p:cNvSpPr txBox="1">
            <a:spLocks noChangeArrowheads="1"/>
          </p:cNvSpPr>
          <p:nvPr/>
        </p:nvSpPr>
        <p:spPr bwMode="auto">
          <a:xfrm>
            <a:off x="6086475" y="5978525"/>
            <a:ext cx="4492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90º</a:t>
            </a:r>
          </a:p>
        </p:txBody>
      </p:sp>
      <p:sp>
        <p:nvSpPr>
          <p:cNvPr id="21670" name="Text Box 166"/>
          <p:cNvSpPr txBox="1">
            <a:spLocks noChangeArrowheads="1"/>
          </p:cNvSpPr>
          <p:nvPr/>
        </p:nvSpPr>
        <p:spPr bwMode="auto">
          <a:xfrm>
            <a:off x="6669088" y="5978525"/>
            <a:ext cx="5111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180º</a:t>
            </a:r>
          </a:p>
        </p:txBody>
      </p:sp>
      <p:sp>
        <p:nvSpPr>
          <p:cNvPr id="21671" name="Text Box 167"/>
          <p:cNvSpPr txBox="1">
            <a:spLocks noChangeArrowheads="1"/>
          </p:cNvSpPr>
          <p:nvPr/>
        </p:nvSpPr>
        <p:spPr bwMode="auto">
          <a:xfrm>
            <a:off x="7285038" y="5978525"/>
            <a:ext cx="619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270º</a:t>
            </a:r>
          </a:p>
        </p:txBody>
      </p:sp>
      <p:sp>
        <p:nvSpPr>
          <p:cNvPr id="21672" name="Text Box 168"/>
          <p:cNvSpPr txBox="1">
            <a:spLocks noChangeArrowheads="1"/>
          </p:cNvSpPr>
          <p:nvPr/>
        </p:nvSpPr>
        <p:spPr bwMode="auto">
          <a:xfrm>
            <a:off x="7916863" y="5976938"/>
            <a:ext cx="619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360º</a:t>
            </a:r>
          </a:p>
        </p:txBody>
      </p:sp>
      <p:sp>
        <p:nvSpPr>
          <p:cNvPr id="21673" name="Text Box 169"/>
          <p:cNvSpPr txBox="1">
            <a:spLocks noChangeArrowheads="1"/>
          </p:cNvSpPr>
          <p:nvPr/>
        </p:nvSpPr>
        <p:spPr bwMode="auto">
          <a:xfrm>
            <a:off x="5505450" y="5053013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y</a:t>
            </a:r>
          </a:p>
        </p:txBody>
      </p:sp>
      <p:sp>
        <p:nvSpPr>
          <p:cNvPr id="21674" name="Text Box 170"/>
          <p:cNvSpPr txBox="1">
            <a:spLocks noChangeArrowheads="1"/>
          </p:cNvSpPr>
          <p:nvPr/>
        </p:nvSpPr>
        <p:spPr bwMode="auto">
          <a:xfrm>
            <a:off x="8042275" y="5813425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21675" name="Text Box 171"/>
          <p:cNvSpPr txBox="1">
            <a:spLocks noChangeArrowheads="1"/>
          </p:cNvSpPr>
          <p:nvPr/>
        </p:nvSpPr>
        <p:spPr bwMode="auto">
          <a:xfrm>
            <a:off x="7239000" y="5105400"/>
            <a:ext cx="11430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 = sin(-</a:t>
            </a:r>
            <a:r>
              <a:rPr lang="el-GR" altLang="en-US" sz="1600">
                <a:latin typeface="Comic Sans MS" pitchFamily="66" charset="0"/>
              </a:rPr>
              <a:t>θ</a:t>
            </a:r>
            <a:r>
              <a:rPr lang="en-GB" altLang="en-US" sz="1600">
                <a:latin typeface="Comic Sans MS" pitchFamily="66" charset="0"/>
              </a:rPr>
              <a:t>)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21676" name="Text Box 172"/>
          <p:cNvSpPr txBox="1">
            <a:spLocks noChangeArrowheads="1"/>
          </p:cNvSpPr>
          <p:nvPr/>
        </p:nvSpPr>
        <p:spPr bwMode="auto">
          <a:xfrm>
            <a:off x="5397500" y="5832475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sp>
        <p:nvSpPr>
          <p:cNvPr id="21677" name="Freeform 173"/>
          <p:cNvSpPr>
            <a:spLocks/>
          </p:cNvSpPr>
          <p:nvPr/>
        </p:nvSpPr>
        <p:spPr bwMode="auto">
          <a:xfrm flipH="1">
            <a:off x="5638800" y="5562600"/>
            <a:ext cx="2484438" cy="852488"/>
          </a:xfrm>
          <a:custGeom>
            <a:avLst/>
            <a:gdLst>
              <a:gd name="T0" fmla="*/ 0 w 1565"/>
              <a:gd name="T1" fmla="*/ 2147483647 h 537"/>
              <a:gd name="T2" fmla="*/ 2147483647 w 1565"/>
              <a:gd name="T3" fmla="*/ 2147483647 h 537"/>
              <a:gd name="T4" fmla="*/ 2147483647 w 1565"/>
              <a:gd name="T5" fmla="*/ 2147483647 h 537"/>
              <a:gd name="T6" fmla="*/ 2147483647 w 1565"/>
              <a:gd name="T7" fmla="*/ 2147483647 h 537"/>
              <a:gd name="T8" fmla="*/ 2147483647 w 1565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65" h="537">
                <a:moveTo>
                  <a:pt x="0" y="278"/>
                </a:moveTo>
                <a:cubicBezTo>
                  <a:pt x="132" y="140"/>
                  <a:pt x="265" y="2"/>
                  <a:pt x="396" y="1"/>
                </a:cubicBezTo>
                <a:cubicBezTo>
                  <a:pt x="527" y="0"/>
                  <a:pt x="655" y="183"/>
                  <a:pt x="785" y="272"/>
                </a:cubicBezTo>
                <a:cubicBezTo>
                  <a:pt x="915" y="361"/>
                  <a:pt x="1045" y="537"/>
                  <a:pt x="1175" y="537"/>
                </a:cubicBezTo>
                <a:cubicBezTo>
                  <a:pt x="1305" y="537"/>
                  <a:pt x="1435" y="404"/>
                  <a:pt x="1565" y="272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678" name="Text Box 174"/>
          <p:cNvSpPr txBox="1">
            <a:spLocks noChangeArrowheads="1"/>
          </p:cNvSpPr>
          <p:nvPr/>
        </p:nvSpPr>
        <p:spPr bwMode="auto">
          <a:xfrm>
            <a:off x="457200" y="4953000"/>
            <a:ext cx="3733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(all the y values will ‘swap sign’)</a:t>
            </a:r>
          </a:p>
        </p:txBody>
      </p:sp>
      <p:sp>
        <p:nvSpPr>
          <p:cNvPr id="21679" name="Text Box 175"/>
          <p:cNvSpPr txBox="1">
            <a:spLocks noChangeArrowheads="1"/>
          </p:cNvSpPr>
          <p:nvPr/>
        </p:nvSpPr>
        <p:spPr bwMode="auto">
          <a:xfrm>
            <a:off x="0" y="6172200"/>
            <a:ext cx="4648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(You get the same y values for the reversed x value. -90 gives the result 90 would have)</a:t>
            </a:r>
          </a:p>
        </p:txBody>
      </p:sp>
      <p:sp>
        <p:nvSpPr>
          <p:cNvPr id="11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118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9G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664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1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1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1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1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1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1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1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1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1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1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1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1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1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1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1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1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1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1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1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1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1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1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1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1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1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1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1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1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1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1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1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1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21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21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21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21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21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21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21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21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21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21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21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21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21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21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21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21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21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21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21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21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21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21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21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21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21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21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21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21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21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21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21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21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21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 nodeType="clickPar">
                      <p:stCondLst>
                        <p:cond delay="indefinite"/>
                      </p:stCondLst>
                      <p:childTnLst>
                        <p:par>
                          <p:cTn id="2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21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 nodeType="clickPar">
                      <p:stCondLst>
                        <p:cond delay="indefinite"/>
                      </p:stCondLst>
                      <p:childTnLst>
                        <p:par>
                          <p:cTn id="2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21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4" grpId="0" animBg="1"/>
      <p:bldP spid="21606" grpId="0"/>
      <p:bldP spid="21609" grpId="0"/>
      <p:bldP spid="21610" grpId="0"/>
      <p:bldP spid="21611" grpId="0"/>
      <p:bldP spid="21612" grpId="0"/>
      <p:bldP spid="21613" grpId="0"/>
      <p:bldP spid="21614" grpId="0"/>
      <p:bldP spid="21615" grpId="0"/>
      <p:bldP spid="21616" grpId="0"/>
      <p:bldP spid="21617" grpId="0"/>
      <p:bldP spid="21618" grpId="0"/>
      <p:bldP spid="21619" grpId="0"/>
      <p:bldP spid="21620" grpId="0"/>
      <p:bldP spid="21621" grpId="0"/>
      <p:bldP spid="21622" grpId="0"/>
      <p:bldP spid="21623" grpId="0"/>
      <p:bldP spid="21624" grpId="0"/>
      <p:bldP spid="21625" grpId="0"/>
      <p:bldP spid="21626" grpId="0"/>
      <p:bldP spid="21627" grpId="0"/>
      <p:bldP spid="21628" grpId="0"/>
      <p:bldP spid="21629" grpId="0" animBg="1"/>
      <p:bldP spid="21630" grpId="0" animBg="1"/>
      <p:bldP spid="21631" grpId="0"/>
      <p:bldP spid="21632" grpId="0"/>
      <p:bldP spid="21633" grpId="0"/>
      <p:bldP spid="21634" grpId="0"/>
      <p:bldP spid="21635" grpId="0"/>
      <p:bldP spid="21636" grpId="0"/>
      <p:bldP spid="21637" grpId="0"/>
      <p:bldP spid="21638" grpId="0"/>
      <p:bldP spid="21639" grpId="0" animBg="1"/>
      <p:bldP spid="21640" grpId="0"/>
      <p:bldP spid="21641" grpId="0" animBg="1"/>
      <p:bldP spid="21643" grpId="0" animBg="1"/>
      <p:bldP spid="21644" grpId="0"/>
      <p:bldP spid="21645" grpId="0"/>
      <p:bldP spid="21646" grpId="0"/>
      <p:bldP spid="21647" grpId="0"/>
      <p:bldP spid="21648" grpId="0"/>
      <p:bldP spid="21649" grpId="0"/>
      <p:bldP spid="21650" grpId="0"/>
      <p:bldP spid="21651" grpId="0"/>
      <p:bldP spid="21652" grpId="0"/>
      <p:bldP spid="21653" grpId="0"/>
      <p:bldP spid="21654" grpId="0"/>
      <p:bldP spid="21655" grpId="0"/>
      <p:bldP spid="21656" grpId="0"/>
      <p:bldP spid="21657" grpId="0"/>
      <p:bldP spid="21658" grpId="0"/>
      <p:bldP spid="21659" grpId="0"/>
      <p:bldP spid="21660" grpId="0"/>
      <p:bldP spid="21661" grpId="0"/>
      <p:bldP spid="21662" grpId="0"/>
      <p:bldP spid="21663" grpId="0"/>
      <p:bldP spid="21664" grpId="0"/>
      <p:bldP spid="21665" grpId="0" animBg="1"/>
      <p:bldP spid="21666" grpId="0" animBg="1"/>
      <p:bldP spid="21667" grpId="0"/>
      <p:bldP spid="21668" grpId="0"/>
      <p:bldP spid="21669" grpId="0"/>
      <p:bldP spid="21670" grpId="0"/>
      <p:bldP spid="21671" grpId="0"/>
      <p:bldP spid="21672" grpId="0"/>
      <p:bldP spid="21673" grpId="0"/>
      <p:bldP spid="21674" grpId="0"/>
      <p:bldP spid="21675" grpId="0" animBg="1"/>
      <p:bldP spid="21676" grpId="0"/>
      <p:bldP spid="21677" grpId="0" animBg="1"/>
      <p:bldP spid="21678" grpId="0"/>
      <p:bldP spid="2167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697" name="Group 121"/>
          <p:cNvGrpSpPr>
            <a:grpSpLocks/>
          </p:cNvGrpSpPr>
          <p:nvPr/>
        </p:nvGrpSpPr>
        <p:grpSpPr bwMode="auto">
          <a:xfrm>
            <a:off x="3810000" y="5562600"/>
            <a:ext cx="4768850" cy="1093788"/>
            <a:chOff x="2857" y="2190"/>
            <a:chExt cx="3004" cy="689"/>
          </a:xfrm>
        </p:grpSpPr>
        <p:sp>
          <p:nvSpPr>
            <p:cNvPr id="22648" name="Freeform 122"/>
            <p:cNvSpPr>
              <a:spLocks/>
            </p:cNvSpPr>
            <p:nvPr/>
          </p:nvSpPr>
          <p:spPr bwMode="auto">
            <a:xfrm>
              <a:off x="2857" y="2190"/>
              <a:ext cx="2349" cy="537"/>
            </a:xfrm>
            <a:custGeom>
              <a:avLst/>
              <a:gdLst>
                <a:gd name="T0" fmla="*/ 0 w 2349"/>
                <a:gd name="T1" fmla="*/ 266 h 537"/>
                <a:gd name="T2" fmla="*/ 396 w 2349"/>
                <a:gd name="T3" fmla="*/ 537 h 537"/>
                <a:gd name="T4" fmla="*/ 785 w 2349"/>
                <a:gd name="T5" fmla="*/ 266 h 537"/>
                <a:gd name="T6" fmla="*/ 1175 w 2349"/>
                <a:gd name="T7" fmla="*/ 0 h 537"/>
                <a:gd name="T8" fmla="*/ 1570 w 2349"/>
                <a:gd name="T9" fmla="*/ 266 h 537"/>
                <a:gd name="T10" fmla="*/ 1954 w 2349"/>
                <a:gd name="T11" fmla="*/ 537 h 537"/>
                <a:gd name="T12" fmla="*/ 2349 w 2349"/>
                <a:gd name="T13" fmla="*/ 266 h 53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49" h="537">
                  <a:moveTo>
                    <a:pt x="0" y="266"/>
                  </a:moveTo>
                  <a:cubicBezTo>
                    <a:pt x="132" y="401"/>
                    <a:pt x="265" y="537"/>
                    <a:pt x="396" y="537"/>
                  </a:cubicBezTo>
                  <a:cubicBezTo>
                    <a:pt x="527" y="537"/>
                    <a:pt x="655" y="355"/>
                    <a:pt x="785" y="266"/>
                  </a:cubicBezTo>
                  <a:cubicBezTo>
                    <a:pt x="915" y="177"/>
                    <a:pt x="1044" y="0"/>
                    <a:pt x="1175" y="0"/>
                  </a:cubicBezTo>
                  <a:cubicBezTo>
                    <a:pt x="1306" y="0"/>
                    <a:pt x="1440" y="177"/>
                    <a:pt x="1570" y="266"/>
                  </a:cubicBezTo>
                  <a:cubicBezTo>
                    <a:pt x="1700" y="355"/>
                    <a:pt x="1824" y="537"/>
                    <a:pt x="1954" y="537"/>
                  </a:cubicBezTo>
                  <a:cubicBezTo>
                    <a:pt x="2084" y="537"/>
                    <a:pt x="2216" y="401"/>
                    <a:pt x="2349" y="266"/>
                  </a:cubicBezTo>
                </a:path>
              </a:pathLst>
            </a:cu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649" name="Arc 123"/>
            <p:cNvSpPr>
              <a:spLocks/>
            </p:cNvSpPr>
            <p:nvPr/>
          </p:nvSpPr>
          <p:spPr bwMode="auto">
            <a:xfrm flipH="1">
              <a:off x="5200" y="2192"/>
              <a:ext cx="661" cy="687"/>
            </a:xfrm>
            <a:custGeom>
              <a:avLst/>
              <a:gdLst>
                <a:gd name="T0" fmla="*/ 0 w 17674"/>
                <a:gd name="T1" fmla="*/ 0 h 20518"/>
                <a:gd name="T2" fmla="*/ 1 w 17674"/>
                <a:gd name="T3" fmla="*/ 0 h 20518"/>
                <a:gd name="T4" fmla="*/ 0 w 17674"/>
                <a:gd name="T5" fmla="*/ 1 h 2051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674" h="20518" fill="none" extrusionOk="0">
                  <a:moveTo>
                    <a:pt x="6750" y="-1"/>
                  </a:moveTo>
                  <a:cubicBezTo>
                    <a:pt x="11168" y="1453"/>
                    <a:pt x="15000" y="4294"/>
                    <a:pt x="17674" y="8100"/>
                  </a:cubicBezTo>
                </a:path>
                <a:path w="17674" h="20518" stroke="0" extrusionOk="0">
                  <a:moveTo>
                    <a:pt x="6750" y="-1"/>
                  </a:moveTo>
                  <a:cubicBezTo>
                    <a:pt x="11168" y="1453"/>
                    <a:pt x="15000" y="4294"/>
                    <a:pt x="17674" y="8100"/>
                  </a:cubicBezTo>
                  <a:lnTo>
                    <a:pt x="0" y="20518"/>
                  </a:lnTo>
                  <a:lnTo>
                    <a:pt x="6750" y="-1"/>
                  </a:lnTo>
                  <a:close/>
                </a:path>
              </a:pathLst>
            </a:cu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 useBgFill="1">
        <p:nvSpPr>
          <p:cNvPr id="22531" name="Rectangle 124"/>
          <p:cNvSpPr>
            <a:spLocks noChangeArrowheads="1"/>
          </p:cNvSpPr>
          <p:nvPr/>
        </p:nvSpPr>
        <p:spPr bwMode="auto">
          <a:xfrm>
            <a:off x="3657600" y="5334000"/>
            <a:ext cx="1981200" cy="12954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24693" name="Group 117"/>
          <p:cNvGrpSpPr>
            <a:grpSpLocks/>
          </p:cNvGrpSpPr>
          <p:nvPr/>
        </p:nvGrpSpPr>
        <p:grpSpPr bwMode="auto">
          <a:xfrm flipV="1">
            <a:off x="3810000" y="3429000"/>
            <a:ext cx="4768850" cy="1093788"/>
            <a:chOff x="2857" y="2190"/>
            <a:chExt cx="3004" cy="689"/>
          </a:xfrm>
        </p:grpSpPr>
        <p:sp>
          <p:nvSpPr>
            <p:cNvPr id="22646" name="Freeform 118"/>
            <p:cNvSpPr>
              <a:spLocks/>
            </p:cNvSpPr>
            <p:nvPr/>
          </p:nvSpPr>
          <p:spPr bwMode="auto">
            <a:xfrm>
              <a:off x="2857" y="2190"/>
              <a:ext cx="2349" cy="537"/>
            </a:xfrm>
            <a:custGeom>
              <a:avLst/>
              <a:gdLst>
                <a:gd name="T0" fmla="*/ 0 w 2349"/>
                <a:gd name="T1" fmla="*/ 266 h 537"/>
                <a:gd name="T2" fmla="*/ 396 w 2349"/>
                <a:gd name="T3" fmla="*/ 537 h 537"/>
                <a:gd name="T4" fmla="*/ 785 w 2349"/>
                <a:gd name="T5" fmla="*/ 266 h 537"/>
                <a:gd name="T6" fmla="*/ 1175 w 2349"/>
                <a:gd name="T7" fmla="*/ 0 h 537"/>
                <a:gd name="T8" fmla="*/ 1570 w 2349"/>
                <a:gd name="T9" fmla="*/ 266 h 537"/>
                <a:gd name="T10" fmla="*/ 1954 w 2349"/>
                <a:gd name="T11" fmla="*/ 537 h 537"/>
                <a:gd name="T12" fmla="*/ 2349 w 2349"/>
                <a:gd name="T13" fmla="*/ 266 h 53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49" h="537">
                  <a:moveTo>
                    <a:pt x="0" y="266"/>
                  </a:moveTo>
                  <a:cubicBezTo>
                    <a:pt x="132" y="401"/>
                    <a:pt x="265" y="537"/>
                    <a:pt x="396" y="537"/>
                  </a:cubicBezTo>
                  <a:cubicBezTo>
                    <a:pt x="527" y="537"/>
                    <a:pt x="655" y="355"/>
                    <a:pt x="785" y="266"/>
                  </a:cubicBezTo>
                  <a:cubicBezTo>
                    <a:pt x="915" y="177"/>
                    <a:pt x="1044" y="0"/>
                    <a:pt x="1175" y="0"/>
                  </a:cubicBezTo>
                  <a:cubicBezTo>
                    <a:pt x="1306" y="0"/>
                    <a:pt x="1440" y="177"/>
                    <a:pt x="1570" y="266"/>
                  </a:cubicBezTo>
                  <a:cubicBezTo>
                    <a:pt x="1700" y="355"/>
                    <a:pt x="1824" y="537"/>
                    <a:pt x="1954" y="537"/>
                  </a:cubicBezTo>
                  <a:cubicBezTo>
                    <a:pt x="2084" y="537"/>
                    <a:pt x="2216" y="401"/>
                    <a:pt x="2349" y="266"/>
                  </a:cubicBezTo>
                </a:path>
              </a:pathLst>
            </a:cu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647" name="Arc 119"/>
            <p:cNvSpPr>
              <a:spLocks/>
            </p:cNvSpPr>
            <p:nvPr/>
          </p:nvSpPr>
          <p:spPr bwMode="auto">
            <a:xfrm flipH="1">
              <a:off x="5200" y="2192"/>
              <a:ext cx="661" cy="687"/>
            </a:xfrm>
            <a:custGeom>
              <a:avLst/>
              <a:gdLst>
                <a:gd name="T0" fmla="*/ 0 w 17674"/>
                <a:gd name="T1" fmla="*/ 0 h 20518"/>
                <a:gd name="T2" fmla="*/ 1 w 17674"/>
                <a:gd name="T3" fmla="*/ 0 h 20518"/>
                <a:gd name="T4" fmla="*/ 0 w 17674"/>
                <a:gd name="T5" fmla="*/ 1 h 2051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674" h="20518" fill="none" extrusionOk="0">
                  <a:moveTo>
                    <a:pt x="6750" y="-1"/>
                  </a:moveTo>
                  <a:cubicBezTo>
                    <a:pt x="11168" y="1453"/>
                    <a:pt x="15000" y="4294"/>
                    <a:pt x="17674" y="8100"/>
                  </a:cubicBezTo>
                </a:path>
                <a:path w="17674" h="20518" stroke="0" extrusionOk="0">
                  <a:moveTo>
                    <a:pt x="6750" y="-1"/>
                  </a:moveTo>
                  <a:cubicBezTo>
                    <a:pt x="11168" y="1453"/>
                    <a:pt x="15000" y="4294"/>
                    <a:pt x="17674" y="8100"/>
                  </a:cubicBezTo>
                  <a:lnTo>
                    <a:pt x="0" y="20518"/>
                  </a:lnTo>
                  <a:lnTo>
                    <a:pt x="6750" y="-1"/>
                  </a:lnTo>
                  <a:close/>
                </a:path>
              </a:pathLst>
            </a:cu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 useBgFill="1">
        <p:nvSpPr>
          <p:cNvPr id="22533" name="Rectangle 120"/>
          <p:cNvSpPr>
            <a:spLocks noChangeArrowheads="1"/>
          </p:cNvSpPr>
          <p:nvPr/>
        </p:nvSpPr>
        <p:spPr bwMode="auto">
          <a:xfrm>
            <a:off x="3657600" y="3429000"/>
            <a:ext cx="1981200" cy="12954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22534" name="Group 113"/>
          <p:cNvGrpSpPr>
            <a:grpSpLocks/>
          </p:cNvGrpSpPr>
          <p:nvPr/>
        </p:nvGrpSpPr>
        <p:grpSpPr bwMode="auto">
          <a:xfrm>
            <a:off x="3810000" y="1752600"/>
            <a:ext cx="4768850" cy="1093788"/>
            <a:chOff x="2857" y="2190"/>
            <a:chExt cx="3004" cy="689"/>
          </a:xfrm>
        </p:grpSpPr>
        <p:sp>
          <p:nvSpPr>
            <p:cNvPr id="22644" name="Freeform 114"/>
            <p:cNvSpPr>
              <a:spLocks/>
            </p:cNvSpPr>
            <p:nvPr/>
          </p:nvSpPr>
          <p:spPr bwMode="auto">
            <a:xfrm>
              <a:off x="2857" y="2190"/>
              <a:ext cx="2349" cy="537"/>
            </a:xfrm>
            <a:custGeom>
              <a:avLst/>
              <a:gdLst>
                <a:gd name="T0" fmla="*/ 0 w 2349"/>
                <a:gd name="T1" fmla="*/ 266 h 537"/>
                <a:gd name="T2" fmla="*/ 396 w 2349"/>
                <a:gd name="T3" fmla="*/ 537 h 537"/>
                <a:gd name="T4" fmla="*/ 785 w 2349"/>
                <a:gd name="T5" fmla="*/ 266 h 537"/>
                <a:gd name="T6" fmla="*/ 1175 w 2349"/>
                <a:gd name="T7" fmla="*/ 0 h 537"/>
                <a:gd name="T8" fmla="*/ 1570 w 2349"/>
                <a:gd name="T9" fmla="*/ 266 h 537"/>
                <a:gd name="T10" fmla="*/ 1954 w 2349"/>
                <a:gd name="T11" fmla="*/ 537 h 537"/>
                <a:gd name="T12" fmla="*/ 2349 w 2349"/>
                <a:gd name="T13" fmla="*/ 266 h 53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49" h="537">
                  <a:moveTo>
                    <a:pt x="0" y="266"/>
                  </a:moveTo>
                  <a:cubicBezTo>
                    <a:pt x="132" y="401"/>
                    <a:pt x="265" y="537"/>
                    <a:pt x="396" y="537"/>
                  </a:cubicBezTo>
                  <a:cubicBezTo>
                    <a:pt x="527" y="537"/>
                    <a:pt x="655" y="355"/>
                    <a:pt x="785" y="266"/>
                  </a:cubicBezTo>
                  <a:cubicBezTo>
                    <a:pt x="915" y="177"/>
                    <a:pt x="1044" y="0"/>
                    <a:pt x="1175" y="0"/>
                  </a:cubicBezTo>
                  <a:cubicBezTo>
                    <a:pt x="1306" y="0"/>
                    <a:pt x="1440" y="177"/>
                    <a:pt x="1570" y="266"/>
                  </a:cubicBezTo>
                  <a:cubicBezTo>
                    <a:pt x="1700" y="355"/>
                    <a:pt x="1824" y="537"/>
                    <a:pt x="1954" y="537"/>
                  </a:cubicBezTo>
                  <a:cubicBezTo>
                    <a:pt x="2084" y="537"/>
                    <a:pt x="2216" y="401"/>
                    <a:pt x="2349" y="266"/>
                  </a:cubicBezTo>
                </a:path>
              </a:pathLst>
            </a:cu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645" name="Arc 115"/>
            <p:cNvSpPr>
              <a:spLocks/>
            </p:cNvSpPr>
            <p:nvPr/>
          </p:nvSpPr>
          <p:spPr bwMode="auto">
            <a:xfrm flipH="1">
              <a:off x="5200" y="2192"/>
              <a:ext cx="661" cy="687"/>
            </a:xfrm>
            <a:custGeom>
              <a:avLst/>
              <a:gdLst>
                <a:gd name="T0" fmla="*/ 0 w 17674"/>
                <a:gd name="T1" fmla="*/ 0 h 20518"/>
                <a:gd name="T2" fmla="*/ 1 w 17674"/>
                <a:gd name="T3" fmla="*/ 0 h 20518"/>
                <a:gd name="T4" fmla="*/ 0 w 17674"/>
                <a:gd name="T5" fmla="*/ 1 h 2051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674" h="20518" fill="none" extrusionOk="0">
                  <a:moveTo>
                    <a:pt x="6750" y="-1"/>
                  </a:moveTo>
                  <a:cubicBezTo>
                    <a:pt x="11168" y="1453"/>
                    <a:pt x="15000" y="4294"/>
                    <a:pt x="17674" y="8100"/>
                  </a:cubicBezTo>
                </a:path>
                <a:path w="17674" h="20518" stroke="0" extrusionOk="0">
                  <a:moveTo>
                    <a:pt x="6750" y="-1"/>
                  </a:moveTo>
                  <a:cubicBezTo>
                    <a:pt x="11168" y="1453"/>
                    <a:pt x="15000" y="4294"/>
                    <a:pt x="17674" y="8100"/>
                  </a:cubicBezTo>
                  <a:lnTo>
                    <a:pt x="0" y="20518"/>
                  </a:lnTo>
                  <a:lnTo>
                    <a:pt x="6750" y="-1"/>
                  </a:lnTo>
                  <a:close/>
                </a:path>
              </a:pathLst>
            </a:cu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 useBgFill="1">
        <p:nvSpPr>
          <p:cNvPr id="22535" name="Rectangle 116"/>
          <p:cNvSpPr>
            <a:spLocks noChangeArrowheads="1"/>
          </p:cNvSpPr>
          <p:nvPr/>
        </p:nvSpPr>
        <p:spPr bwMode="auto">
          <a:xfrm>
            <a:off x="3657600" y="1524000"/>
            <a:ext cx="1981200" cy="12954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5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365625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  <a:r>
              <a:rPr lang="en-GB" altLang="en-US" sz="1600" b="1" u="sng">
                <a:latin typeface="Comic Sans MS" pitchFamily="66" charset="0"/>
              </a:rPr>
              <a:t>You need to be able to recognise transformations of graphs, and sketch them</a:t>
            </a: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  <a:r>
              <a:rPr lang="en-GB" altLang="en-US" sz="1600" b="1" u="sng">
                <a:latin typeface="Comic Sans MS" pitchFamily="66" charset="0"/>
              </a:rPr>
              <a:t>Transformation type 1</a:t>
            </a: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This stretches the graph vertically by a factor ‘a’.</a:t>
            </a:r>
            <a:endParaRPr lang="en-GB" altLang="en-US" sz="1600" b="1" u="sng">
              <a:latin typeface="Comic Sans MS" pitchFamily="66" charset="0"/>
            </a:endParaRPr>
          </a:p>
        </p:txBody>
      </p:sp>
      <p:graphicFrame>
        <p:nvGraphicFramePr>
          <p:cNvPr id="22539" name="Object 5"/>
          <p:cNvGraphicFramePr>
            <a:graphicFrameLocks noChangeAspect="1"/>
          </p:cNvGraphicFramePr>
          <p:nvPr/>
        </p:nvGraphicFramePr>
        <p:xfrm>
          <a:off x="358775" y="3200400"/>
          <a:ext cx="10826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Equation" r:id="rId3" imgW="596641" imgH="203112" progId="Equation.DSMT4">
                  <p:embed/>
                </p:oleObj>
              </mc:Choice>
              <mc:Fallback>
                <p:oleObj name="Equation" r:id="rId3" imgW="596641" imgH="203112" progId="Equation.DSMT4">
                  <p:embed/>
                  <p:pic>
                    <p:nvPicPr>
                      <p:cNvPr id="2253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775" y="3200400"/>
                        <a:ext cx="108267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0" name="Object 6"/>
          <p:cNvGraphicFramePr>
            <a:graphicFrameLocks noChangeAspect="1"/>
          </p:cNvGraphicFramePr>
          <p:nvPr/>
        </p:nvGraphicFramePr>
        <p:xfrm>
          <a:off x="2035175" y="3200400"/>
          <a:ext cx="1265238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" name="Equation" r:id="rId5" imgW="698197" imgH="203112" progId="Equation.DSMT4">
                  <p:embed/>
                </p:oleObj>
              </mc:Choice>
              <mc:Fallback>
                <p:oleObj name="Equation" r:id="rId5" imgW="698197" imgH="203112" progId="Equation.DSMT4">
                  <p:embed/>
                  <p:pic>
                    <p:nvPicPr>
                      <p:cNvPr id="2254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5175" y="3200400"/>
                        <a:ext cx="1265238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1" name="Line 7"/>
          <p:cNvSpPr>
            <a:spLocks noChangeShapeType="1"/>
          </p:cNvSpPr>
          <p:nvPr/>
        </p:nvSpPr>
        <p:spPr bwMode="auto">
          <a:xfrm>
            <a:off x="1524000" y="3352800"/>
            <a:ext cx="4572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24584" name="Object 8"/>
          <p:cNvGraphicFramePr>
            <a:graphicFrameLocks noChangeAspect="1"/>
          </p:cNvGraphicFramePr>
          <p:nvPr/>
        </p:nvGraphicFramePr>
        <p:xfrm>
          <a:off x="381000" y="4495800"/>
          <a:ext cx="126682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2" name="Equation" r:id="rId7" imgW="698197" imgH="203112" progId="Equation.DSMT4">
                  <p:embed/>
                </p:oleObj>
              </mc:Choice>
              <mc:Fallback>
                <p:oleObj name="Equation" r:id="rId7" imgW="698197" imgH="203112" progId="Equation.DSMT4">
                  <p:embed/>
                  <p:pic>
                    <p:nvPicPr>
                      <p:cNvPr id="2458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495800"/>
                        <a:ext cx="126682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3" name="Rectangle 9"/>
          <p:cNvSpPr>
            <a:spLocks noChangeArrowheads="1"/>
          </p:cNvSpPr>
          <p:nvPr/>
        </p:nvSpPr>
        <p:spPr bwMode="auto">
          <a:xfrm>
            <a:off x="7510463" y="26114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44" name="Rectangle 10"/>
          <p:cNvSpPr>
            <a:spLocks noChangeArrowheads="1"/>
          </p:cNvSpPr>
          <p:nvPr/>
        </p:nvSpPr>
        <p:spPr bwMode="auto">
          <a:xfrm>
            <a:off x="7510463" y="15478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45" name="Rectangle 11"/>
          <p:cNvSpPr>
            <a:spLocks noChangeArrowheads="1"/>
          </p:cNvSpPr>
          <p:nvPr/>
        </p:nvSpPr>
        <p:spPr bwMode="auto">
          <a:xfrm>
            <a:off x="7820025" y="261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46" name="Rectangle 12"/>
          <p:cNvSpPr>
            <a:spLocks noChangeArrowheads="1"/>
          </p:cNvSpPr>
          <p:nvPr/>
        </p:nvSpPr>
        <p:spPr bwMode="auto">
          <a:xfrm>
            <a:off x="7199313" y="261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47" name="Rectangle 14"/>
          <p:cNvSpPr>
            <a:spLocks noChangeArrowheads="1"/>
          </p:cNvSpPr>
          <p:nvPr/>
        </p:nvSpPr>
        <p:spPr bwMode="auto">
          <a:xfrm>
            <a:off x="6578600" y="261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48" name="Rectangle 15"/>
          <p:cNvSpPr>
            <a:spLocks noChangeArrowheads="1"/>
          </p:cNvSpPr>
          <p:nvPr/>
        </p:nvSpPr>
        <p:spPr bwMode="auto">
          <a:xfrm>
            <a:off x="6269038" y="26114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49" name="Rectangle 16"/>
          <p:cNvSpPr>
            <a:spLocks noChangeArrowheads="1"/>
          </p:cNvSpPr>
          <p:nvPr/>
        </p:nvSpPr>
        <p:spPr bwMode="auto">
          <a:xfrm>
            <a:off x="5957888" y="261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50" name="Rectangle 17"/>
          <p:cNvSpPr>
            <a:spLocks noChangeArrowheads="1"/>
          </p:cNvSpPr>
          <p:nvPr/>
        </p:nvSpPr>
        <p:spPr bwMode="auto">
          <a:xfrm>
            <a:off x="5648325" y="261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51" name="Rectangle 18"/>
          <p:cNvSpPr>
            <a:spLocks noChangeArrowheads="1"/>
          </p:cNvSpPr>
          <p:nvPr/>
        </p:nvSpPr>
        <p:spPr bwMode="auto">
          <a:xfrm>
            <a:off x="5648325" y="23987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52" name="Rectangle 19"/>
          <p:cNvSpPr>
            <a:spLocks noChangeArrowheads="1"/>
          </p:cNvSpPr>
          <p:nvPr/>
        </p:nvSpPr>
        <p:spPr bwMode="auto">
          <a:xfrm>
            <a:off x="5648325" y="218598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53" name="Rectangle 20"/>
          <p:cNvSpPr>
            <a:spLocks noChangeArrowheads="1"/>
          </p:cNvSpPr>
          <p:nvPr/>
        </p:nvSpPr>
        <p:spPr bwMode="auto">
          <a:xfrm>
            <a:off x="5648325" y="197326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54" name="Rectangle 21"/>
          <p:cNvSpPr>
            <a:spLocks noChangeArrowheads="1"/>
          </p:cNvSpPr>
          <p:nvPr/>
        </p:nvSpPr>
        <p:spPr bwMode="auto">
          <a:xfrm>
            <a:off x="5648325" y="17605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55" name="Rectangle 22"/>
          <p:cNvSpPr>
            <a:spLocks noChangeArrowheads="1"/>
          </p:cNvSpPr>
          <p:nvPr/>
        </p:nvSpPr>
        <p:spPr bwMode="auto">
          <a:xfrm>
            <a:off x="7820025" y="154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56" name="Rectangle 23"/>
          <p:cNvSpPr>
            <a:spLocks noChangeArrowheads="1"/>
          </p:cNvSpPr>
          <p:nvPr/>
        </p:nvSpPr>
        <p:spPr bwMode="auto">
          <a:xfrm>
            <a:off x="7199313" y="154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57" name="Rectangle 24"/>
          <p:cNvSpPr>
            <a:spLocks noChangeArrowheads="1"/>
          </p:cNvSpPr>
          <p:nvPr/>
        </p:nvSpPr>
        <p:spPr bwMode="auto">
          <a:xfrm>
            <a:off x="6889750" y="154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58" name="Rectangle 25"/>
          <p:cNvSpPr>
            <a:spLocks noChangeArrowheads="1"/>
          </p:cNvSpPr>
          <p:nvPr/>
        </p:nvSpPr>
        <p:spPr bwMode="auto">
          <a:xfrm>
            <a:off x="6578600" y="154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59" name="Rectangle 26"/>
          <p:cNvSpPr>
            <a:spLocks noChangeArrowheads="1"/>
          </p:cNvSpPr>
          <p:nvPr/>
        </p:nvSpPr>
        <p:spPr bwMode="auto">
          <a:xfrm>
            <a:off x="6269038" y="15478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60" name="Rectangle 27"/>
          <p:cNvSpPr>
            <a:spLocks noChangeArrowheads="1"/>
          </p:cNvSpPr>
          <p:nvPr/>
        </p:nvSpPr>
        <p:spPr bwMode="auto">
          <a:xfrm>
            <a:off x="5957888" y="154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61" name="Rectangle 28"/>
          <p:cNvSpPr>
            <a:spLocks noChangeArrowheads="1"/>
          </p:cNvSpPr>
          <p:nvPr/>
        </p:nvSpPr>
        <p:spPr bwMode="auto">
          <a:xfrm>
            <a:off x="5648325" y="154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62" name="Line 29"/>
          <p:cNvSpPr>
            <a:spLocks noChangeShapeType="1"/>
          </p:cNvSpPr>
          <p:nvPr/>
        </p:nvSpPr>
        <p:spPr bwMode="auto">
          <a:xfrm>
            <a:off x="5648325" y="2185988"/>
            <a:ext cx="24812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63" name="Line 30"/>
          <p:cNvSpPr>
            <a:spLocks noChangeShapeType="1"/>
          </p:cNvSpPr>
          <p:nvPr/>
        </p:nvSpPr>
        <p:spPr bwMode="auto">
          <a:xfrm>
            <a:off x="5648325" y="1547813"/>
            <a:ext cx="0" cy="12763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64" name="Text Box 31"/>
          <p:cNvSpPr txBox="1">
            <a:spLocks noChangeArrowheads="1"/>
          </p:cNvSpPr>
          <p:nvPr/>
        </p:nvSpPr>
        <p:spPr bwMode="auto">
          <a:xfrm>
            <a:off x="5397500" y="1601788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22565" name="Text Box 32"/>
          <p:cNvSpPr txBox="1">
            <a:spLocks noChangeArrowheads="1"/>
          </p:cNvSpPr>
          <p:nvPr/>
        </p:nvSpPr>
        <p:spPr bwMode="auto">
          <a:xfrm>
            <a:off x="5343525" y="2452688"/>
            <a:ext cx="377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22566" name="Text Box 33"/>
          <p:cNvSpPr txBox="1">
            <a:spLocks noChangeArrowheads="1"/>
          </p:cNvSpPr>
          <p:nvPr/>
        </p:nvSpPr>
        <p:spPr bwMode="auto">
          <a:xfrm>
            <a:off x="6086475" y="2168525"/>
            <a:ext cx="4492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90º</a:t>
            </a:r>
          </a:p>
        </p:txBody>
      </p:sp>
      <p:sp>
        <p:nvSpPr>
          <p:cNvPr id="22567" name="Text Box 34"/>
          <p:cNvSpPr txBox="1">
            <a:spLocks noChangeArrowheads="1"/>
          </p:cNvSpPr>
          <p:nvPr/>
        </p:nvSpPr>
        <p:spPr bwMode="auto">
          <a:xfrm>
            <a:off x="6669088" y="2168525"/>
            <a:ext cx="5111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180º</a:t>
            </a:r>
          </a:p>
        </p:txBody>
      </p:sp>
      <p:sp>
        <p:nvSpPr>
          <p:cNvPr id="22568" name="Text Box 35"/>
          <p:cNvSpPr txBox="1">
            <a:spLocks noChangeArrowheads="1"/>
          </p:cNvSpPr>
          <p:nvPr/>
        </p:nvSpPr>
        <p:spPr bwMode="auto">
          <a:xfrm>
            <a:off x="7285038" y="2168525"/>
            <a:ext cx="619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270º</a:t>
            </a:r>
          </a:p>
        </p:txBody>
      </p:sp>
      <p:sp>
        <p:nvSpPr>
          <p:cNvPr id="22569" name="Text Box 36"/>
          <p:cNvSpPr txBox="1">
            <a:spLocks noChangeArrowheads="1"/>
          </p:cNvSpPr>
          <p:nvPr/>
        </p:nvSpPr>
        <p:spPr bwMode="auto">
          <a:xfrm>
            <a:off x="7916863" y="2166938"/>
            <a:ext cx="619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360º</a:t>
            </a:r>
          </a:p>
        </p:txBody>
      </p:sp>
      <p:sp>
        <p:nvSpPr>
          <p:cNvPr id="22570" name="Text Box 37"/>
          <p:cNvSpPr txBox="1">
            <a:spLocks noChangeArrowheads="1"/>
          </p:cNvSpPr>
          <p:nvPr/>
        </p:nvSpPr>
        <p:spPr bwMode="auto">
          <a:xfrm>
            <a:off x="5505450" y="1243013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y</a:t>
            </a:r>
          </a:p>
        </p:txBody>
      </p:sp>
      <p:sp>
        <p:nvSpPr>
          <p:cNvPr id="22571" name="Text Box 38"/>
          <p:cNvSpPr txBox="1">
            <a:spLocks noChangeArrowheads="1"/>
          </p:cNvSpPr>
          <p:nvPr/>
        </p:nvSpPr>
        <p:spPr bwMode="auto">
          <a:xfrm>
            <a:off x="8042275" y="2003425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22572" name="Text Box 39"/>
          <p:cNvSpPr txBox="1">
            <a:spLocks noChangeArrowheads="1"/>
          </p:cNvSpPr>
          <p:nvPr/>
        </p:nvSpPr>
        <p:spPr bwMode="auto">
          <a:xfrm>
            <a:off x="7239000" y="1295400"/>
            <a:ext cx="10668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 = cos</a:t>
            </a:r>
            <a:r>
              <a:rPr lang="el-GR" altLang="en-US" sz="1600">
                <a:latin typeface="Comic Sans MS" pitchFamily="66" charset="0"/>
              </a:rPr>
              <a:t>θ</a:t>
            </a:r>
          </a:p>
        </p:txBody>
      </p:sp>
      <p:sp>
        <p:nvSpPr>
          <p:cNvPr id="22573" name="Text Box 40"/>
          <p:cNvSpPr txBox="1">
            <a:spLocks noChangeArrowheads="1"/>
          </p:cNvSpPr>
          <p:nvPr/>
        </p:nvSpPr>
        <p:spPr bwMode="auto">
          <a:xfrm>
            <a:off x="5397500" y="2022475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sp>
        <p:nvSpPr>
          <p:cNvPr id="24618" name="Line 42"/>
          <p:cNvSpPr>
            <a:spLocks noChangeShapeType="1"/>
          </p:cNvSpPr>
          <p:nvPr/>
        </p:nvSpPr>
        <p:spPr bwMode="auto">
          <a:xfrm>
            <a:off x="1752600" y="4648200"/>
            <a:ext cx="609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19" name="Text Box 43"/>
          <p:cNvSpPr txBox="1">
            <a:spLocks noChangeArrowheads="1"/>
          </p:cNvSpPr>
          <p:nvPr/>
        </p:nvSpPr>
        <p:spPr bwMode="auto">
          <a:xfrm>
            <a:off x="2362200" y="4343400"/>
            <a:ext cx="1905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0000FF"/>
                </a:solidFill>
                <a:latin typeface="Comic Sans MS" pitchFamily="66" charset="0"/>
              </a:rPr>
              <a:t>Reflection in the x axis</a:t>
            </a:r>
          </a:p>
        </p:txBody>
      </p:sp>
      <p:sp>
        <p:nvSpPr>
          <p:cNvPr id="24620" name="Rectangle 44"/>
          <p:cNvSpPr>
            <a:spLocks noChangeArrowheads="1"/>
          </p:cNvSpPr>
          <p:nvPr/>
        </p:nvSpPr>
        <p:spPr bwMode="auto">
          <a:xfrm>
            <a:off x="7510463" y="45164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21" name="Rectangle 45"/>
          <p:cNvSpPr>
            <a:spLocks noChangeArrowheads="1"/>
          </p:cNvSpPr>
          <p:nvPr/>
        </p:nvSpPr>
        <p:spPr bwMode="auto">
          <a:xfrm>
            <a:off x="7510463" y="34528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22" name="Rectangle 46"/>
          <p:cNvSpPr>
            <a:spLocks noChangeArrowheads="1"/>
          </p:cNvSpPr>
          <p:nvPr/>
        </p:nvSpPr>
        <p:spPr bwMode="auto">
          <a:xfrm>
            <a:off x="7820025" y="4516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23" name="Rectangle 47"/>
          <p:cNvSpPr>
            <a:spLocks noChangeArrowheads="1"/>
          </p:cNvSpPr>
          <p:nvPr/>
        </p:nvSpPr>
        <p:spPr bwMode="auto">
          <a:xfrm>
            <a:off x="7199313" y="4516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24" name="Rectangle 48"/>
          <p:cNvSpPr>
            <a:spLocks noChangeArrowheads="1"/>
          </p:cNvSpPr>
          <p:nvPr/>
        </p:nvSpPr>
        <p:spPr bwMode="auto">
          <a:xfrm>
            <a:off x="6889750" y="4516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25" name="Rectangle 49"/>
          <p:cNvSpPr>
            <a:spLocks noChangeArrowheads="1"/>
          </p:cNvSpPr>
          <p:nvPr/>
        </p:nvSpPr>
        <p:spPr bwMode="auto">
          <a:xfrm>
            <a:off x="6578600" y="4516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26" name="Rectangle 50"/>
          <p:cNvSpPr>
            <a:spLocks noChangeArrowheads="1"/>
          </p:cNvSpPr>
          <p:nvPr/>
        </p:nvSpPr>
        <p:spPr bwMode="auto">
          <a:xfrm>
            <a:off x="6269038" y="45164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27" name="Rectangle 51"/>
          <p:cNvSpPr>
            <a:spLocks noChangeArrowheads="1"/>
          </p:cNvSpPr>
          <p:nvPr/>
        </p:nvSpPr>
        <p:spPr bwMode="auto">
          <a:xfrm>
            <a:off x="5957888" y="4516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28" name="Rectangle 52"/>
          <p:cNvSpPr>
            <a:spLocks noChangeArrowheads="1"/>
          </p:cNvSpPr>
          <p:nvPr/>
        </p:nvSpPr>
        <p:spPr bwMode="auto">
          <a:xfrm>
            <a:off x="5648325" y="4516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29" name="Rectangle 53"/>
          <p:cNvSpPr>
            <a:spLocks noChangeArrowheads="1"/>
          </p:cNvSpPr>
          <p:nvPr/>
        </p:nvSpPr>
        <p:spPr bwMode="auto">
          <a:xfrm>
            <a:off x="5648325" y="43037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30" name="Rectangle 54"/>
          <p:cNvSpPr>
            <a:spLocks noChangeArrowheads="1"/>
          </p:cNvSpPr>
          <p:nvPr/>
        </p:nvSpPr>
        <p:spPr bwMode="auto">
          <a:xfrm>
            <a:off x="5648325" y="409098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31" name="Rectangle 55"/>
          <p:cNvSpPr>
            <a:spLocks noChangeArrowheads="1"/>
          </p:cNvSpPr>
          <p:nvPr/>
        </p:nvSpPr>
        <p:spPr bwMode="auto">
          <a:xfrm>
            <a:off x="5648325" y="387826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32" name="Rectangle 56"/>
          <p:cNvSpPr>
            <a:spLocks noChangeArrowheads="1"/>
          </p:cNvSpPr>
          <p:nvPr/>
        </p:nvSpPr>
        <p:spPr bwMode="auto">
          <a:xfrm>
            <a:off x="5648325" y="36655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33" name="Rectangle 57"/>
          <p:cNvSpPr>
            <a:spLocks noChangeArrowheads="1"/>
          </p:cNvSpPr>
          <p:nvPr/>
        </p:nvSpPr>
        <p:spPr bwMode="auto">
          <a:xfrm>
            <a:off x="7820025" y="3452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34" name="Rectangle 58"/>
          <p:cNvSpPr>
            <a:spLocks noChangeArrowheads="1"/>
          </p:cNvSpPr>
          <p:nvPr/>
        </p:nvSpPr>
        <p:spPr bwMode="auto">
          <a:xfrm>
            <a:off x="7199313" y="3452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35" name="Rectangle 59"/>
          <p:cNvSpPr>
            <a:spLocks noChangeArrowheads="1"/>
          </p:cNvSpPr>
          <p:nvPr/>
        </p:nvSpPr>
        <p:spPr bwMode="auto">
          <a:xfrm>
            <a:off x="6889750" y="3452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36" name="Rectangle 60"/>
          <p:cNvSpPr>
            <a:spLocks noChangeArrowheads="1"/>
          </p:cNvSpPr>
          <p:nvPr/>
        </p:nvSpPr>
        <p:spPr bwMode="auto">
          <a:xfrm>
            <a:off x="6578600" y="3452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37" name="Rectangle 61"/>
          <p:cNvSpPr>
            <a:spLocks noChangeArrowheads="1"/>
          </p:cNvSpPr>
          <p:nvPr/>
        </p:nvSpPr>
        <p:spPr bwMode="auto">
          <a:xfrm>
            <a:off x="6269038" y="34528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38" name="Rectangle 62"/>
          <p:cNvSpPr>
            <a:spLocks noChangeArrowheads="1"/>
          </p:cNvSpPr>
          <p:nvPr/>
        </p:nvSpPr>
        <p:spPr bwMode="auto">
          <a:xfrm>
            <a:off x="5957888" y="3452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39" name="Rectangle 63"/>
          <p:cNvSpPr>
            <a:spLocks noChangeArrowheads="1"/>
          </p:cNvSpPr>
          <p:nvPr/>
        </p:nvSpPr>
        <p:spPr bwMode="auto">
          <a:xfrm>
            <a:off x="5648325" y="3452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40" name="Line 64"/>
          <p:cNvSpPr>
            <a:spLocks noChangeShapeType="1"/>
          </p:cNvSpPr>
          <p:nvPr/>
        </p:nvSpPr>
        <p:spPr bwMode="auto">
          <a:xfrm>
            <a:off x="5648325" y="4090988"/>
            <a:ext cx="24812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41" name="Line 65"/>
          <p:cNvSpPr>
            <a:spLocks noChangeShapeType="1"/>
          </p:cNvSpPr>
          <p:nvPr/>
        </p:nvSpPr>
        <p:spPr bwMode="auto">
          <a:xfrm>
            <a:off x="5648325" y="3452813"/>
            <a:ext cx="0" cy="12763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42" name="Text Box 66"/>
          <p:cNvSpPr txBox="1">
            <a:spLocks noChangeArrowheads="1"/>
          </p:cNvSpPr>
          <p:nvPr/>
        </p:nvSpPr>
        <p:spPr bwMode="auto">
          <a:xfrm>
            <a:off x="5397500" y="3506788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24643" name="Text Box 67"/>
          <p:cNvSpPr txBox="1">
            <a:spLocks noChangeArrowheads="1"/>
          </p:cNvSpPr>
          <p:nvPr/>
        </p:nvSpPr>
        <p:spPr bwMode="auto">
          <a:xfrm>
            <a:off x="5343525" y="4357688"/>
            <a:ext cx="377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24644" name="Text Box 68"/>
          <p:cNvSpPr txBox="1">
            <a:spLocks noChangeArrowheads="1"/>
          </p:cNvSpPr>
          <p:nvPr/>
        </p:nvSpPr>
        <p:spPr bwMode="auto">
          <a:xfrm>
            <a:off x="6086475" y="4073525"/>
            <a:ext cx="4492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90º</a:t>
            </a:r>
          </a:p>
        </p:txBody>
      </p:sp>
      <p:sp>
        <p:nvSpPr>
          <p:cNvPr id="24645" name="Text Box 69"/>
          <p:cNvSpPr txBox="1">
            <a:spLocks noChangeArrowheads="1"/>
          </p:cNvSpPr>
          <p:nvPr/>
        </p:nvSpPr>
        <p:spPr bwMode="auto">
          <a:xfrm>
            <a:off x="6669088" y="4073525"/>
            <a:ext cx="5111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180º</a:t>
            </a:r>
          </a:p>
        </p:txBody>
      </p:sp>
      <p:sp>
        <p:nvSpPr>
          <p:cNvPr id="24646" name="Text Box 70"/>
          <p:cNvSpPr txBox="1">
            <a:spLocks noChangeArrowheads="1"/>
          </p:cNvSpPr>
          <p:nvPr/>
        </p:nvSpPr>
        <p:spPr bwMode="auto">
          <a:xfrm>
            <a:off x="7285038" y="4073525"/>
            <a:ext cx="619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270º</a:t>
            </a:r>
          </a:p>
        </p:txBody>
      </p:sp>
      <p:sp>
        <p:nvSpPr>
          <p:cNvPr id="24647" name="Text Box 71"/>
          <p:cNvSpPr txBox="1">
            <a:spLocks noChangeArrowheads="1"/>
          </p:cNvSpPr>
          <p:nvPr/>
        </p:nvSpPr>
        <p:spPr bwMode="auto">
          <a:xfrm>
            <a:off x="7916863" y="4071938"/>
            <a:ext cx="619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360º</a:t>
            </a:r>
          </a:p>
        </p:txBody>
      </p:sp>
      <p:sp>
        <p:nvSpPr>
          <p:cNvPr id="24648" name="Text Box 72"/>
          <p:cNvSpPr txBox="1">
            <a:spLocks noChangeArrowheads="1"/>
          </p:cNvSpPr>
          <p:nvPr/>
        </p:nvSpPr>
        <p:spPr bwMode="auto">
          <a:xfrm>
            <a:off x="5505450" y="3148013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y</a:t>
            </a:r>
          </a:p>
        </p:txBody>
      </p:sp>
      <p:sp>
        <p:nvSpPr>
          <p:cNvPr id="24649" name="Text Box 73"/>
          <p:cNvSpPr txBox="1">
            <a:spLocks noChangeArrowheads="1"/>
          </p:cNvSpPr>
          <p:nvPr/>
        </p:nvSpPr>
        <p:spPr bwMode="auto">
          <a:xfrm>
            <a:off x="8042275" y="3908425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24650" name="Text Box 74"/>
          <p:cNvSpPr txBox="1">
            <a:spLocks noChangeArrowheads="1"/>
          </p:cNvSpPr>
          <p:nvPr/>
        </p:nvSpPr>
        <p:spPr bwMode="auto">
          <a:xfrm>
            <a:off x="7239000" y="3200400"/>
            <a:ext cx="11430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 = -cos</a:t>
            </a:r>
            <a:r>
              <a:rPr lang="el-GR" altLang="en-US" sz="1600">
                <a:latin typeface="Comic Sans MS" pitchFamily="66" charset="0"/>
              </a:rPr>
              <a:t>θ</a:t>
            </a:r>
          </a:p>
        </p:txBody>
      </p:sp>
      <p:sp>
        <p:nvSpPr>
          <p:cNvPr id="24651" name="Text Box 75"/>
          <p:cNvSpPr txBox="1">
            <a:spLocks noChangeArrowheads="1"/>
          </p:cNvSpPr>
          <p:nvPr/>
        </p:nvSpPr>
        <p:spPr bwMode="auto">
          <a:xfrm>
            <a:off x="5397500" y="3927475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graphicFrame>
        <p:nvGraphicFramePr>
          <p:cNvPr id="24653" name="Object 77"/>
          <p:cNvGraphicFramePr>
            <a:graphicFrameLocks noChangeAspect="1"/>
          </p:cNvGraphicFramePr>
          <p:nvPr/>
        </p:nvGraphicFramePr>
        <p:xfrm>
          <a:off x="304800" y="5638800"/>
          <a:ext cx="1404938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Equation" r:id="rId9" imgW="774364" imgH="203112" progId="Equation.DSMT4">
                  <p:embed/>
                </p:oleObj>
              </mc:Choice>
              <mc:Fallback>
                <p:oleObj name="Equation" r:id="rId9" imgW="774364" imgH="203112" progId="Equation.DSMT4">
                  <p:embed/>
                  <p:pic>
                    <p:nvPicPr>
                      <p:cNvPr id="24653" name="Object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638800"/>
                        <a:ext cx="1404938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54" name="Line 78"/>
          <p:cNvSpPr>
            <a:spLocks noChangeShapeType="1"/>
          </p:cNvSpPr>
          <p:nvPr/>
        </p:nvSpPr>
        <p:spPr bwMode="auto">
          <a:xfrm>
            <a:off x="1752600" y="5791200"/>
            <a:ext cx="609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56" name="Rectangle 80"/>
          <p:cNvSpPr>
            <a:spLocks noChangeArrowheads="1"/>
          </p:cNvSpPr>
          <p:nvPr/>
        </p:nvSpPr>
        <p:spPr bwMode="auto">
          <a:xfrm>
            <a:off x="7510463" y="64214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57" name="Rectangle 81"/>
          <p:cNvSpPr>
            <a:spLocks noChangeArrowheads="1"/>
          </p:cNvSpPr>
          <p:nvPr/>
        </p:nvSpPr>
        <p:spPr bwMode="auto">
          <a:xfrm>
            <a:off x="7510463" y="53578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58" name="Rectangle 82"/>
          <p:cNvSpPr>
            <a:spLocks noChangeArrowheads="1"/>
          </p:cNvSpPr>
          <p:nvPr/>
        </p:nvSpPr>
        <p:spPr bwMode="auto">
          <a:xfrm>
            <a:off x="7820025" y="642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59" name="Rectangle 83"/>
          <p:cNvSpPr>
            <a:spLocks noChangeArrowheads="1"/>
          </p:cNvSpPr>
          <p:nvPr/>
        </p:nvSpPr>
        <p:spPr bwMode="auto">
          <a:xfrm>
            <a:off x="7199313" y="642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60" name="Rectangle 84"/>
          <p:cNvSpPr>
            <a:spLocks noChangeArrowheads="1"/>
          </p:cNvSpPr>
          <p:nvPr/>
        </p:nvSpPr>
        <p:spPr bwMode="auto">
          <a:xfrm>
            <a:off x="6889750" y="642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61" name="Rectangle 85"/>
          <p:cNvSpPr>
            <a:spLocks noChangeArrowheads="1"/>
          </p:cNvSpPr>
          <p:nvPr/>
        </p:nvSpPr>
        <p:spPr bwMode="auto">
          <a:xfrm>
            <a:off x="6578600" y="642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62" name="Rectangle 86"/>
          <p:cNvSpPr>
            <a:spLocks noChangeArrowheads="1"/>
          </p:cNvSpPr>
          <p:nvPr/>
        </p:nvSpPr>
        <p:spPr bwMode="auto">
          <a:xfrm>
            <a:off x="6269038" y="64214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63" name="Rectangle 87"/>
          <p:cNvSpPr>
            <a:spLocks noChangeArrowheads="1"/>
          </p:cNvSpPr>
          <p:nvPr/>
        </p:nvSpPr>
        <p:spPr bwMode="auto">
          <a:xfrm>
            <a:off x="5957888" y="642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64" name="Rectangle 88"/>
          <p:cNvSpPr>
            <a:spLocks noChangeArrowheads="1"/>
          </p:cNvSpPr>
          <p:nvPr/>
        </p:nvSpPr>
        <p:spPr bwMode="auto">
          <a:xfrm>
            <a:off x="5648325" y="642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65" name="Rectangle 89"/>
          <p:cNvSpPr>
            <a:spLocks noChangeArrowheads="1"/>
          </p:cNvSpPr>
          <p:nvPr/>
        </p:nvSpPr>
        <p:spPr bwMode="auto">
          <a:xfrm>
            <a:off x="5648325" y="62087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66" name="Rectangle 90"/>
          <p:cNvSpPr>
            <a:spLocks noChangeArrowheads="1"/>
          </p:cNvSpPr>
          <p:nvPr/>
        </p:nvSpPr>
        <p:spPr bwMode="auto">
          <a:xfrm>
            <a:off x="5648325" y="599598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67" name="Rectangle 91"/>
          <p:cNvSpPr>
            <a:spLocks noChangeArrowheads="1"/>
          </p:cNvSpPr>
          <p:nvPr/>
        </p:nvSpPr>
        <p:spPr bwMode="auto">
          <a:xfrm>
            <a:off x="5648325" y="578326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68" name="Rectangle 92"/>
          <p:cNvSpPr>
            <a:spLocks noChangeArrowheads="1"/>
          </p:cNvSpPr>
          <p:nvPr/>
        </p:nvSpPr>
        <p:spPr bwMode="auto">
          <a:xfrm>
            <a:off x="5648325" y="55705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69" name="Rectangle 93"/>
          <p:cNvSpPr>
            <a:spLocks noChangeArrowheads="1"/>
          </p:cNvSpPr>
          <p:nvPr/>
        </p:nvSpPr>
        <p:spPr bwMode="auto">
          <a:xfrm>
            <a:off x="7820025" y="535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70" name="Rectangle 94"/>
          <p:cNvSpPr>
            <a:spLocks noChangeArrowheads="1"/>
          </p:cNvSpPr>
          <p:nvPr/>
        </p:nvSpPr>
        <p:spPr bwMode="auto">
          <a:xfrm>
            <a:off x="7199313" y="535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71" name="Rectangle 95"/>
          <p:cNvSpPr>
            <a:spLocks noChangeArrowheads="1"/>
          </p:cNvSpPr>
          <p:nvPr/>
        </p:nvSpPr>
        <p:spPr bwMode="auto">
          <a:xfrm>
            <a:off x="6889750" y="535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72" name="Rectangle 96"/>
          <p:cNvSpPr>
            <a:spLocks noChangeArrowheads="1"/>
          </p:cNvSpPr>
          <p:nvPr/>
        </p:nvSpPr>
        <p:spPr bwMode="auto">
          <a:xfrm>
            <a:off x="6578600" y="535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73" name="Rectangle 97"/>
          <p:cNvSpPr>
            <a:spLocks noChangeArrowheads="1"/>
          </p:cNvSpPr>
          <p:nvPr/>
        </p:nvSpPr>
        <p:spPr bwMode="auto">
          <a:xfrm>
            <a:off x="6269038" y="53578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74" name="Rectangle 98"/>
          <p:cNvSpPr>
            <a:spLocks noChangeArrowheads="1"/>
          </p:cNvSpPr>
          <p:nvPr/>
        </p:nvSpPr>
        <p:spPr bwMode="auto">
          <a:xfrm>
            <a:off x="5957888" y="535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75" name="Rectangle 99"/>
          <p:cNvSpPr>
            <a:spLocks noChangeArrowheads="1"/>
          </p:cNvSpPr>
          <p:nvPr/>
        </p:nvSpPr>
        <p:spPr bwMode="auto">
          <a:xfrm>
            <a:off x="5648325" y="535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76" name="Line 100"/>
          <p:cNvSpPr>
            <a:spLocks noChangeShapeType="1"/>
          </p:cNvSpPr>
          <p:nvPr/>
        </p:nvSpPr>
        <p:spPr bwMode="auto">
          <a:xfrm>
            <a:off x="5648325" y="5995988"/>
            <a:ext cx="24812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77" name="Line 101"/>
          <p:cNvSpPr>
            <a:spLocks noChangeShapeType="1"/>
          </p:cNvSpPr>
          <p:nvPr/>
        </p:nvSpPr>
        <p:spPr bwMode="auto">
          <a:xfrm>
            <a:off x="5648325" y="5357813"/>
            <a:ext cx="0" cy="12763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78" name="Text Box 102"/>
          <p:cNvSpPr txBox="1">
            <a:spLocks noChangeArrowheads="1"/>
          </p:cNvSpPr>
          <p:nvPr/>
        </p:nvSpPr>
        <p:spPr bwMode="auto">
          <a:xfrm>
            <a:off x="5397500" y="5411788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24679" name="Text Box 103"/>
          <p:cNvSpPr txBox="1">
            <a:spLocks noChangeArrowheads="1"/>
          </p:cNvSpPr>
          <p:nvPr/>
        </p:nvSpPr>
        <p:spPr bwMode="auto">
          <a:xfrm>
            <a:off x="5343525" y="6262688"/>
            <a:ext cx="377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24680" name="Text Box 104"/>
          <p:cNvSpPr txBox="1">
            <a:spLocks noChangeArrowheads="1"/>
          </p:cNvSpPr>
          <p:nvPr/>
        </p:nvSpPr>
        <p:spPr bwMode="auto">
          <a:xfrm>
            <a:off x="6086475" y="5978525"/>
            <a:ext cx="4492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90º</a:t>
            </a:r>
          </a:p>
        </p:txBody>
      </p:sp>
      <p:sp>
        <p:nvSpPr>
          <p:cNvPr id="24681" name="Text Box 105"/>
          <p:cNvSpPr txBox="1">
            <a:spLocks noChangeArrowheads="1"/>
          </p:cNvSpPr>
          <p:nvPr/>
        </p:nvSpPr>
        <p:spPr bwMode="auto">
          <a:xfrm>
            <a:off x="6669088" y="5978525"/>
            <a:ext cx="5111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180º</a:t>
            </a:r>
          </a:p>
        </p:txBody>
      </p:sp>
      <p:sp>
        <p:nvSpPr>
          <p:cNvPr id="24682" name="Text Box 106"/>
          <p:cNvSpPr txBox="1">
            <a:spLocks noChangeArrowheads="1"/>
          </p:cNvSpPr>
          <p:nvPr/>
        </p:nvSpPr>
        <p:spPr bwMode="auto">
          <a:xfrm>
            <a:off x="7285038" y="5978525"/>
            <a:ext cx="619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270º</a:t>
            </a:r>
          </a:p>
        </p:txBody>
      </p:sp>
      <p:sp>
        <p:nvSpPr>
          <p:cNvPr id="24683" name="Text Box 107"/>
          <p:cNvSpPr txBox="1">
            <a:spLocks noChangeArrowheads="1"/>
          </p:cNvSpPr>
          <p:nvPr/>
        </p:nvSpPr>
        <p:spPr bwMode="auto">
          <a:xfrm>
            <a:off x="7916863" y="5976938"/>
            <a:ext cx="619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360º</a:t>
            </a:r>
          </a:p>
        </p:txBody>
      </p:sp>
      <p:sp>
        <p:nvSpPr>
          <p:cNvPr id="24684" name="Text Box 108"/>
          <p:cNvSpPr txBox="1">
            <a:spLocks noChangeArrowheads="1"/>
          </p:cNvSpPr>
          <p:nvPr/>
        </p:nvSpPr>
        <p:spPr bwMode="auto">
          <a:xfrm>
            <a:off x="5505450" y="5053013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y</a:t>
            </a:r>
          </a:p>
        </p:txBody>
      </p:sp>
      <p:sp>
        <p:nvSpPr>
          <p:cNvPr id="24685" name="Text Box 109"/>
          <p:cNvSpPr txBox="1">
            <a:spLocks noChangeArrowheads="1"/>
          </p:cNvSpPr>
          <p:nvPr/>
        </p:nvSpPr>
        <p:spPr bwMode="auto">
          <a:xfrm>
            <a:off x="8042275" y="5813425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24686" name="Text Box 110"/>
          <p:cNvSpPr txBox="1">
            <a:spLocks noChangeArrowheads="1"/>
          </p:cNvSpPr>
          <p:nvPr/>
        </p:nvSpPr>
        <p:spPr bwMode="auto">
          <a:xfrm>
            <a:off x="7239000" y="5105400"/>
            <a:ext cx="13716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 = cos(-</a:t>
            </a:r>
            <a:r>
              <a:rPr lang="el-GR" altLang="en-US" sz="1600">
                <a:latin typeface="Comic Sans MS" pitchFamily="66" charset="0"/>
              </a:rPr>
              <a:t>θ</a:t>
            </a:r>
            <a:r>
              <a:rPr lang="en-GB" altLang="en-US" sz="1600">
                <a:latin typeface="Comic Sans MS" pitchFamily="66" charset="0"/>
              </a:rPr>
              <a:t>)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24687" name="Text Box 111"/>
          <p:cNvSpPr txBox="1">
            <a:spLocks noChangeArrowheads="1"/>
          </p:cNvSpPr>
          <p:nvPr/>
        </p:nvSpPr>
        <p:spPr bwMode="auto">
          <a:xfrm>
            <a:off x="5397500" y="5832475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sp>
        <p:nvSpPr>
          <p:cNvPr id="24655" name="Text Box 79"/>
          <p:cNvSpPr txBox="1">
            <a:spLocks noChangeArrowheads="1"/>
          </p:cNvSpPr>
          <p:nvPr/>
        </p:nvSpPr>
        <p:spPr bwMode="auto">
          <a:xfrm>
            <a:off x="2362200" y="5486400"/>
            <a:ext cx="1905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0000FF"/>
                </a:solidFill>
                <a:latin typeface="Comic Sans MS" pitchFamily="66" charset="0"/>
              </a:rPr>
              <a:t>Reflection in the y axis</a:t>
            </a:r>
          </a:p>
        </p:txBody>
      </p:sp>
      <p:sp>
        <p:nvSpPr>
          <p:cNvPr id="123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12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9G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160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4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4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4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4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4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4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4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4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4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4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4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4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4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4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4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4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4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4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4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4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4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4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4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4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4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4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4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4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4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4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4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24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4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24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24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24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24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24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24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24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24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24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24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24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24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24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24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24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24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24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24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24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24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24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24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24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24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24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24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24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24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24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24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24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 nodeType="clickPar">
                      <p:stCondLst>
                        <p:cond delay="indefinite"/>
                      </p:stCondLst>
                      <p:childTnLst>
                        <p:par>
                          <p:cTn id="2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24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18" grpId="0" animBg="1"/>
      <p:bldP spid="24619" grpId="0"/>
      <p:bldP spid="24620" grpId="0"/>
      <p:bldP spid="24621" grpId="0"/>
      <p:bldP spid="24622" grpId="0"/>
      <p:bldP spid="24623" grpId="0"/>
      <p:bldP spid="24624" grpId="0"/>
      <p:bldP spid="24625" grpId="0"/>
      <p:bldP spid="24626" grpId="0"/>
      <p:bldP spid="24627" grpId="0"/>
      <p:bldP spid="24628" grpId="0"/>
      <p:bldP spid="24629" grpId="0"/>
      <p:bldP spid="24630" grpId="0"/>
      <p:bldP spid="24631" grpId="0"/>
      <p:bldP spid="24632" grpId="0"/>
      <p:bldP spid="24633" grpId="0"/>
      <p:bldP spid="24634" grpId="0"/>
      <p:bldP spid="24635" grpId="0"/>
      <p:bldP spid="24636" grpId="0"/>
      <p:bldP spid="24637" grpId="0"/>
      <p:bldP spid="24638" grpId="0"/>
      <p:bldP spid="24639" grpId="0"/>
      <p:bldP spid="24640" grpId="0" animBg="1"/>
      <p:bldP spid="24641" grpId="0" animBg="1"/>
      <p:bldP spid="24642" grpId="0"/>
      <p:bldP spid="24643" grpId="0"/>
      <p:bldP spid="24644" grpId="0"/>
      <p:bldP spid="24645" grpId="0"/>
      <p:bldP spid="24646" grpId="0"/>
      <p:bldP spid="24647" grpId="0"/>
      <p:bldP spid="24648" grpId="0"/>
      <p:bldP spid="24649" grpId="0"/>
      <p:bldP spid="24650" grpId="0" animBg="1"/>
      <p:bldP spid="24651" grpId="0"/>
      <p:bldP spid="24654" grpId="0" animBg="1"/>
      <p:bldP spid="24656" grpId="0"/>
      <p:bldP spid="24657" grpId="0"/>
      <p:bldP spid="24658" grpId="0"/>
      <p:bldP spid="24659" grpId="0"/>
      <p:bldP spid="24660" grpId="0"/>
      <p:bldP spid="24661" grpId="0"/>
      <p:bldP spid="24662" grpId="0"/>
      <p:bldP spid="24663" grpId="0"/>
      <p:bldP spid="24664" grpId="0"/>
      <p:bldP spid="24665" grpId="0"/>
      <p:bldP spid="24666" grpId="0"/>
      <p:bldP spid="24667" grpId="0"/>
      <p:bldP spid="24668" grpId="0"/>
      <p:bldP spid="24669" grpId="0"/>
      <p:bldP spid="24670" grpId="0"/>
      <p:bldP spid="24671" grpId="0"/>
      <p:bldP spid="24672" grpId="0"/>
      <p:bldP spid="24673" grpId="0"/>
      <p:bldP spid="24674" grpId="0"/>
      <p:bldP spid="24675" grpId="0"/>
      <p:bldP spid="24676" grpId="0" animBg="1"/>
      <p:bldP spid="24677" grpId="0" animBg="1"/>
      <p:bldP spid="24678" grpId="0"/>
      <p:bldP spid="24679" grpId="0"/>
      <p:bldP spid="24680" grpId="0"/>
      <p:bldP spid="24681" grpId="0"/>
      <p:bldP spid="24682" grpId="0"/>
      <p:bldP spid="24683" grpId="0"/>
      <p:bldP spid="24684" grpId="0"/>
      <p:bldP spid="24685" grpId="0"/>
      <p:bldP spid="24686" grpId="0" animBg="1"/>
      <p:bldP spid="24687" grpId="0"/>
      <p:bldP spid="2465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365625" cy="4525963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b="1" u="sng" dirty="0">
                <a:latin typeface="Comic Sans MS" pitchFamily="66" charset="0"/>
              </a:rPr>
              <a:t>You need to be able to recognise transformations of graphs, and sketch them</a:t>
            </a: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b="1" u="sng" dirty="0">
                <a:latin typeface="Comic Sans MS" pitchFamily="66" charset="0"/>
              </a:rPr>
              <a:t>Transformation type 2</a:t>
            </a: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This shifts the graph vertically ‘a’ units.</a:t>
            </a: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 It is important to note that the ‘a’ is added on AFTER doing ‘sin</a:t>
            </a:r>
            <a:r>
              <a:rPr lang="el-GR" altLang="en-US" sz="1600" dirty="0">
                <a:latin typeface="Comic Sans MS" pitchFamily="66" charset="0"/>
                <a:sym typeface="Wingdings" pitchFamily="2" charset="2"/>
              </a:rPr>
              <a:t>θ</a:t>
            </a: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’</a:t>
            </a: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  <a:sym typeface="Wingdings" pitchFamily="2" charset="2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  <a:sym typeface="Wingdings" pitchFamily="2" charset="2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  <a:sym typeface="Wingdings" pitchFamily="2" charset="2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  <a:sym typeface="Wingdings" pitchFamily="2" charset="2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  <a:sym typeface="Wingdings" pitchFamily="2" charset="2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	“Adding an amount onto sin</a:t>
            </a:r>
            <a:r>
              <a:rPr lang="el-GR" altLang="en-US" sz="1600" dirty="0">
                <a:latin typeface="Comic Sans MS" pitchFamily="66" charset="0"/>
                <a:sym typeface="Wingdings" pitchFamily="2" charset="2"/>
              </a:rPr>
              <a:t>θ</a:t>
            </a: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 is a vertical shift”</a:t>
            </a:r>
            <a:endParaRPr lang="en-GB" altLang="en-US" sz="1600" b="1" u="sng" dirty="0">
              <a:latin typeface="Comic Sans MS" pitchFamily="66" charset="0"/>
            </a:endParaRPr>
          </a:p>
        </p:txBody>
      </p:sp>
      <p:graphicFrame>
        <p:nvGraphicFramePr>
          <p:cNvPr id="22533" name="Object 5"/>
          <p:cNvGraphicFramePr>
            <a:graphicFrameLocks noChangeAspect="1"/>
          </p:cNvGraphicFramePr>
          <p:nvPr>
            <p:extLst/>
          </p:nvPr>
        </p:nvGraphicFramePr>
        <p:xfrm>
          <a:off x="371475" y="2876550"/>
          <a:ext cx="1036638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name="Equation" r:id="rId3" imgW="571252" imgH="203112" progId="Equation.DSMT4">
                  <p:embed/>
                </p:oleObj>
              </mc:Choice>
              <mc:Fallback>
                <p:oleObj name="Equation" r:id="rId3" imgW="571252" imgH="203112" progId="Equation.DSMT4">
                  <p:embed/>
                  <p:pic>
                    <p:nvPicPr>
                      <p:cNvPr id="2253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75" y="2876550"/>
                        <a:ext cx="1036638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4" name="Object 6"/>
          <p:cNvGraphicFramePr>
            <a:graphicFrameLocks noChangeAspect="1"/>
          </p:cNvGraphicFramePr>
          <p:nvPr>
            <p:extLst/>
          </p:nvPr>
        </p:nvGraphicFramePr>
        <p:xfrm>
          <a:off x="2124075" y="2876550"/>
          <a:ext cx="142716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" name="Equation" r:id="rId5" imgW="787058" imgH="203112" progId="Equation.DSMT4">
                  <p:embed/>
                </p:oleObj>
              </mc:Choice>
              <mc:Fallback>
                <p:oleObj name="Equation" r:id="rId5" imgW="787058" imgH="203112" progId="Equation.DSMT4">
                  <p:embed/>
                  <p:pic>
                    <p:nvPicPr>
                      <p:cNvPr id="2253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2876550"/>
                        <a:ext cx="142716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1514475" y="3028950"/>
            <a:ext cx="457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7510463" y="26114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7510463" y="15478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7820025" y="261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7199313" y="261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6889750" y="261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6578600" y="261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6269038" y="26114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5957888" y="261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45" name="Rectangle 17"/>
          <p:cNvSpPr>
            <a:spLocks noChangeArrowheads="1"/>
          </p:cNvSpPr>
          <p:nvPr/>
        </p:nvSpPr>
        <p:spPr bwMode="auto">
          <a:xfrm>
            <a:off x="5648325" y="261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46" name="Rectangle 18"/>
          <p:cNvSpPr>
            <a:spLocks noChangeArrowheads="1"/>
          </p:cNvSpPr>
          <p:nvPr/>
        </p:nvSpPr>
        <p:spPr bwMode="auto">
          <a:xfrm>
            <a:off x="5648325" y="23987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47" name="Rectangle 19"/>
          <p:cNvSpPr>
            <a:spLocks noChangeArrowheads="1"/>
          </p:cNvSpPr>
          <p:nvPr/>
        </p:nvSpPr>
        <p:spPr bwMode="auto">
          <a:xfrm>
            <a:off x="5648325" y="218598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48" name="Rectangle 20"/>
          <p:cNvSpPr>
            <a:spLocks noChangeArrowheads="1"/>
          </p:cNvSpPr>
          <p:nvPr/>
        </p:nvSpPr>
        <p:spPr bwMode="auto">
          <a:xfrm>
            <a:off x="5648325" y="197326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49" name="Rectangle 21"/>
          <p:cNvSpPr>
            <a:spLocks noChangeArrowheads="1"/>
          </p:cNvSpPr>
          <p:nvPr/>
        </p:nvSpPr>
        <p:spPr bwMode="auto">
          <a:xfrm>
            <a:off x="5648325" y="17605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50" name="Rectangle 22"/>
          <p:cNvSpPr>
            <a:spLocks noChangeArrowheads="1"/>
          </p:cNvSpPr>
          <p:nvPr/>
        </p:nvSpPr>
        <p:spPr bwMode="auto">
          <a:xfrm>
            <a:off x="7820025" y="154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51" name="Rectangle 23"/>
          <p:cNvSpPr>
            <a:spLocks noChangeArrowheads="1"/>
          </p:cNvSpPr>
          <p:nvPr/>
        </p:nvSpPr>
        <p:spPr bwMode="auto">
          <a:xfrm>
            <a:off x="7199313" y="154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52" name="Rectangle 24"/>
          <p:cNvSpPr>
            <a:spLocks noChangeArrowheads="1"/>
          </p:cNvSpPr>
          <p:nvPr/>
        </p:nvSpPr>
        <p:spPr bwMode="auto">
          <a:xfrm>
            <a:off x="6889750" y="154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53" name="Rectangle 25"/>
          <p:cNvSpPr>
            <a:spLocks noChangeArrowheads="1"/>
          </p:cNvSpPr>
          <p:nvPr/>
        </p:nvSpPr>
        <p:spPr bwMode="auto">
          <a:xfrm>
            <a:off x="6578600" y="154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54" name="Rectangle 26"/>
          <p:cNvSpPr>
            <a:spLocks noChangeArrowheads="1"/>
          </p:cNvSpPr>
          <p:nvPr/>
        </p:nvSpPr>
        <p:spPr bwMode="auto">
          <a:xfrm>
            <a:off x="6269038" y="15478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55" name="Rectangle 27"/>
          <p:cNvSpPr>
            <a:spLocks noChangeArrowheads="1"/>
          </p:cNvSpPr>
          <p:nvPr/>
        </p:nvSpPr>
        <p:spPr bwMode="auto">
          <a:xfrm>
            <a:off x="5957888" y="154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56" name="Rectangle 28"/>
          <p:cNvSpPr>
            <a:spLocks noChangeArrowheads="1"/>
          </p:cNvSpPr>
          <p:nvPr/>
        </p:nvSpPr>
        <p:spPr bwMode="auto">
          <a:xfrm>
            <a:off x="5648325" y="154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557" name="Line 29"/>
          <p:cNvSpPr>
            <a:spLocks noChangeShapeType="1"/>
          </p:cNvSpPr>
          <p:nvPr/>
        </p:nvSpPr>
        <p:spPr bwMode="auto">
          <a:xfrm>
            <a:off x="5648325" y="2185988"/>
            <a:ext cx="24812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58" name="Line 30"/>
          <p:cNvSpPr>
            <a:spLocks noChangeShapeType="1"/>
          </p:cNvSpPr>
          <p:nvPr/>
        </p:nvSpPr>
        <p:spPr bwMode="auto">
          <a:xfrm>
            <a:off x="5648325" y="1547813"/>
            <a:ext cx="0" cy="12763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59" name="Text Box 31"/>
          <p:cNvSpPr txBox="1">
            <a:spLocks noChangeArrowheads="1"/>
          </p:cNvSpPr>
          <p:nvPr/>
        </p:nvSpPr>
        <p:spPr bwMode="auto">
          <a:xfrm>
            <a:off x="5397500" y="1601788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22560" name="Text Box 32"/>
          <p:cNvSpPr txBox="1">
            <a:spLocks noChangeArrowheads="1"/>
          </p:cNvSpPr>
          <p:nvPr/>
        </p:nvSpPr>
        <p:spPr bwMode="auto">
          <a:xfrm>
            <a:off x="5343525" y="2452688"/>
            <a:ext cx="377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22561" name="Text Box 33"/>
          <p:cNvSpPr txBox="1">
            <a:spLocks noChangeArrowheads="1"/>
          </p:cNvSpPr>
          <p:nvPr/>
        </p:nvSpPr>
        <p:spPr bwMode="auto">
          <a:xfrm>
            <a:off x="6086475" y="2168525"/>
            <a:ext cx="4492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90º</a:t>
            </a:r>
          </a:p>
        </p:txBody>
      </p:sp>
      <p:sp>
        <p:nvSpPr>
          <p:cNvPr id="22562" name="Text Box 34"/>
          <p:cNvSpPr txBox="1">
            <a:spLocks noChangeArrowheads="1"/>
          </p:cNvSpPr>
          <p:nvPr/>
        </p:nvSpPr>
        <p:spPr bwMode="auto">
          <a:xfrm>
            <a:off x="6669088" y="2168525"/>
            <a:ext cx="5111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180º</a:t>
            </a:r>
          </a:p>
        </p:txBody>
      </p:sp>
      <p:sp>
        <p:nvSpPr>
          <p:cNvPr id="22563" name="Text Box 35"/>
          <p:cNvSpPr txBox="1">
            <a:spLocks noChangeArrowheads="1"/>
          </p:cNvSpPr>
          <p:nvPr/>
        </p:nvSpPr>
        <p:spPr bwMode="auto">
          <a:xfrm>
            <a:off x="7285038" y="2168525"/>
            <a:ext cx="619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270º</a:t>
            </a:r>
          </a:p>
        </p:txBody>
      </p:sp>
      <p:sp>
        <p:nvSpPr>
          <p:cNvPr id="22564" name="Text Box 36"/>
          <p:cNvSpPr txBox="1">
            <a:spLocks noChangeArrowheads="1"/>
          </p:cNvSpPr>
          <p:nvPr/>
        </p:nvSpPr>
        <p:spPr bwMode="auto">
          <a:xfrm>
            <a:off x="7916863" y="2166938"/>
            <a:ext cx="619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360º</a:t>
            </a:r>
          </a:p>
        </p:txBody>
      </p:sp>
      <p:sp>
        <p:nvSpPr>
          <p:cNvPr id="22565" name="Text Box 37"/>
          <p:cNvSpPr txBox="1">
            <a:spLocks noChangeArrowheads="1"/>
          </p:cNvSpPr>
          <p:nvPr/>
        </p:nvSpPr>
        <p:spPr bwMode="auto">
          <a:xfrm>
            <a:off x="5505450" y="1243013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y</a:t>
            </a:r>
          </a:p>
        </p:txBody>
      </p:sp>
      <p:sp>
        <p:nvSpPr>
          <p:cNvPr id="22566" name="Text Box 38"/>
          <p:cNvSpPr txBox="1">
            <a:spLocks noChangeArrowheads="1"/>
          </p:cNvSpPr>
          <p:nvPr/>
        </p:nvSpPr>
        <p:spPr bwMode="auto">
          <a:xfrm>
            <a:off x="8042275" y="2003425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22567" name="Text Box 39"/>
          <p:cNvSpPr txBox="1">
            <a:spLocks noChangeArrowheads="1"/>
          </p:cNvSpPr>
          <p:nvPr/>
        </p:nvSpPr>
        <p:spPr bwMode="auto">
          <a:xfrm>
            <a:off x="7239000" y="1295400"/>
            <a:ext cx="931863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 = sin</a:t>
            </a:r>
            <a:r>
              <a:rPr lang="el-GR" altLang="en-US" sz="1600">
                <a:latin typeface="Comic Sans MS" pitchFamily="66" charset="0"/>
              </a:rPr>
              <a:t>θ</a:t>
            </a:r>
          </a:p>
        </p:txBody>
      </p:sp>
      <p:sp>
        <p:nvSpPr>
          <p:cNvPr id="22568" name="Text Box 40"/>
          <p:cNvSpPr txBox="1">
            <a:spLocks noChangeArrowheads="1"/>
          </p:cNvSpPr>
          <p:nvPr/>
        </p:nvSpPr>
        <p:spPr bwMode="auto">
          <a:xfrm>
            <a:off x="5397500" y="2022475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sp>
        <p:nvSpPr>
          <p:cNvPr id="22569" name="Freeform 41"/>
          <p:cNvSpPr>
            <a:spLocks/>
          </p:cNvSpPr>
          <p:nvPr/>
        </p:nvSpPr>
        <p:spPr bwMode="auto">
          <a:xfrm>
            <a:off x="5638800" y="1752600"/>
            <a:ext cx="2484438" cy="852488"/>
          </a:xfrm>
          <a:custGeom>
            <a:avLst/>
            <a:gdLst>
              <a:gd name="T0" fmla="*/ 0 w 1565"/>
              <a:gd name="T1" fmla="*/ 2147483647 h 537"/>
              <a:gd name="T2" fmla="*/ 2147483647 w 1565"/>
              <a:gd name="T3" fmla="*/ 2147483647 h 537"/>
              <a:gd name="T4" fmla="*/ 2147483647 w 1565"/>
              <a:gd name="T5" fmla="*/ 2147483647 h 537"/>
              <a:gd name="T6" fmla="*/ 2147483647 w 1565"/>
              <a:gd name="T7" fmla="*/ 2147483647 h 537"/>
              <a:gd name="T8" fmla="*/ 2147483647 w 1565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65" h="537">
                <a:moveTo>
                  <a:pt x="0" y="278"/>
                </a:moveTo>
                <a:cubicBezTo>
                  <a:pt x="132" y="140"/>
                  <a:pt x="265" y="2"/>
                  <a:pt x="396" y="1"/>
                </a:cubicBezTo>
                <a:cubicBezTo>
                  <a:pt x="527" y="0"/>
                  <a:pt x="655" y="183"/>
                  <a:pt x="785" y="272"/>
                </a:cubicBezTo>
                <a:cubicBezTo>
                  <a:pt x="915" y="361"/>
                  <a:pt x="1045" y="537"/>
                  <a:pt x="1175" y="537"/>
                </a:cubicBezTo>
                <a:cubicBezTo>
                  <a:pt x="1305" y="537"/>
                  <a:pt x="1435" y="404"/>
                  <a:pt x="1565" y="272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22605" name="Object 77"/>
          <p:cNvGraphicFramePr>
            <a:graphicFrameLocks noChangeAspect="1"/>
          </p:cNvGraphicFramePr>
          <p:nvPr>
            <p:extLst/>
          </p:nvPr>
        </p:nvGraphicFramePr>
        <p:xfrm>
          <a:off x="369888" y="4181475"/>
          <a:ext cx="138271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6" name="Equation" r:id="rId7" imgW="761669" imgH="203112" progId="Equation.DSMT4">
                  <p:embed/>
                </p:oleObj>
              </mc:Choice>
              <mc:Fallback>
                <p:oleObj name="Equation" r:id="rId7" imgW="761669" imgH="203112" progId="Equation.DSMT4">
                  <p:embed/>
                  <p:pic>
                    <p:nvPicPr>
                      <p:cNvPr id="22605" name="Object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888" y="4181475"/>
                        <a:ext cx="1382712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606" name="Object 78"/>
          <p:cNvGraphicFramePr>
            <a:graphicFrameLocks noChangeAspect="1"/>
          </p:cNvGraphicFramePr>
          <p:nvPr>
            <p:extLst/>
          </p:nvPr>
        </p:nvGraphicFramePr>
        <p:xfrm>
          <a:off x="381000" y="4943475"/>
          <a:ext cx="156686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Equation" r:id="rId9" imgW="863225" imgH="203112" progId="Equation.DSMT4">
                  <p:embed/>
                </p:oleObj>
              </mc:Choice>
              <mc:Fallback>
                <p:oleObj name="Equation" r:id="rId9" imgW="863225" imgH="203112" progId="Equation.DSMT4">
                  <p:embed/>
                  <p:pic>
                    <p:nvPicPr>
                      <p:cNvPr id="22606" name="Objec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943475"/>
                        <a:ext cx="156686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607" name="Line 79"/>
          <p:cNvSpPr>
            <a:spLocks noChangeShapeType="1"/>
          </p:cNvSpPr>
          <p:nvPr/>
        </p:nvSpPr>
        <p:spPr bwMode="auto">
          <a:xfrm>
            <a:off x="1905000" y="4333875"/>
            <a:ext cx="457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608" name="Line 80"/>
          <p:cNvSpPr>
            <a:spLocks noChangeShapeType="1"/>
          </p:cNvSpPr>
          <p:nvPr/>
        </p:nvSpPr>
        <p:spPr bwMode="auto">
          <a:xfrm>
            <a:off x="1981200" y="5095875"/>
            <a:ext cx="457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609" name="Text Box 81"/>
          <p:cNvSpPr txBox="1">
            <a:spLocks noChangeArrowheads="1"/>
          </p:cNvSpPr>
          <p:nvPr/>
        </p:nvSpPr>
        <p:spPr bwMode="auto">
          <a:xfrm>
            <a:off x="2286000" y="4105275"/>
            <a:ext cx="2286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y values all increase by 1</a:t>
            </a:r>
          </a:p>
        </p:txBody>
      </p:sp>
      <p:sp>
        <p:nvSpPr>
          <p:cNvPr id="22610" name="Text Box 82"/>
          <p:cNvSpPr txBox="1">
            <a:spLocks noChangeArrowheads="1"/>
          </p:cNvSpPr>
          <p:nvPr/>
        </p:nvSpPr>
        <p:spPr bwMode="auto">
          <a:xfrm>
            <a:off x="2362200" y="4867275"/>
            <a:ext cx="2286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y values all decrease by 2</a:t>
            </a:r>
          </a:p>
        </p:txBody>
      </p:sp>
      <p:sp>
        <p:nvSpPr>
          <p:cNvPr id="22611" name="Rectangle 83"/>
          <p:cNvSpPr>
            <a:spLocks noChangeArrowheads="1"/>
          </p:cNvSpPr>
          <p:nvPr/>
        </p:nvSpPr>
        <p:spPr bwMode="auto">
          <a:xfrm>
            <a:off x="7510463" y="43640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12" name="Rectangle 84"/>
          <p:cNvSpPr>
            <a:spLocks noChangeArrowheads="1"/>
          </p:cNvSpPr>
          <p:nvPr/>
        </p:nvSpPr>
        <p:spPr bwMode="auto">
          <a:xfrm>
            <a:off x="7510463" y="33004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13" name="Rectangle 85"/>
          <p:cNvSpPr>
            <a:spLocks noChangeArrowheads="1"/>
          </p:cNvSpPr>
          <p:nvPr/>
        </p:nvSpPr>
        <p:spPr bwMode="auto">
          <a:xfrm>
            <a:off x="7820025" y="43640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14" name="Rectangle 86"/>
          <p:cNvSpPr>
            <a:spLocks noChangeArrowheads="1"/>
          </p:cNvSpPr>
          <p:nvPr/>
        </p:nvSpPr>
        <p:spPr bwMode="auto">
          <a:xfrm>
            <a:off x="7199313" y="43640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15" name="Rectangle 87"/>
          <p:cNvSpPr>
            <a:spLocks noChangeArrowheads="1"/>
          </p:cNvSpPr>
          <p:nvPr/>
        </p:nvSpPr>
        <p:spPr bwMode="auto">
          <a:xfrm>
            <a:off x="6889750" y="43640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16" name="Rectangle 88"/>
          <p:cNvSpPr>
            <a:spLocks noChangeArrowheads="1"/>
          </p:cNvSpPr>
          <p:nvPr/>
        </p:nvSpPr>
        <p:spPr bwMode="auto">
          <a:xfrm>
            <a:off x="6578600" y="43640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17" name="Rectangle 89"/>
          <p:cNvSpPr>
            <a:spLocks noChangeArrowheads="1"/>
          </p:cNvSpPr>
          <p:nvPr/>
        </p:nvSpPr>
        <p:spPr bwMode="auto">
          <a:xfrm>
            <a:off x="6269038" y="43640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18" name="Rectangle 90"/>
          <p:cNvSpPr>
            <a:spLocks noChangeArrowheads="1"/>
          </p:cNvSpPr>
          <p:nvPr/>
        </p:nvSpPr>
        <p:spPr bwMode="auto">
          <a:xfrm>
            <a:off x="5957888" y="43640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19" name="Rectangle 91"/>
          <p:cNvSpPr>
            <a:spLocks noChangeArrowheads="1"/>
          </p:cNvSpPr>
          <p:nvPr/>
        </p:nvSpPr>
        <p:spPr bwMode="auto">
          <a:xfrm>
            <a:off x="5648325" y="43640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20" name="Rectangle 92"/>
          <p:cNvSpPr>
            <a:spLocks noChangeArrowheads="1"/>
          </p:cNvSpPr>
          <p:nvPr/>
        </p:nvSpPr>
        <p:spPr bwMode="auto">
          <a:xfrm>
            <a:off x="5648325" y="41513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21" name="Rectangle 93"/>
          <p:cNvSpPr>
            <a:spLocks noChangeArrowheads="1"/>
          </p:cNvSpPr>
          <p:nvPr/>
        </p:nvSpPr>
        <p:spPr bwMode="auto">
          <a:xfrm>
            <a:off x="5648325" y="393858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22" name="Rectangle 94"/>
          <p:cNvSpPr>
            <a:spLocks noChangeArrowheads="1"/>
          </p:cNvSpPr>
          <p:nvPr/>
        </p:nvSpPr>
        <p:spPr bwMode="auto">
          <a:xfrm>
            <a:off x="5648325" y="372586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23" name="Rectangle 95"/>
          <p:cNvSpPr>
            <a:spLocks noChangeArrowheads="1"/>
          </p:cNvSpPr>
          <p:nvPr/>
        </p:nvSpPr>
        <p:spPr bwMode="auto">
          <a:xfrm>
            <a:off x="5648325" y="35131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24" name="Rectangle 96"/>
          <p:cNvSpPr>
            <a:spLocks noChangeArrowheads="1"/>
          </p:cNvSpPr>
          <p:nvPr/>
        </p:nvSpPr>
        <p:spPr bwMode="auto">
          <a:xfrm>
            <a:off x="7820025" y="33004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25" name="Rectangle 97"/>
          <p:cNvSpPr>
            <a:spLocks noChangeArrowheads="1"/>
          </p:cNvSpPr>
          <p:nvPr/>
        </p:nvSpPr>
        <p:spPr bwMode="auto">
          <a:xfrm>
            <a:off x="7199313" y="33004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26" name="Rectangle 98"/>
          <p:cNvSpPr>
            <a:spLocks noChangeArrowheads="1"/>
          </p:cNvSpPr>
          <p:nvPr/>
        </p:nvSpPr>
        <p:spPr bwMode="auto">
          <a:xfrm>
            <a:off x="6889750" y="33004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27" name="Rectangle 99"/>
          <p:cNvSpPr>
            <a:spLocks noChangeArrowheads="1"/>
          </p:cNvSpPr>
          <p:nvPr/>
        </p:nvSpPr>
        <p:spPr bwMode="auto">
          <a:xfrm>
            <a:off x="6578600" y="33004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28" name="Rectangle 100"/>
          <p:cNvSpPr>
            <a:spLocks noChangeArrowheads="1"/>
          </p:cNvSpPr>
          <p:nvPr/>
        </p:nvSpPr>
        <p:spPr bwMode="auto">
          <a:xfrm>
            <a:off x="6269038" y="33004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29" name="Rectangle 101"/>
          <p:cNvSpPr>
            <a:spLocks noChangeArrowheads="1"/>
          </p:cNvSpPr>
          <p:nvPr/>
        </p:nvSpPr>
        <p:spPr bwMode="auto">
          <a:xfrm>
            <a:off x="5957888" y="33004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30" name="Rectangle 102"/>
          <p:cNvSpPr>
            <a:spLocks noChangeArrowheads="1"/>
          </p:cNvSpPr>
          <p:nvPr/>
        </p:nvSpPr>
        <p:spPr bwMode="auto">
          <a:xfrm>
            <a:off x="5648325" y="33004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31" name="Line 103"/>
          <p:cNvSpPr>
            <a:spLocks noChangeShapeType="1"/>
          </p:cNvSpPr>
          <p:nvPr/>
        </p:nvSpPr>
        <p:spPr bwMode="auto">
          <a:xfrm>
            <a:off x="5648325" y="3938588"/>
            <a:ext cx="24812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632" name="Line 104"/>
          <p:cNvSpPr>
            <a:spLocks noChangeShapeType="1"/>
          </p:cNvSpPr>
          <p:nvPr/>
        </p:nvSpPr>
        <p:spPr bwMode="auto">
          <a:xfrm>
            <a:off x="5648325" y="3300413"/>
            <a:ext cx="0" cy="12763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633" name="Text Box 105"/>
          <p:cNvSpPr txBox="1">
            <a:spLocks noChangeArrowheads="1"/>
          </p:cNvSpPr>
          <p:nvPr/>
        </p:nvSpPr>
        <p:spPr bwMode="auto">
          <a:xfrm>
            <a:off x="5397500" y="3354388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22634" name="Text Box 106"/>
          <p:cNvSpPr txBox="1">
            <a:spLocks noChangeArrowheads="1"/>
          </p:cNvSpPr>
          <p:nvPr/>
        </p:nvSpPr>
        <p:spPr bwMode="auto">
          <a:xfrm>
            <a:off x="5343525" y="4205288"/>
            <a:ext cx="377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22635" name="Text Box 107"/>
          <p:cNvSpPr txBox="1">
            <a:spLocks noChangeArrowheads="1"/>
          </p:cNvSpPr>
          <p:nvPr/>
        </p:nvSpPr>
        <p:spPr bwMode="auto">
          <a:xfrm>
            <a:off x="6086475" y="3921125"/>
            <a:ext cx="4492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90º</a:t>
            </a:r>
          </a:p>
        </p:txBody>
      </p:sp>
      <p:sp>
        <p:nvSpPr>
          <p:cNvPr id="22636" name="Text Box 108"/>
          <p:cNvSpPr txBox="1">
            <a:spLocks noChangeArrowheads="1"/>
          </p:cNvSpPr>
          <p:nvPr/>
        </p:nvSpPr>
        <p:spPr bwMode="auto">
          <a:xfrm>
            <a:off x="6669088" y="3921125"/>
            <a:ext cx="5111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180º</a:t>
            </a:r>
          </a:p>
        </p:txBody>
      </p:sp>
      <p:sp>
        <p:nvSpPr>
          <p:cNvPr id="22637" name="Text Box 109"/>
          <p:cNvSpPr txBox="1">
            <a:spLocks noChangeArrowheads="1"/>
          </p:cNvSpPr>
          <p:nvPr/>
        </p:nvSpPr>
        <p:spPr bwMode="auto">
          <a:xfrm>
            <a:off x="7285038" y="3921125"/>
            <a:ext cx="619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270º</a:t>
            </a:r>
          </a:p>
        </p:txBody>
      </p:sp>
      <p:sp>
        <p:nvSpPr>
          <p:cNvPr id="22638" name="Text Box 110"/>
          <p:cNvSpPr txBox="1">
            <a:spLocks noChangeArrowheads="1"/>
          </p:cNvSpPr>
          <p:nvPr/>
        </p:nvSpPr>
        <p:spPr bwMode="auto">
          <a:xfrm>
            <a:off x="7916863" y="3919538"/>
            <a:ext cx="619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360º</a:t>
            </a:r>
          </a:p>
        </p:txBody>
      </p:sp>
      <p:sp>
        <p:nvSpPr>
          <p:cNvPr id="22639" name="Text Box 111"/>
          <p:cNvSpPr txBox="1">
            <a:spLocks noChangeArrowheads="1"/>
          </p:cNvSpPr>
          <p:nvPr/>
        </p:nvSpPr>
        <p:spPr bwMode="auto">
          <a:xfrm>
            <a:off x="5505450" y="2995613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y</a:t>
            </a:r>
          </a:p>
        </p:txBody>
      </p:sp>
      <p:sp>
        <p:nvSpPr>
          <p:cNvPr id="22640" name="Text Box 112"/>
          <p:cNvSpPr txBox="1">
            <a:spLocks noChangeArrowheads="1"/>
          </p:cNvSpPr>
          <p:nvPr/>
        </p:nvSpPr>
        <p:spPr bwMode="auto">
          <a:xfrm>
            <a:off x="8042275" y="3756025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22641" name="Text Box 113"/>
          <p:cNvSpPr txBox="1">
            <a:spLocks noChangeArrowheads="1"/>
          </p:cNvSpPr>
          <p:nvPr/>
        </p:nvSpPr>
        <p:spPr bwMode="auto">
          <a:xfrm>
            <a:off x="7239000" y="3048000"/>
            <a:ext cx="12192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 = sin</a:t>
            </a:r>
            <a:r>
              <a:rPr lang="el-GR" altLang="en-US" sz="1600">
                <a:latin typeface="Comic Sans MS" pitchFamily="66" charset="0"/>
              </a:rPr>
              <a:t>θ</a:t>
            </a:r>
            <a:r>
              <a:rPr lang="en-GB" altLang="en-US" sz="1600">
                <a:latin typeface="Comic Sans MS" pitchFamily="66" charset="0"/>
              </a:rPr>
              <a:t> + 1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22642" name="Text Box 114"/>
          <p:cNvSpPr txBox="1">
            <a:spLocks noChangeArrowheads="1"/>
          </p:cNvSpPr>
          <p:nvPr/>
        </p:nvSpPr>
        <p:spPr bwMode="auto">
          <a:xfrm>
            <a:off x="5397500" y="3775075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sp>
        <p:nvSpPr>
          <p:cNvPr id="22643" name="Freeform 115"/>
          <p:cNvSpPr>
            <a:spLocks/>
          </p:cNvSpPr>
          <p:nvPr/>
        </p:nvSpPr>
        <p:spPr bwMode="auto">
          <a:xfrm>
            <a:off x="5638800" y="3074988"/>
            <a:ext cx="2484438" cy="852487"/>
          </a:xfrm>
          <a:custGeom>
            <a:avLst/>
            <a:gdLst>
              <a:gd name="T0" fmla="*/ 0 w 1565"/>
              <a:gd name="T1" fmla="*/ 2147483647 h 537"/>
              <a:gd name="T2" fmla="*/ 2147483647 w 1565"/>
              <a:gd name="T3" fmla="*/ 2147483647 h 537"/>
              <a:gd name="T4" fmla="*/ 2147483647 w 1565"/>
              <a:gd name="T5" fmla="*/ 2147483647 h 537"/>
              <a:gd name="T6" fmla="*/ 2147483647 w 1565"/>
              <a:gd name="T7" fmla="*/ 2147483647 h 537"/>
              <a:gd name="T8" fmla="*/ 2147483647 w 1565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65" h="537">
                <a:moveTo>
                  <a:pt x="0" y="278"/>
                </a:moveTo>
                <a:cubicBezTo>
                  <a:pt x="132" y="140"/>
                  <a:pt x="265" y="2"/>
                  <a:pt x="396" y="1"/>
                </a:cubicBezTo>
                <a:cubicBezTo>
                  <a:pt x="527" y="0"/>
                  <a:pt x="655" y="183"/>
                  <a:pt x="785" y="272"/>
                </a:cubicBezTo>
                <a:cubicBezTo>
                  <a:pt x="915" y="361"/>
                  <a:pt x="1045" y="537"/>
                  <a:pt x="1175" y="537"/>
                </a:cubicBezTo>
                <a:cubicBezTo>
                  <a:pt x="1305" y="537"/>
                  <a:pt x="1435" y="404"/>
                  <a:pt x="1565" y="272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644" name="Rectangle 116"/>
          <p:cNvSpPr>
            <a:spLocks noChangeArrowheads="1"/>
          </p:cNvSpPr>
          <p:nvPr/>
        </p:nvSpPr>
        <p:spPr bwMode="auto">
          <a:xfrm>
            <a:off x="7510463" y="61166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45" name="Rectangle 117"/>
          <p:cNvSpPr>
            <a:spLocks noChangeArrowheads="1"/>
          </p:cNvSpPr>
          <p:nvPr/>
        </p:nvSpPr>
        <p:spPr bwMode="auto">
          <a:xfrm>
            <a:off x="7510463" y="50530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46" name="Rectangle 118"/>
          <p:cNvSpPr>
            <a:spLocks noChangeArrowheads="1"/>
          </p:cNvSpPr>
          <p:nvPr/>
        </p:nvSpPr>
        <p:spPr bwMode="auto">
          <a:xfrm>
            <a:off x="7820025" y="61166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47" name="Rectangle 119"/>
          <p:cNvSpPr>
            <a:spLocks noChangeArrowheads="1"/>
          </p:cNvSpPr>
          <p:nvPr/>
        </p:nvSpPr>
        <p:spPr bwMode="auto">
          <a:xfrm>
            <a:off x="7199313" y="61166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48" name="Rectangle 120"/>
          <p:cNvSpPr>
            <a:spLocks noChangeArrowheads="1"/>
          </p:cNvSpPr>
          <p:nvPr/>
        </p:nvSpPr>
        <p:spPr bwMode="auto">
          <a:xfrm>
            <a:off x="6889750" y="61166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49" name="Rectangle 121"/>
          <p:cNvSpPr>
            <a:spLocks noChangeArrowheads="1"/>
          </p:cNvSpPr>
          <p:nvPr/>
        </p:nvSpPr>
        <p:spPr bwMode="auto">
          <a:xfrm>
            <a:off x="6578600" y="61166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50" name="Rectangle 122"/>
          <p:cNvSpPr>
            <a:spLocks noChangeArrowheads="1"/>
          </p:cNvSpPr>
          <p:nvPr/>
        </p:nvSpPr>
        <p:spPr bwMode="auto">
          <a:xfrm>
            <a:off x="6269038" y="61166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51" name="Rectangle 123"/>
          <p:cNvSpPr>
            <a:spLocks noChangeArrowheads="1"/>
          </p:cNvSpPr>
          <p:nvPr/>
        </p:nvSpPr>
        <p:spPr bwMode="auto">
          <a:xfrm>
            <a:off x="5943600" y="6096000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52" name="Rectangle 124"/>
          <p:cNvSpPr>
            <a:spLocks noChangeArrowheads="1"/>
          </p:cNvSpPr>
          <p:nvPr/>
        </p:nvSpPr>
        <p:spPr bwMode="auto">
          <a:xfrm>
            <a:off x="5648325" y="61166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53" name="Rectangle 125"/>
          <p:cNvSpPr>
            <a:spLocks noChangeArrowheads="1"/>
          </p:cNvSpPr>
          <p:nvPr/>
        </p:nvSpPr>
        <p:spPr bwMode="auto">
          <a:xfrm>
            <a:off x="5648325" y="59039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54" name="Rectangle 126"/>
          <p:cNvSpPr>
            <a:spLocks noChangeArrowheads="1"/>
          </p:cNvSpPr>
          <p:nvPr/>
        </p:nvSpPr>
        <p:spPr bwMode="auto">
          <a:xfrm>
            <a:off x="5648325" y="569118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55" name="Rectangle 127"/>
          <p:cNvSpPr>
            <a:spLocks noChangeArrowheads="1"/>
          </p:cNvSpPr>
          <p:nvPr/>
        </p:nvSpPr>
        <p:spPr bwMode="auto">
          <a:xfrm>
            <a:off x="5648325" y="547846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56" name="Rectangle 128"/>
          <p:cNvSpPr>
            <a:spLocks noChangeArrowheads="1"/>
          </p:cNvSpPr>
          <p:nvPr/>
        </p:nvSpPr>
        <p:spPr bwMode="auto">
          <a:xfrm>
            <a:off x="5648325" y="52657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57" name="Rectangle 129"/>
          <p:cNvSpPr>
            <a:spLocks noChangeArrowheads="1"/>
          </p:cNvSpPr>
          <p:nvPr/>
        </p:nvSpPr>
        <p:spPr bwMode="auto">
          <a:xfrm>
            <a:off x="7820025" y="50530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58" name="Rectangle 130"/>
          <p:cNvSpPr>
            <a:spLocks noChangeArrowheads="1"/>
          </p:cNvSpPr>
          <p:nvPr/>
        </p:nvSpPr>
        <p:spPr bwMode="auto">
          <a:xfrm>
            <a:off x="7199313" y="50530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59" name="Rectangle 131"/>
          <p:cNvSpPr>
            <a:spLocks noChangeArrowheads="1"/>
          </p:cNvSpPr>
          <p:nvPr/>
        </p:nvSpPr>
        <p:spPr bwMode="auto">
          <a:xfrm>
            <a:off x="6889750" y="50530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60" name="Rectangle 132"/>
          <p:cNvSpPr>
            <a:spLocks noChangeArrowheads="1"/>
          </p:cNvSpPr>
          <p:nvPr/>
        </p:nvSpPr>
        <p:spPr bwMode="auto">
          <a:xfrm>
            <a:off x="6578600" y="50530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61" name="Rectangle 133"/>
          <p:cNvSpPr>
            <a:spLocks noChangeArrowheads="1"/>
          </p:cNvSpPr>
          <p:nvPr/>
        </p:nvSpPr>
        <p:spPr bwMode="auto">
          <a:xfrm>
            <a:off x="6269038" y="50530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62" name="Rectangle 134"/>
          <p:cNvSpPr>
            <a:spLocks noChangeArrowheads="1"/>
          </p:cNvSpPr>
          <p:nvPr/>
        </p:nvSpPr>
        <p:spPr bwMode="auto">
          <a:xfrm>
            <a:off x="5957888" y="50530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63" name="Rectangle 135"/>
          <p:cNvSpPr>
            <a:spLocks noChangeArrowheads="1"/>
          </p:cNvSpPr>
          <p:nvPr/>
        </p:nvSpPr>
        <p:spPr bwMode="auto">
          <a:xfrm>
            <a:off x="5648325" y="50530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2665" name="Line 137"/>
          <p:cNvSpPr>
            <a:spLocks noChangeShapeType="1"/>
          </p:cNvSpPr>
          <p:nvPr/>
        </p:nvSpPr>
        <p:spPr bwMode="auto">
          <a:xfrm>
            <a:off x="5638800" y="5105400"/>
            <a:ext cx="0" cy="12001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666" name="Text Box 138"/>
          <p:cNvSpPr txBox="1">
            <a:spLocks noChangeArrowheads="1"/>
          </p:cNvSpPr>
          <p:nvPr/>
        </p:nvSpPr>
        <p:spPr bwMode="auto">
          <a:xfrm>
            <a:off x="5334000" y="5181600"/>
            <a:ext cx="377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22667" name="Text Box 139"/>
          <p:cNvSpPr txBox="1">
            <a:spLocks noChangeArrowheads="1"/>
          </p:cNvSpPr>
          <p:nvPr/>
        </p:nvSpPr>
        <p:spPr bwMode="auto">
          <a:xfrm>
            <a:off x="5334000" y="5943600"/>
            <a:ext cx="377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-3</a:t>
            </a:r>
          </a:p>
        </p:txBody>
      </p:sp>
      <p:sp>
        <p:nvSpPr>
          <p:cNvPr id="22672" name="Text Box 144"/>
          <p:cNvSpPr txBox="1">
            <a:spLocks noChangeArrowheads="1"/>
          </p:cNvSpPr>
          <p:nvPr/>
        </p:nvSpPr>
        <p:spPr bwMode="auto">
          <a:xfrm>
            <a:off x="5486400" y="4724400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y</a:t>
            </a:r>
          </a:p>
        </p:txBody>
      </p:sp>
      <p:sp>
        <p:nvSpPr>
          <p:cNvPr id="22673" name="Text Box 145"/>
          <p:cNvSpPr txBox="1">
            <a:spLocks noChangeArrowheads="1"/>
          </p:cNvSpPr>
          <p:nvPr/>
        </p:nvSpPr>
        <p:spPr bwMode="auto">
          <a:xfrm>
            <a:off x="8077200" y="5486400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22674" name="Text Box 146"/>
          <p:cNvSpPr txBox="1">
            <a:spLocks noChangeArrowheads="1"/>
          </p:cNvSpPr>
          <p:nvPr/>
        </p:nvSpPr>
        <p:spPr bwMode="auto">
          <a:xfrm>
            <a:off x="7239000" y="4800600"/>
            <a:ext cx="13716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 = -2 + sin</a:t>
            </a:r>
            <a:r>
              <a:rPr lang="el-GR" altLang="en-US" sz="1600">
                <a:latin typeface="Comic Sans MS" pitchFamily="66" charset="0"/>
              </a:rPr>
              <a:t>θ</a:t>
            </a:r>
          </a:p>
        </p:txBody>
      </p:sp>
      <p:sp>
        <p:nvSpPr>
          <p:cNvPr id="22675" name="Text Box 147"/>
          <p:cNvSpPr txBox="1">
            <a:spLocks noChangeArrowheads="1"/>
          </p:cNvSpPr>
          <p:nvPr/>
        </p:nvSpPr>
        <p:spPr bwMode="auto">
          <a:xfrm>
            <a:off x="5334000" y="5562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-2</a:t>
            </a:r>
          </a:p>
        </p:txBody>
      </p:sp>
      <p:sp>
        <p:nvSpPr>
          <p:cNvPr id="22676" name="Freeform 148"/>
          <p:cNvSpPr>
            <a:spLocks/>
          </p:cNvSpPr>
          <p:nvPr/>
        </p:nvSpPr>
        <p:spPr bwMode="auto">
          <a:xfrm>
            <a:off x="5638800" y="5257800"/>
            <a:ext cx="2484438" cy="852488"/>
          </a:xfrm>
          <a:custGeom>
            <a:avLst/>
            <a:gdLst>
              <a:gd name="T0" fmla="*/ 0 w 1565"/>
              <a:gd name="T1" fmla="*/ 2147483647 h 537"/>
              <a:gd name="T2" fmla="*/ 2147483647 w 1565"/>
              <a:gd name="T3" fmla="*/ 2147483647 h 537"/>
              <a:gd name="T4" fmla="*/ 2147483647 w 1565"/>
              <a:gd name="T5" fmla="*/ 2147483647 h 537"/>
              <a:gd name="T6" fmla="*/ 2147483647 w 1565"/>
              <a:gd name="T7" fmla="*/ 2147483647 h 537"/>
              <a:gd name="T8" fmla="*/ 2147483647 w 1565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65" h="537">
                <a:moveTo>
                  <a:pt x="0" y="278"/>
                </a:moveTo>
                <a:cubicBezTo>
                  <a:pt x="132" y="140"/>
                  <a:pt x="265" y="2"/>
                  <a:pt x="396" y="1"/>
                </a:cubicBezTo>
                <a:cubicBezTo>
                  <a:pt x="527" y="0"/>
                  <a:pt x="655" y="183"/>
                  <a:pt x="785" y="272"/>
                </a:cubicBezTo>
                <a:cubicBezTo>
                  <a:pt x="915" y="361"/>
                  <a:pt x="1045" y="537"/>
                  <a:pt x="1175" y="537"/>
                </a:cubicBezTo>
                <a:cubicBezTo>
                  <a:pt x="1305" y="537"/>
                  <a:pt x="1435" y="404"/>
                  <a:pt x="1565" y="272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11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9G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38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2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2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2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2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2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2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2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2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2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2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2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22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2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2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22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2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22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22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22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22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22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22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22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22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22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22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22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22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22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22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22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22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22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22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22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22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22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22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22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22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22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22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22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22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22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22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22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22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22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 nodeType="clickPar">
                      <p:stCondLst>
                        <p:cond delay="indefinite"/>
                      </p:stCondLst>
                      <p:childTnLst>
                        <p:par>
                          <p:cTn id="2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22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 nodeType="clickPar">
                      <p:stCondLst>
                        <p:cond delay="indefinite"/>
                      </p:stCondLst>
                      <p:childTnLst>
                        <p:par>
                          <p:cTn id="2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22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 nodeType="clickPar">
                      <p:stCondLst>
                        <p:cond delay="indefinite"/>
                      </p:stCondLst>
                      <p:childTnLst>
                        <p:par>
                          <p:cTn id="2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22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 nodeType="clickPar">
                      <p:stCondLst>
                        <p:cond delay="indefinite"/>
                      </p:stCondLst>
                      <p:childTnLst>
                        <p:par>
                          <p:cTn id="2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22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 nodeType="clickPar">
                      <p:stCondLst>
                        <p:cond delay="indefinite"/>
                      </p:stCondLst>
                      <p:childTnLst>
                        <p:par>
                          <p:cTn id="2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3" dur="500"/>
                                        <p:tgtEl>
                                          <p:spTgt spid="22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 nodeType="clickPar">
                      <p:stCondLst>
                        <p:cond delay="indefinite"/>
                      </p:stCondLst>
                      <p:childTnLst>
                        <p:par>
                          <p:cTn id="2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6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8" dur="500"/>
                                        <p:tgtEl>
                                          <p:spTgt spid="22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1" dur="500"/>
                                        <p:tgtEl>
                                          <p:spTgt spid="22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22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7" dur="500"/>
                                        <p:tgtEl>
                                          <p:spTgt spid="22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0" dur="500"/>
                                        <p:tgtEl>
                                          <p:spTgt spid="22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3" dur="500"/>
                                        <p:tgtEl>
                                          <p:spTgt spid="2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6" dur="500"/>
                                        <p:tgtEl>
                                          <p:spTgt spid="2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9" dur="500"/>
                                        <p:tgtEl>
                                          <p:spTgt spid="22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2" dur="500"/>
                                        <p:tgtEl>
                                          <p:spTgt spid="22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5" dur="500"/>
                                        <p:tgtEl>
                                          <p:spTgt spid="22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8" dur="500"/>
                                        <p:tgtEl>
                                          <p:spTgt spid="22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1" dur="500"/>
                                        <p:tgtEl>
                                          <p:spTgt spid="22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4" dur="500"/>
                                        <p:tgtEl>
                                          <p:spTgt spid="22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7" dur="500"/>
                                        <p:tgtEl>
                                          <p:spTgt spid="22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0" dur="500"/>
                                        <p:tgtEl>
                                          <p:spTgt spid="22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3" dur="500"/>
                                        <p:tgtEl>
                                          <p:spTgt spid="22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6" dur="500"/>
                                        <p:tgtEl>
                                          <p:spTgt spid="22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9" dur="500"/>
                                        <p:tgtEl>
                                          <p:spTgt spid="22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2" dur="500"/>
                                        <p:tgtEl>
                                          <p:spTgt spid="22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5" dur="500"/>
                                        <p:tgtEl>
                                          <p:spTgt spid="22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8" dur="500"/>
                                        <p:tgtEl>
                                          <p:spTgt spid="22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1" dur="500"/>
                                        <p:tgtEl>
                                          <p:spTgt spid="22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4" dur="500"/>
                                        <p:tgtEl>
                                          <p:spTgt spid="22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7" dur="500"/>
                                        <p:tgtEl>
                                          <p:spTgt spid="22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0" dur="500"/>
                                        <p:tgtEl>
                                          <p:spTgt spid="22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3" dur="500"/>
                                        <p:tgtEl>
                                          <p:spTgt spid="22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 nodeType="clickPar">
                      <p:stCondLst>
                        <p:cond delay="indefinite"/>
                      </p:stCondLst>
                      <p:childTnLst>
                        <p:par>
                          <p:cTn id="3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8" dur="500"/>
                                        <p:tgtEl>
                                          <p:spTgt spid="22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 nodeType="clickPar">
                      <p:stCondLst>
                        <p:cond delay="indefinite"/>
                      </p:stCondLst>
                      <p:childTnLst>
                        <p:par>
                          <p:cTn id="3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3" dur="500"/>
                                        <p:tgtEl>
                                          <p:spTgt spid="22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 nodeType="clickPar">
                      <p:stCondLst>
                        <p:cond delay="indefinite"/>
                      </p:stCondLst>
                      <p:childTnLst>
                        <p:par>
                          <p:cTn id="3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8" dur="500"/>
                                        <p:tgtEl>
                                          <p:spTgt spid="225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animBg="1"/>
      <p:bldP spid="22537" grpId="0"/>
      <p:bldP spid="22538" grpId="0"/>
      <p:bldP spid="22539" grpId="0"/>
      <p:bldP spid="22540" grpId="0"/>
      <p:bldP spid="22541" grpId="0"/>
      <p:bldP spid="22542" grpId="0"/>
      <p:bldP spid="22543" grpId="0"/>
      <p:bldP spid="22544" grpId="0"/>
      <p:bldP spid="22545" grpId="0"/>
      <p:bldP spid="22546" grpId="0"/>
      <p:bldP spid="22547" grpId="0"/>
      <p:bldP spid="22548" grpId="0"/>
      <p:bldP spid="22549" grpId="0"/>
      <p:bldP spid="22550" grpId="0"/>
      <p:bldP spid="22551" grpId="0"/>
      <p:bldP spid="22552" grpId="0"/>
      <p:bldP spid="22553" grpId="0"/>
      <p:bldP spid="22554" grpId="0"/>
      <p:bldP spid="22555" grpId="0"/>
      <p:bldP spid="22556" grpId="0"/>
      <p:bldP spid="22557" grpId="0" animBg="1"/>
      <p:bldP spid="22558" grpId="0" animBg="1"/>
      <p:bldP spid="22559" grpId="0"/>
      <p:bldP spid="22560" grpId="0"/>
      <p:bldP spid="22561" grpId="0"/>
      <p:bldP spid="22562" grpId="0"/>
      <p:bldP spid="22563" grpId="0"/>
      <p:bldP spid="22564" grpId="0"/>
      <p:bldP spid="22565" grpId="0"/>
      <p:bldP spid="22566" grpId="0"/>
      <p:bldP spid="22567" grpId="0" animBg="1"/>
      <p:bldP spid="22568" grpId="0"/>
      <p:bldP spid="22569" grpId="0" animBg="1"/>
      <p:bldP spid="22607" grpId="0" animBg="1"/>
      <p:bldP spid="22608" grpId="0" animBg="1"/>
      <p:bldP spid="22609" grpId="0"/>
      <p:bldP spid="22610" grpId="0"/>
      <p:bldP spid="22611" grpId="0"/>
      <p:bldP spid="22612" grpId="0"/>
      <p:bldP spid="22613" grpId="0"/>
      <p:bldP spid="22614" grpId="0"/>
      <p:bldP spid="22615" grpId="0"/>
      <p:bldP spid="22616" grpId="0"/>
      <p:bldP spid="22617" grpId="0"/>
      <p:bldP spid="22618" grpId="0"/>
      <p:bldP spid="22619" grpId="0"/>
      <p:bldP spid="22620" grpId="0"/>
      <p:bldP spid="22621" grpId="0"/>
      <p:bldP spid="22622" grpId="0"/>
      <p:bldP spid="22623" grpId="0"/>
      <p:bldP spid="22624" grpId="0"/>
      <p:bldP spid="22625" grpId="0"/>
      <p:bldP spid="22626" grpId="0"/>
      <p:bldP spid="22627" grpId="0"/>
      <p:bldP spid="22628" grpId="0"/>
      <p:bldP spid="22629" grpId="0"/>
      <p:bldP spid="22630" grpId="0"/>
      <p:bldP spid="22631" grpId="0" animBg="1"/>
      <p:bldP spid="22632" grpId="0" animBg="1"/>
      <p:bldP spid="22633" grpId="0"/>
      <p:bldP spid="22634" grpId="0"/>
      <p:bldP spid="22635" grpId="0"/>
      <p:bldP spid="22636" grpId="0"/>
      <p:bldP spid="22637" grpId="0"/>
      <p:bldP spid="22638" grpId="0"/>
      <p:bldP spid="22639" grpId="0"/>
      <p:bldP spid="22640" grpId="0"/>
      <p:bldP spid="22641" grpId="0" animBg="1"/>
      <p:bldP spid="22642" grpId="0"/>
      <p:bldP spid="22643" grpId="0" animBg="1"/>
      <p:bldP spid="22644" grpId="0"/>
      <p:bldP spid="22645" grpId="0"/>
      <p:bldP spid="22646" grpId="0"/>
      <p:bldP spid="22647" grpId="0"/>
      <p:bldP spid="22648" grpId="0"/>
      <p:bldP spid="22649" grpId="0"/>
      <p:bldP spid="22650" grpId="0"/>
      <p:bldP spid="22651" grpId="0"/>
      <p:bldP spid="22652" grpId="0"/>
      <p:bldP spid="22653" grpId="0"/>
      <p:bldP spid="22654" grpId="0"/>
      <p:bldP spid="22655" grpId="0"/>
      <p:bldP spid="22656" grpId="0"/>
      <p:bldP spid="22657" grpId="0"/>
      <p:bldP spid="22658" grpId="0"/>
      <p:bldP spid="22659" grpId="0"/>
      <p:bldP spid="22660" grpId="0"/>
      <p:bldP spid="22661" grpId="0"/>
      <p:bldP spid="22662" grpId="0"/>
      <p:bldP spid="22663" grpId="0"/>
      <p:bldP spid="22665" grpId="0" animBg="1"/>
      <p:bldP spid="22666" grpId="0"/>
      <p:bldP spid="22667" grpId="0"/>
      <p:bldP spid="22672" grpId="0"/>
      <p:bldP spid="22673" grpId="0"/>
      <p:bldP spid="22674" grpId="0" animBg="1"/>
      <p:bldP spid="22675" grpId="0"/>
      <p:bldP spid="2267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738" name="Group 186"/>
          <p:cNvGrpSpPr>
            <a:grpSpLocks/>
          </p:cNvGrpSpPr>
          <p:nvPr/>
        </p:nvGrpSpPr>
        <p:grpSpPr bwMode="auto">
          <a:xfrm>
            <a:off x="3810000" y="3581400"/>
            <a:ext cx="4768850" cy="1093788"/>
            <a:chOff x="2857" y="2190"/>
            <a:chExt cx="3004" cy="689"/>
          </a:xfrm>
        </p:grpSpPr>
        <p:sp>
          <p:nvSpPr>
            <p:cNvPr id="24676" name="Freeform 184"/>
            <p:cNvSpPr>
              <a:spLocks/>
            </p:cNvSpPr>
            <p:nvPr/>
          </p:nvSpPr>
          <p:spPr bwMode="auto">
            <a:xfrm>
              <a:off x="2857" y="2190"/>
              <a:ext cx="2349" cy="537"/>
            </a:xfrm>
            <a:custGeom>
              <a:avLst/>
              <a:gdLst>
                <a:gd name="T0" fmla="*/ 0 w 2349"/>
                <a:gd name="T1" fmla="*/ 266 h 537"/>
                <a:gd name="T2" fmla="*/ 396 w 2349"/>
                <a:gd name="T3" fmla="*/ 537 h 537"/>
                <a:gd name="T4" fmla="*/ 785 w 2349"/>
                <a:gd name="T5" fmla="*/ 266 h 537"/>
                <a:gd name="T6" fmla="*/ 1175 w 2349"/>
                <a:gd name="T7" fmla="*/ 0 h 537"/>
                <a:gd name="T8" fmla="*/ 1570 w 2349"/>
                <a:gd name="T9" fmla="*/ 266 h 537"/>
                <a:gd name="T10" fmla="*/ 1954 w 2349"/>
                <a:gd name="T11" fmla="*/ 537 h 537"/>
                <a:gd name="T12" fmla="*/ 2349 w 2349"/>
                <a:gd name="T13" fmla="*/ 266 h 53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49" h="537">
                  <a:moveTo>
                    <a:pt x="0" y="266"/>
                  </a:moveTo>
                  <a:cubicBezTo>
                    <a:pt x="132" y="401"/>
                    <a:pt x="265" y="537"/>
                    <a:pt x="396" y="537"/>
                  </a:cubicBezTo>
                  <a:cubicBezTo>
                    <a:pt x="527" y="537"/>
                    <a:pt x="655" y="355"/>
                    <a:pt x="785" y="266"/>
                  </a:cubicBezTo>
                  <a:cubicBezTo>
                    <a:pt x="915" y="177"/>
                    <a:pt x="1044" y="0"/>
                    <a:pt x="1175" y="0"/>
                  </a:cubicBezTo>
                  <a:cubicBezTo>
                    <a:pt x="1306" y="0"/>
                    <a:pt x="1440" y="177"/>
                    <a:pt x="1570" y="266"/>
                  </a:cubicBezTo>
                  <a:cubicBezTo>
                    <a:pt x="1700" y="355"/>
                    <a:pt x="1824" y="537"/>
                    <a:pt x="1954" y="537"/>
                  </a:cubicBezTo>
                  <a:cubicBezTo>
                    <a:pt x="2084" y="537"/>
                    <a:pt x="2216" y="401"/>
                    <a:pt x="2349" y="266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677" name="Arc 185"/>
            <p:cNvSpPr>
              <a:spLocks/>
            </p:cNvSpPr>
            <p:nvPr/>
          </p:nvSpPr>
          <p:spPr bwMode="auto">
            <a:xfrm flipH="1">
              <a:off x="5200" y="2192"/>
              <a:ext cx="661" cy="687"/>
            </a:xfrm>
            <a:custGeom>
              <a:avLst/>
              <a:gdLst>
                <a:gd name="T0" fmla="*/ 0 w 17674"/>
                <a:gd name="T1" fmla="*/ 0 h 20518"/>
                <a:gd name="T2" fmla="*/ 1 w 17674"/>
                <a:gd name="T3" fmla="*/ 0 h 20518"/>
                <a:gd name="T4" fmla="*/ 0 w 17674"/>
                <a:gd name="T5" fmla="*/ 1 h 2051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674" h="20518" fill="none" extrusionOk="0">
                  <a:moveTo>
                    <a:pt x="6750" y="-1"/>
                  </a:moveTo>
                  <a:cubicBezTo>
                    <a:pt x="11168" y="1453"/>
                    <a:pt x="15000" y="4294"/>
                    <a:pt x="17674" y="8100"/>
                  </a:cubicBezTo>
                </a:path>
                <a:path w="17674" h="20518" stroke="0" extrusionOk="0">
                  <a:moveTo>
                    <a:pt x="6750" y="-1"/>
                  </a:moveTo>
                  <a:cubicBezTo>
                    <a:pt x="11168" y="1453"/>
                    <a:pt x="15000" y="4294"/>
                    <a:pt x="17674" y="8100"/>
                  </a:cubicBezTo>
                  <a:lnTo>
                    <a:pt x="0" y="20518"/>
                  </a:lnTo>
                  <a:lnTo>
                    <a:pt x="6750" y="-1"/>
                  </a:lnTo>
                  <a:close/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 useBgFill="1">
        <p:nvSpPr>
          <p:cNvPr id="24579" name="Rectangle 183"/>
          <p:cNvSpPr>
            <a:spLocks noChangeArrowheads="1"/>
          </p:cNvSpPr>
          <p:nvPr/>
        </p:nvSpPr>
        <p:spPr bwMode="auto">
          <a:xfrm>
            <a:off x="3657600" y="3352800"/>
            <a:ext cx="1981200" cy="12954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4365625" cy="4525963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b="1" u="sng" dirty="0">
                <a:latin typeface="Comic Sans MS" pitchFamily="66" charset="0"/>
              </a:rPr>
              <a:t>You need to be able to recognise</a:t>
            </a:r>
          </a:p>
          <a:p>
            <a:pPr eaLnBrk="1" hangingPunct="1">
              <a:buFontTx/>
              <a:buNone/>
            </a:pPr>
            <a:r>
              <a:rPr lang="en-GB" altLang="en-US" sz="1600" b="1" dirty="0">
                <a:latin typeface="Comic Sans MS" pitchFamily="66" charset="0"/>
              </a:rPr>
              <a:t>   </a:t>
            </a:r>
            <a:r>
              <a:rPr lang="en-GB" altLang="en-US" sz="1600" b="1" u="sng" dirty="0">
                <a:latin typeface="Comic Sans MS" pitchFamily="66" charset="0"/>
              </a:rPr>
              <a:t>transformations of graphs, and sketch them</a:t>
            </a: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b="1" u="sng" dirty="0">
                <a:latin typeface="Comic Sans MS" pitchFamily="66" charset="0"/>
              </a:rPr>
              <a:t>Transformation type 3</a:t>
            </a:r>
          </a:p>
          <a:p>
            <a:pPr eaLnBrk="1" hangingPunct="1">
              <a:buFontTx/>
              <a:buNone/>
            </a:pPr>
            <a:endParaRPr lang="en-GB" altLang="en-US" sz="1600" b="1" u="sng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This shifts the graph horizontally ‘-a’ units.</a:t>
            </a: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NOTE: The ‘a’ is added to </a:t>
            </a:r>
            <a:r>
              <a:rPr lang="el-GR" altLang="en-US" sz="1600" dirty="0">
                <a:latin typeface="Comic Sans MS" pitchFamily="66" charset="0"/>
              </a:rPr>
              <a:t>θ</a:t>
            </a:r>
            <a:r>
              <a:rPr lang="en-GB" altLang="en-US" sz="1600" dirty="0">
                <a:latin typeface="Comic Sans MS" pitchFamily="66" charset="0"/>
              </a:rPr>
              <a:t> before we work out the sine value…</a:t>
            </a: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“Adding/Subtracting an amount from the bracket is a horizontal shift”	</a:t>
            </a:r>
            <a:endParaRPr lang="en-GB" altLang="en-US" sz="1600" b="1" u="sng" dirty="0">
              <a:latin typeface="Comic Sans MS" pitchFamily="66" charset="0"/>
            </a:endParaRPr>
          </a:p>
        </p:txBody>
      </p:sp>
      <p:graphicFrame>
        <p:nvGraphicFramePr>
          <p:cNvPr id="23557" name="Object 5"/>
          <p:cNvGraphicFramePr>
            <a:graphicFrameLocks noChangeAspect="1"/>
          </p:cNvGraphicFramePr>
          <p:nvPr>
            <p:extLst/>
          </p:nvPr>
        </p:nvGraphicFramePr>
        <p:xfrm>
          <a:off x="352425" y="2562225"/>
          <a:ext cx="1036638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Equation" r:id="rId3" imgW="571252" imgH="203112" progId="Equation.DSMT4">
                  <p:embed/>
                </p:oleObj>
              </mc:Choice>
              <mc:Fallback>
                <p:oleObj name="Equation" r:id="rId3" imgW="571252" imgH="203112" progId="Equation.DSMT4">
                  <p:embed/>
                  <p:pic>
                    <p:nvPicPr>
                      <p:cNvPr id="2355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25" y="2562225"/>
                        <a:ext cx="1036638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6"/>
          <p:cNvGraphicFramePr>
            <a:graphicFrameLocks noChangeAspect="1"/>
          </p:cNvGraphicFramePr>
          <p:nvPr>
            <p:extLst/>
          </p:nvPr>
        </p:nvGraphicFramePr>
        <p:xfrm>
          <a:off x="2028825" y="2562225"/>
          <a:ext cx="1589088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9" name="Equation" r:id="rId5" imgW="876300" imgH="203200" progId="Equation.DSMT4">
                  <p:embed/>
                </p:oleObj>
              </mc:Choice>
              <mc:Fallback>
                <p:oleObj name="Equation" r:id="rId5" imgW="876300" imgH="203200" progId="Equation.DSMT4">
                  <p:embed/>
                  <p:pic>
                    <p:nvPicPr>
                      <p:cNvPr id="2355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8825" y="2562225"/>
                        <a:ext cx="1589088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1495425" y="2714625"/>
            <a:ext cx="457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586" name="Rectangle 8"/>
          <p:cNvSpPr>
            <a:spLocks noChangeArrowheads="1"/>
          </p:cNvSpPr>
          <p:nvPr/>
        </p:nvSpPr>
        <p:spPr bwMode="auto">
          <a:xfrm>
            <a:off x="7510463" y="26114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587" name="Rectangle 9"/>
          <p:cNvSpPr>
            <a:spLocks noChangeArrowheads="1"/>
          </p:cNvSpPr>
          <p:nvPr/>
        </p:nvSpPr>
        <p:spPr bwMode="auto">
          <a:xfrm>
            <a:off x="7510463" y="15478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588" name="Rectangle 10"/>
          <p:cNvSpPr>
            <a:spLocks noChangeArrowheads="1"/>
          </p:cNvSpPr>
          <p:nvPr/>
        </p:nvSpPr>
        <p:spPr bwMode="auto">
          <a:xfrm>
            <a:off x="7820025" y="261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589" name="Rectangle 11"/>
          <p:cNvSpPr>
            <a:spLocks noChangeArrowheads="1"/>
          </p:cNvSpPr>
          <p:nvPr/>
        </p:nvSpPr>
        <p:spPr bwMode="auto">
          <a:xfrm>
            <a:off x="7199313" y="261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590" name="Rectangle 12"/>
          <p:cNvSpPr>
            <a:spLocks noChangeArrowheads="1"/>
          </p:cNvSpPr>
          <p:nvPr/>
        </p:nvSpPr>
        <p:spPr bwMode="auto">
          <a:xfrm>
            <a:off x="6889750" y="261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591" name="Rectangle 13"/>
          <p:cNvSpPr>
            <a:spLocks noChangeArrowheads="1"/>
          </p:cNvSpPr>
          <p:nvPr/>
        </p:nvSpPr>
        <p:spPr bwMode="auto">
          <a:xfrm>
            <a:off x="6578600" y="261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592" name="Rectangle 14"/>
          <p:cNvSpPr>
            <a:spLocks noChangeArrowheads="1"/>
          </p:cNvSpPr>
          <p:nvPr/>
        </p:nvSpPr>
        <p:spPr bwMode="auto">
          <a:xfrm>
            <a:off x="6269038" y="26114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593" name="Rectangle 15"/>
          <p:cNvSpPr>
            <a:spLocks noChangeArrowheads="1"/>
          </p:cNvSpPr>
          <p:nvPr/>
        </p:nvSpPr>
        <p:spPr bwMode="auto">
          <a:xfrm>
            <a:off x="5957888" y="261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594" name="Rectangle 16"/>
          <p:cNvSpPr>
            <a:spLocks noChangeArrowheads="1"/>
          </p:cNvSpPr>
          <p:nvPr/>
        </p:nvSpPr>
        <p:spPr bwMode="auto">
          <a:xfrm>
            <a:off x="5648325" y="261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595" name="Rectangle 17"/>
          <p:cNvSpPr>
            <a:spLocks noChangeArrowheads="1"/>
          </p:cNvSpPr>
          <p:nvPr/>
        </p:nvSpPr>
        <p:spPr bwMode="auto">
          <a:xfrm>
            <a:off x="5648325" y="23987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596" name="Rectangle 18"/>
          <p:cNvSpPr>
            <a:spLocks noChangeArrowheads="1"/>
          </p:cNvSpPr>
          <p:nvPr/>
        </p:nvSpPr>
        <p:spPr bwMode="auto">
          <a:xfrm>
            <a:off x="5648325" y="218598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597" name="Rectangle 19"/>
          <p:cNvSpPr>
            <a:spLocks noChangeArrowheads="1"/>
          </p:cNvSpPr>
          <p:nvPr/>
        </p:nvSpPr>
        <p:spPr bwMode="auto">
          <a:xfrm>
            <a:off x="5648325" y="197326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598" name="Rectangle 20"/>
          <p:cNvSpPr>
            <a:spLocks noChangeArrowheads="1"/>
          </p:cNvSpPr>
          <p:nvPr/>
        </p:nvSpPr>
        <p:spPr bwMode="auto">
          <a:xfrm>
            <a:off x="5648325" y="17605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599" name="Rectangle 21"/>
          <p:cNvSpPr>
            <a:spLocks noChangeArrowheads="1"/>
          </p:cNvSpPr>
          <p:nvPr/>
        </p:nvSpPr>
        <p:spPr bwMode="auto">
          <a:xfrm>
            <a:off x="7820025" y="154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00" name="Rectangle 22"/>
          <p:cNvSpPr>
            <a:spLocks noChangeArrowheads="1"/>
          </p:cNvSpPr>
          <p:nvPr/>
        </p:nvSpPr>
        <p:spPr bwMode="auto">
          <a:xfrm>
            <a:off x="7199313" y="154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01" name="Rectangle 23"/>
          <p:cNvSpPr>
            <a:spLocks noChangeArrowheads="1"/>
          </p:cNvSpPr>
          <p:nvPr/>
        </p:nvSpPr>
        <p:spPr bwMode="auto">
          <a:xfrm>
            <a:off x="6889750" y="154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02" name="Rectangle 24"/>
          <p:cNvSpPr>
            <a:spLocks noChangeArrowheads="1"/>
          </p:cNvSpPr>
          <p:nvPr/>
        </p:nvSpPr>
        <p:spPr bwMode="auto">
          <a:xfrm>
            <a:off x="6578600" y="154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03" name="Rectangle 25"/>
          <p:cNvSpPr>
            <a:spLocks noChangeArrowheads="1"/>
          </p:cNvSpPr>
          <p:nvPr/>
        </p:nvSpPr>
        <p:spPr bwMode="auto">
          <a:xfrm>
            <a:off x="6269038" y="15478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04" name="Rectangle 26"/>
          <p:cNvSpPr>
            <a:spLocks noChangeArrowheads="1"/>
          </p:cNvSpPr>
          <p:nvPr/>
        </p:nvSpPr>
        <p:spPr bwMode="auto">
          <a:xfrm>
            <a:off x="5957888" y="154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05" name="Rectangle 27"/>
          <p:cNvSpPr>
            <a:spLocks noChangeArrowheads="1"/>
          </p:cNvSpPr>
          <p:nvPr/>
        </p:nvSpPr>
        <p:spPr bwMode="auto">
          <a:xfrm>
            <a:off x="5648325" y="154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4606" name="Line 28"/>
          <p:cNvSpPr>
            <a:spLocks noChangeShapeType="1"/>
          </p:cNvSpPr>
          <p:nvPr/>
        </p:nvSpPr>
        <p:spPr bwMode="auto">
          <a:xfrm>
            <a:off x="5648325" y="2185988"/>
            <a:ext cx="24812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07" name="Line 29"/>
          <p:cNvSpPr>
            <a:spLocks noChangeShapeType="1"/>
          </p:cNvSpPr>
          <p:nvPr/>
        </p:nvSpPr>
        <p:spPr bwMode="auto">
          <a:xfrm>
            <a:off x="5648325" y="1547813"/>
            <a:ext cx="0" cy="12763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08" name="Text Box 30"/>
          <p:cNvSpPr txBox="1">
            <a:spLocks noChangeArrowheads="1"/>
          </p:cNvSpPr>
          <p:nvPr/>
        </p:nvSpPr>
        <p:spPr bwMode="auto">
          <a:xfrm>
            <a:off x="5397500" y="1601788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24609" name="Text Box 31"/>
          <p:cNvSpPr txBox="1">
            <a:spLocks noChangeArrowheads="1"/>
          </p:cNvSpPr>
          <p:nvPr/>
        </p:nvSpPr>
        <p:spPr bwMode="auto">
          <a:xfrm>
            <a:off x="5343525" y="2452688"/>
            <a:ext cx="377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24610" name="Text Box 32"/>
          <p:cNvSpPr txBox="1">
            <a:spLocks noChangeArrowheads="1"/>
          </p:cNvSpPr>
          <p:nvPr/>
        </p:nvSpPr>
        <p:spPr bwMode="auto">
          <a:xfrm>
            <a:off x="6086475" y="2168525"/>
            <a:ext cx="4492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90º</a:t>
            </a:r>
          </a:p>
        </p:txBody>
      </p:sp>
      <p:sp>
        <p:nvSpPr>
          <p:cNvPr id="24611" name="Text Box 33"/>
          <p:cNvSpPr txBox="1">
            <a:spLocks noChangeArrowheads="1"/>
          </p:cNvSpPr>
          <p:nvPr/>
        </p:nvSpPr>
        <p:spPr bwMode="auto">
          <a:xfrm>
            <a:off x="6669088" y="2168525"/>
            <a:ext cx="5111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180º</a:t>
            </a:r>
          </a:p>
        </p:txBody>
      </p:sp>
      <p:sp>
        <p:nvSpPr>
          <p:cNvPr id="24612" name="Text Box 34"/>
          <p:cNvSpPr txBox="1">
            <a:spLocks noChangeArrowheads="1"/>
          </p:cNvSpPr>
          <p:nvPr/>
        </p:nvSpPr>
        <p:spPr bwMode="auto">
          <a:xfrm>
            <a:off x="7285038" y="2168525"/>
            <a:ext cx="619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270º</a:t>
            </a:r>
          </a:p>
        </p:txBody>
      </p:sp>
      <p:sp>
        <p:nvSpPr>
          <p:cNvPr id="24613" name="Text Box 35"/>
          <p:cNvSpPr txBox="1">
            <a:spLocks noChangeArrowheads="1"/>
          </p:cNvSpPr>
          <p:nvPr/>
        </p:nvSpPr>
        <p:spPr bwMode="auto">
          <a:xfrm>
            <a:off x="7916863" y="2166938"/>
            <a:ext cx="619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360º</a:t>
            </a:r>
          </a:p>
        </p:txBody>
      </p:sp>
      <p:sp>
        <p:nvSpPr>
          <p:cNvPr id="24614" name="Text Box 36"/>
          <p:cNvSpPr txBox="1">
            <a:spLocks noChangeArrowheads="1"/>
          </p:cNvSpPr>
          <p:nvPr/>
        </p:nvSpPr>
        <p:spPr bwMode="auto">
          <a:xfrm>
            <a:off x="5505450" y="1243013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y</a:t>
            </a:r>
          </a:p>
        </p:txBody>
      </p:sp>
      <p:sp>
        <p:nvSpPr>
          <p:cNvPr id="24615" name="Text Box 37"/>
          <p:cNvSpPr txBox="1">
            <a:spLocks noChangeArrowheads="1"/>
          </p:cNvSpPr>
          <p:nvPr/>
        </p:nvSpPr>
        <p:spPr bwMode="auto">
          <a:xfrm>
            <a:off x="8042275" y="2003425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24616" name="Text Box 38"/>
          <p:cNvSpPr txBox="1">
            <a:spLocks noChangeArrowheads="1"/>
          </p:cNvSpPr>
          <p:nvPr/>
        </p:nvSpPr>
        <p:spPr bwMode="auto">
          <a:xfrm>
            <a:off x="7239000" y="1295400"/>
            <a:ext cx="931863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 = sin</a:t>
            </a:r>
            <a:r>
              <a:rPr lang="el-GR" altLang="en-US" sz="1600">
                <a:latin typeface="Comic Sans MS" pitchFamily="66" charset="0"/>
              </a:rPr>
              <a:t>θ</a:t>
            </a:r>
          </a:p>
        </p:txBody>
      </p:sp>
      <p:sp>
        <p:nvSpPr>
          <p:cNvPr id="24617" name="Text Box 39"/>
          <p:cNvSpPr txBox="1">
            <a:spLocks noChangeArrowheads="1"/>
          </p:cNvSpPr>
          <p:nvPr/>
        </p:nvSpPr>
        <p:spPr bwMode="auto">
          <a:xfrm>
            <a:off x="5397500" y="2022475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sp>
        <p:nvSpPr>
          <p:cNvPr id="24618" name="Freeform 40"/>
          <p:cNvSpPr>
            <a:spLocks/>
          </p:cNvSpPr>
          <p:nvPr/>
        </p:nvSpPr>
        <p:spPr bwMode="auto">
          <a:xfrm>
            <a:off x="5638800" y="1752600"/>
            <a:ext cx="2484438" cy="852488"/>
          </a:xfrm>
          <a:custGeom>
            <a:avLst/>
            <a:gdLst>
              <a:gd name="T0" fmla="*/ 0 w 1565"/>
              <a:gd name="T1" fmla="*/ 2147483647 h 537"/>
              <a:gd name="T2" fmla="*/ 2147483647 w 1565"/>
              <a:gd name="T3" fmla="*/ 2147483647 h 537"/>
              <a:gd name="T4" fmla="*/ 2147483647 w 1565"/>
              <a:gd name="T5" fmla="*/ 2147483647 h 537"/>
              <a:gd name="T6" fmla="*/ 2147483647 w 1565"/>
              <a:gd name="T7" fmla="*/ 2147483647 h 537"/>
              <a:gd name="T8" fmla="*/ 2147483647 w 1565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65" h="537">
                <a:moveTo>
                  <a:pt x="0" y="278"/>
                </a:moveTo>
                <a:cubicBezTo>
                  <a:pt x="132" y="140"/>
                  <a:pt x="265" y="2"/>
                  <a:pt x="396" y="1"/>
                </a:cubicBezTo>
                <a:cubicBezTo>
                  <a:pt x="527" y="0"/>
                  <a:pt x="655" y="183"/>
                  <a:pt x="785" y="272"/>
                </a:cubicBezTo>
                <a:cubicBezTo>
                  <a:pt x="915" y="361"/>
                  <a:pt x="1045" y="537"/>
                  <a:pt x="1175" y="537"/>
                </a:cubicBezTo>
                <a:cubicBezTo>
                  <a:pt x="1305" y="537"/>
                  <a:pt x="1435" y="404"/>
                  <a:pt x="1565" y="272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23660" name="Object 108"/>
          <p:cNvGraphicFramePr>
            <a:graphicFrameLocks noChangeAspect="1"/>
          </p:cNvGraphicFramePr>
          <p:nvPr>
            <p:extLst/>
          </p:nvPr>
        </p:nvGraphicFramePr>
        <p:xfrm>
          <a:off x="333375" y="3990975"/>
          <a:ext cx="17049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0" name="Equation" r:id="rId7" imgW="939392" imgH="203112" progId="Equation.DSMT4">
                  <p:embed/>
                </p:oleObj>
              </mc:Choice>
              <mc:Fallback>
                <p:oleObj name="Equation" r:id="rId7" imgW="939392" imgH="203112" progId="Equation.DSMT4">
                  <p:embed/>
                  <p:pic>
                    <p:nvPicPr>
                      <p:cNvPr id="23660" name="Object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375" y="3990975"/>
                        <a:ext cx="170497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661" name="Object 109"/>
          <p:cNvGraphicFramePr>
            <a:graphicFrameLocks noChangeAspect="1"/>
          </p:cNvGraphicFramePr>
          <p:nvPr>
            <p:extLst/>
          </p:nvPr>
        </p:nvGraphicFramePr>
        <p:xfrm>
          <a:off x="333375" y="4676775"/>
          <a:ext cx="17049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1" name="Equation" r:id="rId9" imgW="939392" imgH="203112" progId="Equation.DSMT4">
                  <p:embed/>
                </p:oleObj>
              </mc:Choice>
              <mc:Fallback>
                <p:oleObj name="Equation" r:id="rId9" imgW="939392" imgH="203112" progId="Equation.DSMT4">
                  <p:embed/>
                  <p:pic>
                    <p:nvPicPr>
                      <p:cNvPr id="23661" name="Object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375" y="4676775"/>
                        <a:ext cx="170497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663" name="Rectangle 111"/>
          <p:cNvSpPr>
            <a:spLocks noChangeArrowheads="1"/>
          </p:cNvSpPr>
          <p:nvPr/>
        </p:nvSpPr>
        <p:spPr bwMode="auto">
          <a:xfrm>
            <a:off x="7510463" y="33766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3669" name="Rectangle 117"/>
          <p:cNvSpPr>
            <a:spLocks noChangeArrowheads="1"/>
          </p:cNvSpPr>
          <p:nvPr/>
        </p:nvSpPr>
        <p:spPr bwMode="auto">
          <a:xfrm>
            <a:off x="5957888" y="44402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3670" name="Rectangle 118"/>
          <p:cNvSpPr>
            <a:spLocks noChangeArrowheads="1"/>
          </p:cNvSpPr>
          <p:nvPr/>
        </p:nvSpPr>
        <p:spPr bwMode="auto">
          <a:xfrm>
            <a:off x="5648325" y="44402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3671" name="Rectangle 119"/>
          <p:cNvSpPr>
            <a:spLocks noChangeArrowheads="1"/>
          </p:cNvSpPr>
          <p:nvPr/>
        </p:nvSpPr>
        <p:spPr bwMode="auto">
          <a:xfrm>
            <a:off x="5648325" y="42275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3672" name="Rectangle 120"/>
          <p:cNvSpPr>
            <a:spLocks noChangeArrowheads="1"/>
          </p:cNvSpPr>
          <p:nvPr/>
        </p:nvSpPr>
        <p:spPr bwMode="auto">
          <a:xfrm>
            <a:off x="5648325" y="401478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3673" name="Rectangle 121"/>
          <p:cNvSpPr>
            <a:spLocks noChangeArrowheads="1"/>
          </p:cNvSpPr>
          <p:nvPr/>
        </p:nvSpPr>
        <p:spPr bwMode="auto">
          <a:xfrm>
            <a:off x="5648325" y="380206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3674" name="Rectangle 122"/>
          <p:cNvSpPr>
            <a:spLocks noChangeArrowheads="1"/>
          </p:cNvSpPr>
          <p:nvPr/>
        </p:nvSpPr>
        <p:spPr bwMode="auto">
          <a:xfrm>
            <a:off x="5638800" y="3581400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3675" name="Rectangle 123"/>
          <p:cNvSpPr>
            <a:spLocks noChangeArrowheads="1"/>
          </p:cNvSpPr>
          <p:nvPr/>
        </p:nvSpPr>
        <p:spPr bwMode="auto">
          <a:xfrm>
            <a:off x="7820025" y="33766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3682" name="Line 130"/>
          <p:cNvSpPr>
            <a:spLocks noChangeShapeType="1"/>
          </p:cNvSpPr>
          <p:nvPr/>
        </p:nvSpPr>
        <p:spPr bwMode="auto">
          <a:xfrm>
            <a:off x="5648325" y="4014788"/>
            <a:ext cx="24812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683" name="Line 131"/>
          <p:cNvSpPr>
            <a:spLocks noChangeShapeType="1"/>
          </p:cNvSpPr>
          <p:nvPr/>
        </p:nvSpPr>
        <p:spPr bwMode="auto">
          <a:xfrm>
            <a:off x="5648325" y="3376613"/>
            <a:ext cx="0" cy="12763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684" name="Text Box 132"/>
          <p:cNvSpPr txBox="1">
            <a:spLocks noChangeArrowheads="1"/>
          </p:cNvSpPr>
          <p:nvPr/>
        </p:nvSpPr>
        <p:spPr bwMode="auto">
          <a:xfrm>
            <a:off x="5397500" y="3430588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23685" name="Text Box 133"/>
          <p:cNvSpPr txBox="1">
            <a:spLocks noChangeArrowheads="1"/>
          </p:cNvSpPr>
          <p:nvPr/>
        </p:nvSpPr>
        <p:spPr bwMode="auto">
          <a:xfrm>
            <a:off x="5343525" y="4281488"/>
            <a:ext cx="377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23686" name="Text Box 134"/>
          <p:cNvSpPr txBox="1">
            <a:spLocks noChangeArrowheads="1"/>
          </p:cNvSpPr>
          <p:nvPr/>
        </p:nvSpPr>
        <p:spPr bwMode="auto">
          <a:xfrm>
            <a:off x="6086475" y="3997325"/>
            <a:ext cx="4492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90º</a:t>
            </a:r>
          </a:p>
        </p:txBody>
      </p:sp>
      <p:sp>
        <p:nvSpPr>
          <p:cNvPr id="23687" name="Text Box 135"/>
          <p:cNvSpPr txBox="1">
            <a:spLocks noChangeArrowheads="1"/>
          </p:cNvSpPr>
          <p:nvPr/>
        </p:nvSpPr>
        <p:spPr bwMode="auto">
          <a:xfrm>
            <a:off x="6669088" y="3997325"/>
            <a:ext cx="5111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180º</a:t>
            </a:r>
          </a:p>
        </p:txBody>
      </p:sp>
      <p:sp>
        <p:nvSpPr>
          <p:cNvPr id="23688" name="Text Box 136"/>
          <p:cNvSpPr txBox="1">
            <a:spLocks noChangeArrowheads="1"/>
          </p:cNvSpPr>
          <p:nvPr/>
        </p:nvSpPr>
        <p:spPr bwMode="auto">
          <a:xfrm>
            <a:off x="7285038" y="3997325"/>
            <a:ext cx="619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270º</a:t>
            </a:r>
          </a:p>
        </p:txBody>
      </p:sp>
      <p:sp>
        <p:nvSpPr>
          <p:cNvPr id="23689" name="Text Box 137"/>
          <p:cNvSpPr txBox="1">
            <a:spLocks noChangeArrowheads="1"/>
          </p:cNvSpPr>
          <p:nvPr/>
        </p:nvSpPr>
        <p:spPr bwMode="auto">
          <a:xfrm>
            <a:off x="7916863" y="3995738"/>
            <a:ext cx="619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360º</a:t>
            </a:r>
          </a:p>
        </p:txBody>
      </p:sp>
      <p:sp>
        <p:nvSpPr>
          <p:cNvPr id="23690" name="Text Box 138"/>
          <p:cNvSpPr txBox="1">
            <a:spLocks noChangeArrowheads="1"/>
          </p:cNvSpPr>
          <p:nvPr/>
        </p:nvSpPr>
        <p:spPr bwMode="auto">
          <a:xfrm>
            <a:off x="5505450" y="3071813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y</a:t>
            </a:r>
          </a:p>
        </p:txBody>
      </p:sp>
      <p:sp>
        <p:nvSpPr>
          <p:cNvPr id="23691" name="Text Box 139"/>
          <p:cNvSpPr txBox="1">
            <a:spLocks noChangeArrowheads="1"/>
          </p:cNvSpPr>
          <p:nvPr/>
        </p:nvSpPr>
        <p:spPr bwMode="auto">
          <a:xfrm>
            <a:off x="8042275" y="3832225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23692" name="Text Box 140"/>
          <p:cNvSpPr txBox="1">
            <a:spLocks noChangeArrowheads="1"/>
          </p:cNvSpPr>
          <p:nvPr/>
        </p:nvSpPr>
        <p:spPr bwMode="auto">
          <a:xfrm>
            <a:off x="7239000" y="3124200"/>
            <a:ext cx="15240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 = sin(</a:t>
            </a:r>
            <a:r>
              <a:rPr lang="el-GR" altLang="en-US" sz="1600">
                <a:latin typeface="Comic Sans MS" pitchFamily="66" charset="0"/>
              </a:rPr>
              <a:t>θ</a:t>
            </a:r>
            <a:r>
              <a:rPr lang="en-GB" altLang="en-US" sz="1600">
                <a:latin typeface="Comic Sans MS" pitchFamily="66" charset="0"/>
              </a:rPr>
              <a:t> + 90)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23693" name="Text Box 141"/>
          <p:cNvSpPr txBox="1">
            <a:spLocks noChangeArrowheads="1"/>
          </p:cNvSpPr>
          <p:nvPr/>
        </p:nvSpPr>
        <p:spPr bwMode="auto">
          <a:xfrm>
            <a:off x="5397500" y="3851275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sp>
        <p:nvSpPr>
          <p:cNvPr id="23695" name="Rectangle 143"/>
          <p:cNvSpPr>
            <a:spLocks noChangeArrowheads="1"/>
          </p:cNvSpPr>
          <p:nvPr/>
        </p:nvSpPr>
        <p:spPr bwMode="auto">
          <a:xfrm>
            <a:off x="7510463" y="62690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3696" name="Rectangle 144"/>
          <p:cNvSpPr>
            <a:spLocks noChangeArrowheads="1"/>
          </p:cNvSpPr>
          <p:nvPr/>
        </p:nvSpPr>
        <p:spPr bwMode="auto">
          <a:xfrm>
            <a:off x="7510463" y="52054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3697" name="Rectangle 145"/>
          <p:cNvSpPr>
            <a:spLocks noChangeArrowheads="1"/>
          </p:cNvSpPr>
          <p:nvPr/>
        </p:nvSpPr>
        <p:spPr bwMode="auto">
          <a:xfrm>
            <a:off x="7820025" y="62690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3698" name="Rectangle 146"/>
          <p:cNvSpPr>
            <a:spLocks noChangeArrowheads="1"/>
          </p:cNvSpPr>
          <p:nvPr/>
        </p:nvSpPr>
        <p:spPr bwMode="auto">
          <a:xfrm>
            <a:off x="7199313" y="62690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3703" name="Rectangle 151"/>
          <p:cNvSpPr>
            <a:spLocks noChangeArrowheads="1"/>
          </p:cNvSpPr>
          <p:nvPr/>
        </p:nvSpPr>
        <p:spPr bwMode="auto">
          <a:xfrm>
            <a:off x="5638800" y="6248400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3705" name="Rectangle 153"/>
          <p:cNvSpPr>
            <a:spLocks noChangeArrowheads="1"/>
          </p:cNvSpPr>
          <p:nvPr/>
        </p:nvSpPr>
        <p:spPr bwMode="auto">
          <a:xfrm>
            <a:off x="5648325" y="584358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3706" name="Rectangle 154"/>
          <p:cNvSpPr>
            <a:spLocks noChangeArrowheads="1"/>
          </p:cNvSpPr>
          <p:nvPr/>
        </p:nvSpPr>
        <p:spPr bwMode="auto">
          <a:xfrm>
            <a:off x="5648325" y="563086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3707" name="Rectangle 155"/>
          <p:cNvSpPr>
            <a:spLocks noChangeArrowheads="1"/>
          </p:cNvSpPr>
          <p:nvPr/>
        </p:nvSpPr>
        <p:spPr bwMode="auto">
          <a:xfrm>
            <a:off x="5648325" y="54181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3708" name="Rectangle 156"/>
          <p:cNvSpPr>
            <a:spLocks noChangeArrowheads="1"/>
          </p:cNvSpPr>
          <p:nvPr/>
        </p:nvSpPr>
        <p:spPr bwMode="auto">
          <a:xfrm>
            <a:off x="7820025" y="52054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3709" name="Rectangle 157"/>
          <p:cNvSpPr>
            <a:spLocks noChangeArrowheads="1"/>
          </p:cNvSpPr>
          <p:nvPr/>
        </p:nvSpPr>
        <p:spPr bwMode="auto">
          <a:xfrm>
            <a:off x="7199313" y="52054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3710" name="Rectangle 158"/>
          <p:cNvSpPr>
            <a:spLocks noChangeArrowheads="1"/>
          </p:cNvSpPr>
          <p:nvPr/>
        </p:nvSpPr>
        <p:spPr bwMode="auto">
          <a:xfrm>
            <a:off x="6889750" y="52054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3714" name="Rectangle 162"/>
          <p:cNvSpPr>
            <a:spLocks noChangeArrowheads="1"/>
          </p:cNvSpPr>
          <p:nvPr/>
        </p:nvSpPr>
        <p:spPr bwMode="auto">
          <a:xfrm>
            <a:off x="5648325" y="52054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3715" name="Line 163"/>
          <p:cNvSpPr>
            <a:spLocks noChangeShapeType="1"/>
          </p:cNvSpPr>
          <p:nvPr/>
        </p:nvSpPr>
        <p:spPr bwMode="auto">
          <a:xfrm>
            <a:off x="5648325" y="5843588"/>
            <a:ext cx="24812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716" name="Line 164"/>
          <p:cNvSpPr>
            <a:spLocks noChangeShapeType="1"/>
          </p:cNvSpPr>
          <p:nvPr/>
        </p:nvSpPr>
        <p:spPr bwMode="auto">
          <a:xfrm>
            <a:off x="5648325" y="5205413"/>
            <a:ext cx="0" cy="12763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717" name="Text Box 165"/>
          <p:cNvSpPr txBox="1">
            <a:spLocks noChangeArrowheads="1"/>
          </p:cNvSpPr>
          <p:nvPr/>
        </p:nvSpPr>
        <p:spPr bwMode="auto">
          <a:xfrm>
            <a:off x="5397500" y="5259388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23718" name="Text Box 166"/>
          <p:cNvSpPr txBox="1">
            <a:spLocks noChangeArrowheads="1"/>
          </p:cNvSpPr>
          <p:nvPr/>
        </p:nvSpPr>
        <p:spPr bwMode="auto">
          <a:xfrm>
            <a:off x="5343525" y="6110288"/>
            <a:ext cx="377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23719" name="Text Box 167"/>
          <p:cNvSpPr txBox="1">
            <a:spLocks noChangeArrowheads="1"/>
          </p:cNvSpPr>
          <p:nvPr/>
        </p:nvSpPr>
        <p:spPr bwMode="auto">
          <a:xfrm>
            <a:off x="6086475" y="5826125"/>
            <a:ext cx="4492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90º</a:t>
            </a:r>
          </a:p>
        </p:txBody>
      </p:sp>
      <p:sp>
        <p:nvSpPr>
          <p:cNvPr id="23720" name="Text Box 168"/>
          <p:cNvSpPr txBox="1">
            <a:spLocks noChangeArrowheads="1"/>
          </p:cNvSpPr>
          <p:nvPr/>
        </p:nvSpPr>
        <p:spPr bwMode="auto">
          <a:xfrm>
            <a:off x="6669088" y="5826125"/>
            <a:ext cx="5111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180º</a:t>
            </a:r>
          </a:p>
        </p:txBody>
      </p:sp>
      <p:sp>
        <p:nvSpPr>
          <p:cNvPr id="23721" name="Text Box 169"/>
          <p:cNvSpPr txBox="1">
            <a:spLocks noChangeArrowheads="1"/>
          </p:cNvSpPr>
          <p:nvPr/>
        </p:nvSpPr>
        <p:spPr bwMode="auto">
          <a:xfrm>
            <a:off x="7285038" y="5826125"/>
            <a:ext cx="619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270º</a:t>
            </a:r>
          </a:p>
        </p:txBody>
      </p:sp>
      <p:sp>
        <p:nvSpPr>
          <p:cNvPr id="23722" name="Text Box 170"/>
          <p:cNvSpPr txBox="1">
            <a:spLocks noChangeArrowheads="1"/>
          </p:cNvSpPr>
          <p:nvPr/>
        </p:nvSpPr>
        <p:spPr bwMode="auto">
          <a:xfrm>
            <a:off x="7916863" y="5824538"/>
            <a:ext cx="619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360º</a:t>
            </a:r>
          </a:p>
        </p:txBody>
      </p:sp>
      <p:sp>
        <p:nvSpPr>
          <p:cNvPr id="23723" name="Text Box 171"/>
          <p:cNvSpPr txBox="1">
            <a:spLocks noChangeArrowheads="1"/>
          </p:cNvSpPr>
          <p:nvPr/>
        </p:nvSpPr>
        <p:spPr bwMode="auto">
          <a:xfrm>
            <a:off x="5505450" y="4900613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y</a:t>
            </a:r>
          </a:p>
        </p:txBody>
      </p:sp>
      <p:sp>
        <p:nvSpPr>
          <p:cNvPr id="23724" name="Text Box 172"/>
          <p:cNvSpPr txBox="1">
            <a:spLocks noChangeArrowheads="1"/>
          </p:cNvSpPr>
          <p:nvPr/>
        </p:nvSpPr>
        <p:spPr bwMode="auto">
          <a:xfrm>
            <a:off x="8042275" y="5661025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23725" name="Text Box 173"/>
          <p:cNvSpPr txBox="1">
            <a:spLocks noChangeArrowheads="1"/>
          </p:cNvSpPr>
          <p:nvPr/>
        </p:nvSpPr>
        <p:spPr bwMode="auto">
          <a:xfrm>
            <a:off x="7239000" y="4953000"/>
            <a:ext cx="15240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 = sin(</a:t>
            </a:r>
            <a:r>
              <a:rPr lang="el-GR" altLang="en-US" sz="1600">
                <a:latin typeface="Comic Sans MS" pitchFamily="66" charset="0"/>
              </a:rPr>
              <a:t>θ</a:t>
            </a:r>
            <a:r>
              <a:rPr lang="en-GB" altLang="en-US" sz="1600">
                <a:latin typeface="Comic Sans MS" pitchFamily="66" charset="0"/>
              </a:rPr>
              <a:t> – 30)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23726" name="Text Box 174"/>
          <p:cNvSpPr txBox="1">
            <a:spLocks noChangeArrowheads="1"/>
          </p:cNvSpPr>
          <p:nvPr/>
        </p:nvSpPr>
        <p:spPr bwMode="auto">
          <a:xfrm>
            <a:off x="5397500" y="5680075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sp>
        <p:nvSpPr>
          <p:cNvPr id="23727" name="Freeform 175"/>
          <p:cNvSpPr>
            <a:spLocks/>
          </p:cNvSpPr>
          <p:nvPr/>
        </p:nvSpPr>
        <p:spPr bwMode="auto">
          <a:xfrm>
            <a:off x="5867400" y="5410200"/>
            <a:ext cx="2484438" cy="852488"/>
          </a:xfrm>
          <a:custGeom>
            <a:avLst/>
            <a:gdLst>
              <a:gd name="T0" fmla="*/ 0 w 1565"/>
              <a:gd name="T1" fmla="*/ 2147483647 h 537"/>
              <a:gd name="T2" fmla="*/ 2147483647 w 1565"/>
              <a:gd name="T3" fmla="*/ 2147483647 h 537"/>
              <a:gd name="T4" fmla="*/ 2147483647 w 1565"/>
              <a:gd name="T5" fmla="*/ 2147483647 h 537"/>
              <a:gd name="T6" fmla="*/ 2147483647 w 1565"/>
              <a:gd name="T7" fmla="*/ 2147483647 h 537"/>
              <a:gd name="T8" fmla="*/ 2147483647 w 1565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65" h="537">
                <a:moveTo>
                  <a:pt x="0" y="278"/>
                </a:moveTo>
                <a:cubicBezTo>
                  <a:pt x="132" y="140"/>
                  <a:pt x="265" y="2"/>
                  <a:pt x="396" y="1"/>
                </a:cubicBezTo>
                <a:cubicBezTo>
                  <a:pt x="527" y="0"/>
                  <a:pt x="655" y="183"/>
                  <a:pt x="785" y="272"/>
                </a:cubicBezTo>
                <a:cubicBezTo>
                  <a:pt x="915" y="361"/>
                  <a:pt x="1045" y="537"/>
                  <a:pt x="1175" y="537"/>
                </a:cubicBezTo>
                <a:cubicBezTo>
                  <a:pt x="1305" y="537"/>
                  <a:pt x="1435" y="404"/>
                  <a:pt x="1565" y="272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739" name="Line 187"/>
          <p:cNvSpPr>
            <a:spLocks noChangeShapeType="1"/>
          </p:cNvSpPr>
          <p:nvPr/>
        </p:nvSpPr>
        <p:spPr bwMode="auto">
          <a:xfrm flipH="1">
            <a:off x="5638800" y="5832475"/>
            <a:ext cx="238125" cy="2635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740" name="Line 188"/>
          <p:cNvSpPr>
            <a:spLocks noChangeShapeType="1"/>
          </p:cNvSpPr>
          <p:nvPr/>
        </p:nvSpPr>
        <p:spPr bwMode="auto">
          <a:xfrm>
            <a:off x="2085975" y="4143375"/>
            <a:ext cx="461963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741" name="Text Box 189"/>
          <p:cNvSpPr txBox="1">
            <a:spLocks noChangeArrowheads="1"/>
          </p:cNvSpPr>
          <p:nvPr/>
        </p:nvSpPr>
        <p:spPr bwMode="auto">
          <a:xfrm>
            <a:off x="2543175" y="3686175"/>
            <a:ext cx="2743200" cy="73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y takes the same set of values, for values of </a:t>
            </a:r>
            <a:r>
              <a:rPr lang="el-GR" altLang="en-US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 that are 90 less than before</a:t>
            </a:r>
            <a:endParaRPr lang="el-GR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742" name="Text Box 190"/>
          <p:cNvSpPr txBox="1">
            <a:spLocks noChangeArrowheads="1"/>
          </p:cNvSpPr>
          <p:nvPr/>
        </p:nvSpPr>
        <p:spPr bwMode="auto">
          <a:xfrm>
            <a:off x="2543175" y="4448175"/>
            <a:ext cx="2743200" cy="73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y takes the same set of values, for values of </a:t>
            </a:r>
            <a:r>
              <a:rPr lang="el-GR" altLang="en-US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that are 30 more than before</a:t>
            </a:r>
            <a:endParaRPr lang="el-GR" altLang="en-US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743" name="Line 191"/>
          <p:cNvSpPr>
            <a:spLocks noChangeShapeType="1"/>
          </p:cNvSpPr>
          <p:nvPr/>
        </p:nvSpPr>
        <p:spPr bwMode="auto">
          <a:xfrm>
            <a:off x="2085975" y="4829175"/>
            <a:ext cx="461963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744" name="Line 192"/>
          <p:cNvSpPr>
            <a:spLocks noChangeShapeType="1"/>
          </p:cNvSpPr>
          <p:nvPr/>
        </p:nvSpPr>
        <p:spPr bwMode="auto">
          <a:xfrm flipH="1">
            <a:off x="6172200" y="3352800"/>
            <a:ext cx="533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745" name="Text Box 193"/>
          <p:cNvSpPr txBox="1">
            <a:spLocks noChangeArrowheads="1"/>
          </p:cNvSpPr>
          <p:nvPr/>
        </p:nvSpPr>
        <p:spPr bwMode="auto">
          <a:xfrm>
            <a:off x="6248400" y="304800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90</a:t>
            </a:r>
          </a:p>
        </p:txBody>
      </p:sp>
      <p:sp>
        <p:nvSpPr>
          <p:cNvPr id="23746" name="Line 194"/>
          <p:cNvSpPr>
            <a:spLocks noChangeShapeType="1"/>
          </p:cNvSpPr>
          <p:nvPr/>
        </p:nvSpPr>
        <p:spPr bwMode="auto">
          <a:xfrm flipH="1">
            <a:off x="6172200" y="5257800"/>
            <a:ext cx="533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747" name="Text Box 195"/>
          <p:cNvSpPr txBox="1">
            <a:spLocks noChangeArrowheads="1"/>
          </p:cNvSpPr>
          <p:nvPr/>
        </p:nvSpPr>
        <p:spPr bwMode="auto">
          <a:xfrm>
            <a:off x="6248400" y="495300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30</a:t>
            </a:r>
          </a:p>
        </p:txBody>
      </p:sp>
      <p:sp>
        <p:nvSpPr>
          <p:cNvPr id="103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10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9G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881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3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3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3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3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3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3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3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3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3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3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3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3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3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3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3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3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3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3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3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3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3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3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3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3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3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23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23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23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23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23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23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23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23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23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23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23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23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23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23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23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23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23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23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23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23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23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23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23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23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2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23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2355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 animBg="1"/>
      <p:bldP spid="23663" grpId="0"/>
      <p:bldP spid="23669" grpId="0"/>
      <p:bldP spid="23670" grpId="0"/>
      <p:bldP spid="23671" grpId="0"/>
      <p:bldP spid="23672" grpId="0"/>
      <p:bldP spid="23673" grpId="0"/>
      <p:bldP spid="23674" grpId="0"/>
      <p:bldP spid="23675" grpId="0"/>
      <p:bldP spid="23682" grpId="0" animBg="1"/>
      <p:bldP spid="23683" grpId="0" animBg="1"/>
      <p:bldP spid="23684" grpId="0"/>
      <p:bldP spid="23685" grpId="0"/>
      <p:bldP spid="23686" grpId="0"/>
      <p:bldP spid="23687" grpId="0"/>
      <p:bldP spid="23688" grpId="0"/>
      <p:bldP spid="23689" grpId="0"/>
      <p:bldP spid="23690" grpId="0"/>
      <p:bldP spid="23691" grpId="0"/>
      <p:bldP spid="23692" grpId="0" animBg="1"/>
      <p:bldP spid="23693" grpId="0"/>
      <p:bldP spid="23695" grpId="0"/>
      <p:bldP spid="23696" grpId="0"/>
      <p:bldP spid="23697" grpId="0"/>
      <p:bldP spid="23698" grpId="0"/>
      <p:bldP spid="23703" grpId="0"/>
      <p:bldP spid="23705" grpId="0"/>
      <p:bldP spid="23706" grpId="0"/>
      <p:bldP spid="23707" grpId="0"/>
      <p:bldP spid="23708" grpId="0"/>
      <p:bldP spid="23709" grpId="0"/>
      <p:bldP spid="23710" grpId="0"/>
      <p:bldP spid="23714" grpId="0"/>
      <p:bldP spid="23715" grpId="0" animBg="1"/>
      <p:bldP spid="23716" grpId="0" animBg="1"/>
      <p:bldP spid="23717" grpId="0"/>
      <p:bldP spid="23718" grpId="0"/>
      <p:bldP spid="23719" grpId="0"/>
      <p:bldP spid="23720" grpId="0"/>
      <p:bldP spid="23721" grpId="0"/>
      <p:bldP spid="23722" grpId="0"/>
      <p:bldP spid="23723" grpId="0"/>
      <p:bldP spid="23724" grpId="0"/>
      <p:bldP spid="23725" grpId="0" animBg="1"/>
      <p:bldP spid="23726" grpId="0"/>
      <p:bldP spid="23727" grpId="0" animBg="1"/>
      <p:bldP spid="23739" grpId="0" animBg="1"/>
      <p:bldP spid="23740" grpId="0" animBg="1"/>
      <p:bldP spid="23741" grpId="0"/>
      <p:bldP spid="23742" grpId="0"/>
      <p:bldP spid="23743" grpId="0" animBg="1"/>
      <p:bldP spid="23744" grpId="0" animBg="1"/>
      <p:bldP spid="23745" grpId="0"/>
      <p:bldP spid="23746" grpId="0" animBg="1"/>
      <p:bldP spid="237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365625" cy="4525963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b="1" u="sng" dirty="0">
                <a:latin typeface="Comic Sans MS" pitchFamily="66" charset="0"/>
              </a:rPr>
              <a:t>You need to be able to recognise transformations of graphs, and sketch them</a:t>
            </a: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b="1" u="sng" dirty="0">
                <a:latin typeface="Comic Sans MS" pitchFamily="66" charset="0"/>
              </a:rPr>
              <a:t>Transformation type 4</a:t>
            </a:r>
          </a:p>
          <a:p>
            <a:pPr eaLnBrk="1" hangingPunct="1">
              <a:buFontTx/>
              <a:buNone/>
            </a:pPr>
            <a:endParaRPr lang="en-GB" altLang="en-US" sz="1600" b="1" u="sng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This stretches the graph horizontally by a factor ‘</a:t>
            </a:r>
            <a:r>
              <a:rPr lang="en-GB" altLang="en-US" sz="1600" baseline="30000" dirty="0">
                <a:latin typeface="Comic Sans MS" pitchFamily="66" charset="0"/>
              </a:rPr>
              <a:t>1</a:t>
            </a:r>
            <a:r>
              <a:rPr lang="en-GB" altLang="en-US" sz="1600" dirty="0">
                <a:latin typeface="Comic Sans MS" pitchFamily="66" charset="0"/>
              </a:rPr>
              <a:t>/</a:t>
            </a:r>
            <a:r>
              <a:rPr lang="en-GB" altLang="en-US" sz="1600" baseline="-25000" dirty="0">
                <a:latin typeface="Comic Sans MS" pitchFamily="66" charset="0"/>
              </a:rPr>
              <a:t>a</a:t>
            </a:r>
            <a:r>
              <a:rPr lang="en-GB" altLang="en-US" sz="1600" dirty="0">
                <a:latin typeface="Comic Sans MS" pitchFamily="66" charset="0"/>
              </a:rPr>
              <a:t>’</a:t>
            </a: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“Multiplying or dividing </a:t>
            </a:r>
            <a:r>
              <a:rPr lang="el-GR" altLang="en-US" sz="1600" dirty="0">
                <a:latin typeface="Comic Sans MS" pitchFamily="66" charset="0"/>
              </a:rPr>
              <a:t>θ</a:t>
            </a:r>
            <a:r>
              <a:rPr lang="en-GB" altLang="en-US" sz="1600" dirty="0">
                <a:latin typeface="Comic Sans MS" pitchFamily="66" charset="0"/>
              </a:rPr>
              <a:t> in the bracket is a horizontal stretch/squash”</a:t>
            </a:r>
            <a:endParaRPr lang="el-GR" altLang="en-US" sz="1600" b="1" u="sng" dirty="0">
              <a:latin typeface="Comic Sans MS" pitchFamily="66" charset="0"/>
            </a:endParaRPr>
          </a:p>
        </p:txBody>
      </p:sp>
      <p:graphicFrame>
        <p:nvGraphicFramePr>
          <p:cNvPr id="25605" name="Object 9"/>
          <p:cNvGraphicFramePr>
            <a:graphicFrameLocks noChangeAspect="1"/>
          </p:cNvGraphicFramePr>
          <p:nvPr>
            <p:extLst/>
          </p:nvPr>
        </p:nvGraphicFramePr>
        <p:xfrm>
          <a:off x="400050" y="2924175"/>
          <a:ext cx="1036638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" name="Equation" r:id="rId3" imgW="571252" imgH="203112" progId="Equation.DSMT4">
                  <p:embed/>
                </p:oleObj>
              </mc:Choice>
              <mc:Fallback>
                <p:oleObj name="Equation" r:id="rId3" imgW="571252" imgH="203112" progId="Equation.DSMT4">
                  <p:embed/>
                  <p:pic>
                    <p:nvPicPr>
                      <p:cNvPr id="2560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2924175"/>
                        <a:ext cx="1036638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6" name="Object 10"/>
          <p:cNvGraphicFramePr>
            <a:graphicFrameLocks noChangeAspect="1"/>
          </p:cNvGraphicFramePr>
          <p:nvPr>
            <p:extLst/>
          </p:nvPr>
        </p:nvGraphicFramePr>
        <p:xfrm>
          <a:off x="2201863" y="2924175"/>
          <a:ext cx="13366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" name="Equation" r:id="rId5" imgW="736600" imgH="203200" progId="Equation.DSMT4">
                  <p:embed/>
                </p:oleObj>
              </mc:Choice>
              <mc:Fallback>
                <p:oleObj name="Equation" r:id="rId5" imgW="736600" imgH="203200" progId="Equation.DSMT4">
                  <p:embed/>
                  <p:pic>
                    <p:nvPicPr>
                      <p:cNvPr id="2560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1863" y="2924175"/>
                        <a:ext cx="133667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Line 11"/>
          <p:cNvSpPr>
            <a:spLocks noChangeShapeType="1"/>
          </p:cNvSpPr>
          <p:nvPr/>
        </p:nvSpPr>
        <p:spPr bwMode="auto">
          <a:xfrm>
            <a:off x="1543050" y="3076575"/>
            <a:ext cx="457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608" name="Rectangle 12"/>
          <p:cNvSpPr>
            <a:spLocks noChangeArrowheads="1"/>
          </p:cNvSpPr>
          <p:nvPr/>
        </p:nvSpPr>
        <p:spPr bwMode="auto">
          <a:xfrm>
            <a:off x="7510463" y="26114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609" name="Rectangle 13"/>
          <p:cNvSpPr>
            <a:spLocks noChangeArrowheads="1"/>
          </p:cNvSpPr>
          <p:nvPr/>
        </p:nvSpPr>
        <p:spPr bwMode="auto">
          <a:xfrm>
            <a:off x="7510463" y="15478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610" name="Rectangle 14"/>
          <p:cNvSpPr>
            <a:spLocks noChangeArrowheads="1"/>
          </p:cNvSpPr>
          <p:nvPr/>
        </p:nvSpPr>
        <p:spPr bwMode="auto">
          <a:xfrm>
            <a:off x="7820025" y="261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611" name="Rectangle 15"/>
          <p:cNvSpPr>
            <a:spLocks noChangeArrowheads="1"/>
          </p:cNvSpPr>
          <p:nvPr/>
        </p:nvSpPr>
        <p:spPr bwMode="auto">
          <a:xfrm>
            <a:off x="7199313" y="261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612" name="Rectangle 16"/>
          <p:cNvSpPr>
            <a:spLocks noChangeArrowheads="1"/>
          </p:cNvSpPr>
          <p:nvPr/>
        </p:nvSpPr>
        <p:spPr bwMode="auto">
          <a:xfrm>
            <a:off x="6889750" y="261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613" name="Rectangle 17"/>
          <p:cNvSpPr>
            <a:spLocks noChangeArrowheads="1"/>
          </p:cNvSpPr>
          <p:nvPr/>
        </p:nvSpPr>
        <p:spPr bwMode="auto">
          <a:xfrm>
            <a:off x="6578600" y="261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614" name="Rectangle 18"/>
          <p:cNvSpPr>
            <a:spLocks noChangeArrowheads="1"/>
          </p:cNvSpPr>
          <p:nvPr/>
        </p:nvSpPr>
        <p:spPr bwMode="auto">
          <a:xfrm>
            <a:off x="6269038" y="26114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615" name="Rectangle 19"/>
          <p:cNvSpPr>
            <a:spLocks noChangeArrowheads="1"/>
          </p:cNvSpPr>
          <p:nvPr/>
        </p:nvSpPr>
        <p:spPr bwMode="auto">
          <a:xfrm>
            <a:off x="5957888" y="261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616" name="Rectangle 20"/>
          <p:cNvSpPr>
            <a:spLocks noChangeArrowheads="1"/>
          </p:cNvSpPr>
          <p:nvPr/>
        </p:nvSpPr>
        <p:spPr bwMode="auto">
          <a:xfrm>
            <a:off x="5648325" y="261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617" name="Rectangle 21"/>
          <p:cNvSpPr>
            <a:spLocks noChangeArrowheads="1"/>
          </p:cNvSpPr>
          <p:nvPr/>
        </p:nvSpPr>
        <p:spPr bwMode="auto">
          <a:xfrm>
            <a:off x="5648325" y="23987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618" name="Rectangle 22"/>
          <p:cNvSpPr>
            <a:spLocks noChangeArrowheads="1"/>
          </p:cNvSpPr>
          <p:nvPr/>
        </p:nvSpPr>
        <p:spPr bwMode="auto">
          <a:xfrm>
            <a:off x="5648325" y="218598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619" name="Rectangle 23"/>
          <p:cNvSpPr>
            <a:spLocks noChangeArrowheads="1"/>
          </p:cNvSpPr>
          <p:nvPr/>
        </p:nvSpPr>
        <p:spPr bwMode="auto">
          <a:xfrm>
            <a:off x="5648325" y="197326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620" name="Rectangle 24"/>
          <p:cNvSpPr>
            <a:spLocks noChangeArrowheads="1"/>
          </p:cNvSpPr>
          <p:nvPr/>
        </p:nvSpPr>
        <p:spPr bwMode="auto">
          <a:xfrm>
            <a:off x="5648325" y="17605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621" name="Rectangle 25"/>
          <p:cNvSpPr>
            <a:spLocks noChangeArrowheads="1"/>
          </p:cNvSpPr>
          <p:nvPr/>
        </p:nvSpPr>
        <p:spPr bwMode="auto">
          <a:xfrm>
            <a:off x="7820025" y="154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622" name="Rectangle 26"/>
          <p:cNvSpPr>
            <a:spLocks noChangeArrowheads="1"/>
          </p:cNvSpPr>
          <p:nvPr/>
        </p:nvSpPr>
        <p:spPr bwMode="auto">
          <a:xfrm>
            <a:off x="7199313" y="154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623" name="Rectangle 27"/>
          <p:cNvSpPr>
            <a:spLocks noChangeArrowheads="1"/>
          </p:cNvSpPr>
          <p:nvPr/>
        </p:nvSpPr>
        <p:spPr bwMode="auto">
          <a:xfrm>
            <a:off x="6889750" y="154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624" name="Rectangle 28"/>
          <p:cNvSpPr>
            <a:spLocks noChangeArrowheads="1"/>
          </p:cNvSpPr>
          <p:nvPr/>
        </p:nvSpPr>
        <p:spPr bwMode="auto">
          <a:xfrm>
            <a:off x="6578600" y="154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625" name="Rectangle 29"/>
          <p:cNvSpPr>
            <a:spLocks noChangeArrowheads="1"/>
          </p:cNvSpPr>
          <p:nvPr/>
        </p:nvSpPr>
        <p:spPr bwMode="auto">
          <a:xfrm>
            <a:off x="6269038" y="15478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626" name="Rectangle 30"/>
          <p:cNvSpPr>
            <a:spLocks noChangeArrowheads="1"/>
          </p:cNvSpPr>
          <p:nvPr/>
        </p:nvSpPr>
        <p:spPr bwMode="auto">
          <a:xfrm>
            <a:off x="5957888" y="154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627" name="Rectangle 31"/>
          <p:cNvSpPr>
            <a:spLocks noChangeArrowheads="1"/>
          </p:cNvSpPr>
          <p:nvPr/>
        </p:nvSpPr>
        <p:spPr bwMode="auto">
          <a:xfrm>
            <a:off x="5648325" y="154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628" name="Line 32"/>
          <p:cNvSpPr>
            <a:spLocks noChangeShapeType="1"/>
          </p:cNvSpPr>
          <p:nvPr/>
        </p:nvSpPr>
        <p:spPr bwMode="auto">
          <a:xfrm>
            <a:off x="5648325" y="2185988"/>
            <a:ext cx="24812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629" name="Line 33"/>
          <p:cNvSpPr>
            <a:spLocks noChangeShapeType="1"/>
          </p:cNvSpPr>
          <p:nvPr/>
        </p:nvSpPr>
        <p:spPr bwMode="auto">
          <a:xfrm>
            <a:off x="5648325" y="1547813"/>
            <a:ext cx="0" cy="12763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630" name="Text Box 34"/>
          <p:cNvSpPr txBox="1">
            <a:spLocks noChangeArrowheads="1"/>
          </p:cNvSpPr>
          <p:nvPr/>
        </p:nvSpPr>
        <p:spPr bwMode="auto">
          <a:xfrm>
            <a:off x="5397500" y="1601788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25631" name="Text Box 35"/>
          <p:cNvSpPr txBox="1">
            <a:spLocks noChangeArrowheads="1"/>
          </p:cNvSpPr>
          <p:nvPr/>
        </p:nvSpPr>
        <p:spPr bwMode="auto">
          <a:xfrm>
            <a:off x="5343525" y="2452688"/>
            <a:ext cx="377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25632" name="Text Box 36"/>
          <p:cNvSpPr txBox="1">
            <a:spLocks noChangeArrowheads="1"/>
          </p:cNvSpPr>
          <p:nvPr/>
        </p:nvSpPr>
        <p:spPr bwMode="auto">
          <a:xfrm>
            <a:off x="6086475" y="2168525"/>
            <a:ext cx="4492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90º</a:t>
            </a:r>
          </a:p>
        </p:txBody>
      </p:sp>
      <p:sp>
        <p:nvSpPr>
          <p:cNvPr id="25633" name="Text Box 37"/>
          <p:cNvSpPr txBox="1">
            <a:spLocks noChangeArrowheads="1"/>
          </p:cNvSpPr>
          <p:nvPr/>
        </p:nvSpPr>
        <p:spPr bwMode="auto">
          <a:xfrm>
            <a:off x="6669088" y="2168525"/>
            <a:ext cx="5111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180º</a:t>
            </a:r>
          </a:p>
        </p:txBody>
      </p:sp>
      <p:sp>
        <p:nvSpPr>
          <p:cNvPr id="25634" name="Text Box 38"/>
          <p:cNvSpPr txBox="1">
            <a:spLocks noChangeArrowheads="1"/>
          </p:cNvSpPr>
          <p:nvPr/>
        </p:nvSpPr>
        <p:spPr bwMode="auto">
          <a:xfrm>
            <a:off x="7285038" y="2168525"/>
            <a:ext cx="619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270º</a:t>
            </a:r>
          </a:p>
        </p:txBody>
      </p:sp>
      <p:sp>
        <p:nvSpPr>
          <p:cNvPr id="25635" name="Text Box 39"/>
          <p:cNvSpPr txBox="1">
            <a:spLocks noChangeArrowheads="1"/>
          </p:cNvSpPr>
          <p:nvPr/>
        </p:nvSpPr>
        <p:spPr bwMode="auto">
          <a:xfrm>
            <a:off x="7916863" y="2166938"/>
            <a:ext cx="619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360º</a:t>
            </a:r>
          </a:p>
        </p:txBody>
      </p:sp>
      <p:sp>
        <p:nvSpPr>
          <p:cNvPr id="25636" name="Text Box 40"/>
          <p:cNvSpPr txBox="1">
            <a:spLocks noChangeArrowheads="1"/>
          </p:cNvSpPr>
          <p:nvPr/>
        </p:nvSpPr>
        <p:spPr bwMode="auto">
          <a:xfrm>
            <a:off x="5505450" y="1243013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y</a:t>
            </a:r>
          </a:p>
        </p:txBody>
      </p:sp>
      <p:sp>
        <p:nvSpPr>
          <p:cNvPr id="25637" name="Text Box 41"/>
          <p:cNvSpPr txBox="1">
            <a:spLocks noChangeArrowheads="1"/>
          </p:cNvSpPr>
          <p:nvPr/>
        </p:nvSpPr>
        <p:spPr bwMode="auto">
          <a:xfrm>
            <a:off x="8042275" y="2003425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25638" name="Text Box 42"/>
          <p:cNvSpPr txBox="1">
            <a:spLocks noChangeArrowheads="1"/>
          </p:cNvSpPr>
          <p:nvPr/>
        </p:nvSpPr>
        <p:spPr bwMode="auto">
          <a:xfrm>
            <a:off x="7239000" y="1295400"/>
            <a:ext cx="931863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 = sin</a:t>
            </a:r>
            <a:r>
              <a:rPr lang="el-GR" altLang="en-US" sz="1600">
                <a:latin typeface="Comic Sans MS" pitchFamily="66" charset="0"/>
              </a:rPr>
              <a:t>θ</a:t>
            </a:r>
          </a:p>
        </p:txBody>
      </p:sp>
      <p:sp>
        <p:nvSpPr>
          <p:cNvPr id="25639" name="Text Box 43"/>
          <p:cNvSpPr txBox="1">
            <a:spLocks noChangeArrowheads="1"/>
          </p:cNvSpPr>
          <p:nvPr/>
        </p:nvSpPr>
        <p:spPr bwMode="auto">
          <a:xfrm>
            <a:off x="5397500" y="2022475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sp>
        <p:nvSpPr>
          <p:cNvPr id="25640" name="Freeform 44"/>
          <p:cNvSpPr>
            <a:spLocks/>
          </p:cNvSpPr>
          <p:nvPr/>
        </p:nvSpPr>
        <p:spPr bwMode="auto">
          <a:xfrm>
            <a:off x="5638800" y="1752600"/>
            <a:ext cx="2484438" cy="852488"/>
          </a:xfrm>
          <a:custGeom>
            <a:avLst/>
            <a:gdLst>
              <a:gd name="T0" fmla="*/ 0 w 1565"/>
              <a:gd name="T1" fmla="*/ 2147483647 h 537"/>
              <a:gd name="T2" fmla="*/ 2147483647 w 1565"/>
              <a:gd name="T3" fmla="*/ 2147483647 h 537"/>
              <a:gd name="T4" fmla="*/ 2147483647 w 1565"/>
              <a:gd name="T5" fmla="*/ 2147483647 h 537"/>
              <a:gd name="T6" fmla="*/ 2147483647 w 1565"/>
              <a:gd name="T7" fmla="*/ 2147483647 h 537"/>
              <a:gd name="T8" fmla="*/ 2147483647 w 1565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65" h="537">
                <a:moveTo>
                  <a:pt x="0" y="278"/>
                </a:moveTo>
                <a:cubicBezTo>
                  <a:pt x="132" y="140"/>
                  <a:pt x="265" y="2"/>
                  <a:pt x="396" y="1"/>
                </a:cubicBezTo>
                <a:cubicBezTo>
                  <a:pt x="527" y="0"/>
                  <a:pt x="655" y="183"/>
                  <a:pt x="785" y="272"/>
                </a:cubicBezTo>
                <a:cubicBezTo>
                  <a:pt x="915" y="361"/>
                  <a:pt x="1045" y="537"/>
                  <a:pt x="1175" y="537"/>
                </a:cubicBezTo>
                <a:cubicBezTo>
                  <a:pt x="1305" y="537"/>
                  <a:pt x="1435" y="404"/>
                  <a:pt x="1565" y="272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25645" name="Object 45"/>
          <p:cNvGraphicFramePr>
            <a:graphicFrameLocks noChangeAspect="1"/>
          </p:cNvGraphicFramePr>
          <p:nvPr>
            <p:extLst/>
          </p:nvPr>
        </p:nvGraphicFramePr>
        <p:xfrm>
          <a:off x="314325" y="4019550"/>
          <a:ext cx="13366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4" name="Equation" r:id="rId7" imgW="736600" imgH="203200" progId="Equation.DSMT4">
                  <p:embed/>
                </p:oleObj>
              </mc:Choice>
              <mc:Fallback>
                <p:oleObj name="Equation" r:id="rId7" imgW="736600" imgH="203200" progId="Equation.DSMT4">
                  <p:embed/>
                  <p:pic>
                    <p:nvPicPr>
                      <p:cNvPr id="25645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" y="4019550"/>
                        <a:ext cx="133667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46" name="Object 46"/>
          <p:cNvGraphicFramePr>
            <a:graphicFrameLocks noChangeAspect="1"/>
          </p:cNvGraphicFramePr>
          <p:nvPr>
            <p:extLst/>
          </p:nvPr>
        </p:nvGraphicFramePr>
        <p:xfrm>
          <a:off x="314325" y="4476750"/>
          <a:ext cx="1360488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Equation" r:id="rId9" imgW="748975" imgH="431613" progId="Equation.DSMT4">
                  <p:embed/>
                </p:oleObj>
              </mc:Choice>
              <mc:Fallback>
                <p:oleObj name="Equation" r:id="rId9" imgW="748975" imgH="431613" progId="Equation.DSMT4">
                  <p:embed/>
                  <p:pic>
                    <p:nvPicPr>
                      <p:cNvPr id="25646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" y="4476750"/>
                        <a:ext cx="1360488" cy="782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93" name="Line 93"/>
          <p:cNvSpPr>
            <a:spLocks noChangeShapeType="1"/>
          </p:cNvSpPr>
          <p:nvPr/>
        </p:nvSpPr>
        <p:spPr bwMode="auto">
          <a:xfrm>
            <a:off x="2066925" y="4171950"/>
            <a:ext cx="461963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694" name="Text Box 94"/>
          <p:cNvSpPr txBox="1">
            <a:spLocks noChangeArrowheads="1"/>
          </p:cNvSpPr>
          <p:nvPr/>
        </p:nvSpPr>
        <p:spPr bwMode="auto">
          <a:xfrm>
            <a:off x="2524125" y="3867150"/>
            <a:ext cx="2743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Same set of y values, for half the </a:t>
            </a:r>
            <a:r>
              <a:rPr lang="el-GR" altLang="en-US" sz="16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 values</a:t>
            </a:r>
            <a:endParaRPr lang="el-GR" altLang="en-US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695" name="Text Box 95"/>
          <p:cNvSpPr txBox="1">
            <a:spLocks noChangeArrowheads="1"/>
          </p:cNvSpPr>
          <p:nvPr/>
        </p:nvSpPr>
        <p:spPr bwMode="auto">
          <a:xfrm>
            <a:off x="2524125" y="4629150"/>
            <a:ext cx="2819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Same set of y values, for triple the </a:t>
            </a:r>
            <a:r>
              <a:rPr lang="el-GR" altLang="en-US" sz="16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values</a:t>
            </a:r>
            <a:endParaRPr lang="el-GR" altLang="en-US" sz="16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696" name="Line 96"/>
          <p:cNvSpPr>
            <a:spLocks noChangeShapeType="1"/>
          </p:cNvSpPr>
          <p:nvPr/>
        </p:nvSpPr>
        <p:spPr bwMode="auto">
          <a:xfrm>
            <a:off x="2066925" y="4857750"/>
            <a:ext cx="461963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701" name="Rectangle 101"/>
          <p:cNvSpPr>
            <a:spLocks noChangeArrowheads="1"/>
          </p:cNvSpPr>
          <p:nvPr/>
        </p:nvSpPr>
        <p:spPr bwMode="auto">
          <a:xfrm>
            <a:off x="7510463" y="44402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02" name="Rectangle 102"/>
          <p:cNvSpPr>
            <a:spLocks noChangeArrowheads="1"/>
          </p:cNvSpPr>
          <p:nvPr/>
        </p:nvSpPr>
        <p:spPr bwMode="auto">
          <a:xfrm>
            <a:off x="7510463" y="33766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03" name="Rectangle 103"/>
          <p:cNvSpPr>
            <a:spLocks noChangeArrowheads="1"/>
          </p:cNvSpPr>
          <p:nvPr/>
        </p:nvSpPr>
        <p:spPr bwMode="auto">
          <a:xfrm>
            <a:off x="7820025" y="44402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04" name="Rectangle 104"/>
          <p:cNvSpPr>
            <a:spLocks noChangeArrowheads="1"/>
          </p:cNvSpPr>
          <p:nvPr/>
        </p:nvSpPr>
        <p:spPr bwMode="auto">
          <a:xfrm>
            <a:off x="7199313" y="44402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05" name="Rectangle 105"/>
          <p:cNvSpPr>
            <a:spLocks noChangeArrowheads="1"/>
          </p:cNvSpPr>
          <p:nvPr/>
        </p:nvSpPr>
        <p:spPr bwMode="auto">
          <a:xfrm>
            <a:off x="6889750" y="44402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06" name="Rectangle 106"/>
          <p:cNvSpPr>
            <a:spLocks noChangeArrowheads="1"/>
          </p:cNvSpPr>
          <p:nvPr/>
        </p:nvSpPr>
        <p:spPr bwMode="auto">
          <a:xfrm>
            <a:off x="6578600" y="44402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07" name="Rectangle 107"/>
          <p:cNvSpPr>
            <a:spLocks noChangeArrowheads="1"/>
          </p:cNvSpPr>
          <p:nvPr/>
        </p:nvSpPr>
        <p:spPr bwMode="auto">
          <a:xfrm>
            <a:off x="6269038" y="44402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08" name="Rectangle 108"/>
          <p:cNvSpPr>
            <a:spLocks noChangeArrowheads="1"/>
          </p:cNvSpPr>
          <p:nvPr/>
        </p:nvSpPr>
        <p:spPr bwMode="auto">
          <a:xfrm>
            <a:off x="5957888" y="44402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09" name="Rectangle 109"/>
          <p:cNvSpPr>
            <a:spLocks noChangeArrowheads="1"/>
          </p:cNvSpPr>
          <p:nvPr/>
        </p:nvSpPr>
        <p:spPr bwMode="auto">
          <a:xfrm>
            <a:off x="5648325" y="44402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10" name="Rectangle 110"/>
          <p:cNvSpPr>
            <a:spLocks noChangeArrowheads="1"/>
          </p:cNvSpPr>
          <p:nvPr/>
        </p:nvSpPr>
        <p:spPr bwMode="auto">
          <a:xfrm>
            <a:off x="5648325" y="42275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11" name="Rectangle 111"/>
          <p:cNvSpPr>
            <a:spLocks noChangeArrowheads="1"/>
          </p:cNvSpPr>
          <p:nvPr/>
        </p:nvSpPr>
        <p:spPr bwMode="auto">
          <a:xfrm>
            <a:off x="5648325" y="401478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12" name="Rectangle 112"/>
          <p:cNvSpPr>
            <a:spLocks noChangeArrowheads="1"/>
          </p:cNvSpPr>
          <p:nvPr/>
        </p:nvSpPr>
        <p:spPr bwMode="auto">
          <a:xfrm>
            <a:off x="5648325" y="380206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13" name="Rectangle 113"/>
          <p:cNvSpPr>
            <a:spLocks noChangeArrowheads="1"/>
          </p:cNvSpPr>
          <p:nvPr/>
        </p:nvSpPr>
        <p:spPr bwMode="auto">
          <a:xfrm>
            <a:off x="5648325" y="35893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14" name="Rectangle 114"/>
          <p:cNvSpPr>
            <a:spLocks noChangeArrowheads="1"/>
          </p:cNvSpPr>
          <p:nvPr/>
        </p:nvSpPr>
        <p:spPr bwMode="auto">
          <a:xfrm>
            <a:off x="7820025" y="33766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15" name="Rectangle 115"/>
          <p:cNvSpPr>
            <a:spLocks noChangeArrowheads="1"/>
          </p:cNvSpPr>
          <p:nvPr/>
        </p:nvSpPr>
        <p:spPr bwMode="auto">
          <a:xfrm>
            <a:off x="7199313" y="33766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16" name="Rectangle 116"/>
          <p:cNvSpPr>
            <a:spLocks noChangeArrowheads="1"/>
          </p:cNvSpPr>
          <p:nvPr/>
        </p:nvSpPr>
        <p:spPr bwMode="auto">
          <a:xfrm>
            <a:off x="6889750" y="33766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17" name="Rectangle 117"/>
          <p:cNvSpPr>
            <a:spLocks noChangeArrowheads="1"/>
          </p:cNvSpPr>
          <p:nvPr/>
        </p:nvSpPr>
        <p:spPr bwMode="auto">
          <a:xfrm>
            <a:off x="6578600" y="33766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18" name="Rectangle 118"/>
          <p:cNvSpPr>
            <a:spLocks noChangeArrowheads="1"/>
          </p:cNvSpPr>
          <p:nvPr/>
        </p:nvSpPr>
        <p:spPr bwMode="auto">
          <a:xfrm>
            <a:off x="6269038" y="33766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19" name="Rectangle 119"/>
          <p:cNvSpPr>
            <a:spLocks noChangeArrowheads="1"/>
          </p:cNvSpPr>
          <p:nvPr/>
        </p:nvSpPr>
        <p:spPr bwMode="auto">
          <a:xfrm>
            <a:off x="5957888" y="33766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20" name="Rectangle 120"/>
          <p:cNvSpPr>
            <a:spLocks noChangeArrowheads="1"/>
          </p:cNvSpPr>
          <p:nvPr/>
        </p:nvSpPr>
        <p:spPr bwMode="auto">
          <a:xfrm>
            <a:off x="5648325" y="33766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21" name="Line 121"/>
          <p:cNvSpPr>
            <a:spLocks noChangeShapeType="1"/>
          </p:cNvSpPr>
          <p:nvPr/>
        </p:nvSpPr>
        <p:spPr bwMode="auto">
          <a:xfrm>
            <a:off x="5648325" y="4014788"/>
            <a:ext cx="25685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722" name="Line 122"/>
          <p:cNvSpPr>
            <a:spLocks noChangeShapeType="1"/>
          </p:cNvSpPr>
          <p:nvPr/>
        </p:nvSpPr>
        <p:spPr bwMode="auto">
          <a:xfrm>
            <a:off x="5648325" y="3376613"/>
            <a:ext cx="0" cy="12763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723" name="Text Box 123"/>
          <p:cNvSpPr txBox="1">
            <a:spLocks noChangeArrowheads="1"/>
          </p:cNvSpPr>
          <p:nvPr/>
        </p:nvSpPr>
        <p:spPr bwMode="auto">
          <a:xfrm>
            <a:off x="5397500" y="3430588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25724" name="Text Box 124"/>
          <p:cNvSpPr txBox="1">
            <a:spLocks noChangeArrowheads="1"/>
          </p:cNvSpPr>
          <p:nvPr/>
        </p:nvSpPr>
        <p:spPr bwMode="auto">
          <a:xfrm>
            <a:off x="5343525" y="4281488"/>
            <a:ext cx="377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25725" name="Text Box 125"/>
          <p:cNvSpPr txBox="1">
            <a:spLocks noChangeArrowheads="1"/>
          </p:cNvSpPr>
          <p:nvPr/>
        </p:nvSpPr>
        <p:spPr bwMode="auto">
          <a:xfrm>
            <a:off x="6086475" y="3997325"/>
            <a:ext cx="4492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90º</a:t>
            </a:r>
          </a:p>
        </p:txBody>
      </p:sp>
      <p:sp>
        <p:nvSpPr>
          <p:cNvPr id="25726" name="Text Box 126"/>
          <p:cNvSpPr txBox="1">
            <a:spLocks noChangeArrowheads="1"/>
          </p:cNvSpPr>
          <p:nvPr/>
        </p:nvSpPr>
        <p:spPr bwMode="auto">
          <a:xfrm>
            <a:off x="6669088" y="3997325"/>
            <a:ext cx="5111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180º</a:t>
            </a:r>
          </a:p>
        </p:txBody>
      </p:sp>
      <p:sp>
        <p:nvSpPr>
          <p:cNvPr id="25727" name="Text Box 127"/>
          <p:cNvSpPr txBox="1">
            <a:spLocks noChangeArrowheads="1"/>
          </p:cNvSpPr>
          <p:nvPr/>
        </p:nvSpPr>
        <p:spPr bwMode="auto">
          <a:xfrm>
            <a:off x="7285038" y="3997325"/>
            <a:ext cx="619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270º</a:t>
            </a:r>
          </a:p>
        </p:txBody>
      </p:sp>
      <p:sp>
        <p:nvSpPr>
          <p:cNvPr id="25729" name="Text Box 129"/>
          <p:cNvSpPr txBox="1">
            <a:spLocks noChangeArrowheads="1"/>
          </p:cNvSpPr>
          <p:nvPr/>
        </p:nvSpPr>
        <p:spPr bwMode="auto">
          <a:xfrm>
            <a:off x="5505450" y="3071813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y</a:t>
            </a:r>
          </a:p>
        </p:txBody>
      </p:sp>
      <p:sp>
        <p:nvSpPr>
          <p:cNvPr id="25730" name="Text Box 130"/>
          <p:cNvSpPr txBox="1">
            <a:spLocks noChangeArrowheads="1"/>
          </p:cNvSpPr>
          <p:nvPr/>
        </p:nvSpPr>
        <p:spPr bwMode="auto">
          <a:xfrm>
            <a:off x="8137525" y="3810000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25731" name="Text Box 131"/>
          <p:cNvSpPr txBox="1">
            <a:spLocks noChangeArrowheads="1"/>
          </p:cNvSpPr>
          <p:nvPr/>
        </p:nvSpPr>
        <p:spPr bwMode="auto">
          <a:xfrm>
            <a:off x="7239000" y="3124200"/>
            <a:ext cx="10668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 = sin2</a:t>
            </a:r>
            <a:r>
              <a:rPr lang="el-GR" altLang="en-US" sz="1600">
                <a:latin typeface="Comic Sans MS" pitchFamily="66" charset="0"/>
              </a:rPr>
              <a:t>θ</a:t>
            </a:r>
          </a:p>
        </p:txBody>
      </p:sp>
      <p:sp>
        <p:nvSpPr>
          <p:cNvPr id="25732" name="Text Box 132"/>
          <p:cNvSpPr txBox="1">
            <a:spLocks noChangeArrowheads="1"/>
          </p:cNvSpPr>
          <p:nvPr/>
        </p:nvSpPr>
        <p:spPr bwMode="auto">
          <a:xfrm>
            <a:off x="5397500" y="3851275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sp>
        <p:nvSpPr>
          <p:cNvPr id="25733" name="Freeform 133"/>
          <p:cNvSpPr>
            <a:spLocks/>
          </p:cNvSpPr>
          <p:nvPr/>
        </p:nvSpPr>
        <p:spPr bwMode="auto">
          <a:xfrm>
            <a:off x="5638800" y="3581400"/>
            <a:ext cx="1295400" cy="852488"/>
          </a:xfrm>
          <a:custGeom>
            <a:avLst/>
            <a:gdLst>
              <a:gd name="T0" fmla="*/ 0 w 1565"/>
              <a:gd name="T1" fmla="*/ 2147483647 h 537"/>
              <a:gd name="T2" fmla="*/ 2147483647 w 1565"/>
              <a:gd name="T3" fmla="*/ 2147483647 h 537"/>
              <a:gd name="T4" fmla="*/ 2147483647 w 1565"/>
              <a:gd name="T5" fmla="*/ 2147483647 h 537"/>
              <a:gd name="T6" fmla="*/ 2147483647 w 1565"/>
              <a:gd name="T7" fmla="*/ 2147483647 h 537"/>
              <a:gd name="T8" fmla="*/ 2147483647 w 1565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65" h="537">
                <a:moveTo>
                  <a:pt x="0" y="278"/>
                </a:moveTo>
                <a:cubicBezTo>
                  <a:pt x="132" y="140"/>
                  <a:pt x="265" y="2"/>
                  <a:pt x="396" y="1"/>
                </a:cubicBezTo>
                <a:cubicBezTo>
                  <a:pt x="527" y="0"/>
                  <a:pt x="655" y="183"/>
                  <a:pt x="785" y="272"/>
                </a:cubicBezTo>
                <a:cubicBezTo>
                  <a:pt x="915" y="361"/>
                  <a:pt x="1045" y="537"/>
                  <a:pt x="1175" y="537"/>
                </a:cubicBezTo>
                <a:cubicBezTo>
                  <a:pt x="1305" y="537"/>
                  <a:pt x="1435" y="404"/>
                  <a:pt x="1565" y="272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734" name="Freeform 134"/>
          <p:cNvSpPr>
            <a:spLocks/>
          </p:cNvSpPr>
          <p:nvPr/>
        </p:nvSpPr>
        <p:spPr bwMode="auto">
          <a:xfrm>
            <a:off x="6934200" y="3581400"/>
            <a:ext cx="1295400" cy="852488"/>
          </a:xfrm>
          <a:custGeom>
            <a:avLst/>
            <a:gdLst>
              <a:gd name="T0" fmla="*/ 0 w 1565"/>
              <a:gd name="T1" fmla="*/ 2147483647 h 537"/>
              <a:gd name="T2" fmla="*/ 2147483647 w 1565"/>
              <a:gd name="T3" fmla="*/ 2147483647 h 537"/>
              <a:gd name="T4" fmla="*/ 2147483647 w 1565"/>
              <a:gd name="T5" fmla="*/ 2147483647 h 537"/>
              <a:gd name="T6" fmla="*/ 2147483647 w 1565"/>
              <a:gd name="T7" fmla="*/ 2147483647 h 537"/>
              <a:gd name="T8" fmla="*/ 2147483647 w 1565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65" h="537">
                <a:moveTo>
                  <a:pt x="0" y="278"/>
                </a:moveTo>
                <a:cubicBezTo>
                  <a:pt x="132" y="140"/>
                  <a:pt x="265" y="2"/>
                  <a:pt x="396" y="1"/>
                </a:cubicBezTo>
                <a:cubicBezTo>
                  <a:pt x="527" y="0"/>
                  <a:pt x="655" y="183"/>
                  <a:pt x="785" y="272"/>
                </a:cubicBezTo>
                <a:cubicBezTo>
                  <a:pt x="915" y="361"/>
                  <a:pt x="1045" y="537"/>
                  <a:pt x="1175" y="537"/>
                </a:cubicBezTo>
                <a:cubicBezTo>
                  <a:pt x="1305" y="537"/>
                  <a:pt x="1435" y="404"/>
                  <a:pt x="1565" y="272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728" name="Text Box 128"/>
          <p:cNvSpPr txBox="1">
            <a:spLocks noChangeArrowheads="1"/>
          </p:cNvSpPr>
          <p:nvPr/>
        </p:nvSpPr>
        <p:spPr bwMode="auto">
          <a:xfrm>
            <a:off x="7924800" y="3997325"/>
            <a:ext cx="619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360º</a:t>
            </a:r>
          </a:p>
        </p:txBody>
      </p:sp>
      <p:sp>
        <p:nvSpPr>
          <p:cNvPr id="25736" name="Rectangle 136"/>
          <p:cNvSpPr>
            <a:spLocks noChangeArrowheads="1"/>
          </p:cNvSpPr>
          <p:nvPr/>
        </p:nvSpPr>
        <p:spPr bwMode="auto">
          <a:xfrm>
            <a:off x="7515225" y="5200650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37" name="Rectangle 137"/>
          <p:cNvSpPr>
            <a:spLocks noChangeArrowheads="1"/>
          </p:cNvSpPr>
          <p:nvPr/>
        </p:nvSpPr>
        <p:spPr bwMode="auto">
          <a:xfrm>
            <a:off x="7824788" y="6264275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43" name="Rectangle 143"/>
          <p:cNvSpPr>
            <a:spLocks noChangeArrowheads="1"/>
          </p:cNvSpPr>
          <p:nvPr/>
        </p:nvSpPr>
        <p:spPr bwMode="auto">
          <a:xfrm>
            <a:off x="5653088" y="6264275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44" name="Rectangle 144"/>
          <p:cNvSpPr>
            <a:spLocks noChangeArrowheads="1"/>
          </p:cNvSpPr>
          <p:nvPr/>
        </p:nvSpPr>
        <p:spPr bwMode="auto">
          <a:xfrm>
            <a:off x="5653088" y="6051550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45" name="Rectangle 145"/>
          <p:cNvSpPr>
            <a:spLocks noChangeArrowheads="1"/>
          </p:cNvSpPr>
          <p:nvPr/>
        </p:nvSpPr>
        <p:spPr bwMode="auto">
          <a:xfrm>
            <a:off x="5653088" y="5838825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46" name="Rectangle 146"/>
          <p:cNvSpPr>
            <a:spLocks noChangeArrowheads="1"/>
          </p:cNvSpPr>
          <p:nvPr/>
        </p:nvSpPr>
        <p:spPr bwMode="auto">
          <a:xfrm>
            <a:off x="5653088" y="5626100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47" name="Rectangle 147"/>
          <p:cNvSpPr>
            <a:spLocks noChangeArrowheads="1"/>
          </p:cNvSpPr>
          <p:nvPr/>
        </p:nvSpPr>
        <p:spPr bwMode="auto">
          <a:xfrm>
            <a:off x="5653088" y="5413375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48" name="Rectangle 148"/>
          <p:cNvSpPr>
            <a:spLocks noChangeArrowheads="1"/>
          </p:cNvSpPr>
          <p:nvPr/>
        </p:nvSpPr>
        <p:spPr bwMode="auto">
          <a:xfrm>
            <a:off x="7824788" y="5200650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49" name="Rectangle 149"/>
          <p:cNvSpPr>
            <a:spLocks noChangeArrowheads="1"/>
          </p:cNvSpPr>
          <p:nvPr/>
        </p:nvSpPr>
        <p:spPr bwMode="auto">
          <a:xfrm>
            <a:off x="7204075" y="5200650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50" name="Rectangle 150"/>
          <p:cNvSpPr>
            <a:spLocks noChangeArrowheads="1"/>
          </p:cNvSpPr>
          <p:nvPr/>
        </p:nvSpPr>
        <p:spPr bwMode="auto">
          <a:xfrm>
            <a:off x="6894513" y="5200650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51" name="Rectangle 151"/>
          <p:cNvSpPr>
            <a:spLocks noChangeArrowheads="1"/>
          </p:cNvSpPr>
          <p:nvPr/>
        </p:nvSpPr>
        <p:spPr bwMode="auto">
          <a:xfrm>
            <a:off x="6583363" y="5200650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52" name="Rectangle 152"/>
          <p:cNvSpPr>
            <a:spLocks noChangeArrowheads="1"/>
          </p:cNvSpPr>
          <p:nvPr/>
        </p:nvSpPr>
        <p:spPr bwMode="auto">
          <a:xfrm>
            <a:off x="6273800" y="5200650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53" name="Rectangle 153"/>
          <p:cNvSpPr>
            <a:spLocks noChangeArrowheads="1"/>
          </p:cNvSpPr>
          <p:nvPr/>
        </p:nvSpPr>
        <p:spPr bwMode="auto">
          <a:xfrm>
            <a:off x="5962650" y="5200650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54" name="Rectangle 154"/>
          <p:cNvSpPr>
            <a:spLocks noChangeArrowheads="1"/>
          </p:cNvSpPr>
          <p:nvPr/>
        </p:nvSpPr>
        <p:spPr bwMode="auto">
          <a:xfrm>
            <a:off x="5653088" y="5200650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5755" name="Line 155"/>
          <p:cNvSpPr>
            <a:spLocks noChangeShapeType="1"/>
          </p:cNvSpPr>
          <p:nvPr/>
        </p:nvSpPr>
        <p:spPr bwMode="auto">
          <a:xfrm>
            <a:off x="5653088" y="5838825"/>
            <a:ext cx="24812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756" name="Line 156"/>
          <p:cNvSpPr>
            <a:spLocks noChangeShapeType="1"/>
          </p:cNvSpPr>
          <p:nvPr/>
        </p:nvSpPr>
        <p:spPr bwMode="auto">
          <a:xfrm>
            <a:off x="5653088" y="5200650"/>
            <a:ext cx="0" cy="12763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757" name="Text Box 157"/>
          <p:cNvSpPr txBox="1">
            <a:spLocks noChangeArrowheads="1"/>
          </p:cNvSpPr>
          <p:nvPr/>
        </p:nvSpPr>
        <p:spPr bwMode="auto">
          <a:xfrm>
            <a:off x="5402263" y="5254625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25758" name="Text Box 158"/>
          <p:cNvSpPr txBox="1">
            <a:spLocks noChangeArrowheads="1"/>
          </p:cNvSpPr>
          <p:nvPr/>
        </p:nvSpPr>
        <p:spPr bwMode="auto">
          <a:xfrm>
            <a:off x="5348288" y="6105525"/>
            <a:ext cx="377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25759" name="Text Box 159"/>
          <p:cNvSpPr txBox="1">
            <a:spLocks noChangeArrowheads="1"/>
          </p:cNvSpPr>
          <p:nvPr/>
        </p:nvSpPr>
        <p:spPr bwMode="auto">
          <a:xfrm>
            <a:off x="6038850" y="5821363"/>
            <a:ext cx="5461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270º</a:t>
            </a:r>
          </a:p>
        </p:txBody>
      </p:sp>
      <p:sp>
        <p:nvSpPr>
          <p:cNvPr id="25760" name="Text Box 160"/>
          <p:cNvSpPr txBox="1">
            <a:spLocks noChangeArrowheads="1"/>
          </p:cNvSpPr>
          <p:nvPr/>
        </p:nvSpPr>
        <p:spPr bwMode="auto">
          <a:xfrm>
            <a:off x="6673850" y="5821363"/>
            <a:ext cx="55403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540º</a:t>
            </a:r>
          </a:p>
        </p:txBody>
      </p:sp>
      <p:sp>
        <p:nvSpPr>
          <p:cNvPr id="25761" name="Text Box 161"/>
          <p:cNvSpPr txBox="1">
            <a:spLocks noChangeArrowheads="1"/>
          </p:cNvSpPr>
          <p:nvPr/>
        </p:nvSpPr>
        <p:spPr bwMode="auto">
          <a:xfrm>
            <a:off x="7289800" y="5821363"/>
            <a:ext cx="619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810º</a:t>
            </a:r>
          </a:p>
        </p:txBody>
      </p:sp>
      <p:sp>
        <p:nvSpPr>
          <p:cNvPr id="25763" name="Text Box 163"/>
          <p:cNvSpPr txBox="1">
            <a:spLocks noChangeArrowheads="1"/>
          </p:cNvSpPr>
          <p:nvPr/>
        </p:nvSpPr>
        <p:spPr bwMode="auto">
          <a:xfrm>
            <a:off x="5510213" y="4895850"/>
            <a:ext cx="2873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y</a:t>
            </a:r>
          </a:p>
        </p:txBody>
      </p:sp>
      <p:sp>
        <p:nvSpPr>
          <p:cNvPr id="25764" name="Text Box 164"/>
          <p:cNvSpPr txBox="1">
            <a:spLocks noChangeArrowheads="1"/>
          </p:cNvSpPr>
          <p:nvPr/>
        </p:nvSpPr>
        <p:spPr bwMode="auto">
          <a:xfrm>
            <a:off x="8047038" y="5656263"/>
            <a:ext cx="2873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25765" name="Text Box 165"/>
          <p:cNvSpPr txBox="1">
            <a:spLocks noChangeArrowheads="1"/>
          </p:cNvSpPr>
          <p:nvPr/>
        </p:nvSpPr>
        <p:spPr bwMode="auto">
          <a:xfrm>
            <a:off x="7243763" y="4948238"/>
            <a:ext cx="131445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 = sin(</a:t>
            </a:r>
            <a:r>
              <a:rPr lang="el-GR" altLang="en-US" sz="1600" baseline="30000">
                <a:latin typeface="Comic Sans MS" pitchFamily="66" charset="0"/>
              </a:rPr>
              <a:t>θ</a:t>
            </a:r>
            <a:r>
              <a:rPr lang="en-GB" altLang="en-US" sz="1600">
                <a:latin typeface="Comic Sans MS" pitchFamily="66" charset="0"/>
              </a:rPr>
              <a:t>/</a:t>
            </a:r>
            <a:r>
              <a:rPr lang="en-GB" altLang="en-US" sz="1600" baseline="-25000">
                <a:latin typeface="Comic Sans MS" pitchFamily="66" charset="0"/>
              </a:rPr>
              <a:t>3</a:t>
            </a:r>
            <a:r>
              <a:rPr lang="en-GB" altLang="en-US" sz="1600">
                <a:latin typeface="Comic Sans MS" pitchFamily="66" charset="0"/>
              </a:rPr>
              <a:t>)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25766" name="Text Box 166"/>
          <p:cNvSpPr txBox="1">
            <a:spLocks noChangeArrowheads="1"/>
          </p:cNvSpPr>
          <p:nvPr/>
        </p:nvSpPr>
        <p:spPr bwMode="auto">
          <a:xfrm>
            <a:off x="5402263" y="5675313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sp>
        <p:nvSpPr>
          <p:cNvPr id="25767" name="Freeform 167"/>
          <p:cNvSpPr>
            <a:spLocks/>
          </p:cNvSpPr>
          <p:nvPr/>
        </p:nvSpPr>
        <p:spPr bwMode="auto">
          <a:xfrm>
            <a:off x="5643563" y="5405438"/>
            <a:ext cx="2484437" cy="852487"/>
          </a:xfrm>
          <a:custGeom>
            <a:avLst/>
            <a:gdLst>
              <a:gd name="T0" fmla="*/ 0 w 1565"/>
              <a:gd name="T1" fmla="*/ 2147483647 h 537"/>
              <a:gd name="T2" fmla="*/ 2147483647 w 1565"/>
              <a:gd name="T3" fmla="*/ 2147483647 h 537"/>
              <a:gd name="T4" fmla="*/ 2147483647 w 1565"/>
              <a:gd name="T5" fmla="*/ 2147483647 h 537"/>
              <a:gd name="T6" fmla="*/ 2147483647 w 1565"/>
              <a:gd name="T7" fmla="*/ 2147483647 h 537"/>
              <a:gd name="T8" fmla="*/ 2147483647 w 1565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65" h="537">
                <a:moveTo>
                  <a:pt x="0" y="278"/>
                </a:moveTo>
                <a:cubicBezTo>
                  <a:pt x="132" y="140"/>
                  <a:pt x="265" y="2"/>
                  <a:pt x="396" y="1"/>
                </a:cubicBezTo>
                <a:cubicBezTo>
                  <a:pt x="527" y="0"/>
                  <a:pt x="655" y="183"/>
                  <a:pt x="785" y="272"/>
                </a:cubicBezTo>
                <a:cubicBezTo>
                  <a:pt x="915" y="361"/>
                  <a:pt x="1045" y="537"/>
                  <a:pt x="1175" y="537"/>
                </a:cubicBezTo>
                <a:cubicBezTo>
                  <a:pt x="1305" y="537"/>
                  <a:pt x="1435" y="404"/>
                  <a:pt x="1565" y="272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762" name="Text Box 162"/>
          <p:cNvSpPr txBox="1">
            <a:spLocks noChangeArrowheads="1"/>
          </p:cNvSpPr>
          <p:nvPr/>
        </p:nvSpPr>
        <p:spPr bwMode="auto">
          <a:xfrm>
            <a:off x="7904163" y="5819775"/>
            <a:ext cx="619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1080º</a:t>
            </a:r>
          </a:p>
        </p:txBody>
      </p:sp>
      <p:sp>
        <p:nvSpPr>
          <p:cNvPr id="11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11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9G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771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5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5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5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5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5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5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5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5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5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5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5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5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5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5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5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5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5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5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5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5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5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5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5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5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5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5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25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5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5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5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25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5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25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25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25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25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25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25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25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25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25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25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25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25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25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25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25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25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25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25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25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25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25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25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25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25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25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25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25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25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 nodeType="clickPar">
                      <p:stCondLst>
                        <p:cond delay="indefinite"/>
                      </p:stCondLst>
                      <p:childTnLst>
                        <p:par>
                          <p:cTn id="2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25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 nodeType="clickPar">
                      <p:stCondLst>
                        <p:cond delay="indefinite"/>
                      </p:stCondLst>
                      <p:childTnLst>
                        <p:par>
                          <p:cTn id="2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256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93" grpId="0" animBg="1"/>
      <p:bldP spid="25694" grpId="0"/>
      <p:bldP spid="25695" grpId="0"/>
      <p:bldP spid="25696" grpId="0" animBg="1"/>
      <p:bldP spid="25701" grpId="0"/>
      <p:bldP spid="25702" grpId="0"/>
      <p:bldP spid="25703" grpId="0"/>
      <p:bldP spid="25704" grpId="0"/>
      <p:bldP spid="25705" grpId="0"/>
      <p:bldP spid="25706" grpId="0"/>
      <p:bldP spid="25707" grpId="0"/>
      <p:bldP spid="25708" grpId="0"/>
      <p:bldP spid="25709" grpId="0"/>
      <p:bldP spid="25710" grpId="0"/>
      <p:bldP spid="25711" grpId="0"/>
      <p:bldP spid="25712" grpId="0"/>
      <p:bldP spid="25713" grpId="0"/>
      <p:bldP spid="25714" grpId="0"/>
      <p:bldP spid="25715" grpId="0"/>
      <p:bldP spid="25716" grpId="0"/>
      <p:bldP spid="25717" grpId="0"/>
      <p:bldP spid="25718" grpId="0"/>
      <p:bldP spid="25719" grpId="0"/>
      <p:bldP spid="25720" grpId="0"/>
      <p:bldP spid="25721" grpId="0" animBg="1"/>
      <p:bldP spid="25722" grpId="0" animBg="1"/>
      <p:bldP spid="25723" grpId="0"/>
      <p:bldP spid="25724" grpId="0"/>
      <p:bldP spid="25725" grpId="0"/>
      <p:bldP spid="25726" grpId="0"/>
      <p:bldP spid="25727" grpId="0"/>
      <p:bldP spid="25729" grpId="0"/>
      <p:bldP spid="25730" grpId="0"/>
      <p:bldP spid="25731" grpId="0" animBg="1"/>
      <p:bldP spid="25732" grpId="0"/>
      <p:bldP spid="25733" grpId="0" animBg="1"/>
      <p:bldP spid="25734" grpId="0" animBg="1"/>
      <p:bldP spid="25728" grpId="0"/>
      <p:bldP spid="25736" grpId="0"/>
      <p:bldP spid="25737" grpId="0"/>
      <p:bldP spid="25743" grpId="0"/>
      <p:bldP spid="25744" grpId="0"/>
      <p:bldP spid="25745" grpId="0"/>
      <p:bldP spid="25746" grpId="0"/>
      <p:bldP spid="25747" grpId="0"/>
      <p:bldP spid="25748" grpId="0"/>
      <p:bldP spid="25749" grpId="0"/>
      <p:bldP spid="25750" grpId="0"/>
      <p:bldP spid="25751" grpId="0"/>
      <p:bldP spid="25752" grpId="0"/>
      <p:bldP spid="25753" grpId="0"/>
      <p:bldP spid="25754" grpId="0"/>
      <p:bldP spid="25755" grpId="0" animBg="1"/>
      <p:bldP spid="25756" grpId="0" animBg="1"/>
      <p:bldP spid="25757" grpId="0"/>
      <p:bldP spid="25758" grpId="0"/>
      <p:bldP spid="25759" grpId="0"/>
      <p:bldP spid="25760" grpId="0"/>
      <p:bldP spid="25761" grpId="0"/>
      <p:bldP spid="25763" grpId="0"/>
      <p:bldP spid="25764" grpId="0"/>
      <p:bldP spid="25765" grpId="0" animBg="1"/>
      <p:bldP spid="25766" grpId="0"/>
      <p:bldP spid="25767" grpId="0" animBg="1"/>
      <p:bldP spid="2576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5181600" cy="4953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000" dirty="0">
                <a:latin typeface="Comic Sans MS" pitchFamily="66" charset="0"/>
              </a:rPr>
              <a:t>	</a:t>
            </a:r>
            <a:r>
              <a:rPr lang="en-GB" altLang="en-US" sz="2000" b="1" u="sng" dirty="0">
                <a:latin typeface="Comic Sans MS" pitchFamily="66" charset="0"/>
              </a:rPr>
              <a:t>You need to be able to answer questions with unknowns in</a:t>
            </a:r>
            <a:endParaRPr lang="en-GB" altLang="en-US" sz="2000" dirty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2000" dirty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000" dirty="0">
                <a:latin typeface="Comic Sans MS" pitchFamily="66" charset="0"/>
              </a:rPr>
              <a:t>	The graph shows the Function: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2000" dirty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000" dirty="0">
                <a:latin typeface="Comic Sans MS" pitchFamily="66" charset="0"/>
              </a:rPr>
              <a:t>	f(x) = Sin</a:t>
            </a:r>
            <a:r>
              <a:rPr lang="el-GR" altLang="en-US" sz="2000" dirty="0">
                <a:latin typeface="Comic Sans MS" pitchFamily="66" charset="0"/>
              </a:rPr>
              <a:t>θ</a:t>
            </a:r>
            <a:r>
              <a:rPr lang="en-GB" altLang="en-US" sz="2000" dirty="0">
                <a:latin typeface="Comic Sans MS" pitchFamily="66" charset="0"/>
              </a:rPr>
              <a:t> + 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2000" dirty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000" dirty="0">
                <a:latin typeface="Comic Sans MS" pitchFamily="66" charset="0"/>
              </a:rPr>
              <a:t>	a) Write down the value of 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000" dirty="0">
                <a:solidFill>
                  <a:srgbClr val="FF0000"/>
                </a:solidFill>
                <a:latin typeface="Comic Sans MS" pitchFamily="66" charset="0"/>
              </a:rPr>
              <a:t>	</a:t>
            </a:r>
            <a:r>
              <a:rPr lang="en-GB" altLang="en-US" sz="2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0.5 (Graph 0.5 units higher)</a:t>
            </a:r>
            <a:endParaRPr lang="en-GB" altLang="en-US" sz="2000" dirty="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000" dirty="0">
                <a:latin typeface="Comic Sans MS" pitchFamily="66" charset="0"/>
              </a:rPr>
              <a:t>	b) What is the smallest positive value of </a:t>
            </a:r>
            <a:r>
              <a:rPr lang="el-GR" altLang="en-US" sz="2000" dirty="0">
                <a:latin typeface="Comic Sans MS" pitchFamily="66" charset="0"/>
              </a:rPr>
              <a:t>θ</a:t>
            </a:r>
            <a:r>
              <a:rPr lang="en-GB" altLang="en-US" sz="2000" dirty="0">
                <a:latin typeface="Comic Sans MS" pitchFamily="66" charset="0"/>
              </a:rPr>
              <a:t> that gives a minimum point?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000" dirty="0">
                <a:latin typeface="Comic Sans MS" pitchFamily="66" charset="0"/>
              </a:rPr>
              <a:t>	</a:t>
            </a:r>
            <a:r>
              <a:rPr lang="en-GB" altLang="en-US" sz="2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270˚</a:t>
            </a:r>
            <a:endParaRPr lang="en-GB" altLang="en-US" sz="2000" dirty="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000" dirty="0">
                <a:latin typeface="Comic Sans MS" pitchFamily="66" charset="0"/>
              </a:rPr>
              <a:t>	c) What is the value of Sin</a:t>
            </a:r>
            <a:r>
              <a:rPr lang="el-GR" altLang="en-US" sz="2000" dirty="0">
                <a:latin typeface="Comic Sans MS" pitchFamily="66" charset="0"/>
              </a:rPr>
              <a:t>θ</a:t>
            </a:r>
            <a:r>
              <a:rPr lang="en-GB" altLang="en-US" sz="2000" dirty="0">
                <a:latin typeface="Comic Sans MS" pitchFamily="66" charset="0"/>
              </a:rPr>
              <a:t> at this point?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000" dirty="0">
                <a:solidFill>
                  <a:srgbClr val="FF0000"/>
                </a:solidFill>
                <a:latin typeface="Comic Sans MS" pitchFamily="66" charset="0"/>
              </a:rPr>
              <a:t>	</a:t>
            </a:r>
            <a:r>
              <a:rPr lang="en-GB" altLang="en-US" sz="2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-0.5</a:t>
            </a:r>
            <a:endParaRPr lang="el-GR" altLang="en-US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948" name="Rectangle 108"/>
          <p:cNvSpPr>
            <a:spLocks noChangeArrowheads="1"/>
          </p:cNvSpPr>
          <p:nvPr/>
        </p:nvSpPr>
        <p:spPr bwMode="auto">
          <a:xfrm>
            <a:off x="7510463" y="26114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35949" name="Rectangle 109"/>
          <p:cNvSpPr>
            <a:spLocks noChangeArrowheads="1"/>
          </p:cNvSpPr>
          <p:nvPr/>
        </p:nvSpPr>
        <p:spPr bwMode="auto">
          <a:xfrm>
            <a:off x="7510463" y="15478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35950" name="Rectangle 110"/>
          <p:cNvSpPr>
            <a:spLocks noChangeArrowheads="1"/>
          </p:cNvSpPr>
          <p:nvPr/>
        </p:nvSpPr>
        <p:spPr bwMode="auto">
          <a:xfrm>
            <a:off x="7820025" y="261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35951" name="Rectangle 111"/>
          <p:cNvSpPr>
            <a:spLocks noChangeArrowheads="1"/>
          </p:cNvSpPr>
          <p:nvPr/>
        </p:nvSpPr>
        <p:spPr bwMode="auto">
          <a:xfrm>
            <a:off x="7199313" y="261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35952" name="Rectangle 112"/>
          <p:cNvSpPr>
            <a:spLocks noChangeArrowheads="1"/>
          </p:cNvSpPr>
          <p:nvPr/>
        </p:nvSpPr>
        <p:spPr bwMode="auto">
          <a:xfrm>
            <a:off x="6889750" y="261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35953" name="Rectangle 113"/>
          <p:cNvSpPr>
            <a:spLocks noChangeArrowheads="1"/>
          </p:cNvSpPr>
          <p:nvPr/>
        </p:nvSpPr>
        <p:spPr bwMode="auto">
          <a:xfrm>
            <a:off x="6578600" y="261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35954" name="Rectangle 114"/>
          <p:cNvSpPr>
            <a:spLocks noChangeArrowheads="1"/>
          </p:cNvSpPr>
          <p:nvPr/>
        </p:nvSpPr>
        <p:spPr bwMode="auto">
          <a:xfrm>
            <a:off x="6269038" y="26114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35955" name="Rectangle 115"/>
          <p:cNvSpPr>
            <a:spLocks noChangeArrowheads="1"/>
          </p:cNvSpPr>
          <p:nvPr/>
        </p:nvSpPr>
        <p:spPr bwMode="auto">
          <a:xfrm>
            <a:off x="5957888" y="261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35956" name="Rectangle 116"/>
          <p:cNvSpPr>
            <a:spLocks noChangeArrowheads="1"/>
          </p:cNvSpPr>
          <p:nvPr/>
        </p:nvSpPr>
        <p:spPr bwMode="auto">
          <a:xfrm>
            <a:off x="5648325" y="261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35957" name="Rectangle 117"/>
          <p:cNvSpPr>
            <a:spLocks noChangeArrowheads="1"/>
          </p:cNvSpPr>
          <p:nvPr/>
        </p:nvSpPr>
        <p:spPr bwMode="auto">
          <a:xfrm>
            <a:off x="5648325" y="23987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35958" name="Rectangle 118"/>
          <p:cNvSpPr>
            <a:spLocks noChangeArrowheads="1"/>
          </p:cNvSpPr>
          <p:nvPr/>
        </p:nvSpPr>
        <p:spPr bwMode="auto">
          <a:xfrm>
            <a:off x="5648325" y="218598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35959" name="Rectangle 119"/>
          <p:cNvSpPr>
            <a:spLocks noChangeArrowheads="1"/>
          </p:cNvSpPr>
          <p:nvPr/>
        </p:nvSpPr>
        <p:spPr bwMode="auto">
          <a:xfrm>
            <a:off x="5648325" y="197326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35960" name="Rectangle 120"/>
          <p:cNvSpPr>
            <a:spLocks noChangeArrowheads="1"/>
          </p:cNvSpPr>
          <p:nvPr/>
        </p:nvSpPr>
        <p:spPr bwMode="auto">
          <a:xfrm>
            <a:off x="5648325" y="17605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35961" name="Rectangle 121"/>
          <p:cNvSpPr>
            <a:spLocks noChangeArrowheads="1"/>
          </p:cNvSpPr>
          <p:nvPr/>
        </p:nvSpPr>
        <p:spPr bwMode="auto">
          <a:xfrm>
            <a:off x="7820025" y="154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35962" name="Rectangle 122"/>
          <p:cNvSpPr>
            <a:spLocks noChangeArrowheads="1"/>
          </p:cNvSpPr>
          <p:nvPr/>
        </p:nvSpPr>
        <p:spPr bwMode="auto">
          <a:xfrm>
            <a:off x="7199313" y="154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35963" name="Rectangle 123"/>
          <p:cNvSpPr>
            <a:spLocks noChangeArrowheads="1"/>
          </p:cNvSpPr>
          <p:nvPr/>
        </p:nvSpPr>
        <p:spPr bwMode="auto">
          <a:xfrm>
            <a:off x="6889750" y="154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35964" name="Rectangle 124"/>
          <p:cNvSpPr>
            <a:spLocks noChangeArrowheads="1"/>
          </p:cNvSpPr>
          <p:nvPr/>
        </p:nvSpPr>
        <p:spPr bwMode="auto">
          <a:xfrm>
            <a:off x="6578600" y="154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35965" name="Rectangle 125"/>
          <p:cNvSpPr>
            <a:spLocks noChangeArrowheads="1"/>
          </p:cNvSpPr>
          <p:nvPr/>
        </p:nvSpPr>
        <p:spPr bwMode="auto">
          <a:xfrm>
            <a:off x="6269038" y="15478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35966" name="Rectangle 126"/>
          <p:cNvSpPr>
            <a:spLocks noChangeArrowheads="1"/>
          </p:cNvSpPr>
          <p:nvPr/>
        </p:nvSpPr>
        <p:spPr bwMode="auto">
          <a:xfrm>
            <a:off x="5957888" y="154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35967" name="Rectangle 127"/>
          <p:cNvSpPr>
            <a:spLocks noChangeArrowheads="1"/>
          </p:cNvSpPr>
          <p:nvPr/>
        </p:nvSpPr>
        <p:spPr bwMode="auto">
          <a:xfrm>
            <a:off x="5648325" y="154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35968" name="Line 128"/>
          <p:cNvSpPr>
            <a:spLocks noChangeShapeType="1"/>
          </p:cNvSpPr>
          <p:nvPr/>
        </p:nvSpPr>
        <p:spPr bwMode="auto">
          <a:xfrm>
            <a:off x="5648325" y="2185988"/>
            <a:ext cx="24812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969" name="Line 129"/>
          <p:cNvSpPr>
            <a:spLocks noChangeShapeType="1"/>
          </p:cNvSpPr>
          <p:nvPr/>
        </p:nvSpPr>
        <p:spPr bwMode="auto">
          <a:xfrm>
            <a:off x="5648325" y="1547813"/>
            <a:ext cx="0" cy="12763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970" name="Text Box 130"/>
          <p:cNvSpPr txBox="1">
            <a:spLocks noChangeArrowheads="1"/>
          </p:cNvSpPr>
          <p:nvPr/>
        </p:nvSpPr>
        <p:spPr bwMode="auto">
          <a:xfrm>
            <a:off x="5397500" y="1601788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35971" name="Text Box 131"/>
          <p:cNvSpPr txBox="1">
            <a:spLocks noChangeArrowheads="1"/>
          </p:cNvSpPr>
          <p:nvPr/>
        </p:nvSpPr>
        <p:spPr bwMode="auto">
          <a:xfrm>
            <a:off x="5343525" y="2452688"/>
            <a:ext cx="377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35972" name="Text Box 132"/>
          <p:cNvSpPr txBox="1">
            <a:spLocks noChangeArrowheads="1"/>
          </p:cNvSpPr>
          <p:nvPr/>
        </p:nvSpPr>
        <p:spPr bwMode="auto">
          <a:xfrm>
            <a:off x="6086475" y="2168525"/>
            <a:ext cx="4492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90º</a:t>
            </a:r>
          </a:p>
        </p:txBody>
      </p:sp>
      <p:sp>
        <p:nvSpPr>
          <p:cNvPr id="35973" name="Text Box 133"/>
          <p:cNvSpPr txBox="1">
            <a:spLocks noChangeArrowheads="1"/>
          </p:cNvSpPr>
          <p:nvPr/>
        </p:nvSpPr>
        <p:spPr bwMode="auto">
          <a:xfrm>
            <a:off x="6669088" y="2168525"/>
            <a:ext cx="5111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180º</a:t>
            </a:r>
          </a:p>
        </p:txBody>
      </p:sp>
      <p:sp>
        <p:nvSpPr>
          <p:cNvPr id="35974" name="Text Box 134"/>
          <p:cNvSpPr txBox="1">
            <a:spLocks noChangeArrowheads="1"/>
          </p:cNvSpPr>
          <p:nvPr/>
        </p:nvSpPr>
        <p:spPr bwMode="auto">
          <a:xfrm>
            <a:off x="7285038" y="2168525"/>
            <a:ext cx="619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270º</a:t>
            </a:r>
          </a:p>
        </p:txBody>
      </p:sp>
      <p:sp>
        <p:nvSpPr>
          <p:cNvPr id="35975" name="Text Box 135"/>
          <p:cNvSpPr txBox="1">
            <a:spLocks noChangeArrowheads="1"/>
          </p:cNvSpPr>
          <p:nvPr/>
        </p:nvSpPr>
        <p:spPr bwMode="auto">
          <a:xfrm>
            <a:off x="7916863" y="2166938"/>
            <a:ext cx="619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360º</a:t>
            </a:r>
          </a:p>
        </p:txBody>
      </p:sp>
      <p:sp>
        <p:nvSpPr>
          <p:cNvPr id="35976" name="Text Box 136"/>
          <p:cNvSpPr txBox="1">
            <a:spLocks noChangeArrowheads="1"/>
          </p:cNvSpPr>
          <p:nvPr/>
        </p:nvSpPr>
        <p:spPr bwMode="auto">
          <a:xfrm>
            <a:off x="5505450" y="1243013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y</a:t>
            </a:r>
          </a:p>
        </p:txBody>
      </p:sp>
      <p:sp>
        <p:nvSpPr>
          <p:cNvPr id="35977" name="Text Box 137"/>
          <p:cNvSpPr txBox="1">
            <a:spLocks noChangeArrowheads="1"/>
          </p:cNvSpPr>
          <p:nvPr/>
        </p:nvSpPr>
        <p:spPr bwMode="auto">
          <a:xfrm>
            <a:off x="8042275" y="2003425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35978" name="Text Box 138"/>
          <p:cNvSpPr txBox="1">
            <a:spLocks noChangeArrowheads="1"/>
          </p:cNvSpPr>
          <p:nvPr/>
        </p:nvSpPr>
        <p:spPr bwMode="auto">
          <a:xfrm>
            <a:off x="7239000" y="1295400"/>
            <a:ext cx="14478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 = sin</a:t>
            </a:r>
            <a:r>
              <a:rPr lang="el-GR" altLang="en-US" sz="1600">
                <a:latin typeface="Comic Sans MS" pitchFamily="66" charset="0"/>
              </a:rPr>
              <a:t>θ</a:t>
            </a:r>
            <a:r>
              <a:rPr lang="en-GB" altLang="en-US" sz="1600">
                <a:latin typeface="Comic Sans MS" pitchFamily="66" charset="0"/>
              </a:rPr>
              <a:t> + k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35979" name="Text Box 139"/>
          <p:cNvSpPr txBox="1">
            <a:spLocks noChangeArrowheads="1"/>
          </p:cNvSpPr>
          <p:nvPr/>
        </p:nvSpPr>
        <p:spPr bwMode="auto">
          <a:xfrm>
            <a:off x="5397500" y="2022475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sp>
        <p:nvSpPr>
          <p:cNvPr id="35980" name="Freeform 140"/>
          <p:cNvSpPr>
            <a:spLocks/>
          </p:cNvSpPr>
          <p:nvPr/>
        </p:nvSpPr>
        <p:spPr bwMode="auto">
          <a:xfrm>
            <a:off x="5638800" y="1524000"/>
            <a:ext cx="2484438" cy="852488"/>
          </a:xfrm>
          <a:custGeom>
            <a:avLst/>
            <a:gdLst>
              <a:gd name="T0" fmla="*/ 0 w 1565"/>
              <a:gd name="T1" fmla="*/ 2147483647 h 537"/>
              <a:gd name="T2" fmla="*/ 2147483647 w 1565"/>
              <a:gd name="T3" fmla="*/ 2147483647 h 537"/>
              <a:gd name="T4" fmla="*/ 2147483647 w 1565"/>
              <a:gd name="T5" fmla="*/ 2147483647 h 537"/>
              <a:gd name="T6" fmla="*/ 2147483647 w 1565"/>
              <a:gd name="T7" fmla="*/ 2147483647 h 537"/>
              <a:gd name="T8" fmla="*/ 2147483647 w 1565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65" h="537">
                <a:moveTo>
                  <a:pt x="0" y="278"/>
                </a:moveTo>
                <a:cubicBezTo>
                  <a:pt x="132" y="140"/>
                  <a:pt x="265" y="2"/>
                  <a:pt x="396" y="1"/>
                </a:cubicBezTo>
                <a:cubicBezTo>
                  <a:pt x="527" y="0"/>
                  <a:pt x="655" y="183"/>
                  <a:pt x="785" y="272"/>
                </a:cubicBezTo>
                <a:cubicBezTo>
                  <a:pt x="915" y="361"/>
                  <a:pt x="1045" y="537"/>
                  <a:pt x="1175" y="537"/>
                </a:cubicBezTo>
                <a:cubicBezTo>
                  <a:pt x="1305" y="537"/>
                  <a:pt x="1435" y="404"/>
                  <a:pt x="1565" y="272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981" name="Text Box 141"/>
          <p:cNvSpPr txBox="1">
            <a:spLocks noChangeArrowheads="1"/>
          </p:cNvSpPr>
          <p:nvPr/>
        </p:nvSpPr>
        <p:spPr bwMode="auto">
          <a:xfrm>
            <a:off x="5867400" y="1143000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 dirty="0">
                <a:solidFill>
                  <a:srgbClr val="FF0000"/>
                </a:solidFill>
                <a:latin typeface="Comic Sans MS" pitchFamily="66" charset="0"/>
              </a:rPr>
              <a:t>(90, 1.5)</a:t>
            </a:r>
          </a:p>
        </p:txBody>
      </p:sp>
      <p:grpSp>
        <p:nvGrpSpPr>
          <p:cNvPr id="35984" name="Group 144"/>
          <p:cNvGrpSpPr>
            <a:grpSpLocks/>
          </p:cNvGrpSpPr>
          <p:nvPr/>
        </p:nvGrpSpPr>
        <p:grpSpPr bwMode="auto">
          <a:xfrm>
            <a:off x="6172200" y="1447800"/>
            <a:ext cx="152400" cy="152400"/>
            <a:chOff x="3840" y="2736"/>
            <a:chExt cx="96" cy="96"/>
          </a:xfrm>
        </p:grpSpPr>
        <p:sp>
          <p:nvSpPr>
            <p:cNvPr id="26665" name="Line 142"/>
            <p:cNvSpPr>
              <a:spLocks noChangeShapeType="1"/>
            </p:cNvSpPr>
            <p:nvPr/>
          </p:nvSpPr>
          <p:spPr bwMode="auto">
            <a:xfrm>
              <a:off x="3840" y="2736"/>
              <a:ext cx="96" cy="9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666" name="Line 143"/>
            <p:cNvSpPr>
              <a:spLocks noChangeShapeType="1"/>
            </p:cNvSpPr>
            <p:nvPr/>
          </p:nvSpPr>
          <p:spPr bwMode="auto">
            <a:xfrm flipH="1">
              <a:off x="3840" y="2736"/>
              <a:ext cx="96" cy="9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4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5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9G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69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5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5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5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5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5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5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5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5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5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5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5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5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5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5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5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5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5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5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5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5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5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5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5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5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5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5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5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5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5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5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5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358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48" grpId="0"/>
      <p:bldP spid="35949" grpId="0"/>
      <p:bldP spid="35950" grpId="0"/>
      <p:bldP spid="35951" grpId="0"/>
      <p:bldP spid="35952" grpId="0"/>
      <p:bldP spid="35953" grpId="0"/>
      <p:bldP spid="35954" grpId="0"/>
      <p:bldP spid="35955" grpId="0"/>
      <p:bldP spid="35956" grpId="0"/>
      <p:bldP spid="35957" grpId="0"/>
      <p:bldP spid="35958" grpId="0"/>
      <p:bldP spid="35959" grpId="0"/>
      <p:bldP spid="35960" grpId="0"/>
      <p:bldP spid="35961" grpId="0"/>
      <p:bldP spid="35962" grpId="0"/>
      <p:bldP spid="35963" grpId="0"/>
      <p:bldP spid="35964" grpId="0"/>
      <p:bldP spid="35965" grpId="0"/>
      <p:bldP spid="35966" grpId="0"/>
      <p:bldP spid="35967" grpId="0"/>
      <p:bldP spid="35968" grpId="0" animBg="1"/>
      <p:bldP spid="35969" grpId="0" animBg="1"/>
      <p:bldP spid="35970" grpId="0"/>
      <p:bldP spid="35971" grpId="0"/>
      <p:bldP spid="35972" grpId="0"/>
      <p:bldP spid="35973" grpId="0"/>
      <p:bldP spid="35974" grpId="0"/>
      <p:bldP spid="35975" grpId="0"/>
      <p:bldP spid="35976" grpId="0"/>
      <p:bldP spid="35977" grpId="0"/>
      <p:bldP spid="35978" grpId="0" animBg="1"/>
      <p:bldP spid="35979" grpId="0"/>
      <p:bldP spid="35980" grpId="0" animBg="1"/>
      <p:bldP spid="3598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36"/>
          <p:cNvGrpSpPr>
            <a:grpSpLocks/>
          </p:cNvGrpSpPr>
          <p:nvPr/>
        </p:nvGrpSpPr>
        <p:grpSpPr bwMode="auto">
          <a:xfrm>
            <a:off x="3505200" y="1752600"/>
            <a:ext cx="4768850" cy="1093788"/>
            <a:chOff x="2857" y="2190"/>
            <a:chExt cx="3004" cy="689"/>
          </a:xfrm>
        </p:grpSpPr>
        <p:sp>
          <p:nvSpPr>
            <p:cNvPr id="27697" name="Freeform 37"/>
            <p:cNvSpPr>
              <a:spLocks/>
            </p:cNvSpPr>
            <p:nvPr/>
          </p:nvSpPr>
          <p:spPr bwMode="auto">
            <a:xfrm>
              <a:off x="2857" y="2190"/>
              <a:ext cx="2349" cy="537"/>
            </a:xfrm>
            <a:custGeom>
              <a:avLst/>
              <a:gdLst>
                <a:gd name="T0" fmla="*/ 0 w 2349"/>
                <a:gd name="T1" fmla="*/ 266 h 537"/>
                <a:gd name="T2" fmla="*/ 396 w 2349"/>
                <a:gd name="T3" fmla="*/ 537 h 537"/>
                <a:gd name="T4" fmla="*/ 785 w 2349"/>
                <a:gd name="T5" fmla="*/ 266 h 537"/>
                <a:gd name="T6" fmla="*/ 1175 w 2349"/>
                <a:gd name="T7" fmla="*/ 0 h 537"/>
                <a:gd name="T8" fmla="*/ 1570 w 2349"/>
                <a:gd name="T9" fmla="*/ 266 h 537"/>
                <a:gd name="T10" fmla="*/ 1954 w 2349"/>
                <a:gd name="T11" fmla="*/ 537 h 537"/>
                <a:gd name="T12" fmla="*/ 2349 w 2349"/>
                <a:gd name="T13" fmla="*/ 266 h 53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49" h="537">
                  <a:moveTo>
                    <a:pt x="0" y="266"/>
                  </a:moveTo>
                  <a:cubicBezTo>
                    <a:pt x="132" y="401"/>
                    <a:pt x="265" y="537"/>
                    <a:pt x="396" y="537"/>
                  </a:cubicBezTo>
                  <a:cubicBezTo>
                    <a:pt x="527" y="537"/>
                    <a:pt x="655" y="355"/>
                    <a:pt x="785" y="266"/>
                  </a:cubicBezTo>
                  <a:cubicBezTo>
                    <a:pt x="915" y="177"/>
                    <a:pt x="1044" y="0"/>
                    <a:pt x="1175" y="0"/>
                  </a:cubicBezTo>
                  <a:cubicBezTo>
                    <a:pt x="1306" y="0"/>
                    <a:pt x="1440" y="177"/>
                    <a:pt x="1570" y="266"/>
                  </a:cubicBezTo>
                  <a:cubicBezTo>
                    <a:pt x="1700" y="355"/>
                    <a:pt x="1824" y="537"/>
                    <a:pt x="1954" y="537"/>
                  </a:cubicBezTo>
                  <a:cubicBezTo>
                    <a:pt x="2084" y="537"/>
                    <a:pt x="2216" y="401"/>
                    <a:pt x="2349" y="266"/>
                  </a:cubicBezTo>
                </a:path>
              </a:pathLst>
            </a:cu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698" name="Arc 38"/>
            <p:cNvSpPr>
              <a:spLocks/>
            </p:cNvSpPr>
            <p:nvPr/>
          </p:nvSpPr>
          <p:spPr bwMode="auto">
            <a:xfrm flipH="1">
              <a:off x="5200" y="2192"/>
              <a:ext cx="661" cy="687"/>
            </a:xfrm>
            <a:custGeom>
              <a:avLst/>
              <a:gdLst>
                <a:gd name="T0" fmla="*/ 0 w 17674"/>
                <a:gd name="T1" fmla="*/ 0 h 20518"/>
                <a:gd name="T2" fmla="*/ 1 w 17674"/>
                <a:gd name="T3" fmla="*/ 0 h 20518"/>
                <a:gd name="T4" fmla="*/ 0 w 17674"/>
                <a:gd name="T5" fmla="*/ 1 h 2051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674" h="20518" fill="none" extrusionOk="0">
                  <a:moveTo>
                    <a:pt x="6750" y="-1"/>
                  </a:moveTo>
                  <a:cubicBezTo>
                    <a:pt x="11168" y="1453"/>
                    <a:pt x="15000" y="4294"/>
                    <a:pt x="17674" y="8100"/>
                  </a:cubicBezTo>
                </a:path>
                <a:path w="17674" h="20518" stroke="0" extrusionOk="0">
                  <a:moveTo>
                    <a:pt x="6750" y="-1"/>
                  </a:moveTo>
                  <a:cubicBezTo>
                    <a:pt x="11168" y="1453"/>
                    <a:pt x="15000" y="4294"/>
                    <a:pt x="17674" y="8100"/>
                  </a:cubicBezTo>
                  <a:lnTo>
                    <a:pt x="0" y="20518"/>
                  </a:lnTo>
                  <a:lnTo>
                    <a:pt x="6750" y="-1"/>
                  </a:lnTo>
                  <a:close/>
                </a:path>
              </a:pathLst>
            </a:cu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 useBgFill="1">
        <p:nvSpPr>
          <p:cNvPr id="27651" name="Rectangle 39"/>
          <p:cNvSpPr>
            <a:spLocks noChangeArrowheads="1"/>
          </p:cNvSpPr>
          <p:nvPr/>
        </p:nvSpPr>
        <p:spPr bwMode="auto">
          <a:xfrm>
            <a:off x="3505200" y="1524000"/>
            <a:ext cx="1828800" cy="12954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365625" cy="4525963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b="1" u="sng" dirty="0">
                <a:latin typeface="Comic Sans MS" pitchFamily="66" charset="0"/>
              </a:rPr>
              <a:t>You need to be able to answer questions with unknowns in</a:t>
            </a: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The graph shows the Function:</a:t>
            </a: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f(x) = Cos(</a:t>
            </a:r>
            <a:r>
              <a:rPr lang="el-GR" altLang="en-US" sz="1600" dirty="0">
                <a:latin typeface="Comic Sans MS" pitchFamily="66" charset="0"/>
              </a:rPr>
              <a:t>θ</a:t>
            </a:r>
            <a:r>
              <a:rPr lang="en-GB" altLang="en-US" sz="1600" dirty="0">
                <a:latin typeface="Comic Sans MS" pitchFamily="66" charset="0"/>
              </a:rPr>
              <a:t> + k)</a:t>
            </a: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a) Write down the value of k</a:t>
            </a: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20 (Graph moved 20 units left)</a:t>
            </a:r>
          </a:p>
          <a:p>
            <a:pPr eaLnBrk="1" hangingPunct="1">
              <a:buFontTx/>
              <a:buNone/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	 f(x) = Cos(</a:t>
            </a:r>
            <a:r>
              <a:rPr lang="el-GR" altLang="en-US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θ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+ 20)</a:t>
            </a:r>
            <a:endParaRPr lang="el-GR" altLang="en-US" sz="1600" dirty="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b) What is the value of </a:t>
            </a:r>
            <a:r>
              <a:rPr lang="el-GR" altLang="en-US" sz="1600" dirty="0">
                <a:latin typeface="Comic Sans MS" pitchFamily="66" charset="0"/>
              </a:rPr>
              <a:t>θ</a:t>
            </a:r>
            <a:r>
              <a:rPr lang="en-GB" altLang="en-US" sz="1600" dirty="0">
                <a:latin typeface="Comic Sans MS" pitchFamily="66" charset="0"/>
              </a:rPr>
              <a:t> at x?</a:t>
            </a:r>
            <a:endParaRPr lang="el-GR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	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x = 250˚</a:t>
            </a:r>
            <a:endParaRPr lang="en-GB" altLang="en-US" sz="1600" dirty="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c) What are the coordinates of the minimum?</a:t>
            </a:r>
          </a:p>
          <a:p>
            <a:pPr eaLnBrk="1" hangingPunct="1">
              <a:buFontTx/>
              <a:buNone/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	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(160, -1)</a:t>
            </a: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	d) What is the value of Cos</a:t>
            </a:r>
            <a:r>
              <a:rPr lang="el-GR" altLang="en-US" sz="1600" dirty="0">
                <a:latin typeface="Comic Sans MS" pitchFamily="66" charset="0"/>
                <a:sym typeface="Wingdings" pitchFamily="2" charset="2"/>
              </a:rPr>
              <a:t>θ</a:t>
            </a: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 at y?</a:t>
            </a: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	</a:t>
            </a:r>
            <a:endParaRPr lang="el-GR" altLang="en-US" sz="1600" b="1" u="sng" dirty="0">
              <a:solidFill>
                <a:srgbClr val="CC0000"/>
              </a:solidFill>
              <a:latin typeface="Comic Sans MS" pitchFamily="66" charset="0"/>
            </a:endParaRPr>
          </a:p>
        </p:txBody>
      </p:sp>
      <p:sp>
        <p:nvSpPr>
          <p:cNvPr id="27655" name="Rectangle 5"/>
          <p:cNvSpPr>
            <a:spLocks noChangeArrowheads="1"/>
          </p:cNvSpPr>
          <p:nvPr/>
        </p:nvSpPr>
        <p:spPr bwMode="auto">
          <a:xfrm>
            <a:off x="7510463" y="26114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7656" name="Rectangle 6"/>
          <p:cNvSpPr>
            <a:spLocks noChangeArrowheads="1"/>
          </p:cNvSpPr>
          <p:nvPr/>
        </p:nvSpPr>
        <p:spPr bwMode="auto">
          <a:xfrm>
            <a:off x="7510463" y="15478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7657" name="Rectangle 7"/>
          <p:cNvSpPr>
            <a:spLocks noChangeArrowheads="1"/>
          </p:cNvSpPr>
          <p:nvPr/>
        </p:nvSpPr>
        <p:spPr bwMode="auto">
          <a:xfrm>
            <a:off x="7820025" y="261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7658" name="Rectangle 8"/>
          <p:cNvSpPr>
            <a:spLocks noChangeArrowheads="1"/>
          </p:cNvSpPr>
          <p:nvPr/>
        </p:nvSpPr>
        <p:spPr bwMode="auto">
          <a:xfrm>
            <a:off x="7199313" y="261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7659" name="Rectangle 9"/>
          <p:cNvSpPr>
            <a:spLocks noChangeArrowheads="1"/>
          </p:cNvSpPr>
          <p:nvPr/>
        </p:nvSpPr>
        <p:spPr bwMode="auto">
          <a:xfrm>
            <a:off x="6578600" y="261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7660" name="Rectangle 10"/>
          <p:cNvSpPr>
            <a:spLocks noChangeArrowheads="1"/>
          </p:cNvSpPr>
          <p:nvPr/>
        </p:nvSpPr>
        <p:spPr bwMode="auto">
          <a:xfrm>
            <a:off x="6248400" y="2590800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7661" name="Rectangle 11"/>
          <p:cNvSpPr>
            <a:spLocks noChangeArrowheads="1"/>
          </p:cNvSpPr>
          <p:nvPr/>
        </p:nvSpPr>
        <p:spPr bwMode="auto">
          <a:xfrm>
            <a:off x="5957888" y="2611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7662" name="Rectangle 12"/>
          <p:cNvSpPr>
            <a:spLocks noChangeArrowheads="1"/>
          </p:cNvSpPr>
          <p:nvPr/>
        </p:nvSpPr>
        <p:spPr bwMode="auto">
          <a:xfrm>
            <a:off x="5648325" y="26114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7663" name="Rectangle 13"/>
          <p:cNvSpPr>
            <a:spLocks noChangeArrowheads="1"/>
          </p:cNvSpPr>
          <p:nvPr/>
        </p:nvSpPr>
        <p:spPr bwMode="auto">
          <a:xfrm>
            <a:off x="5648325" y="23987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7664" name="Rectangle 14"/>
          <p:cNvSpPr>
            <a:spLocks noChangeArrowheads="1"/>
          </p:cNvSpPr>
          <p:nvPr/>
        </p:nvSpPr>
        <p:spPr bwMode="auto">
          <a:xfrm>
            <a:off x="5648325" y="218598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7665" name="Rectangle 15"/>
          <p:cNvSpPr>
            <a:spLocks noChangeArrowheads="1"/>
          </p:cNvSpPr>
          <p:nvPr/>
        </p:nvSpPr>
        <p:spPr bwMode="auto">
          <a:xfrm>
            <a:off x="5648325" y="197326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7666" name="Rectangle 16"/>
          <p:cNvSpPr>
            <a:spLocks noChangeArrowheads="1"/>
          </p:cNvSpPr>
          <p:nvPr/>
        </p:nvSpPr>
        <p:spPr bwMode="auto">
          <a:xfrm>
            <a:off x="5648325" y="1760538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7667" name="Rectangle 17"/>
          <p:cNvSpPr>
            <a:spLocks noChangeArrowheads="1"/>
          </p:cNvSpPr>
          <p:nvPr/>
        </p:nvSpPr>
        <p:spPr bwMode="auto">
          <a:xfrm>
            <a:off x="7820025" y="154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7668" name="Rectangle 18"/>
          <p:cNvSpPr>
            <a:spLocks noChangeArrowheads="1"/>
          </p:cNvSpPr>
          <p:nvPr/>
        </p:nvSpPr>
        <p:spPr bwMode="auto">
          <a:xfrm>
            <a:off x="7199313" y="154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7669" name="Rectangle 19"/>
          <p:cNvSpPr>
            <a:spLocks noChangeArrowheads="1"/>
          </p:cNvSpPr>
          <p:nvPr/>
        </p:nvSpPr>
        <p:spPr bwMode="auto">
          <a:xfrm>
            <a:off x="6889750" y="154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7670" name="Rectangle 20"/>
          <p:cNvSpPr>
            <a:spLocks noChangeArrowheads="1"/>
          </p:cNvSpPr>
          <p:nvPr/>
        </p:nvSpPr>
        <p:spPr bwMode="auto">
          <a:xfrm>
            <a:off x="6578600" y="154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7671" name="Rectangle 21"/>
          <p:cNvSpPr>
            <a:spLocks noChangeArrowheads="1"/>
          </p:cNvSpPr>
          <p:nvPr/>
        </p:nvSpPr>
        <p:spPr bwMode="auto">
          <a:xfrm>
            <a:off x="6269038" y="15478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7672" name="Rectangle 22"/>
          <p:cNvSpPr>
            <a:spLocks noChangeArrowheads="1"/>
          </p:cNvSpPr>
          <p:nvPr/>
        </p:nvSpPr>
        <p:spPr bwMode="auto">
          <a:xfrm>
            <a:off x="5957888" y="15478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7673" name="Rectangle 23"/>
          <p:cNvSpPr>
            <a:spLocks noChangeArrowheads="1"/>
          </p:cNvSpPr>
          <p:nvPr/>
        </p:nvSpPr>
        <p:spPr bwMode="auto">
          <a:xfrm>
            <a:off x="5648325" y="15478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7674" name="Line 24"/>
          <p:cNvSpPr>
            <a:spLocks noChangeShapeType="1"/>
          </p:cNvSpPr>
          <p:nvPr/>
        </p:nvSpPr>
        <p:spPr bwMode="auto">
          <a:xfrm>
            <a:off x="5648325" y="2185988"/>
            <a:ext cx="24812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75" name="Line 25"/>
          <p:cNvSpPr>
            <a:spLocks noChangeShapeType="1"/>
          </p:cNvSpPr>
          <p:nvPr/>
        </p:nvSpPr>
        <p:spPr bwMode="auto">
          <a:xfrm>
            <a:off x="5648325" y="1547813"/>
            <a:ext cx="0" cy="12763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76" name="Text Box 26"/>
          <p:cNvSpPr txBox="1">
            <a:spLocks noChangeArrowheads="1"/>
          </p:cNvSpPr>
          <p:nvPr/>
        </p:nvSpPr>
        <p:spPr bwMode="auto">
          <a:xfrm>
            <a:off x="5397500" y="1601788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27677" name="Text Box 27"/>
          <p:cNvSpPr txBox="1">
            <a:spLocks noChangeArrowheads="1"/>
          </p:cNvSpPr>
          <p:nvPr/>
        </p:nvSpPr>
        <p:spPr bwMode="auto">
          <a:xfrm>
            <a:off x="5343525" y="2452688"/>
            <a:ext cx="377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27678" name="Text Box 28"/>
          <p:cNvSpPr txBox="1">
            <a:spLocks noChangeArrowheads="1"/>
          </p:cNvSpPr>
          <p:nvPr/>
        </p:nvSpPr>
        <p:spPr bwMode="auto">
          <a:xfrm>
            <a:off x="5943600" y="1905000"/>
            <a:ext cx="4492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70º</a:t>
            </a:r>
          </a:p>
        </p:txBody>
      </p:sp>
      <p:sp>
        <p:nvSpPr>
          <p:cNvPr id="36893" name="Text Box 29"/>
          <p:cNvSpPr txBox="1">
            <a:spLocks noChangeArrowheads="1"/>
          </p:cNvSpPr>
          <p:nvPr/>
        </p:nvSpPr>
        <p:spPr bwMode="auto">
          <a:xfrm>
            <a:off x="7010400" y="1905000"/>
            <a:ext cx="5111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xº</a:t>
            </a:r>
          </a:p>
        </p:txBody>
      </p:sp>
      <p:sp>
        <p:nvSpPr>
          <p:cNvPr id="27680" name="Text Box 32"/>
          <p:cNvSpPr txBox="1">
            <a:spLocks noChangeArrowheads="1"/>
          </p:cNvSpPr>
          <p:nvPr/>
        </p:nvSpPr>
        <p:spPr bwMode="auto">
          <a:xfrm>
            <a:off x="5505450" y="1243013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y</a:t>
            </a:r>
          </a:p>
        </p:txBody>
      </p:sp>
      <p:sp>
        <p:nvSpPr>
          <p:cNvPr id="27681" name="Text Box 33"/>
          <p:cNvSpPr txBox="1">
            <a:spLocks noChangeArrowheads="1"/>
          </p:cNvSpPr>
          <p:nvPr/>
        </p:nvSpPr>
        <p:spPr bwMode="auto">
          <a:xfrm>
            <a:off x="8042275" y="2003425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27682" name="Text Box 34"/>
          <p:cNvSpPr txBox="1">
            <a:spLocks noChangeArrowheads="1"/>
          </p:cNvSpPr>
          <p:nvPr/>
        </p:nvSpPr>
        <p:spPr bwMode="auto">
          <a:xfrm>
            <a:off x="7239000" y="1295400"/>
            <a:ext cx="1401763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 = cos(</a:t>
            </a:r>
            <a:r>
              <a:rPr lang="el-GR" altLang="en-US" sz="1600">
                <a:latin typeface="Comic Sans MS" pitchFamily="66" charset="0"/>
              </a:rPr>
              <a:t>θ</a:t>
            </a:r>
            <a:r>
              <a:rPr lang="en-GB" altLang="en-US" sz="1600">
                <a:latin typeface="Comic Sans MS" pitchFamily="66" charset="0"/>
              </a:rPr>
              <a:t>+k)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27683" name="Text Box 35"/>
          <p:cNvSpPr txBox="1">
            <a:spLocks noChangeArrowheads="1"/>
          </p:cNvSpPr>
          <p:nvPr/>
        </p:nvSpPr>
        <p:spPr bwMode="auto">
          <a:xfrm>
            <a:off x="5397500" y="2022475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sp>
        <p:nvSpPr>
          <p:cNvPr id="27684" name="Text Box 40"/>
          <p:cNvSpPr txBox="1">
            <a:spLocks noChangeArrowheads="1"/>
          </p:cNvSpPr>
          <p:nvPr/>
        </p:nvSpPr>
        <p:spPr bwMode="auto">
          <a:xfrm>
            <a:off x="5638800" y="1676400"/>
            <a:ext cx="5111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y</a:t>
            </a:r>
          </a:p>
        </p:txBody>
      </p:sp>
      <p:sp>
        <p:nvSpPr>
          <p:cNvPr id="36909" name="Text Box 45"/>
          <p:cNvSpPr txBox="1">
            <a:spLocks noChangeArrowheads="1"/>
          </p:cNvSpPr>
          <p:nvPr/>
        </p:nvSpPr>
        <p:spPr bwMode="auto">
          <a:xfrm>
            <a:off x="6858000" y="1905000"/>
            <a:ext cx="584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solidFill>
                  <a:srgbClr val="FF0000"/>
                </a:solidFill>
                <a:latin typeface="Comic Sans MS" pitchFamily="66" charset="0"/>
              </a:rPr>
              <a:t>250º</a:t>
            </a:r>
          </a:p>
        </p:txBody>
      </p:sp>
      <p:sp>
        <p:nvSpPr>
          <p:cNvPr id="36911" name="Text Box 47"/>
          <p:cNvSpPr txBox="1">
            <a:spLocks noChangeArrowheads="1"/>
          </p:cNvSpPr>
          <p:nvPr/>
        </p:nvSpPr>
        <p:spPr bwMode="auto">
          <a:xfrm>
            <a:off x="4876800" y="3276600"/>
            <a:ext cx="21034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f(x) = Cos(</a:t>
            </a:r>
            <a:r>
              <a:rPr lang="el-GR" altLang="en-US" sz="1800">
                <a:latin typeface="Comic Sans MS" pitchFamily="66" charset="0"/>
              </a:rPr>
              <a:t>θ</a:t>
            </a:r>
            <a:r>
              <a:rPr lang="en-GB" altLang="en-US" sz="1800">
                <a:latin typeface="Comic Sans MS" pitchFamily="66" charset="0"/>
              </a:rPr>
              <a:t> + k)</a:t>
            </a:r>
            <a:endParaRPr lang="el-GR" altLang="en-US" sz="1800">
              <a:latin typeface="Comic Sans MS" pitchFamily="66" charset="0"/>
            </a:endParaRPr>
          </a:p>
        </p:txBody>
      </p:sp>
      <p:sp>
        <p:nvSpPr>
          <p:cNvPr id="36912" name="Text Box 48"/>
          <p:cNvSpPr txBox="1">
            <a:spLocks noChangeArrowheads="1"/>
          </p:cNvSpPr>
          <p:nvPr/>
        </p:nvSpPr>
        <p:spPr bwMode="auto">
          <a:xfrm>
            <a:off x="4876800" y="3810000"/>
            <a:ext cx="21034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f(x) = Cos(</a:t>
            </a:r>
            <a:r>
              <a:rPr lang="el-GR" altLang="en-US" sz="1800">
                <a:latin typeface="Comic Sans MS" pitchFamily="66" charset="0"/>
              </a:rPr>
              <a:t>θ</a:t>
            </a:r>
            <a:r>
              <a:rPr lang="en-GB" altLang="en-US" sz="1800">
                <a:latin typeface="Comic Sans MS" pitchFamily="66" charset="0"/>
              </a:rPr>
              <a:t> + 20)</a:t>
            </a:r>
            <a:endParaRPr lang="el-GR" altLang="en-US" sz="1800">
              <a:latin typeface="Comic Sans MS" pitchFamily="66" charset="0"/>
            </a:endParaRPr>
          </a:p>
        </p:txBody>
      </p:sp>
      <p:sp>
        <p:nvSpPr>
          <p:cNvPr id="36913" name="Text Box 49"/>
          <p:cNvSpPr txBox="1">
            <a:spLocks noChangeArrowheads="1"/>
          </p:cNvSpPr>
          <p:nvPr/>
        </p:nvSpPr>
        <p:spPr bwMode="auto">
          <a:xfrm>
            <a:off x="4876800" y="4343400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f(x) = Cos(20)</a:t>
            </a:r>
            <a:endParaRPr lang="el-GR" altLang="en-US" sz="1800">
              <a:latin typeface="Comic Sans MS" pitchFamily="66" charset="0"/>
            </a:endParaRPr>
          </a:p>
        </p:txBody>
      </p:sp>
      <p:sp>
        <p:nvSpPr>
          <p:cNvPr id="36914" name="Text Box 50"/>
          <p:cNvSpPr txBox="1">
            <a:spLocks noChangeArrowheads="1"/>
          </p:cNvSpPr>
          <p:nvPr/>
        </p:nvSpPr>
        <p:spPr bwMode="auto">
          <a:xfrm>
            <a:off x="4876800" y="4876800"/>
            <a:ext cx="213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f(x) = 0.94 (2dp)</a:t>
            </a:r>
            <a:endParaRPr lang="el-GR" altLang="en-US" sz="1800">
              <a:latin typeface="Comic Sans MS" pitchFamily="66" charset="0"/>
            </a:endParaRPr>
          </a:p>
        </p:txBody>
      </p:sp>
      <p:sp>
        <p:nvSpPr>
          <p:cNvPr id="36915" name="Arc 51"/>
          <p:cNvSpPr>
            <a:spLocks/>
          </p:cNvSpPr>
          <p:nvPr/>
        </p:nvSpPr>
        <p:spPr bwMode="auto">
          <a:xfrm>
            <a:off x="6934200" y="3429000"/>
            <a:ext cx="304800" cy="533400"/>
          </a:xfrm>
          <a:custGeom>
            <a:avLst/>
            <a:gdLst>
              <a:gd name="T0" fmla="*/ 673412 w 21848"/>
              <a:gd name="T1" fmla="*/ 0 h 43200"/>
              <a:gd name="T2" fmla="*/ 0 w 21848"/>
              <a:gd name="T3" fmla="*/ 81317077 h 43200"/>
              <a:gd name="T4" fmla="*/ 673412 w 21848"/>
              <a:gd name="T5" fmla="*/ 40659452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848" h="43200" fill="none" extrusionOk="0">
                <a:moveTo>
                  <a:pt x="247" y="0"/>
                </a:moveTo>
                <a:cubicBezTo>
                  <a:pt x="12177" y="0"/>
                  <a:pt x="21848" y="9670"/>
                  <a:pt x="21848" y="21600"/>
                </a:cubicBezTo>
                <a:cubicBezTo>
                  <a:pt x="21848" y="33529"/>
                  <a:pt x="12177" y="43200"/>
                  <a:pt x="248" y="43200"/>
                </a:cubicBezTo>
                <a:cubicBezTo>
                  <a:pt x="165" y="43200"/>
                  <a:pt x="82" y="43199"/>
                  <a:pt x="0" y="43198"/>
                </a:cubicBezTo>
              </a:path>
              <a:path w="21848" h="43200" stroke="0" extrusionOk="0">
                <a:moveTo>
                  <a:pt x="247" y="0"/>
                </a:moveTo>
                <a:cubicBezTo>
                  <a:pt x="12177" y="0"/>
                  <a:pt x="21848" y="9670"/>
                  <a:pt x="21848" y="21600"/>
                </a:cubicBezTo>
                <a:cubicBezTo>
                  <a:pt x="21848" y="33529"/>
                  <a:pt x="12177" y="43200"/>
                  <a:pt x="248" y="43200"/>
                </a:cubicBezTo>
                <a:cubicBezTo>
                  <a:pt x="165" y="43200"/>
                  <a:pt x="82" y="43199"/>
                  <a:pt x="0" y="43198"/>
                </a:cubicBezTo>
                <a:lnTo>
                  <a:pt x="248" y="21600"/>
                </a:lnTo>
                <a:lnTo>
                  <a:pt x="247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916" name="Arc 52"/>
          <p:cNvSpPr>
            <a:spLocks/>
          </p:cNvSpPr>
          <p:nvPr/>
        </p:nvSpPr>
        <p:spPr bwMode="auto">
          <a:xfrm>
            <a:off x="6934200" y="3962400"/>
            <a:ext cx="304800" cy="533400"/>
          </a:xfrm>
          <a:custGeom>
            <a:avLst/>
            <a:gdLst>
              <a:gd name="T0" fmla="*/ 673412 w 21848"/>
              <a:gd name="T1" fmla="*/ 0 h 43200"/>
              <a:gd name="T2" fmla="*/ 0 w 21848"/>
              <a:gd name="T3" fmla="*/ 81317077 h 43200"/>
              <a:gd name="T4" fmla="*/ 673412 w 21848"/>
              <a:gd name="T5" fmla="*/ 40659452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848" h="43200" fill="none" extrusionOk="0">
                <a:moveTo>
                  <a:pt x="247" y="0"/>
                </a:moveTo>
                <a:cubicBezTo>
                  <a:pt x="12177" y="0"/>
                  <a:pt x="21848" y="9670"/>
                  <a:pt x="21848" y="21600"/>
                </a:cubicBezTo>
                <a:cubicBezTo>
                  <a:pt x="21848" y="33529"/>
                  <a:pt x="12177" y="43200"/>
                  <a:pt x="248" y="43200"/>
                </a:cubicBezTo>
                <a:cubicBezTo>
                  <a:pt x="165" y="43200"/>
                  <a:pt x="82" y="43199"/>
                  <a:pt x="0" y="43198"/>
                </a:cubicBezTo>
              </a:path>
              <a:path w="21848" h="43200" stroke="0" extrusionOk="0">
                <a:moveTo>
                  <a:pt x="247" y="0"/>
                </a:moveTo>
                <a:cubicBezTo>
                  <a:pt x="12177" y="0"/>
                  <a:pt x="21848" y="9670"/>
                  <a:pt x="21848" y="21600"/>
                </a:cubicBezTo>
                <a:cubicBezTo>
                  <a:pt x="21848" y="33529"/>
                  <a:pt x="12177" y="43200"/>
                  <a:pt x="248" y="43200"/>
                </a:cubicBezTo>
                <a:cubicBezTo>
                  <a:pt x="165" y="43200"/>
                  <a:pt x="82" y="43199"/>
                  <a:pt x="0" y="43198"/>
                </a:cubicBezTo>
                <a:lnTo>
                  <a:pt x="248" y="21600"/>
                </a:lnTo>
                <a:lnTo>
                  <a:pt x="247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917" name="Arc 53"/>
          <p:cNvSpPr>
            <a:spLocks/>
          </p:cNvSpPr>
          <p:nvPr/>
        </p:nvSpPr>
        <p:spPr bwMode="auto">
          <a:xfrm>
            <a:off x="6934200" y="4495800"/>
            <a:ext cx="304800" cy="533400"/>
          </a:xfrm>
          <a:custGeom>
            <a:avLst/>
            <a:gdLst>
              <a:gd name="T0" fmla="*/ 673412 w 21848"/>
              <a:gd name="T1" fmla="*/ 0 h 43200"/>
              <a:gd name="T2" fmla="*/ 0 w 21848"/>
              <a:gd name="T3" fmla="*/ 81317077 h 43200"/>
              <a:gd name="T4" fmla="*/ 673412 w 21848"/>
              <a:gd name="T5" fmla="*/ 40659452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848" h="43200" fill="none" extrusionOk="0">
                <a:moveTo>
                  <a:pt x="247" y="0"/>
                </a:moveTo>
                <a:cubicBezTo>
                  <a:pt x="12177" y="0"/>
                  <a:pt x="21848" y="9670"/>
                  <a:pt x="21848" y="21600"/>
                </a:cubicBezTo>
                <a:cubicBezTo>
                  <a:pt x="21848" y="33529"/>
                  <a:pt x="12177" y="43200"/>
                  <a:pt x="248" y="43200"/>
                </a:cubicBezTo>
                <a:cubicBezTo>
                  <a:pt x="165" y="43200"/>
                  <a:pt x="82" y="43199"/>
                  <a:pt x="0" y="43198"/>
                </a:cubicBezTo>
              </a:path>
              <a:path w="21848" h="43200" stroke="0" extrusionOk="0">
                <a:moveTo>
                  <a:pt x="247" y="0"/>
                </a:moveTo>
                <a:cubicBezTo>
                  <a:pt x="12177" y="0"/>
                  <a:pt x="21848" y="9670"/>
                  <a:pt x="21848" y="21600"/>
                </a:cubicBezTo>
                <a:cubicBezTo>
                  <a:pt x="21848" y="33529"/>
                  <a:pt x="12177" y="43200"/>
                  <a:pt x="248" y="43200"/>
                </a:cubicBezTo>
                <a:cubicBezTo>
                  <a:pt x="165" y="43200"/>
                  <a:pt x="82" y="43199"/>
                  <a:pt x="0" y="43198"/>
                </a:cubicBezTo>
                <a:lnTo>
                  <a:pt x="248" y="21600"/>
                </a:lnTo>
                <a:lnTo>
                  <a:pt x="247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918" name="Text Box 54"/>
          <p:cNvSpPr txBox="1">
            <a:spLocks noChangeArrowheads="1"/>
          </p:cNvSpPr>
          <p:nvPr/>
        </p:nvSpPr>
        <p:spPr bwMode="auto">
          <a:xfrm>
            <a:off x="7239000" y="3505200"/>
            <a:ext cx="1295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We know k</a:t>
            </a:r>
          </a:p>
        </p:txBody>
      </p:sp>
      <p:sp>
        <p:nvSpPr>
          <p:cNvPr id="36919" name="Text Box 55"/>
          <p:cNvSpPr txBox="1">
            <a:spLocks noChangeArrowheads="1"/>
          </p:cNvSpPr>
          <p:nvPr/>
        </p:nvSpPr>
        <p:spPr bwMode="auto">
          <a:xfrm>
            <a:off x="7239000" y="3886200"/>
            <a:ext cx="1295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On the y axis, </a:t>
            </a:r>
            <a:r>
              <a:rPr lang="el-GR" altLang="en-US" sz="16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 = 0.</a:t>
            </a:r>
            <a:endParaRPr lang="el-GR" altLang="en-US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6920" name="Text Box 56"/>
          <p:cNvSpPr txBox="1">
            <a:spLocks noChangeArrowheads="1"/>
          </p:cNvSpPr>
          <p:nvPr/>
        </p:nvSpPr>
        <p:spPr bwMode="auto">
          <a:xfrm>
            <a:off x="7239000" y="4572000"/>
            <a:ext cx="1295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Work out the answer!</a:t>
            </a:r>
            <a:endParaRPr lang="el-GR" altLang="en-US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3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9G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643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368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6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68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68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6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6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6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6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6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6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6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6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6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6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93" grpId="0"/>
      <p:bldP spid="36909" grpId="0"/>
      <p:bldP spid="36911" grpId="0"/>
      <p:bldP spid="36912" grpId="0"/>
      <p:bldP spid="36913" grpId="0"/>
      <p:bldP spid="36914" grpId="0"/>
      <p:bldP spid="36915" grpId="0" animBg="1"/>
      <p:bldP spid="36916" grpId="0" animBg="1"/>
      <p:bldP spid="36917" grpId="0" animBg="1"/>
      <p:bldP spid="36918" grpId="0"/>
      <p:bldP spid="36919" grpId="0"/>
      <p:bldP spid="3692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73F5425-AE88-4B38-90BF-82B370DA04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F80FBEB-EBDD-4312-8389-464BD68AFD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813C20-9A9C-4962-876C-9192F02A4F5C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78db98b4-7c56-4667-9532-fea666d1edab"/>
    <ds:schemaRef ds:uri="00eee050-7eda-4a68-8825-514e694f5f09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947</TotalTime>
  <Words>889</Words>
  <Application>Microsoft Office PowerPoint</Application>
  <PresentationFormat>On-screen Show (4:3)</PresentationFormat>
  <Paragraphs>284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20" baseType="lpstr">
      <vt:lpstr>游ゴシック</vt:lpstr>
      <vt:lpstr>游ゴシック Light</vt:lpstr>
      <vt:lpstr>Arial</vt:lpstr>
      <vt:lpstr>Calibri</vt:lpstr>
      <vt:lpstr>Calibri Light</vt:lpstr>
      <vt:lpstr>Comic Sans MS</vt:lpstr>
      <vt:lpstr>HGGyoshotai</vt:lpstr>
      <vt:lpstr>Papyrus</vt:lpstr>
      <vt:lpstr>Segoe UI Black</vt:lpstr>
      <vt:lpstr>Wingdings</vt:lpstr>
      <vt:lpstr>Office テーマ</vt:lpstr>
      <vt:lpstr>Equation</vt:lpstr>
      <vt:lpstr>PowerPoint Presentation</vt:lpstr>
      <vt:lpstr>Trigonometric Ratios</vt:lpstr>
      <vt:lpstr>Trigonometric Ratios</vt:lpstr>
      <vt:lpstr>Trigonometric Ratios</vt:lpstr>
      <vt:lpstr>Trigonometric Ratios</vt:lpstr>
      <vt:lpstr>Trigonometric Ratios</vt:lpstr>
      <vt:lpstr>Trigonometric Ratios</vt:lpstr>
      <vt:lpstr>Trigonometric Ratios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201</cp:revision>
  <dcterms:created xsi:type="dcterms:W3CDTF">2017-08-14T15:35:38Z</dcterms:created>
  <dcterms:modified xsi:type="dcterms:W3CDTF">2021-03-24T17:25:49Z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