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9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US" sz="1400" b="1" dirty="0">
                <a:latin typeface="Comic Sans MS" pitchFamily="66" charset="0"/>
              </a:rPr>
              <a:t>You need to be able to calculate the area of a triangle using Sine</a:t>
            </a: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sz="12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1200" dirty="0">
                <a:latin typeface="Comic Sans MS" pitchFamily="66" charset="0"/>
              </a:rPr>
              <a:t>Again, we will start by seeing where this formula comes from…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12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In the triangle to the right, the area will be given by </a:t>
            </a:r>
            <a:r>
              <a:rPr lang="en-US" sz="12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US" sz="12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base x height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The base is ‘a’ and the height is ‘h’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But we can work out an expression for h by using GCSE Trigonometry in the right hand triangle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This allows us to replace h in the formula, with 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bSinC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instead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(The point of this is to allow us to find the area of a triangle by using an angle and 2 sides, without needing the perpendicular height!)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Connector 39"/>
          <p:cNvCxnSpPr>
            <a:endCxn id="47" idx="2"/>
          </p:cNvCxnSpPr>
          <p:nvPr/>
        </p:nvCxnSpPr>
        <p:spPr>
          <a:xfrm flipV="1">
            <a:off x="5334000" y="1512888"/>
            <a:ext cx="1474788" cy="1154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51463" y="2667000"/>
            <a:ext cx="2116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7" idx="2"/>
          </p:cNvCxnSpPr>
          <p:nvPr/>
        </p:nvCxnSpPr>
        <p:spPr>
          <a:xfrm>
            <a:off x="6808788" y="1512888"/>
            <a:ext cx="658812" cy="1154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6"/>
          <p:cNvSpPr txBox="1">
            <a:spLocks noChangeArrowheads="1"/>
          </p:cNvSpPr>
          <p:nvPr/>
        </p:nvSpPr>
        <p:spPr bwMode="auto">
          <a:xfrm>
            <a:off x="5051425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5" name="TextBox 41"/>
          <p:cNvSpPr txBox="1">
            <a:spLocks noChangeArrowheads="1"/>
          </p:cNvSpPr>
          <p:nvPr/>
        </p:nvSpPr>
        <p:spPr bwMode="auto">
          <a:xfrm>
            <a:off x="7467600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7" name="TextBox 42"/>
          <p:cNvSpPr txBox="1">
            <a:spLocks noChangeArrowheads="1"/>
          </p:cNvSpPr>
          <p:nvPr/>
        </p:nvSpPr>
        <p:spPr bwMode="auto">
          <a:xfrm>
            <a:off x="6650038" y="1204913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124700" y="1787525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4" name="TextBox 44"/>
          <p:cNvSpPr txBox="1">
            <a:spLocks noChangeArrowheads="1"/>
          </p:cNvSpPr>
          <p:nvPr/>
        </p:nvSpPr>
        <p:spPr bwMode="auto">
          <a:xfrm>
            <a:off x="6389688" y="2787650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781675" y="1752600"/>
            <a:ext cx="277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650038" y="2516188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799263" y="2514600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554788" y="2001838"/>
            <a:ext cx="2889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h</a:t>
            </a:r>
            <a:endParaRPr lang="en-GB" sz="1400">
              <a:latin typeface="Comic Sans MS" pitchFamily="66" charset="0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6799263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rc 77"/>
          <p:cNvSpPr/>
          <p:nvPr/>
        </p:nvSpPr>
        <p:spPr>
          <a:xfrm>
            <a:off x="7159625" y="2216150"/>
            <a:ext cx="914400" cy="914400"/>
          </a:xfrm>
          <a:prstGeom prst="arc">
            <a:avLst>
              <a:gd name="adj1" fmla="val 10845114"/>
              <a:gd name="adj2" fmla="val 1337008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99510" y="3429000"/>
            <a:ext cx="1192249" cy="49564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145213" y="2019300"/>
            <a:ext cx="520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148513" y="1370013"/>
            <a:ext cx="511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0" name="Group 29"/>
          <p:cNvGrpSpPr>
            <a:grpSpLocks/>
          </p:cNvGrpSpPr>
          <p:nvPr/>
        </p:nvGrpSpPr>
        <p:grpSpPr bwMode="auto">
          <a:xfrm>
            <a:off x="4054475" y="1465263"/>
            <a:ext cx="609600" cy="536575"/>
            <a:chOff x="4032" y="2112"/>
            <a:chExt cx="720" cy="496"/>
          </a:xfrm>
        </p:grpSpPr>
        <p:sp>
          <p:nvSpPr>
            <p:cNvPr id="19493" name="Text Box 23"/>
            <p:cNvSpPr txBox="1">
              <a:spLocks noChangeArrowheads="1"/>
            </p:cNvSpPr>
            <p:nvPr/>
          </p:nvSpPr>
          <p:spPr bwMode="auto">
            <a:xfrm>
              <a:off x="4148" y="2352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19494" name="Text Box 24"/>
            <p:cNvSpPr txBox="1">
              <a:spLocks noChangeArrowheads="1"/>
            </p:cNvSpPr>
            <p:nvPr/>
          </p:nvSpPr>
          <p:spPr bwMode="auto">
            <a:xfrm>
              <a:off x="4272" y="2160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O</a:t>
              </a:r>
            </a:p>
          </p:txBody>
        </p:sp>
        <p:sp>
          <p:nvSpPr>
            <p:cNvPr id="19495" name="Text Box 25"/>
            <p:cNvSpPr txBox="1">
              <a:spLocks noChangeArrowheads="1"/>
            </p:cNvSpPr>
            <p:nvPr/>
          </p:nvSpPr>
          <p:spPr bwMode="auto">
            <a:xfrm>
              <a:off x="4416" y="2352"/>
              <a:ext cx="19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9496" name="Line 26"/>
            <p:cNvSpPr>
              <a:spLocks noChangeShapeType="1"/>
            </p:cNvSpPr>
            <p:nvPr/>
          </p:nvSpPr>
          <p:spPr bwMode="auto">
            <a:xfrm flipV="1">
              <a:off x="4032" y="2112"/>
              <a:ext cx="353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7" name="Line 27"/>
            <p:cNvSpPr>
              <a:spLocks noChangeShapeType="1"/>
            </p:cNvSpPr>
            <p:nvPr/>
          </p:nvSpPr>
          <p:spPr bwMode="auto">
            <a:xfrm flipH="1" flipV="1">
              <a:off x="4386" y="2112"/>
              <a:ext cx="366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8" name="Line 28"/>
            <p:cNvSpPr>
              <a:spLocks noChangeShapeType="1"/>
            </p:cNvSpPr>
            <p:nvPr/>
          </p:nvSpPr>
          <p:spPr bwMode="auto">
            <a:xfrm flipH="1" flipV="1">
              <a:off x="4032" y="2592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18052" y="2095500"/>
            <a:ext cx="1483291" cy="276999"/>
          </a:xfrm>
          <a:prstGeom prst="rect">
            <a:avLst/>
          </a:prstGeom>
          <a:blipFill rotWithShape="1">
            <a:blip r:embed="rId3"/>
            <a:stretch>
              <a:fillRect b="-6667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87" name="TextBox 8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05414" y="2452300"/>
            <a:ext cx="915956" cy="27699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88" name="TextBox 8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27673" y="4033360"/>
            <a:ext cx="1706365" cy="495649"/>
          </a:xfrm>
          <a:prstGeom prst="rect">
            <a:avLst/>
          </a:prstGeom>
          <a:blipFill rotWithShape="1">
            <a:blip r:embed="rId5"/>
            <a:stretch>
              <a:fillRect b="-1235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89" name="TextBox 8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4898" y="4681409"/>
            <a:ext cx="1554528" cy="495649"/>
          </a:xfrm>
          <a:prstGeom prst="rect">
            <a:avLst/>
          </a:prstGeom>
          <a:blipFill rotWithShape="1">
            <a:blip r:embed="rId6"/>
            <a:stretch>
              <a:fillRect b="-1235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92563" y="5567363"/>
            <a:ext cx="5068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To use this you are looking to know 2 sides as well as the angle between them</a:t>
            </a:r>
            <a:endParaRPr lang="en-GB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Arc 51"/>
          <p:cNvSpPr>
            <a:spLocks/>
          </p:cNvSpPr>
          <p:nvPr/>
        </p:nvSpPr>
        <p:spPr bwMode="auto">
          <a:xfrm>
            <a:off x="5730875" y="3754438"/>
            <a:ext cx="188913" cy="557212"/>
          </a:xfrm>
          <a:custGeom>
            <a:avLst/>
            <a:gdLst>
              <a:gd name="T0" fmla="*/ 74191124 w 22625"/>
              <a:gd name="T1" fmla="*/ 0 h 43200"/>
              <a:gd name="T2" fmla="*/ 0 w 22625"/>
              <a:gd name="T3" fmla="*/ 2147483647 h 43200"/>
              <a:gd name="T4" fmla="*/ 74191124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1" name="Text Box 56"/>
          <p:cNvSpPr txBox="1">
            <a:spLocks noChangeArrowheads="1"/>
          </p:cNvSpPr>
          <p:nvPr/>
        </p:nvSpPr>
        <p:spPr bwMode="auto">
          <a:xfrm>
            <a:off x="5854700" y="3883025"/>
            <a:ext cx="18462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Replace h with bSinC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Arc 51"/>
          <p:cNvSpPr>
            <a:spLocks/>
          </p:cNvSpPr>
          <p:nvPr/>
        </p:nvSpPr>
        <p:spPr bwMode="auto">
          <a:xfrm>
            <a:off x="5730875" y="4384675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Text Box 56"/>
          <p:cNvSpPr txBox="1">
            <a:spLocks noChangeArrowheads="1"/>
          </p:cNvSpPr>
          <p:nvPr/>
        </p:nvSpPr>
        <p:spPr bwMode="auto">
          <a:xfrm>
            <a:off x="5799138" y="4543425"/>
            <a:ext cx="18446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Remove the bracket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763963" y="2465388"/>
            <a:ext cx="1068387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4929188" y="3562350"/>
            <a:ext cx="244475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051425" y="4197350"/>
            <a:ext cx="557213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97" name="Straight Connector 96"/>
          <p:cNvCxnSpPr/>
          <p:nvPr/>
        </p:nvCxnSpPr>
        <p:spPr>
          <a:xfrm>
            <a:off x="6789738" y="2667000"/>
            <a:ext cx="669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70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5" grpId="1"/>
      <p:bldP spid="47" grpId="0"/>
      <p:bldP spid="53" grpId="0"/>
      <p:bldP spid="53" grpId="1"/>
      <p:bldP spid="54" grpId="0"/>
      <p:bldP spid="58" grpId="0"/>
      <p:bldP spid="67" grpId="0" animBg="1"/>
      <p:bldP spid="69" grpId="0" animBg="1"/>
      <p:bldP spid="70" grpId="0"/>
      <p:bldP spid="4" grpId="0"/>
      <p:bldP spid="79" grpId="0"/>
      <p:bldP spid="6" grpId="0"/>
      <p:bldP spid="90" grpId="0" animBg="1"/>
      <p:bldP spid="91" grpId="0"/>
      <p:bldP spid="92" grpId="0" animBg="1"/>
      <p:bldP spid="93" grpId="0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1400" b="1">
                <a:latin typeface="Comic Sans MS" pitchFamily="66" charset="0"/>
              </a:rPr>
              <a:t>You need to be able to calculate the area of a triangle using Sine</a:t>
            </a:r>
            <a:endParaRPr lang="en-US" sz="14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>
                <a:latin typeface="Comic Sans MS" pitchFamily="66" charset="0"/>
              </a:rPr>
              <a:t>Calculate the area of the triangle shown to the right…</a:t>
            </a:r>
            <a:endParaRPr lang="en-GB" sz="140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19700" y="1447800"/>
            <a:ext cx="6858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19700" y="2514600"/>
            <a:ext cx="21336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905500" y="1447800"/>
            <a:ext cx="1447800" cy="121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6943725" y="2209800"/>
            <a:ext cx="914400" cy="914400"/>
          </a:xfrm>
          <a:prstGeom prst="arc">
            <a:avLst>
              <a:gd name="adj1" fmla="val 11091845"/>
              <a:gd name="adj2" fmla="val 13073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490" name="TextBox 12"/>
          <p:cNvSpPr txBox="1">
            <a:spLocks noChangeArrowheads="1"/>
          </p:cNvSpPr>
          <p:nvPr/>
        </p:nvSpPr>
        <p:spPr bwMode="auto">
          <a:xfrm>
            <a:off x="6400800" y="1658938"/>
            <a:ext cx="679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4.2cm</a:t>
            </a:r>
          </a:p>
        </p:txBody>
      </p:sp>
      <p:sp>
        <p:nvSpPr>
          <p:cNvPr id="20491" name="TextBox 15"/>
          <p:cNvSpPr txBox="1">
            <a:spLocks noChangeArrowheads="1"/>
          </p:cNvSpPr>
          <p:nvPr/>
        </p:nvSpPr>
        <p:spPr bwMode="auto">
          <a:xfrm>
            <a:off x="5794375" y="2590800"/>
            <a:ext cx="681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6.8cm</a:t>
            </a:r>
          </a:p>
        </p:txBody>
      </p:sp>
      <p:sp>
        <p:nvSpPr>
          <p:cNvPr id="20492" name="TextBox 15"/>
          <p:cNvSpPr txBox="1">
            <a:spLocks noChangeArrowheads="1"/>
          </p:cNvSpPr>
          <p:nvPr/>
        </p:nvSpPr>
        <p:spPr bwMode="auto">
          <a:xfrm>
            <a:off x="6578600" y="2359025"/>
            <a:ext cx="501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75˚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62439" y="3175237"/>
            <a:ext cx="1554528" cy="495649"/>
          </a:xfrm>
          <a:prstGeom prst="rect">
            <a:avLst/>
          </a:prstGeom>
          <a:blipFill rotWithShape="1">
            <a:blip r:embed="rId2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7283" y="3823286"/>
            <a:ext cx="2356158" cy="495649"/>
          </a:xfrm>
          <a:prstGeom prst="rect">
            <a:avLst/>
          </a:prstGeom>
          <a:blipFill rotWithShape="1">
            <a:blip r:embed="rId3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7283" y="4536983"/>
            <a:ext cx="1878014" cy="307777"/>
          </a:xfrm>
          <a:prstGeom prst="rect">
            <a:avLst/>
          </a:prstGeom>
          <a:blipFill rotWithShape="1">
            <a:blip r:embed="rId4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6" name="Arc 51"/>
          <p:cNvSpPr>
            <a:spLocks/>
          </p:cNvSpPr>
          <p:nvPr/>
        </p:nvSpPr>
        <p:spPr bwMode="auto">
          <a:xfrm>
            <a:off x="6697663" y="352583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56"/>
          <p:cNvSpPr txBox="1">
            <a:spLocks noChangeArrowheads="1"/>
          </p:cNvSpPr>
          <p:nvPr/>
        </p:nvSpPr>
        <p:spPr bwMode="auto">
          <a:xfrm>
            <a:off x="6697663" y="3573463"/>
            <a:ext cx="10922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51"/>
          <p:cNvSpPr>
            <a:spLocks/>
          </p:cNvSpPr>
          <p:nvPr/>
        </p:nvSpPr>
        <p:spPr bwMode="auto">
          <a:xfrm>
            <a:off x="6697663" y="413385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56"/>
          <p:cNvSpPr txBox="1">
            <a:spLocks noChangeArrowheads="1"/>
          </p:cNvSpPr>
          <p:nvPr/>
        </p:nvSpPr>
        <p:spPr bwMode="auto">
          <a:xfrm>
            <a:off x="6789738" y="4259263"/>
            <a:ext cx="1092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316538" y="168592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361238" y="2514600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08700" y="28638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19763" y="1139825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935788" y="1447800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945063" y="2416175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91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1400" b="1" dirty="0">
                <a:latin typeface="Comic Sans MS" pitchFamily="66" charset="0"/>
              </a:rPr>
              <a:t>You need to be able to calculate the area of a triangle using Sine</a:t>
            </a: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</a:rPr>
              <a:t>The area of the triangle to the right is 60cm</a:t>
            </a:r>
            <a:r>
              <a:rPr lang="en-US" sz="1400" baseline="30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.</a:t>
            </a:r>
          </a:p>
          <a:p>
            <a:pPr marL="0" indent="0" algn="ctr" eaLnBrk="1" hangingPunct="1">
              <a:buFontTx/>
              <a:buNone/>
            </a:pPr>
            <a:endParaRPr lang="en-US" sz="1400" baseline="300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Show that x</a:t>
            </a:r>
            <a:r>
              <a:rPr lang="en-US" sz="14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– 3x - 240 = 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1510" name="Line 46"/>
          <p:cNvSpPr>
            <a:spLocks noChangeShapeType="1"/>
          </p:cNvSpPr>
          <p:nvPr/>
        </p:nvSpPr>
        <p:spPr bwMode="auto">
          <a:xfrm flipV="1">
            <a:off x="6408738" y="1289050"/>
            <a:ext cx="1371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Line 47"/>
          <p:cNvSpPr>
            <a:spLocks noChangeShapeType="1"/>
          </p:cNvSpPr>
          <p:nvPr/>
        </p:nvSpPr>
        <p:spPr bwMode="auto">
          <a:xfrm>
            <a:off x="6408738" y="2127250"/>
            <a:ext cx="10668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2" name="Line 48"/>
          <p:cNvSpPr>
            <a:spLocks noChangeShapeType="1"/>
          </p:cNvSpPr>
          <p:nvPr/>
        </p:nvSpPr>
        <p:spPr bwMode="auto">
          <a:xfrm flipH="1">
            <a:off x="7475538" y="1289050"/>
            <a:ext cx="3048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3" name="Text Box 53"/>
          <p:cNvSpPr txBox="1">
            <a:spLocks noChangeArrowheads="1"/>
          </p:cNvSpPr>
          <p:nvPr/>
        </p:nvSpPr>
        <p:spPr bwMode="auto">
          <a:xfrm>
            <a:off x="6834188" y="14605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21514" name="Text Box 54"/>
          <p:cNvSpPr txBox="1">
            <a:spLocks noChangeArrowheads="1"/>
          </p:cNvSpPr>
          <p:nvPr/>
        </p:nvSpPr>
        <p:spPr bwMode="auto">
          <a:xfrm>
            <a:off x="7632700" y="21732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x - 3</a:t>
            </a:r>
          </a:p>
        </p:txBody>
      </p:sp>
      <p:sp>
        <p:nvSpPr>
          <p:cNvPr id="21515" name="Text Box 72"/>
          <p:cNvSpPr txBox="1">
            <a:spLocks noChangeArrowheads="1"/>
          </p:cNvSpPr>
          <p:nvPr/>
        </p:nvSpPr>
        <p:spPr bwMode="auto">
          <a:xfrm>
            <a:off x="7292975" y="1547813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30°</a:t>
            </a:r>
          </a:p>
        </p:txBody>
      </p:sp>
      <p:sp>
        <p:nvSpPr>
          <p:cNvPr id="33" name="Arc 32"/>
          <p:cNvSpPr/>
          <p:nvPr/>
        </p:nvSpPr>
        <p:spPr>
          <a:xfrm>
            <a:off x="7475538" y="773113"/>
            <a:ext cx="914400" cy="914400"/>
          </a:xfrm>
          <a:prstGeom prst="arc">
            <a:avLst>
              <a:gd name="adj1" fmla="val 7054877"/>
              <a:gd name="adj2" fmla="val 92276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TextBox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86200" y="2918793"/>
            <a:ext cx="1554528" cy="495649"/>
          </a:xfrm>
          <a:prstGeom prst="rect">
            <a:avLst/>
          </a:prstGeom>
          <a:blipFill rotWithShape="1">
            <a:blip r:embed="rId2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610350" y="262572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739063" y="10890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748463" y="124142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316788" y="3446463"/>
            <a:ext cx="315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240713" y="2493963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110288" y="1895475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84204" y="3506337"/>
            <a:ext cx="2208425" cy="495649"/>
          </a:xfrm>
          <a:prstGeom prst="rect">
            <a:avLst/>
          </a:prstGeom>
          <a:blipFill rotWithShape="1">
            <a:blip r:embed="rId3"/>
            <a:stretch>
              <a:fillRect b="-1235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2" name="TextBox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1547" y="4154386"/>
            <a:ext cx="2153996" cy="307777"/>
          </a:xfrm>
          <a:prstGeom prst="rect">
            <a:avLst/>
          </a:prstGeom>
          <a:blipFill rotWithShape="1">
            <a:blip r:embed="rId4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3" name="TextBox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746" y="4695201"/>
            <a:ext cx="2153996" cy="307777"/>
          </a:xfrm>
          <a:prstGeom prst="rect">
            <a:avLst/>
          </a:prstGeom>
          <a:blipFill rotWithShape="1">
            <a:blip r:embed="rId5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4" name="TextBox 4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10074" y="5183589"/>
            <a:ext cx="1881126" cy="307777"/>
          </a:xfrm>
          <a:prstGeom prst="rect">
            <a:avLst/>
          </a:prstGeom>
          <a:blipFill rotWithShape="1">
            <a:blip r:embed="rId6"/>
            <a:stretch>
              <a:fillRect b="-7843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5" name="TextBox 4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88179" y="5658628"/>
            <a:ext cx="1683054" cy="30777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6" name="TextBox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91000" y="6109942"/>
            <a:ext cx="1779072" cy="307777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7" name="Arc 51"/>
          <p:cNvSpPr>
            <a:spLocks/>
          </p:cNvSpPr>
          <p:nvPr/>
        </p:nvSpPr>
        <p:spPr bwMode="auto">
          <a:xfrm>
            <a:off x="6259513" y="322738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6408738" y="3262313"/>
            <a:ext cx="739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51"/>
          <p:cNvSpPr>
            <a:spLocks/>
          </p:cNvSpPr>
          <p:nvPr/>
        </p:nvSpPr>
        <p:spPr bwMode="auto">
          <a:xfrm>
            <a:off x="6259513" y="378460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51"/>
          <p:cNvSpPr>
            <a:spLocks/>
          </p:cNvSpPr>
          <p:nvPr/>
        </p:nvSpPr>
        <p:spPr bwMode="auto">
          <a:xfrm>
            <a:off x="6256338" y="434975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51"/>
          <p:cNvSpPr>
            <a:spLocks/>
          </p:cNvSpPr>
          <p:nvPr/>
        </p:nvSpPr>
        <p:spPr bwMode="auto">
          <a:xfrm>
            <a:off x="5986463" y="4887913"/>
            <a:ext cx="190500" cy="44926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>
            <a:off x="5695950" y="5321300"/>
            <a:ext cx="190500" cy="490538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51"/>
          <p:cNvSpPr>
            <a:spLocks/>
          </p:cNvSpPr>
          <p:nvPr/>
        </p:nvSpPr>
        <p:spPr bwMode="auto">
          <a:xfrm>
            <a:off x="5967413" y="5811838"/>
            <a:ext cx="190500" cy="490537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6408738" y="3832225"/>
            <a:ext cx="15763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Multiply by 2 to cancel out the </a:t>
            </a:r>
            <a:r>
              <a:rPr lang="en-US" sz="12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US" sz="12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6307138" y="4489450"/>
            <a:ext cx="13208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Sin30 = 0.5</a:t>
            </a:r>
            <a:endParaRPr lang="en-GB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6062663" y="4887913"/>
            <a:ext cx="2130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Multiply by 2 again to cancel out the 0.5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5753100" y="5429250"/>
            <a:ext cx="187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6051550" y="5919788"/>
            <a:ext cx="15081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Subtract 240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56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7" grpId="0" animBg="1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</TotalTime>
  <Words>297</Words>
  <Application>Microsoft Office PowerPoint</Application>
  <PresentationFormat>On-screen Show (4:3)</PresentationFormat>
  <Paragraphs>85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Trigonometric Ratios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198</cp:revision>
  <dcterms:created xsi:type="dcterms:W3CDTF">2017-08-14T15:35:38Z</dcterms:created>
  <dcterms:modified xsi:type="dcterms:W3CDTF">2021-03-24T17:24:03Z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