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2672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sz="1800" dirty="0">
                <a:latin typeface="Comic Sans MS" pitchFamily="66" charset="0"/>
              </a:rPr>
              <a:t>	There are sometimes 2 solutions for a missing angle:</a:t>
            </a: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800" dirty="0">
                <a:latin typeface="Comic Sans MS" pitchFamily="66" charset="0"/>
              </a:rPr>
              <a:t>	The Sine graph is symmetrical (you will see this later this chapter) so the value of Sin 30 is the same as Sin 150.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7200" y="2743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7200" y="3048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1430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8288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146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200400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Arc 11"/>
          <p:cNvSpPr>
            <a:spLocks/>
          </p:cNvSpPr>
          <p:nvPr/>
        </p:nvSpPr>
        <p:spPr bwMode="auto">
          <a:xfrm>
            <a:off x="1143000" y="2743200"/>
            <a:ext cx="677863" cy="914400"/>
          </a:xfrm>
          <a:custGeom>
            <a:avLst/>
            <a:gdLst>
              <a:gd name="T0" fmla="*/ 0 w 16013"/>
              <a:gd name="T1" fmla="*/ 134890425 h 21600"/>
              <a:gd name="T2" fmla="*/ 2147483647 w 16013"/>
              <a:gd name="T3" fmla="*/ 2147483647 h 21600"/>
              <a:gd name="T4" fmla="*/ 2147483647 w 16013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4" name="Arc 12"/>
          <p:cNvSpPr>
            <a:spLocks/>
          </p:cNvSpPr>
          <p:nvPr/>
        </p:nvSpPr>
        <p:spPr bwMode="auto">
          <a:xfrm flipH="1">
            <a:off x="458788" y="2743200"/>
            <a:ext cx="696912" cy="914400"/>
          </a:xfrm>
          <a:custGeom>
            <a:avLst/>
            <a:gdLst>
              <a:gd name="T0" fmla="*/ 0 w 16470"/>
              <a:gd name="T1" fmla="*/ 1496609910 h 21600"/>
              <a:gd name="T2" fmla="*/ 2147483647 w 16470"/>
              <a:gd name="T3" fmla="*/ 2147483647 h 21600"/>
              <a:gd name="T4" fmla="*/ 2147483647 w 1647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5" name="Arc 13"/>
          <p:cNvSpPr>
            <a:spLocks/>
          </p:cNvSpPr>
          <p:nvPr/>
        </p:nvSpPr>
        <p:spPr bwMode="auto">
          <a:xfrm flipH="1" flipV="1">
            <a:off x="1828800" y="2438400"/>
            <a:ext cx="687388" cy="914400"/>
          </a:xfrm>
          <a:custGeom>
            <a:avLst/>
            <a:gdLst>
              <a:gd name="T0" fmla="*/ 0 w 16234"/>
              <a:gd name="T1" fmla="*/ 680898266 h 21600"/>
              <a:gd name="T2" fmla="*/ 2147483647 w 16234"/>
              <a:gd name="T3" fmla="*/ 2147483647 h 21600"/>
              <a:gd name="T4" fmla="*/ 2147483647 w 162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6" name="Arc 14"/>
          <p:cNvSpPr>
            <a:spLocks/>
          </p:cNvSpPr>
          <p:nvPr/>
        </p:nvSpPr>
        <p:spPr bwMode="auto">
          <a:xfrm flipV="1">
            <a:off x="2514600" y="243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147483647 w 15788"/>
              <a:gd name="T3" fmla="*/ 2147483647 h 21600"/>
              <a:gd name="T4" fmla="*/ 0 w 15788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990600" y="3124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600200" y="3124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286000" y="3124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971800" y="3124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3352800" y="2895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457200" y="2895600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609600" y="28956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1600200" y="28956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 flipV="1">
            <a:off x="685800" y="3200400"/>
            <a:ext cx="4572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V="1">
            <a:off x="1143000" y="3200400"/>
            <a:ext cx="4572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Sin30 = Sin150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019800" y="2514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Generally:</a:t>
            </a:r>
          </a:p>
        </p:txBody>
      </p:sp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5562600" y="3048000"/>
          <a:ext cx="2222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218671" imgH="203112" progId="Equation.DSMT4">
                  <p:embed/>
                </p:oleObj>
              </mc:Choice>
              <mc:Fallback>
                <p:oleObj name="Equation" r:id="rId3" imgW="1218671" imgH="203112" progId="Equation.DSMT4">
                  <p:embed/>
                  <p:pic>
                    <p:nvPicPr>
                      <p:cNvPr id="1334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048000"/>
                        <a:ext cx="22225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5486400" y="29718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73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/>
      <p:bldP spid="13328" grpId="0"/>
      <p:bldP spid="13329" grpId="0"/>
      <p:bldP spid="13330" grpId="0"/>
      <p:bldP spid="13331" grpId="0"/>
      <p:bldP spid="13332" grpId="0" animBg="1"/>
      <p:bldP spid="13334" grpId="0" animBg="1"/>
      <p:bldP spid="13335" grpId="0" animBg="1"/>
      <p:bldP spid="13336" grpId="0" animBg="1"/>
      <p:bldP spid="13337" grpId="0" animBg="1"/>
      <p:bldP spid="13338" grpId="0"/>
      <p:bldP spid="13339" grpId="0"/>
      <p:bldP spid="133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In triangle ABC, AB = 4cm, BC = 3cm and angle BAC = 44°. Work out the possible values of ACB.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5791200" y="2895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 flipV="1">
            <a:off x="5791200" y="1676400"/>
            <a:ext cx="12192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 flipH="1" flipV="1">
            <a:off x="7010400" y="1676400"/>
            <a:ext cx="4572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V="1">
            <a:off x="6629400" y="16764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486400" y="2743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6781800" y="1295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B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64008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5943600" y="1981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4cm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6781800" y="2209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3cm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7315200" y="2133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3cm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3914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4377" name="Object 41"/>
          <p:cNvGraphicFramePr>
            <a:graphicFrameLocks noChangeAspect="1"/>
          </p:cNvGraphicFramePr>
          <p:nvPr/>
        </p:nvGraphicFramePr>
        <p:xfrm>
          <a:off x="381000" y="2743200"/>
          <a:ext cx="1219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437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1219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8" name="Arc 42"/>
          <p:cNvSpPr>
            <a:spLocks/>
          </p:cNvSpPr>
          <p:nvPr/>
        </p:nvSpPr>
        <p:spPr bwMode="auto">
          <a:xfrm>
            <a:off x="5105400" y="2744788"/>
            <a:ext cx="896938" cy="314325"/>
          </a:xfrm>
          <a:custGeom>
            <a:avLst/>
            <a:gdLst>
              <a:gd name="T0" fmla="*/ 2147483647 w 21177"/>
              <a:gd name="T1" fmla="*/ 0 h 7442"/>
              <a:gd name="T2" fmla="*/ 2147483647 w 21177"/>
              <a:gd name="T3" fmla="*/ 2147483647 h 7442"/>
              <a:gd name="T4" fmla="*/ 0 w 21177"/>
              <a:gd name="T5" fmla="*/ 2147483647 h 74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177" h="7442" fill="none" extrusionOk="0">
                <a:moveTo>
                  <a:pt x="20277" y="-1"/>
                </a:moveTo>
                <a:cubicBezTo>
                  <a:pt x="20658" y="1038"/>
                  <a:pt x="20959" y="2104"/>
                  <a:pt x="21177" y="3188"/>
                </a:cubicBezTo>
              </a:path>
              <a:path w="21177" h="7442" stroke="0" extrusionOk="0">
                <a:moveTo>
                  <a:pt x="20277" y="-1"/>
                </a:moveTo>
                <a:cubicBezTo>
                  <a:pt x="20658" y="1038"/>
                  <a:pt x="20959" y="2104"/>
                  <a:pt x="21177" y="3188"/>
                </a:cubicBezTo>
                <a:lnTo>
                  <a:pt x="0" y="7442"/>
                </a:lnTo>
                <a:lnTo>
                  <a:pt x="20277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59436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44°</a:t>
            </a:r>
          </a:p>
        </p:txBody>
      </p:sp>
      <p:graphicFrame>
        <p:nvGraphicFramePr>
          <p:cNvPr id="14380" name="Object 44"/>
          <p:cNvGraphicFramePr>
            <a:graphicFrameLocks noChangeAspect="1"/>
          </p:cNvGraphicFramePr>
          <p:nvPr/>
        </p:nvGraphicFramePr>
        <p:xfrm>
          <a:off x="381000" y="3505200"/>
          <a:ext cx="1311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888614" imgH="393529" progId="Equation.DSMT4">
                  <p:embed/>
                </p:oleObj>
              </mc:Choice>
              <mc:Fallback>
                <p:oleObj name="Equation" r:id="rId5" imgW="888614" imgH="393529" progId="Equation.DSMT4">
                  <p:embed/>
                  <p:pic>
                    <p:nvPicPr>
                      <p:cNvPr id="1438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13112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1" name="Object 45"/>
          <p:cNvGraphicFramePr>
            <a:graphicFrameLocks noChangeAspect="1"/>
          </p:cNvGraphicFramePr>
          <p:nvPr/>
        </p:nvGraphicFramePr>
        <p:xfrm>
          <a:off x="381000" y="4191000"/>
          <a:ext cx="13874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1438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13874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2" name="Object 46"/>
          <p:cNvGraphicFramePr>
            <a:graphicFrameLocks noChangeAspect="1"/>
          </p:cNvGraphicFramePr>
          <p:nvPr/>
        </p:nvGraphicFramePr>
        <p:xfrm>
          <a:off x="381000" y="5029200"/>
          <a:ext cx="148113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1002865" imgH="177723" progId="Equation.DSMT4">
                  <p:embed/>
                </p:oleObj>
              </mc:Choice>
              <mc:Fallback>
                <p:oleObj name="Equation" r:id="rId9" imgW="1002865" imgH="177723" progId="Equation.DSMT4">
                  <p:embed/>
                  <p:pic>
                    <p:nvPicPr>
                      <p:cNvPr id="1438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029200"/>
                        <a:ext cx="1481138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3" name="Object 47"/>
          <p:cNvGraphicFramePr>
            <a:graphicFrameLocks noChangeAspect="1"/>
          </p:cNvGraphicFramePr>
          <p:nvPr/>
        </p:nvGraphicFramePr>
        <p:xfrm>
          <a:off x="381000" y="5486400"/>
          <a:ext cx="9747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660113" imgH="203112" progId="Equation.DSMT4">
                  <p:embed/>
                </p:oleObj>
              </mc:Choice>
              <mc:Fallback>
                <p:oleObj name="Equation" r:id="rId11" imgW="660113" imgH="203112" progId="Equation.DSMT4">
                  <p:embed/>
                  <p:pic>
                    <p:nvPicPr>
                      <p:cNvPr id="1438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86400"/>
                        <a:ext cx="97472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4" name="Object 48"/>
          <p:cNvGraphicFramePr>
            <a:graphicFrameLocks noChangeAspect="1"/>
          </p:cNvGraphicFramePr>
          <p:nvPr/>
        </p:nvGraphicFramePr>
        <p:xfrm>
          <a:off x="381000" y="5943600"/>
          <a:ext cx="20256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3" imgW="1371600" imgH="203200" progId="Equation.DSMT4">
                  <p:embed/>
                </p:oleObj>
              </mc:Choice>
              <mc:Fallback>
                <p:oleObj name="Equation" r:id="rId13" imgW="1371600" imgH="203200" progId="Equation.DSMT4">
                  <p:embed/>
                  <p:pic>
                    <p:nvPicPr>
                      <p:cNvPr id="14384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943600"/>
                        <a:ext cx="20256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5" name="Arc 49"/>
          <p:cNvSpPr>
            <a:spLocks/>
          </p:cNvSpPr>
          <p:nvPr/>
        </p:nvSpPr>
        <p:spPr bwMode="auto">
          <a:xfrm>
            <a:off x="7239000" y="2667000"/>
            <a:ext cx="820738" cy="601663"/>
          </a:xfrm>
          <a:custGeom>
            <a:avLst/>
            <a:gdLst>
              <a:gd name="T0" fmla="*/ 0 w 19400"/>
              <a:gd name="T1" fmla="*/ 2147483647 h 14226"/>
              <a:gd name="T2" fmla="*/ 2147483647 w 19400"/>
              <a:gd name="T3" fmla="*/ 0 h 14226"/>
              <a:gd name="T4" fmla="*/ 2147483647 w 19400"/>
              <a:gd name="T5" fmla="*/ 2147483647 h 142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400" h="14226" fill="none" extrusionOk="0">
                <a:moveTo>
                  <a:pt x="-1" y="4728"/>
                </a:moveTo>
                <a:cubicBezTo>
                  <a:pt x="836" y="3020"/>
                  <a:pt x="1894" y="1430"/>
                  <a:pt x="3146" y="-1"/>
                </a:cubicBezTo>
              </a:path>
              <a:path w="19400" h="14226" stroke="0" extrusionOk="0">
                <a:moveTo>
                  <a:pt x="-1" y="4728"/>
                </a:moveTo>
                <a:cubicBezTo>
                  <a:pt x="836" y="3020"/>
                  <a:pt x="1894" y="1430"/>
                  <a:pt x="3146" y="-1"/>
                </a:cubicBezTo>
                <a:lnTo>
                  <a:pt x="19400" y="14226"/>
                </a:lnTo>
                <a:lnTo>
                  <a:pt x="-1" y="472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6" name="Arc 50"/>
          <p:cNvSpPr>
            <a:spLocks/>
          </p:cNvSpPr>
          <p:nvPr/>
        </p:nvSpPr>
        <p:spPr bwMode="auto">
          <a:xfrm>
            <a:off x="6400800" y="2667000"/>
            <a:ext cx="677863" cy="835025"/>
          </a:xfrm>
          <a:custGeom>
            <a:avLst/>
            <a:gdLst>
              <a:gd name="T0" fmla="*/ 0 w 16011"/>
              <a:gd name="T1" fmla="*/ 2147483647 h 19709"/>
              <a:gd name="T2" fmla="*/ 2147483647 w 16011"/>
              <a:gd name="T3" fmla="*/ 0 h 19709"/>
              <a:gd name="T4" fmla="*/ 2147483647 w 16011"/>
              <a:gd name="T5" fmla="*/ 2147483647 h 197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1" h="19709" fill="none" extrusionOk="0">
                <a:moveTo>
                  <a:pt x="-1" y="5210"/>
                </a:moveTo>
                <a:cubicBezTo>
                  <a:pt x="2004" y="2996"/>
                  <a:pt x="4447" y="1222"/>
                  <a:pt x="7172" y="-1"/>
                </a:cubicBezTo>
              </a:path>
              <a:path w="16011" h="19709" stroke="0" extrusionOk="0">
                <a:moveTo>
                  <a:pt x="-1" y="5210"/>
                </a:moveTo>
                <a:cubicBezTo>
                  <a:pt x="2004" y="2996"/>
                  <a:pt x="4447" y="1222"/>
                  <a:pt x="7172" y="-1"/>
                </a:cubicBezTo>
                <a:lnTo>
                  <a:pt x="16011" y="19709"/>
                </a:lnTo>
                <a:lnTo>
                  <a:pt x="-1" y="521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7" name="Arc 51"/>
          <p:cNvSpPr>
            <a:spLocks/>
          </p:cNvSpPr>
          <p:nvPr/>
        </p:nvSpPr>
        <p:spPr bwMode="auto">
          <a:xfrm>
            <a:off x="2057400" y="3048000"/>
            <a:ext cx="228600" cy="6858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8" name="Arc 52"/>
          <p:cNvSpPr>
            <a:spLocks/>
          </p:cNvSpPr>
          <p:nvPr/>
        </p:nvSpPr>
        <p:spPr bwMode="auto">
          <a:xfrm>
            <a:off x="2057400" y="3733800"/>
            <a:ext cx="228600" cy="6858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9" name="Arc 53"/>
          <p:cNvSpPr>
            <a:spLocks/>
          </p:cNvSpPr>
          <p:nvPr/>
        </p:nvSpPr>
        <p:spPr bwMode="auto">
          <a:xfrm>
            <a:off x="2057400" y="4419600"/>
            <a:ext cx="228600" cy="6858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90" name="Arc 54"/>
          <p:cNvSpPr>
            <a:spLocks/>
          </p:cNvSpPr>
          <p:nvPr/>
        </p:nvSpPr>
        <p:spPr bwMode="auto">
          <a:xfrm>
            <a:off x="2057400" y="5105400"/>
            <a:ext cx="228600" cy="5334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91" name="Arc 55"/>
          <p:cNvSpPr>
            <a:spLocks/>
          </p:cNvSpPr>
          <p:nvPr/>
        </p:nvSpPr>
        <p:spPr bwMode="auto">
          <a:xfrm>
            <a:off x="2438400" y="5638800"/>
            <a:ext cx="228600" cy="5334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2286000" y="32004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Substitute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2209800" y="3733800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2209800" y="4419600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2286000" y="51816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2590800" y="5638800"/>
            <a:ext cx="2057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Work out the other possible value</a:t>
            </a:r>
          </a:p>
        </p:txBody>
      </p:sp>
      <p:graphicFrame>
        <p:nvGraphicFramePr>
          <p:cNvPr id="14398" name="Object 62"/>
          <p:cNvGraphicFramePr>
            <a:graphicFrameLocks noChangeAspect="1"/>
          </p:cNvGraphicFramePr>
          <p:nvPr/>
        </p:nvGraphicFramePr>
        <p:xfrm>
          <a:off x="5562600" y="4114800"/>
          <a:ext cx="2222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15" imgW="1218671" imgH="203112" progId="Equation.DSMT4">
                  <p:embed/>
                </p:oleObj>
              </mc:Choice>
              <mc:Fallback>
                <p:oleObj name="Equation" r:id="rId15" imgW="1218671" imgH="203112" progId="Equation.DSMT4">
                  <p:embed/>
                  <p:pic>
                    <p:nvPicPr>
                      <p:cNvPr id="1439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22225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49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animBg="1"/>
      <p:bldP spid="14366" grpId="0" animBg="1"/>
      <p:bldP spid="14367" grpId="0" animBg="1"/>
      <p:bldP spid="14368" grpId="0" animBg="1"/>
      <p:bldP spid="14370" grpId="0"/>
      <p:bldP spid="14371" grpId="0"/>
      <p:bldP spid="14372" grpId="0"/>
      <p:bldP spid="14373" grpId="0"/>
      <p:bldP spid="14374" grpId="0"/>
      <p:bldP spid="14375" grpId="0"/>
      <p:bldP spid="14376" grpId="0"/>
      <p:bldP spid="14378" grpId="0" animBg="1"/>
      <p:bldP spid="14379" grpId="0"/>
      <p:bldP spid="14385" grpId="0" animBg="1"/>
      <p:bldP spid="14386" grpId="0" animBg="1"/>
      <p:bldP spid="14387" grpId="0" animBg="1"/>
      <p:bldP spid="14388" grpId="0" animBg="1"/>
      <p:bldP spid="14389" grpId="0" animBg="1"/>
      <p:bldP spid="14390" grpId="0" animBg="1"/>
      <p:bldP spid="14391" grpId="0" animBg="1"/>
      <p:bldP spid="14392" grpId="0"/>
      <p:bldP spid="14393" grpId="0"/>
      <p:bldP spid="14394" grpId="0"/>
      <p:bldP spid="14395" grpId="0"/>
      <p:bldP spid="1439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944</TotalTime>
  <Words>113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Papyrus</vt:lpstr>
      <vt:lpstr>Segoe UI Black</vt:lpstr>
      <vt:lpstr>Office テーマ</vt:lpstr>
      <vt:lpstr>Equation</vt:lpstr>
      <vt:lpstr>PowerPoint Presentation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197</cp:revision>
  <dcterms:created xsi:type="dcterms:W3CDTF">2017-08-14T15:35:38Z</dcterms:created>
  <dcterms:modified xsi:type="dcterms:W3CDTF">2021-03-24T17:23:26Z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