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DCCA9"/>
    <a:srgbClr val="006600"/>
    <a:srgbClr val="FFCC99"/>
    <a:srgbClr val="FF3300"/>
    <a:srgbClr val="CCCCFF"/>
    <a:srgbClr val="A50021"/>
    <a:srgbClr val="FFFFCC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tags" Target="../tags/tag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47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Consider the triangle labelled to the right, remembering GCSE trigonometry: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Right hand triangle: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Left hand triangle:</a:t>
            </a: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	The opposite sides are the same so: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6019800" y="1676400"/>
            <a:ext cx="13716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6019800" y="2743200"/>
            <a:ext cx="2057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 flipV="1">
            <a:off x="7391400" y="1676400"/>
            <a:ext cx="68580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7391400" y="1676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5715000" y="259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8001000" y="259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7162800" y="137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6400800" y="1828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c</a:t>
            </a:r>
          </a:p>
        </p:txBody>
      </p:sp>
      <p:sp>
        <p:nvSpPr>
          <p:cNvPr id="5133" name="Text Box 14"/>
          <p:cNvSpPr txBox="1">
            <a:spLocks noChangeArrowheads="1"/>
          </p:cNvSpPr>
          <p:nvPr/>
        </p:nvSpPr>
        <p:spPr bwMode="auto">
          <a:xfrm>
            <a:off x="7696200" y="1905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</a:t>
            </a:r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858000" y="2743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b</a:t>
            </a:r>
          </a:p>
        </p:txBody>
      </p: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7391400" y="2590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Rectangle 18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rc 19"/>
          <p:cNvSpPr>
            <a:spLocks/>
          </p:cNvSpPr>
          <p:nvPr/>
        </p:nvSpPr>
        <p:spPr bwMode="auto">
          <a:xfrm>
            <a:off x="5410200" y="2546350"/>
            <a:ext cx="903288" cy="320675"/>
          </a:xfrm>
          <a:custGeom>
            <a:avLst/>
            <a:gdLst>
              <a:gd name="T0" fmla="*/ 2147483647 w 21349"/>
              <a:gd name="T1" fmla="*/ 0 h 7606"/>
              <a:gd name="T2" fmla="*/ 2147483647 w 21349"/>
              <a:gd name="T3" fmla="*/ 2147483647 h 7606"/>
              <a:gd name="T4" fmla="*/ 0 w 21349"/>
              <a:gd name="T5" fmla="*/ 2147483647 h 76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349" h="7606" fill="none" extrusionOk="0">
                <a:moveTo>
                  <a:pt x="20216" y="-1"/>
                </a:moveTo>
                <a:cubicBezTo>
                  <a:pt x="20742" y="1397"/>
                  <a:pt x="21121" y="2845"/>
                  <a:pt x="21348" y="4321"/>
                </a:cubicBezTo>
              </a:path>
              <a:path w="21349" h="7606" stroke="0" extrusionOk="0">
                <a:moveTo>
                  <a:pt x="20216" y="-1"/>
                </a:moveTo>
                <a:cubicBezTo>
                  <a:pt x="20742" y="1397"/>
                  <a:pt x="21121" y="2845"/>
                  <a:pt x="21348" y="4321"/>
                </a:cubicBezTo>
                <a:lnTo>
                  <a:pt x="0" y="7606"/>
                </a:lnTo>
                <a:lnTo>
                  <a:pt x="20216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8" name="Arc 20"/>
          <p:cNvSpPr>
            <a:spLocks/>
          </p:cNvSpPr>
          <p:nvPr/>
        </p:nvSpPr>
        <p:spPr bwMode="auto">
          <a:xfrm>
            <a:off x="7827963" y="2516188"/>
            <a:ext cx="858837" cy="533400"/>
          </a:xfrm>
          <a:custGeom>
            <a:avLst/>
            <a:gdLst>
              <a:gd name="T0" fmla="*/ 0 w 20279"/>
              <a:gd name="T1" fmla="*/ 2147483647 h 12608"/>
              <a:gd name="T2" fmla="*/ 2147483647 w 20279"/>
              <a:gd name="T3" fmla="*/ 0 h 12608"/>
              <a:gd name="T4" fmla="*/ 2147483647 w 20279"/>
              <a:gd name="T5" fmla="*/ 2147483647 h 126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79" h="12608" fill="none" extrusionOk="0">
                <a:moveTo>
                  <a:pt x="-1" y="5170"/>
                </a:moveTo>
                <a:cubicBezTo>
                  <a:pt x="674" y="3331"/>
                  <a:pt x="1596" y="1591"/>
                  <a:pt x="2740" y="0"/>
                </a:cubicBezTo>
              </a:path>
              <a:path w="20279" h="12608" stroke="0" extrusionOk="0">
                <a:moveTo>
                  <a:pt x="-1" y="5170"/>
                </a:moveTo>
                <a:cubicBezTo>
                  <a:pt x="674" y="3331"/>
                  <a:pt x="1596" y="1591"/>
                  <a:pt x="2740" y="0"/>
                </a:cubicBezTo>
                <a:lnTo>
                  <a:pt x="20279" y="12608"/>
                </a:lnTo>
                <a:lnTo>
                  <a:pt x="-1" y="51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245" name="Group 29"/>
          <p:cNvGrpSpPr>
            <a:grpSpLocks/>
          </p:cNvGrpSpPr>
          <p:nvPr/>
        </p:nvGrpSpPr>
        <p:grpSpPr bwMode="auto">
          <a:xfrm>
            <a:off x="6553200" y="3733800"/>
            <a:ext cx="1143000" cy="762000"/>
            <a:chOff x="4032" y="2112"/>
            <a:chExt cx="720" cy="480"/>
          </a:xfrm>
        </p:grpSpPr>
        <p:sp>
          <p:nvSpPr>
            <p:cNvPr id="5161" name="Text Box 23"/>
            <p:cNvSpPr txBox="1">
              <a:spLocks noChangeArrowheads="1"/>
            </p:cNvSpPr>
            <p:nvPr/>
          </p:nvSpPr>
          <p:spPr bwMode="auto">
            <a:xfrm>
              <a:off x="4103" y="235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S</a:t>
              </a:r>
            </a:p>
          </p:txBody>
        </p:sp>
        <p:sp>
          <p:nvSpPr>
            <p:cNvPr id="5162" name="Text Box 24"/>
            <p:cNvSpPr txBox="1">
              <a:spLocks noChangeArrowheads="1"/>
            </p:cNvSpPr>
            <p:nvPr/>
          </p:nvSpPr>
          <p:spPr bwMode="auto">
            <a:xfrm>
              <a:off x="4272" y="2160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O</a:t>
              </a:r>
            </a:p>
          </p:txBody>
        </p:sp>
        <p:sp>
          <p:nvSpPr>
            <p:cNvPr id="5163" name="Text Box 25"/>
            <p:cNvSpPr txBox="1">
              <a:spLocks noChangeArrowheads="1"/>
            </p:cNvSpPr>
            <p:nvPr/>
          </p:nvSpPr>
          <p:spPr bwMode="auto">
            <a:xfrm>
              <a:off x="4416" y="235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>
                  <a:latin typeface="Comic Sans MS" pitchFamily="66" charset="0"/>
                </a:rPr>
                <a:t>H</a:t>
              </a:r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 flipV="1">
              <a:off x="4032" y="2112"/>
              <a:ext cx="353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 flipH="1" flipV="1">
              <a:off x="4386" y="2112"/>
              <a:ext cx="366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 flipH="1" flipV="1">
              <a:off x="4032" y="2592"/>
              <a:ext cx="7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6200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858000" y="2057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467600" y="2743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5867400" y="4876800"/>
          <a:ext cx="2438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218671" imgH="203112" progId="Equation.DSMT4">
                  <p:embed/>
                </p:oleObj>
              </mc:Choice>
              <mc:Fallback>
                <p:oleObj name="Equation" r:id="rId4" imgW="1218671" imgH="203112" progId="Equation.DSMT4">
                  <p:embed/>
                  <p:pic>
                    <p:nvPicPr>
                      <p:cNvPr id="92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76800"/>
                        <a:ext cx="2438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/>
        </p:nvGraphicFramePr>
        <p:xfrm>
          <a:off x="381000" y="2743200"/>
          <a:ext cx="190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1218671" imgH="203112" progId="Equation.DSMT4">
                  <p:embed/>
                </p:oleObj>
              </mc:Choice>
              <mc:Fallback>
                <p:oleObj name="Equation" r:id="rId6" imgW="1218671" imgH="203112" progId="Equation.DSMT4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743200"/>
                        <a:ext cx="1905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381000" y="3048000"/>
          <a:ext cx="13287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850531" imgH="203112" progId="Equation.DSMT4">
                  <p:embed/>
                </p:oleObj>
              </mc:Choice>
              <mc:Fallback>
                <p:oleObj name="Equation" r:id="rId8" imgW="850531" imgH="203112" progId="Equation.DSMT4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0"/>
                        <a:ext cx="132873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381000" y="3657600"/>
          <a:ext cx="1905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1218671" imgH="203112" progId="Equation.DSMT4">
                  <p:embed/>
                </p:oleObj>
              </mc:Choice>
              <mc:Fallback>
                <p:oleObj name="Equation" r:id="rId10" imgW="1218671" imgH="203112" progId="Equation.DSMT4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1905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381000" y="3962400"/>
          <a:ext cx="1270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812447" imgH="203112" progId="Equation.DSMT4">
                  <p:embed/>
                </p:oleObj>
              </mc:Choice>
              <mc:Fallback>
                <p:oleObj name="Equation" r:id="rId12" imgW="812447" imgH="203112" progId="Equation.DSMT4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2700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172200" y="1676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477000" y="2743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 flipH="1">
            <a:off x="1752600" y="4114800"/>
            <a:ext cx="838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>
            <a:off x="1828800" y="3200400"/>
            <a:ext cx="838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9258" name="Object 42"/>
          <p:cNvGraphicFramePr>
            <a:graphicFrameLocks noChangeAspect="1"/>
          </p:cNvGraphicFramePr>
          <p:nvPr/>
        </p:nvGraphicFramePr>
        <p:xfrm>
          <a:off x="381000" y="4572000"/>
          <a:ext cx="14478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926698" imgH="177723" progId="Equation.DSMT4">
                  <p:embed/>
                </p:oleObj>
              </mc:Choice>
              <mc:Fallback>
                <p:oleObj name="Equation" r:id="rId14" imgW="926698" imgH="177723" progId="Equation.DSMT4">
                  <p:embed/>
                  <p:pic>
                    <p:nvPicPr>
                      <p:cNvPr id="925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14478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9" name="Object 43"/>
          <p:cNvGraphicFramePr>
            <a:graphicFrameLocks noChangeAspect="1"/>
          </p:cNvGraphicFramePr>
          <p:nvPr/>
        </p:nvGraphicFramePr>
        <p:xfrm>
          <a:off x="381000" y="4953000"/>
          <a:ext cx="1328738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850531" imgH="393529" progId="Equation.DSMT4">
                  <p:embed/>
                </p:oleObj>
              </mc:Choice>
              <mc:Fallback>
                <p:oleObj name="Equation" r:id="rId16" imgW="850531" imgH="393529" progId="Equation.DSMT4">
                  <p:embed/>
                  <p:pic>
                    <p:nvPicPr>
                      <p:cNvPr id="925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953000"/>
                        <a:ext cx="1328738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0" name="Arc 44"/>
          <p:cNvSpPr>
            <a:spLocks/>
          </p:cNvSpPr>
          <p:nvPr/>
        </p:nvSpPr>
        <p:spPr bwMode="auto">
          <a:xfrm>
            <a:off x="1905000" y="4724400"/>
            <a:ext cx="304800" cy="533400"/>
          </a:xfrm>
          <a:custGeom>
            <a:avLst/>
            <a:gdLst>
              <a:gd name="T0" fmla="*/ 0 w 21600"/>
              <a:gd name="T1" fmla="*/ 0 h 43176"/>
              <a:gd name="T2" fmla="*/ 574055804 w 21600"/>
              <a:gd name="T3" fmla="*/ 2147483647 h 43176"/>
              <a:gd name="T4" fmla="*/ 0 w 21600"/>
              <a:gd name="T5" fmla="*/ 2147483647 h 431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6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0"/>
                  <a:pt x="12543" y="42627"/>
                  <a:pt x="1025" y="43175"/>
                </a:cubicBezTo>
              </a:path>
              <a:path w="21600" h="43176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30"/>
                  <a:pt x="12543" y="42627"/>
                  <a:pt x="1025" y="43175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133600" y="4648200"/>
            <a:ext cx="129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Divide by c and a</a:t>
            </a:r>
          </a:p>
        </p:txBody>
      </p:sp>
      <p:graphicFrame>
        <p:nvGraphicFramePr>
          <p:cNvPr id="9262" name="Object 46"/>
          <p:cNvGraphicFramePr>
            <a:graphicFrameLocks noChangeAspect="1"/>
          </p:cNvGraphicFramePr>
          <p:nvPr/>
        </p:nvGraphicFramePr>
        <p:xfrm>
          <a:off x="304800" y="5943600"/>
          <a:ext cx="20621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1320227" imgH="393529" progId="Equation.DSMT4">
                  <p:embed/>
                </p:oleObj>
              </mc:Choice>
              <mc:Fallback>
                <p:oleObj name="Equation" r:id="rId18" imgW="1320227" imgH="393529" progId="Equation.DSMT4">
                  <p:embed/>
                  <p:pic>
                    <p:nvPicPr>
                      <p:cNvPr id="926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943600"/>
                        <a:ext cx="20621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3" name="Object 47"/>
          <p:cNvGraphicFramePr>
            <a:graphicFrameLocks noChangeAspect="1"/>
          </p:cNvGraphicFramePr>
          <p:nvPr/>
        </p:nvGraphicFramePr>
        <p:xfrm>
          <a:off x="2895600" y="5943600"/>
          <a:ext cx="20621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1320227" imgH="393529" progId="Equation.DSMT4">
                  <p:embed/>
                </p:oleObj>
              </mc:Choice>
              <mc:Fallback>
                <p:oleObj name="Equation" r:id="rId20" imgW="1320227" imgH="393529" progId="Equation.DSMT4">
                  <p:embed/>
                  <p:pic>
                    <p:nvPicPr>
                      <p:cNvPr id="926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943600"/>
                        <a:ext cx="20621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2819400" y="5867400"/>
            <a:ext cx="2133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1851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246" grpId="1"/>
      <p:bldP spid="9247" grpId="0"/>
      <p:bldP spid="9247" grpId="1"/>
      <p:bldP spid="9247" grpId="2"/>
      <p:bldP spid="9248" grpId="0"/>
      <p:bldP spid="9248" grpId="1"/>
      <p:bldP spid="9254" grpId="0"/>
      <p:bldP spid="9255" grpId="0"/>
      <p:bldP spid="9256" grpId="0" animBg="1"/>
      <p:bldP spid="9257" grpId="0" animBg="1"/>
      <p:bldP spid="9260" grpId="0" animBg="1"/>
      <p:bldP spid="9261" grpId="0"/>
      <p:bldP spid="9264" grpId="0" animBg="1"/>
      <p:bldP spid="92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Calculate the labelled side in the triangle to the right:</a:t>
            </a:r>
          </a:p>
        </p:txBody>
      </p:sp>
      <p:sp>
        <p:nvSpPr>
          <p:cNvPr id="6148" name="Line 46"/>
          <p:cNvSpPr>
            <a:spLocks noChangeShapeType="1"/>
          </p:cNvSpPr>
          <p:nvPr/>
        </p:nvSpPr>
        <p:spPr bwMode="auto">
          <a:xfrm flipV="1">
            <a:off x="5715000" y="2514600"/>
            <a:ext cx="1371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Line 47"/>
          <p:cNvSpPr>
            <a:spLocks noChangeShapeType="1"/>
          </p:cNvSpPr>
          <p:nvPr/>
        </p:nvSpPr>
        <p:spPr bwMode="auto">
          <a:xfrm>
            <a:off x="5715000" y="3352800"/>
            <a:ext cx="10668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0" name="Line 48"/>
          <p:cNvSpPr>
            <a:spLocks noChangeShapeType="1"/>
          </p:cNvSpPr>
          <p:nvPr/>
        </p:nvSpPr>
        <p:spPr bwMode="auto">
          <a:xfrm flipH="1">
            <a:off x="6781800" y="2514600"/>
            <a:ext cx="30480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Text Box 51"/>
          <p:cNvSpPr txBox="1">
            <a:spLocks noChangeArrowheads="1"/>
          </p:cNvSpPr>
          <p:nvPr/>
        </p:nvSpPr>
        <p:spPr bwMode="auto">
          <a:xfrm>
            <a:off x="6400800" y="4038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34°</a:t>
            </a:r>
          </a:p>
        </p:txBody>
      </p:sp>
      <p:sp>
        <p:nvSpPr>
          <p:cNvPr id="6152" name="Text Box 53"/>
          <p:cNvSpPr txBox="1">
            <a:spLocks noChangeArrowheads="1"/>
          </p:cNvSpPr>
          <p:nvPr/>
        </p:nvSpPr>
        <p:spPr bwMode="auto">
          <a:xfrm>
            <a:off x="58674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8mm</a:t>
            </a:r>
          </a:p>
        </p:txBody>
      </p:sp>
      <p:sp>
        <p:nvSpPr>
          <p:cNvPr id="6153" name="Text Box 54"/>
          <p:cNvSpPr txBox="1">
            <a:spLocks noChangeArrowheads="1"/>
          </p:cNvSpPr>
          <p:nvPr/>
        </p:nvSpPr>
        <p:spPr bwMode="auto">
          <a:xfrm>
            <a:off x="7010400" y="3429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x</a:t>
            </a:r>
          </a:p>
        </p:txBody>
      </p:sp>
      <p:graphicFrame>
        <p:nvGraphicFramePr>
          <p:cNvPr id="10295" name="Object 55"/>
          <p:cNvGraphicFramePr>
            <a:graphicFrameLocks noChangeAspect="1"/>
          </p:cNvGraphicFramePr>
          <p:nvPr/>
        </p:nvGraphicFramePr>
        <p:xfrm>
          <a:off x="381000" y="25146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0295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1" name="Arc 61"/>
          <p:cNvSpPr>
            <a:spLocks/>
          </p:cNvSpPr>
          <p:nvPr/>
        </p:nvSpPr>
        <p:spPr bwMode="auto">
          <a:xfrm>
            <a:off x="2133600" y="28194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2" name="Arc 62"/>
          <p:cNvSpPr>
            <a:spLocks/>
          </p:cNvSpPr>
          <p:nvPr/>
        </p:nvSpPr>
        <p:spPr bwMode="auto">
          <a:xfrm>
            <a:off x="2133600" y="35052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3" name="Arc 63"/>
          <p:cNvSpPr>
            <a:spLocks/>
          </p:cNvSpPr>
          <p:nvPr/>
        </p:nvSpPr>
        <p:spPr bwMode="auto">
          <a:xfrm>
            <a:off x="2133600" y="41910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2209800" y="2895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numbers in</a:t>
            </a:r>
          </a:p>
        </p:txBody>
      </p:sp>
      <p:sp>
        <p:nvSpPr>
          <p:cNvPr id="10307" name="Text Box 67"/>
          <p:cNvSpPr txBox="1">
            <a:spLocks noChangeArrowheads="1"/>
          </p:cNvSpPr>
          <p:nvPr/>
        </p:nvSpPr>
        <p:spPr bwMode="auto">
          <a:xfrm>
            <a:off x="2286000" y="35814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Multiply by Sin82</a:t>
            </a:r>
          </a:p>
        </p:txBody>
      </p:sp>
      <p:sp>
        <p:nvSpPr>
          <p:cNvPr id="10308" name="Text Box 68"/>
          <p:cNvSpPr txBox="1">
            <a:spLocks noChangeArrowheads="1"/>
          </p:cNvSpPr>
          <p:nvPr/>
        </p:nvSpPr>
        <p:spPr bwMode="auto">
          <a:xfrm>
            <a:off x="2286000" y="4267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 flipH="1">
            <a:off x="1752600" y="23622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2209800" y="2057400"/>
            <a:ext cx="213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Have the unknown as the numerator!</a:t>
            </a:r>
          </a:p>
        </p:txBody>
      </p:sp>
      <p:sp>
        <p:nvSpPr>
          <p:cNvPr id="6163" name="Text Box 72"/>
          <p:cNvSpPr txBox="1">
            <a:spLocks noChangeArrowheads="1"/>
          </p:cNvSpPr>
          <p:nvPr/>
        </p:nvSpPr>
        <p:spPr bwMode="auto">
          <a:xfrm>
            <a:off x="5791200" y="32004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82°</a:t>
            </a:r>
          </a:p>
        </p:txBody>
      </p:sp>
      <p:graphicFrame>
        <p:nvGraphicFramePr>
          <p:cNvPr id="10313" name="Object 73"/>
          <p:cNvGraphicFramePr>
            <a:graphicFrameLocks noChangeAspect="1"/>
          </p:cNvGraphicFramePr>
          <p:nvPr/>
        </p:nvGraphicFramePr>
        <p:xfrm>
          <a:off x="381000" y="3200400"/>
          <a:ext cx="138906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1031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389063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4" name="Object 74"/>
          <p:cNvGraphicFramePr>
            <a:graphicFrameLocks noChangeAspect="1"/>
          </p:cNvGraphicFramePr>
          <p:nvPr/>
        </p:nvGraphicFramePr>
        <p:xfrm>
          <a:off x="381000" y="3962400"/>
          <a:ext cx="10699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723586" imgH="393529" progId="Equation.DSMT4">
                  <p:embed/>
                </p:oleObj>
              </mc:Choice>
              <mc:Fallback>
                <p:oleObj name="Equation" r:id="rId7" imgW="723586" imgH="393529" progId="Equation.DSMT4">
                  <p:embed/>
                  <p:pic>
                    <p:nvPicPr>
                      <p:cNvPr id="1031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0699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5" name="Object 75"/>
          <p:cNvGraphicFramePr>
            <a:graphicFrameLocks noChangeAspect="1"/>
          </p:cNvGraphicFramePr>
          <p:nvPr/>
        </p:nvGraphicFramePr>
        <p:xfrm>
          <a:off x="381000" y="4724400"/>
          <a:ext cx="901700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609336" imgH="177723" progId="Equation.DSMT4">
                  <p:embed/>
                </p:oleObj>
              </mc:Choice>
              <mc:Fallback>
                <p:oleObj name="Equation" r:id="rId9" imgW="609336" imgH="177723" progId="Equation.DSMT4">
                  <p:embed/>
                  <p:pic>
                    <p:nvPicPr>
                      <p:cNvPr id="10315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901700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" grpId="0" animBg="1"/>
      <p:bldP spid="10302" grpId="0" animBg="1"/>
      <p:bldP spid="10303" grpId="0" animBg="1"/>
      <p:bldP spid="10306" grpId="0"/>
      <p:bldP spid="10307" grpId="0"/>
      <p:bldP spid="10308" grpId="0"/>
      <p:bldP spid="10310" grpId="0" animBg="1"/>
      <p:bldP spid="103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87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1800">
                <a:latin typeface="Comic Sans MS" pitchFamily="66" charset="0"/>
              </a:rPr>
              <a:t>	</a:t>
            </a:r>
            <a:r>
              <a:rPr lang="en-GB" sz="1600">
                <a:latin typeface="Comic Sans MS" pitchFamily="66" charset="0"/>
              </a:rPr>
              <a:t>Calculate the labelled angle in the triangle to the right: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 flipV="1">
            <a:off x="5715000" y="2209800"/>
            <a:ext cx="1066800" cy="1143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5715000" y="3352800"/>
            <a:ext cx="1752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781800" y="2209800"/>
            <a:ext cx="6858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Arc 8"/>
          <p:cNvSpPr>
            <a:spLocks/>
          </p:cNvSpPr>
          <p:nvPr/>
        </p:nvSpPr>
        <p:spPr bwMode="auto">
          <a:xfrm>
            <a:off x="5029200" y="3187700"/>
            <a:ext cx="908050" cy="317500"/>
          </a:xfrm>
          <a:custGeom>
            <a:avLst/>
            <a:gdLst>
              <a:gd name="T0" fmla="*/ 2147483647 w 21461"/>
              <a:gd name="T1" fmla="*/ 0 h 7483"/>
              <a:gd name="T2" fmla="*/ 2147483647 w 21461"/>
              <a:gd name="T3" fmla="*/ 2147483647 h 7483"/>
              <a:gd name="T4" fmla="*/ 0 w 21461"/>
              <a:gd name="T5" fmla="*/ 2147483647 h 74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61" h="7483" fill="none" extrusionOk="0">
                <a:moveTo>
                  <a:pt x="20262" y="-1"/>
                </a:moveTo>
                <a:cubicBezTo>
                  <a:pt x="20862" y="1624"/>
                  <a:pt x="21264" y="3315"/>
                  <a:pt x="21460" y="5036"/>
                </a:cubicBezTo>
              </a:path>
              <a:path w="21461" h="7483" stroke="0" extrusionOk="0">
                <a:moveTo>
                  <a:pt x="20262" y="-1"/>
                </a:moveTo>
                <a:cubicBezTo>
                  <a:pt x="20862" y="1624"/>
                  <a:pt x="21264" y="3315"/>
                  <a:pt x="21460" y="5036"/>
                </a:cubicBezTo>
                <a:lnTo>
                  <a:pt x="0" y="7483"/>
                </a:lnTo>
                <a:lnTo>
                  <a:pt x="20262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6" name="Arc 9"/>
          <p:cNvSpPr>
            <a:spLocks/>
          </p:cNvSpPr>
          <p:nvPr/>
        </p:nvSpPr>
        <p:spPr bwMode="auto">
          <a:xfrm>
            <a:off x="6629400" y="1524000"/>
            <a:ext cx="261938" cy="914400"/>
          </a:xfrm>
          <a:custGeom>
            <a:avLst/>
            <a:gdLst>
              <a:gd name="T0" fmla="*/ 2147483647 w 6186"/>
              <a:gd name="T1" fmla="*/ 2147483647 h 21600"/>
              <a:gd name="T2" fmla="*/ 0 w 6186"/>
              <a:gd name="T3" fmla="*/ 2147483647 h 21600"/>
              <a:gd name="T4" fmla="*/ 2147483647 w 6186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186" h="21600" fill="none" extrusionOk="0">
                <a:moveTo>
                  <a:pt x="6185" y="21598"/>
                </a:moveTo>
                <a:cubicBezTo>
                  <a:pt x="6112" y="21599"/>
                  <a:pt x="6038" y="21599"/>
                  <a:pt x="5965" y="21600"/>
                </a:cubicBezTo>
                <a:cubicBezTo>
                  <a:pt x="3947" y="21600"/>
                  <a:pt x="1939" y="21317"/>
                  <a:pt x="-1" y="20760"/>
                </a:cubicBezTo>
              </a:path>
              <a:path w="6186" h="21600" stroke="0" extrusionOk="0">
                <a:moveTo>
                  <a:pt x="6185" y="21598"/>
                </a:moveTo>
                <a:cubicBezTo>
                  <a:pt x="6112" y="21599"/>
                  <a:pt x="6038" y="21599"/>
                  <a:pt x="5965" y="21600"/>
                </a:cubicBezTo>
                <a:cubicBezTo>
                  <a:pt x="3947" y="21600"/>
                  <a:pt x="1939" y="21317"/>
                  <a:pt x="-1" y="20760"/>
                </a:cubicBezTo>
                <a:lnTo>
                  <a:pt x="5965" y="0"/>
                </a:lnTo>
                <a:lnTo>
                  <a:pt x="6185" y="2159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5867400" y="3048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32°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6553200" y="243840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600">
                <a:latin typeface="Comic Sans MS" pitchFamily="66" charset="0"/>
              </a:rPr>
              <a:t>θ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6172200" y="3505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12cm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7162800" y="2590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15cm</a:t>
            </a:r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381000" y="2514600"/>
          <a:ext cx="12192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12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12192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381000" y="3200400"/>
          <a:ext cx="129381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875920" imgH="393529" progId="Equation.DSMT4">
                  <p:embed/>
                </p:oleObj>
              </mc:Choice>
              <mc:Fallback>
                <p:oleObj name="Equation" r:id="rId5" imgW="875920" imgH="393529" progId="Equation.DSMT4">
                  <p:embed/>
                  <p:pic>
                    <p:nvPicPr>
                      <p:cNvPr id="112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1293813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381000" y="3962400"/>
          <a:ext cx="14636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990170" imgH="393529" progId="Equation.DSMT4">
                  <p:embed/>
                </p:oleObj>
              </mc:Choice>
              <mc:Fallback>
                <p:oleObj name="Equation" r:id="rId7" imgW="990170" imgH="393529" progId="Equation.DSMT4">
                  <p:embed/>
                  <p:pic>
                    <p:nvPicPr>
                      <p:cNvPr id="112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962400"/>
                        <a:ext cx="14636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381000" y="4800600"/>
          <a:ext cx="148272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1002865" imgH="177723" progId="Equation.DSMT4">
                  <p:embed/>
                </p:oleObj>
              </mc:Choice>
              <mc:Fallback>
                <p:oleObj name="Equation" r:id="rId9" imgW="1002865" imgH="177723" progId="Equation.DSMT4">
                  <p:embed/>
                  <p:pic>
                    <p:nvPicPr>
                      <p:cNvPr id="112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00600"/>
                        <a:ext cx="1482725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381000" y="5410200"/>
          <a:ext cx="165258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1117115" imgH="203112" progId="Equation.DSMT4">
                  <p:embed/>
                </p:oleObj>
              </mc:Choice>
              <mc:Fallback>
                <p:oleObj name="Equation" r:id="rId11" imgW="1117115" imgH="203112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1652588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381000" y="6019800"/>
          <a:ext cx="97631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660113" imgH="203112" progId="Equation.DSMT4">
                  <p:embed/>
                </p:oleObj>
              </mc:Choice>
              <mc:Fallback>
                <p:oleObj name="Equation" r:id="rId13" imgW="660113" imgH="203112" progId="Equation.DSMT4">
                  <p:embed/>
                  <p:pic>
                    <p:nvPicPr>
                      <p:cNvPr id="112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019800"/>
                        <a:ext cx="97631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4" name="Arc 20"/>
          <p:cNvSpPr>
            <a:spLocks/>
          </p:cNvSpPr>
          <p:nvPr/>
        </p:nvSpPr>
        <p:spPr bwMode="auto">
          <a:xfrm>
            <a:off x="2133600" y="28194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5" name="Arc 21"/>
          <p:cNvSpPr>
            <a:spLocks/>
          </p:cNvSpPr>
          <p:nvPr/>
        </p:nvSpPr>
        <p:spPr bwMode="auto">
          <a:xfrm>
            <a:off x="2133600" y="35052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6" name="Arc 22"/>
          <p:cNvSpPr>
            <a:spLocks/>
          </p:cNvSpPr>
          <p:nvPr/>
        </p:nvSpPr>
        <p:spPr bwMode="auto">
          <a:xfrm>
            <a:off x="2133600" y="41910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7" name="Arc 23"/>
          <p:cNvSpPr>
            <a:spLocks/>
          </p:cNvSpPr>
          <p:nvPr/>
        </p:nvSpPr>
        <p:spPr bwMode="auto">
          <a:xfrm>
            <a:off x="2133600" y="48768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8" name="Arc 24"/>
          <p:cNvSpPr>
            <a:spLocks/>
          </p:cNvSpPr>
          <p:nvPr/>
        </p:nvSpPr>
        <p:spPr bwMode="auto">
          <a:xfrm>
            <a:off x="2133600" y="5562600"/>
            <a:ext cx="228600" cy="685800"/>
          </a:xfrm>
          <a:custGeom>
            <a:avLst/>
            <a:gdLst>
              <a:gd name="T0" fmla="*/ 0 w 21600"/>
              <a:gd name="T1" fmla="*/ 0 h 43192"/>
              <a:gd name="T2" fmla="*/ 77669083 w 21600"/>
              <a:gd name="T3" fmla="*/ 2147483647 h 43192"/>
              <a:gd name="T4" fmla="*/ 0 w 21600"/>
              <a:gd name="T5" fmla="*/ 2147483647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5"/>
                  <a:pt x="585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2209800" y="28956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Substitute numbers in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362200" y="36576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Multiply by 12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286000" y="42672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286000" y="49530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Use Inverse Sine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H="1">
            <a:off x="1752600" y="23622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209800" y="2057400"/>
            <a:ext cx="213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Have the unknown as the numerator!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Trigonometric Ratios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/>
      <p:bldP spid="11290" grpId="0"/>
      <p:bldP spid="11291" grpId="0"/>
      <p:bldP spid="11292" grpId="0"/>
      <p:bldP spid="11293" grpId="0" animBg="1"/>
      <p:bldP spid="1129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F5425-AE88-4B38-90BF-82B370DA04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80FBEB-EBDD-4312-8389-464BD68AFD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813C20-9A9C-4962-876C-9192F02A4F5C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136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Papyrus</vt:lpstr>
      <vt:lpstr>Segoe UI Black</vt:lpstr>
      <vt:lpstr>Office テーマ</vt:lpstr>
      <vt:lpstr>Equation</vt:lpstr>
      <vt:lpstr>PowerPoint Presentation</vt:lpstr>
      <vt:lpstr>Trigonometric Ratios</vt:lpstr>
      <vt:lpstr>Trigonometric Ratios</vt:lpstr>
      <vt:lpstr>Trigonometric Ratios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196</cp:revision>
  <dcterms:created xsi:type="dcterms:W3CDTF">2017-08-14T15:35:38Z</dcterms:created>
  <dcterms:modified xsi:type="dcterms:W3CDTF">2021-03-24T17:22:40Z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