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291745" y="1573547"/>
            <a:ext cx="6489597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Trigonometric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Ratios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56062" y="410367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2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546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674" y="1471749"/>
            <a:ext cx="36750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1) Find the unknown values indicated: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b)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c) 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ight Triangle 3"/>
          <p:cNvSpPr/>
          <p:nvPr/>
        </p:nvSpPr>
        <p:spPr>
          <a:xfrm flipH="1">
            <a:off x="957944" y="2281646"/>
            <a:ext cx="1733004" cy="77506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/>
          <p:cNvSpPr/>
          <p:nvPr/>
        </p:nvSpPr>
        <p:spPr>
          <a:xfrm rot="20419966">
            <a:off x="950802" y="3217898"/>
            <a:ext cx="2011680" cy="71770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 rot="10800000">
            <a:off x="949234" y="4637314"/>
            <a:ext cx="1493521" cy="775063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21017493" flipH="1">
            <a:off x="849087" y="5547361"/>
            <a:ext cx="1345472" cy="901338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>
            <a:off x="496388" y="2577738"/>
            <a:ext cx="914400" cy="914400"/>
          </a:xfrm>
          <a:prstGeom prst="arc">
            <a:avLst>
              <a:gd name="adj1" fmla="val 20387615"/>
              <a:gd name="adj2" fmla="val 15690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c 8"/>
          <p:cNvSpPr/>
          <p:nvPr/>
        </p:nvSpPr>
        <p:spPr>
          <a:xfrm>
            <a:off x="256902" y="2947852"/>
            <a:ext cx="914400" cy="914400"/>
          </a:xfrm>
          <a:prstGeom prst="arc">
            <a:avLst>
              <a:gd name="adj1" fmla="val 1313088"/>
              <a:gd name="adj2" fmla="val 34738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>
            <a:off x="444136" y="4162698"/>
            <a:ext cx="914400" cy="914400"/>
          </a:xfrm>
          <a:prstGeom prst="arc">
            <a:avLst>
              <a:gd name="adj1" fmla="val 181830"/>
              <a:gd name="adj2" fmla="val 16080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1728650" y="4767943"/>
            <a:ext cx="914400" cy="914400"/>
          </a:xfrm>
          <a:prstGeom prst="arc">
            <a:avLst>
              <a:gd name="adj1" fmla="val 5623283"/>
              <a:gd name="adj2" fmla="val 7473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2600325" y="2971800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2357438" y="4638675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 rot="20425642">
            <a:off x="1109665" y="4148138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>
          <a:xfrm rot="20972931">
            <a:off x="2164558" y="6246019"/>
            <a:ext cx="90487" cy="90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362075" y="276225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23˚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09650" y="359092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70˚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552575" y="30003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7.3cm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2514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885950" y="5562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04925" y="455295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32766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38325" y="388620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8.5cm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390775" y="48291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2.7cm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152525" y="49815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6.2cm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162175" y="569595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466850" y="637222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22cm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31599" y="1443174"/>
                <a:ext cx="4512401" cy="4384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Sketch the graphs of: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99" y="1443174"/>
                <a:ext cx="4512401" cy="4384855"/>
              </a:xfrm>
              <a:prstGeom prst="rect">
                <a:avLst/>
              </a:prstGeom>
              <a:blipFill>
                <a:blip r:embed="rId2"/>
                <a:stretch>
                  <a:fillRect l="-1216" t="-695" r="-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38450" y="2257425"/>
            <a:ext cx="947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3.1cm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19375" y="3619500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9.05cm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76550" y="449580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25.8˚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71775" y="558165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77.2˚</a:t>
            </a:r>
            <a:endParaRPr lang="en-GB" sz="2400" dirty="0">
              <a:solidFill>
                <a:srgbClr val="FF0000"/>
              </a:solidFill>
            </a:endParaRPr>
          </a:p>
        </p:txBody>
      </p:sp>
      <p:grpSp>
        <p:nvGrpSpPr>
          <p:cNvPr id="33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6162675" y="1835645"/>
            <a:ext cx="1266825" cy="1250456"/>
            <a:chOff x="3320248" y="2547891"/>
            <a:chExt cx="763480" cy="763480"/>
          </a:xfrm>
        </p:grpSpPr>
        <p:cxnSp>
          <p:nvCxnSpPr>
            <p:cNvPr id="34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6181725" y="1874205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5930943" y="24270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943" y="2427026"/>
                <a:ext cx="54006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6639123" y="244014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123" y="2440146"/>
                <a:ext cx="54006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7448550" y="3054845"/>
            <a:ext cx="1266825" cy="1250456"/>
            <a:chOff x="3320248" y="2547891"/>
            <a:chExt cx="763480" cy="763480"/>
          </a:xfrm>
        </p:grpSpPr>
        <p:cxnSp>
          <p:nvCxnSpPr>
            <p:cNvPr id="42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7200900" y="3121980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6950118" y="36462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118" y="3646226"/>
                <a:ext cx="5400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7667823" y="364982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823" y="3649821"/>
                <a:ext cx="5400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6362700" y="4159745"/>
            <a:ext cx="1266825" cy="1250456"/>
            <a:chOff x="3320248" y="2547891"/>
            <a:chExt cx="763480" cy="763480"/>
          </a:xfrm>
        </p:grpSpPr>
        <p:cxnSp>
          <p:nvCxnSpPr>
            <p:cNvPr id="48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6372225" y="4522155"/>
            <a:ext cx="74295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6902493" y="490352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493" y="4903526"/>
                <a:ext cx="54006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7267773" y="566912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773" y="5669121"/>
                <a:ext cx="5400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7667625" y="5074145"/>
            <a:ext cx="1266825" cy="1250456"/>
            <a:chOff x="3320248" y="2547891"/>
            <a:chExt cx="763480" cy="763480"/>
          </a:xfrm>
        </p:grpSpPr>
        <p:cxnSp>
          <p:nvCxnSpPr>
            <p:cNvPr id="60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7477125" y="5112705"/>
            <a:ext cx="1028700" cy="1049970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8144073" y="567864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073" y="5678646"/>
                <a:ext cx="54006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15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6" grpId="0" animBg="1"/>
      <p:bldP spid="37" grpId="0"/>
      <p:bldP spid="39" grpId="0"/>
      <p:bldP spid="44" grpId="0" animBg="1"/>
      <p:bldP spid="45" grpId="0"/>
      <p:bldP spid="46" grpId="0"/>
      <p:bldP spid="50" grpId="0" animBg="1"/>
      <p:bldP spid="51" grpId="0"/>
      <p:bldP spid="52" grpId="0"/>
      <p:bldP spid="62" grpId="0" animBg="1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We will see where this rule comes from first!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Consider the triangle to the right, </a:t>
            </a:r>
            <a:r>
              <a:rPr lang="en-US" sz="1400" dirty="0" err="1">
                <a:latin typeface="Comic Sans MS" pitchFamily="66" charset="0"/>
                <a:sym typeface="Wingdings" pitchFamily="2" charset="2"/>
              </a:rPr>
              <a:t>labelled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using A, B and C, and a, b and c as you are familiar with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Let us draw on the perpendicular height and call it h, down to a point X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This splits side c into two sections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One we will call ‘x’, meaning the other section is ‘c – x’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" name="Straight Connector 2"/>
          <p:cNvCxnSpPr>
            <a:endCxn id="12299" idx="2"/>
          </p:cNvCxnSpPr>
          <p:nvPr/>
        </p:nvCxnSpPr>
        <p:spPr>
          <a:xfrm flipV="1">
            <a:off x="5334000" y="1511300"/>
            <a:ext cx="1465263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299" idx="2"/>
          </p:cNvCxnSpPr>
          <p:nvPr/>
        </p:nvCxnSpPr>
        <p:spPr>
          <a:xfrm>
            <a:off x="6799263" y="1511300"/>
            <a:ext cx="668337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298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299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298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124700" y="17875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2301" name="TextBox 44"/>
          <p:cNvSpPr txBox="1">
            <a:spLocks noChangeArrowheads="1"/>
          </p:cNvSpPr>
          <p:nvPr/>
        </p:nvSpPr>
        <p:spPr bwMode="auto">
          <a:xfrm>
            <a:off x="6365875" y="28543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781675" y="17526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946775" y="26035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824663" y="2605088"/>
            <a:ext cx="579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- 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651625" y="2657475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92588" y="3162300"/>
            <a:ext cx="4722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u="sng">
                <a:latin typeface="Comic Sans MS" pitchFamily="66" charset="0"/>
              </a:rPr>
              <a:t>Using Pythagoras’ Theorem in the left triangle, to find length h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3505200"/>
            <a:ext cx="1084078" cy="27699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5" name="TextBox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3842092"/>
            <a:ext cx="1096262" cy="27699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08463" y="4267200"/>
            <a:ext cx="480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u="sng">
                <a:latin typeface="Comic Sans MS" pitchFamily="66" charset="0"/>
              </a:rPr>
              <a:t>Using Pythagoras’ Theorem in the right triangle, to find length h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61217" y="4997677"/>
            <a:ext cx="1471300" cy="276999"/>
          </a:xfrm>
          <a:prstGeom prst="rect">
            <a:avLst/>
          </a:prstGeom>
          <a:blipFill rotWithShape="1">
            <a:blip r:embed="rId4"/>
            <a:stretch>
              <a:fillRect b="-11111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9922" y="4648200"/>
            <a:ext cx="1084078" cy="276999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262438" y="5410200"/>
            <a:ext cx="4652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>
                <a:latin typeface="Comic Sans MS" pitchFamily="66" charset="0"/>
                <a:sym typeface="Wingdings" pitchFamily="2" charset="2"/>
              </a:rPr>
              <a:t>We now have two expressions for h</a:t>
            </a:r>
            <a:r>
              <a:rPr lang="en-US" sz="1200" baseline="3000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1200">
                <a:latin typeface="Comic Sans MS" pitchFamily="66" charset="0"/>
                <a:sym typeface="Wingdings" pitchFamily="2" charset="2"/>
              </a:rPr>
              <a:t>. These expressions must be the same and can therefore be set equal to each other!</a:t>
            </a:r>
            <a:endParaRPr lang="en-GB" sz="1200" u="sng">
              <a:latin typeface="Comic Sans MS" pitchFamily="66" charset="0"/>
            </a:endParaRPr>
          </a:p>
        </p:txBody>
      </p:sp>
      <p:sp>
        <p:nvSpPr>
          <p:cNvPr id="61" name="TextBox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70731" y="6178020"/>
            <a:ext cx="1859676" cy="276999"/>
          </a:xfrm>
          <a:prstGeom prst="rect">
            <a:avLst/>
          </a:prstGeom>
          <a:blipFill rotWithShape="1">
            <a:blip r:embed="rId6"/>
            <a:stretch>
              <a:fillRect b="-8696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2" name="Arc 51"/>
          <p:cNvSpPr>
            <a:spLocks/>
          </p:cNvSpPr>
          <p:nvPr/>
        </p:nvSpPr>
        <p:spPr bwMode="auto">
          <a:xfrm>
            <a:off x="5311775" y="3636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56"/>
          <p:cNvSpPr txBox="1">
            <a:spLocks noChangeArrowheads="1"/>
          </p:cNvSpPr>
          <p:nvPr/>
        </p:nvSpPr>
        <p:spPr bwMode="auto">
          <a:xfrm>
            <a:off x="5510213" y="3578225"/>
            <a:ext cx="2159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with the letters used on the diagram</a:t>
            </a:r>
          </a:p>
        </p:txBody>
      </p:sp>
      <p:sp>
        <p:nvSpPr>
          <p:cNvPr id="64" name="Arc 51"/>
          <p:cNvSpPr>
            <a:spLocks/>
          </p:cNvSpPr>
          <p:nvPr/>
        </p:nvSpPr>
        <p:spPr bwMode="auto">
          <a:xfrm>
            <a:off x="5692775" y="47926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56"/>
          <p:cNvSpPr txBox="1">
            <a:spLocks noChangeArrowheads="1"/>
          </p:cNvSpPr>
          <p:nvPr/>
        </p:nvSpPr>
        <p:spPr bwMode="auto">
          <a:xfrm>
            <a:off x="5868988" y="4733925"/>
            <a:ext cx="2159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with the letters used on the diagram</a:t>
            </a:r>
          </a:p>
        </p:txBody>
      </p:sp>
      <p:sp>
        <p:nvSpPr>
          <p:cNvPr id="13" name="Oval 12"/>
          <p:cNvSpPr/>
          <p:nvPr/>
        </p:nvSpPr>
        <p:spPr>
          <a:xfrm>
            <a:off x="4229100" y="3767138"/>
            <a:ext cx="7239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4278313" y="4900613"/>
            <a:ext cx="1068387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5346700" y="2667000"/>
            <a:ext cx="1474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 37"/>
          <p:cNvSpPr/>
          <p:nvPr/>
        </p:nvSpPr>
        <p:spPr>
          <a:xfrm>
            <a:off x="4811713" y="2200275"/>
            <a:ext cx="914400" cy="914400"/>
          </a:xfrm>
          <a:prstGeom prst="arc">
            <a:avLst>
              <a:gd name="adj1" fmla="val 19667832"/>
              <a:gd name="adj2" fmla="val 1302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8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6" grpId="0"/>
      <p:bldP spid="46" grpId="1"/>
      <p:bldP spid="8" grpId="0" animBg="1"/>
      <p:bldP spid="48" grpId="0" animBg="1"/>
      <p:bldP spid="49" grpId="0"/>
      <p:bldP spid="49" grpId="1"/>
      <p:bldP spid="49" grpId="2"/>
      <p:bldP spid="49" grpId="3"/>
      <p:bldP spid="49" grpId="4"/>
      <p:bldP spid="50" grpId="0"/>
      <p:bldP spid="50" grpId="1"/>
      <p:bldP spid="50" grpId="2"/>
      <p:bldP spid="51" grpId="0"/>
      <p:bldP spid="51" grpId="1"/>
      <p:bldP spid="51" grpId="2"/>
      <p:bldP spid="52" grpId="0"/>
      <p:bldP spid="9" grpId="0"/>
      <p:bldP spid="56" grpId="0"/>
      <p:bldP spid="60" grpId="0"/>
      <p:bldP spid="62" grpId="0" animBg="1"/>
      <p:bldP spid="63" grpId="0"/>
      <p:bldP spid="64" grpId="0" animBg="1"/>
      <p:bldP spid="65" grpId="0"/>
      <p:bldP spid="13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As with the Sine rule, we will see where this rule comes from first!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Consider the triangle to the right, </a:t>
            </a:r>
            <a:r>
              <a:rPr lang="en-US" sz="1400" dirty="0" err="1">
                <a:latin typeface="Comic Sans MS" pitchFamily="66" charset="0"/>
                <a:sym typeface="Wingdings" pitchFamily="2" charset="2"/>
              </a:rPr>
              <a:t>labelled</a:t>
            </a:r>
            <a:r>
              <a:rPr lang="en-US" sz="1400" dirty="0">
                <a:latin typeface="Comic Sans MS" pitchFamily="66" charset="0"/>
                <a:sym typeface="Wingdings" pitchFamily="2" charset="2"/>
              </a:rPr>
              <a:t> using A, B and C, and a, b and c as you are familiar with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Let us draw on the perpendicular height and call it h, down to a point X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This splits side c into two sections</a:t>
            </a:r>
          </a:p>
          <a:p>
            <a:pPr algn="ctr" eaLnBrk="1" hangingPunct="1">
              <a:buFont typeface="Wingdings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One we will call ‘x’, meaning the other section is ‘c – x’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" name="Straight Connector 2"/>
          <p:cNvCxnSpPr>
            <a:endCxn id="13323" idx="2"/>
          </p:cNvCxnSpPr>
          <p:nvPr/>
        </p:nvCxnSpPr>
        <p:spPr>
          <a:xfrm flipV="1">
            <a:off x="5334000" y="1511300"/>
            <a:ext cx="1465263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51463" y="2667000"/>
            <a:ext cx="2116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3323" idx="2"/>
          </p:cNvCxnSpPr>
          <p:nvPr/>
        </p:nvCxnSpPr>
        <p:spPr>
          <a:xfrm>
            <a:off x="6799263" y="1511300"/>
            <a:ext cx="668337" cy="1155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TextBox 6"/>
          <p:cNvSpPr txBox="1">
            <a:spLocks noChangeArrowheads="1"/>
          </p:cNvSpPr>
          <p:nvPr/>
        </p:nvSpPr>
        <p:spPr bwMode="auto">
          <a:xfrm>
            <a:off x="5051425" y="2513013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2" name="TextBox 41"/>
          <p:cNvSpPr txBox="1">
            <a:spLocks noChangeArrowheads="1"/>
          </p:cNvSpPr>
          <p:nvPr/>
        </p:nvSpPr>
        <p:spPr bwMode="auto">
          <a:xfrm>
            <a:off x="7467600" y="2513013"/>
            <a:ext cx="298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3" name="TextBox 42"/>
          <p:cNvSpPr txBox="1">
            <a:spLocks noChangeArrowheads="1"/>
          </p:cNvSpPr>
          <p:nvPr/>
        </p:nvSpPr>
        <p:spPr bwMode="auto">
          <a:xfrm>
            <a:off x="6650038" y="1204913"/>
            <a:ext cx="2984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4" name="TextBox 43"/>
          <p:cNvSpPr txBox="1">
            <a:spLocks noChangeArrowheads="1"/>
          </p:cNvSpPr>
          <p:nvPr/>
        </p:nvSpPr>
        <p:spPr bwMode="auto">
          <a:xfrm>
            <a:off x="7124700" y="17875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25" name="TextBox 44"/>
          <p:cNvSpPr txBox="1">
            <a:spLocks noChangeArrowheads="1"/>
          </p:cNvSpPr>
          <p:nvPr/>
        </p:nvSpPr>
        <p:spPr bwMode="auto">
          <a:xfrm>
            <a:off x="6365875" y="28543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781675" y="17526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0038" y="2516188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799263" y="2514600"/>
            <a:ext cx="142875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554788" y="2001838"/>
            <a:ext cx="2889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h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946775" y="2603500"/>
            <a:ext cx="290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31" name="TextBox 50"/>
          <p:cNvSpPr txBox="1">
            <a:spLocks noChangeArrowheads="1"/>
          </p:cNvSpPr>
          <p:nvPr/>
        </p:nvSpPr>
        <p:spPr bwMode="auto">
          <a:xfrm>
            <a:off x="6824663" y="2605088"/>
            <a:ext cx="579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- x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13332" name="TextBox 51"/>
          <p:cNvSpPr txBox="1">
            <a:spLocks noChangeArrowheads="1"/>
          </p:cNvSpPr>
          <p:nvPr/>
        </p:nvSpPr>
        <p:spPr bwMode="auto">
          <a:xfrm>
            <a:off x="6651625" y="2657475"/>
            <a:ext cx="315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X</a:t>
            </a:r>
            <a:endParaRPr lang="en-GB" sz="1400">
              <a:latin typeface="Comic Sans MS" pitchFamily="66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5346700" y="2667000"/>
            <a:ext cx="14747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789738" y="2667000"/>
            <a:ext cx="669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99263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15772" y="3170220"/>
            <a:ext cx="2092944" cy="307777"/>
          </a:xfrm>
          <a:prstGeom prst="rect">
            <a:avLst/>
          </a:prstGeom>
          <a:blipFill rotWithShape="1">
            <a:blip r:embed="rId2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0" name="TextBox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15772" y="3596290"/>
            <a:ext cx="2683491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00374" y="4029910"/>
            <a:ext cx="2534476" cy="30777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87412" y="4479425"/>
            <a:ext cx="1749876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3" name="TextBox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92674" y="4927194"/>
            <a:ext cx="1749876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7" name="Arc 46"/>
          <p:cNvSpPr/>
          <p:nvPr/>
        </p:nvSpPr>
        <p:spPr>
          <a:xfrm>
            <a:off x="4811713" y="2200275"/>
            <a:ext cx="914400" cy="914400"/>
          </a:xfrm>
          <a:prstGeom prst="arc">
            <a:avLst>
              <a:gd name="adj1" fmla="val 19667832"/>
              <a:gd name="adj2" fmla="val 1302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37238" y="2820988"/>
            <a:ext cx="49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705475" y="1444625"/>
            <a:ext cx="512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grpSp>
        <p:nvGrpSpPr>
          <p:cNvPr id="58" name="Group 29"/>
          <p:cNvGrpSpPr>
            <a:grpSpLocks/>
          </p:cNvGrpSpPr>
          <p:nvPr/>
        </p:nvGrpSpPr>
        <p:grpSpPr bwMode="auto">
          <a:xfrm>
            <a:off x="4098925" y="1465263"/>
            <a:ext cx="609600" cy="536575"/>
            <a:chOff x="4032" y="2112"/>
            <a:chExt cx="720" cy="496"/>
          </a:xfrm>
        </p:grpSpPr>
        <p:sp>
          <p:nvSpPr>
            <p:cNvPr id="13364" name="Text Box 23"/>
            <p:cNvSpPr txBox="1">
              <a:spLocks noChangeArrowheads="1"/>
            </p:cNvSpPr>
            <p:nvPr/>
          </p:nvSpPr>
          <p:spPr bwMode="auto">
            <a:xfrm>
              <a:off x="4148" y="2352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3365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3366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2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3367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8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9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86199" y="2051348"/>
            <a:ext cx="1476045" cy="276999"/>
          </a:xfrm>
          <a:prstGeom prst="rect">
            <a:avLst/>
          </a:prstGeom>
          <a:blipFill rotWithShape="1">
            <a:blip r:embed="rId7"/>
            <a:stretch>
              <a:fillRect b="-6667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5" name="TextBox 7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0715" y="2343735"/>
            <a:ext cx="974172" cy="27699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6" name="TextBox 7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03587" y="5331748"/>
            <a:ext cx="2436952" cy="307777"/>
          </a:xfrm>
          <a:prstGeom prst="rect">
            <a:avLst/>
          </a:prstGeom>
          <a:blipFill rotWithShape="1">
            <a:blip r:embed="rId9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7" name="TextBox 7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16273" y="5764075"/>
            <a:ext cx="2436952" cy="307777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8" name="Arc 51"/>
          <p:cNvSpPr>
            <a:spLocks/>
          </p:cNvSpPr>
          <p:nvPr/>
        </p:nvSpPr>
        <p:spPr bwMode="auto">
          <a:xfrm>
            <a:off x="6704013" y="3382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Text Box 56"/>
          <p:cNvSpPr txBox="1">
            <a:spLocks noChangeArrowheads="1"/>
          </p:cNvSpPr>
          <p:nvPr/>
        </p:nvSpPr>
        <p:spPr bwMode="auto">
          <a:xfrm>
            <a:off x="6808788" y="3448050"/>
            <a:ext cx="17843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</a:p>
        </p:txBody>
      </p:sp>
      <p:sp>
        <p:nvSpPr>
          <p:cNvPr id="80" name="Arc 51"/>
          <p:cNvSpPr>
            <a:spLocks/>
          </p:cNvSpPr>
          <p:nvPr/>
        </p:nvSpPr>
        <p:spPr bwMode="auto">
          <a:xfrm>
            <a:off x="6713538" y="3816350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Arc 51"/>
          <p:cNvSpPr>
            <a:spLocks/>
          </p:cNvSpPr>
          <p:nvPr/>
        </p:nvSpPr>
        <p:spPr bwMode="auto">
          <a:xfrm>
            <a:off x="6513513" y="4264025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Arc 51"/>
          <p:cNvSpPr>
            <a:spLocks/>
          </p:cNvSpPr>
          <p:nvPr/>
        </p:nvSpPr>
        <p:spPr bwMode="auto">
          <a:xfrm>
            <a:off x="6513513" y="47164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Arc 51"/>
          <p:cNvSpPr>
            <a:spLocks/>
          </p:cNvSpPr>
          <p:nvPr/>
        </p:nvSpPr>
        <p:spPr bwMode="auto">
          <a:xfrm>
            <a:off x="6704013" y="51609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Arc 51"/>
          <p:cNvSpPr>
            <a:spLocks/>
          </p:cNvSpPr>
          <p:nvPr/>
        </p:nvSpPr>
        <p:spPr bwMode="auto">
          <a:xfrm>
            <a:off x="6721475" y="5592763"/>
            <a:ext cx="228600" cy="342900"/>
          </a:xfrm>
          <a:custGeom>
            <a:avLst/>
            <a:gdLst>
              <a:gd name="T0" fmla="*/ 107930441 w 22625"/>
              <a:gd name="T1" fmla="*/ 0 h 43200"/>
              <a:gd name="T2" fmla="*/ 0 w 22625"/>
              <a:gd name="T3" fmla="*/ 2147483647 h 43200"/>
              <a:gd name="T4" fmla="*/ 107930441 w 22625"/>
              <a:gd name="T5" fmla="*/ 136412403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56"/>
          <p:cNvSpPr txBox="1">
            <a:spLocks noChangeArrowheads="1"/>
          </p:cNvSpPr>
          <p:nvPr/>
        </p:nvSpPr>
        <p:spPr bwMode="auto">
          <a:xfrm>
            <a:off x="6840538" y="3757613"/>
            <a:ext cx="223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‘Multiply it out’ – careful with negatives!</a:t>
            </a:r>
          </a:p>
        </p:txBody>
      </p:sp>
      <p:sp>
        <p:nvSpPr>
          <p:cNvPr id="86" name="Text Box 56"/>
          <p:cNvSpPr txBox="1">
            <a:spLocks noChangeArrowheads="1"/>
          </p:cNvSpPr>
          <p:nvPr/>
        </p:nvSpPr>
        <p:spPr bwMode="auto">
          <a:xfrm>
            <a:off x="6704013" y="4319588"/>
            <a:ext cx="18938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Add x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to both sides</a:t>
            </a:r>
          </a:p>
        </p:txBody>
      </p:sp>
      <p:sp>
        <p:nvSpPr>
          <p:cNvPr id="87" name="Text Box 56"/>
          <p:cNvSpPr txBox="1">
            <a:spLocks noChangeArrowheads="1"/>
          </p:cNvSpPr>
          <p:nvPr/>
        </p:nvSpPr>
        <p:spPr bwMode="auto">
          <a:xfrm>
            <a:off x="6586538" y="4748213"/>
            <a:ext cx="126206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88" name="Text Box 56"/>
          <p:cNvSpPr txBox="1">
            <a:spLocks noChangeArrowheads="1"/>
          </p:cNvSpPr>
          <p:nvPr/>
        </p:nvSpPr>
        <p:spPr bwMode="auto">
          <a:xfrm>
            <a:off x="6742113" y="4992688"/>
            <a:ext cx="26003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You can replace x with an equivalent expression by using GCSE Trigonometry… </a:t>
            </a:r>
          </a:p>
        </p:txBody>
      </p:sp>
      <p:sp>
        <p:nvSpPr>
          <p:cNvPr id="89" name="Text Box 56"/>
          <p:cNvSpPr txBox="1">
            <a:spLocks noChangeArrowheads="1"/>
          </p:cNvSpPr>
          <p:nvPr/>
        </p:nvSpPr>
        <p:spPr bwMode="auto">
          <a:xfrm>
            <a:off x="6948488" y="5640388"/>
            <a:ext cx="110966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90" name="Oval 89"/>
          <p:cNvSpPr/>
          <p:nvPr/>
        </p:nvSpPr>
        <p:spPr>
          <a:xfrm>
            <a:off x="3825875" y="2374900"/>
            <a:ext cx="1068388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5981700" y="4992688"/>
            <a:ext cx="227013" cy="203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5981700" y="5384800"/>
            <a:ext cx="660400" cy="201613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4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  <p:bldP spid="50" grpId="0"/>
      <p:bldP spid="5" grpId="0"/>
      <p:bldP spid="54" grpId="0"/>
      <p:bldP spid="78" grpId="0" animBg="1"/>
      <p:bldP spid="79" grpId="0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A triangle has sides of 4cm, 5cm and 6cm respectively. Find the size of </a:t>
            </a:r>
            <a:r>
              <a:rPr lang="en-US" sz="1400">
                <a:latin typeface="Comic Sans MS" pitchFamily="66" charset="0"/>
              </a:rPr>
              <a:t>the smallest angle</a:t>
            </a: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The smallest angle will always be opposite the smallest side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Call this angle ‘A’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Proceed as before, but you will have to do a little more rearranging…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219700" y="1447800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19700" y="2514600"/>
            <a:ext cx="21336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905500" y="1447800"/>
            <a:ext cx="1447800" cy="121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080000" y="1681163"/>
            <a:ext cx="523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4cm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477000" y="1673225"/>
            <a:ext cx="522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5cm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954713" y="2590800"/>
            <a:ext cx="522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6cm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6943725" y="2209800"/>
            <a:ext cx="914400" cy="914400"/>
          </a:xfrm>
          <a:prstGeom prst="arc">
            <a:avLst>
              <a:gd name="adj1" fmla="val 11091845"/>
              <a:gd name="adj2" fmla="val 13073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592888" y="1447800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400925" y="2546350"/>
            <a:ext cx="3159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940300" y="1519238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995988" y="2852738"/>
            <a:ext cx="277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69" name="TextBox 6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2796" y="3124200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80540" y="3584377"/>
            <a:ext cx="2712794" cy="307777"/>
          </a:xfrm>
          <a:prstGeom prst="rect">
            <a:avLst/>
          </a:prstGeom>
          <a:blipFill rotWithShape="1">
            <a:blip r:embed="rId4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2797" y="4044554"/>
            <a:ext cx="1727328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2" name="TextBox 7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0975" y="4492929"/>
            <a:ext cx="1741625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3" name="TextBox 7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0975" y="4953105"/>
            <a:ext cx="1398725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4" name="TextBox 7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121" y="5393846"/>
            <a:ext cx="1571988" cy="307777"/>
          </a:xfrm>
          <a:prstGeom prst="rect">
            <a:avLst/>
          </a:prstGeom>
          <a:blipFill rotWithShape="1">
            <a:blip r:embed="rId8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5" name="Arc 51"/>
          <p:cNvSpPr>
            <a:spLocks/>
          </p:cNvSpPr>
          <p:nvPr/>
        </p:nvSpPr>
        <p:spPr bwMode="auto">
          <a:xfrm>
            <a:off x="6592888" y="3305175"/>
            <a:ext cx="190500" cy="433388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Text Box 56"/>
          <p:cNvSpPr txBox="1">
            <a:spLocks noChangeArrowheads="1"/>
          </p:cNvSpPr>
          <p:nvPr/>
        </p:nvSpPr>
        <p:spPr bwMode="auto">
          <a:xfrm>
            <a:off x="6716713" y="3290888"/>
            <a:ext cx="2198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 in appropriate values for a, b and c</a:t>
            </a:r>
          </a:p>
        </p:txBody>
      </p:sp>
      <p:sp>
        <p:nvSpPr>
          <p:cNvPr id="77" name="Arc 51"/>
          <p:cNvSpPr>
            <a:spLocks/>
          </p:cNvSpPr>
          <p:nvPr/>
        </p:nvSpPr>
        <p:spPr bwMode="auto">
          <a:xfrm>
            <a:off x="6592888" y="3792538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Arc 51"/>
          <p:cNvSpPr>
            <a:spLocks/>
          </p:cNvSpPr>
          <p:nvPr/>
        </p:nvSpPr>
        <p:spPr bwMode="auto">
          <a:xfrm>
            <a:off x="5638800" y="4214813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Arc 51"/>
          <p:cNvSpPr>
            <a:spLocks/>
          </p:cNvSpPr>
          <p:nvPr/>
        </p:nvSpPr>
        <p:spPr bwMode="auto">
          <a:xfrm>
            <a:off x="5638800" y="4675188"/>
            <a:ext cx="190500" cy="431800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Arc 51"/>
          <p:cNvSpPr>
            <a:spLocks/>
          </p:cNvSpPr>
          <p:nvPr/>
        </p:nvSpPr>
        <p:spPr bwMode="auto">
          <a:xfrm>
            <a:off x="5638800" y="5176838"/>
            <a:ext cx="190500" cy="433387"/>
          </a:xfrm>
          <a:custGeom>
            <a:avLst/>
            <a:gdLst>
              <a:gd name="T0" fmla="*/ 74768737 w 22625"/>
              <a:gd name="T1" fmla="*/ 0 h 43200"/>
              <a:gd name="T2" fmla="*/ 0 w 22625"/>
              <a:gd name="T3" fmla="*/ 2147483647 h 43200"/>
              <a:gd name="T4" fmla="*/ 74768737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Text Box 56"/>
          <p:cNvSpPr txBox="1">
            <a:spLocks noChangeArrowheads="1"/>
          </p:cNvSpPr>
          <p:nvPr/>
        </p:nvSpPr>
        <p:spPr bwMode="auto">
          <a:xfrm>
            <a:off x="6513513" y="3870325"/>
            <a:ext cx="21986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Calculate some terms</a:t>
            </a:r>
          </a:p>
        </p:txBody>
      </p:sp>
      <p:sp>
        <p:nvSpPr>
          <p:cNvPr id="82" name="Text Box 56"/>
          <p:cNvSpPr txBox="1">
            <a:spLocks noChangeArrowheads="1"/>
          </p:cNvSpPr>
          <p:nvPr/>
        </p:nvSpPr>
        <p:spPr bwMode="auto">
          <a:xfrm>
            <a:off x="5781675" y="4292600"/>
            <a:ext cx="12176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Subtract 61</a:t>
            </a:r>
          </a:p>
        </p:txBody>
      </p:sp>
      <p:sp>
        <p:nvSpPr>
          <p:cNvPr id="83" name="Text Box 56"/>
          <p:cNvSpPr txBox="1">
            <a:spLocks noChangeArrowheads="1"/>
          </p:cNvSpPr>
          <p:nvPr/>
        </p:nvSpPr>
        <p:spPr bwMode="auto">
          <a:xfrm>
            <a:off x="5748338" y="4752975"/>
            <a:ext cx="12192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-60</a:t>
            </a:r>
          </a:p>
        </p:txBody>
      </p:sp>
      <p:sp>
        <p:nvSpPr>
          <p:cNvPr id="84" name="Text Box 56"/>
          <p:cNvSpPr txBox="1">
            <a:spLocks noChangeArrowheads="1"/>
          </p:cNvSpPr>
          <p:nvPr/>
        </p:nvSpPr>
        <p:spPr bwMode="auto">
          <a:xfrm>
            <a:off x="5753100" y="5254625"/>
            <a:ext cx="14478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Use inverse Cos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5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2" grpId="0"/>
      <p:bldP spid="63" grpId="0"/>
      <p:bldP spid="65" grpId="0"/>
      <p:bldP spid="66" grpId="0"/>
      <p:bldP spid="67" grpId="0"/>
      <p:bldP spid="68" grpId="0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5989638" y="2790825"/>
            <a:ext cx="458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42˚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Coastguard station B is 8km on a bearing of 060˚ from coastguard station A. A ship C is 4.8km, on a bearing of 018˚, away from A.</a:t>
            </a: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Calculate the distance from C to B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Start with a diagram (this will help a lot!)</a:t>
            </a:r>
          </a:p>
          <a:p>
            <a:pPr algn="ctr" eaLnBrk="1" hangingPunct="1">
              <a:buFont typeface="Wingdings" pitchFamily="2" charset="2"/>
              <a:buChar char="à"/>
              <a:defRPr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buFont typeface="Wingdings" pitchFamily="2" charset="2"/>
              <a:buChar char="à"/>
              <a:defRPr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Label the side you are finding ‘a’ (in this case the letters work out nicely, but with different letters it is sometimes easier to ignore them and use a, b and c)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0" y="2362200"/>
            <a:ext cx="1752600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5715000" y="1828800"/>
            <a:ext cx="0" cy="167640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705475" y="2133600"/>
            <a:ext cx="542925" cy="1371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6248400" y="2133600"/>
            <a:ext cx="1219200" cy="228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41963" y="1568450"/>
            <a:ext cx="327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N</a:t>
            </a: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5438775" y="3505200"/>
            <a:ext cx="307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A</a:t>
            </a: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467600" y="2224088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B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6107113" y="1828800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C</a:t>
            </a:r>
          </a:p>
        </p:txBody>
      </p:sp>
      <p:sp>
        <p:nvSpPr>
          <p:cNvPr id="96" name="Arc 95"/>
          <p:cNvSpPr/>
          <p:nvPr/>
        </p:nvSpPr>
        <p:spPr>
          <a:xfrm>
            <a:off x="5135563" y="3048000"/>
            <a:ext cx="914400" cy="914400"/>
          </a:xfrm>
          <a:prstGeom prst="arc">
            <a:avLst>
              <a:gd name="adj1" fmla="val 17166200"/>
              <a:gd name="adj2" fmla="val 201921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5192713" y="2930525"/>
            <a:ext cx="914400" cy="914400"/>
          </a:xfrm>
          <a:prstGeom prst="arc">
            <a:avLst>
              <a:gd name="adj1" fmla="val 16697839"/>
              <a:gd name="adj2" fmla="val 181489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5822950" y="3011488"/>
            <a:ext cx="4587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60˚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5653088" y="2681288"/>
            <a:ext cx="4333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18˚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6616700" y="2873375"/>
            <a:ext cx="482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8km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6045200" y="2533650"/>
            <a:ext cx="6159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latin typeface="Comic Sans MS" pitchFamily="66" charset="0"/>
              </a:rPr>
              <a:t>4.8km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6726238" y="1833563"/>
            <a:ext cx="263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6397625" y="3048000"/>
            <a:ext cx="263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5851525" y="2305050"/>
            <a:ext cx="276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05" name="Arc 104"/>
          <p:cNvSpPr/>
          <p:nvPr/>
        </p:nvSpPr>
        <p:spPr>
          <a:xfrm>
            <a:off x="5365750" y="2879725"/>
            <a:ext cx="914400" cy="914400"/>
          </a:xfrm>
          <a:prstGeom prst="arc">
            <a:avLst>
              <a:gd name="adj1" fmla="val 17166200"/>
              <a:gd name="adj2" fmla="val 201921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32490" y="3962400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7" name="TextBox 10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2965" y="4412458"/>
            <a:ext cx="3086358" cy="307777"/>
          </a:xfrm>
          <a:prstGeom prst="rect">
            <a:avLst/>
          </a:prstGeom>
          <a:blipFill rotWithShape="1">
            <a:blip r:embed="rId4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8" name="TextBox 10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2103" y="4872635"/>
            <a:ext cx="1089722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09" name="TextBox 10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15741" y="5322099"/>
            <a:ext cx="1653401" cy="307777"/>
          </a:xfrm>
          <a:prstGeom prst="rect">
            <a:avLst/>
          </a:prstGeom>
          <a:blipFill rotWithShape="1">
            <a:blip r:embed="rId6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10" name="Arc 51"/>
          <p:cNvSpPr>
            <a:spLocks/>
          </p:cNvSpPr>
          <p:nvPr/>
        </p:nvSpPr>
        <p:spPr bwMode="auto">
          <a:xfrm>
            <a:off x="7208838" y="4143375"/>
            <a:ext cx="201612" cy="441325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Text Box 56"/>
          <p:cNvSpPr txBox="1">
            <a:spLocks noChangeArrowheads="1"/>
          </p:cNvSpPr>
          <p:nvPr/>
        </p:nvSpPr>
        <p:spPr bwMode="auto">
          <a:xfrm>
            <a:off x="7332663" y="4105275"/>
            <a:ext cx="17827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a, b and c as appropriate</a:t>
            </a:r>
          </a:p>
        </p:txBody>
      </p:sp>
      <p:sp>
        <p:nvSpPr>
          <p:cNvPr id="112" name="Arc 51"/>
          <p:cNvSpPr>
            <a:spLocks/>
          </p:cNvSpPr>
          <p:nvPr/>
        </p:nvSpPr>
        <p:spPr bwMode="auto">
          <a:xfrm>
            <a:off x="7208838" y="4586288"/>
            <a:ext cx="201612" cy="439737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Arc 51"/>
          <p:cNvSpPr>
            <a:spLocks/>
          </p:cNvSpPr>
          <p:nvPr/>
        </p:nvSpPr>
        <p:spPr bwMode="auto">
          <a:xfrm>
            <a:off x="7208838" y="5035550"/>
            <a:ext cx="201612" cy="439738"/>
          </a:xfrm>
          <a:custGeom>
            <a:avLst/>
            <a:gdLst>
              <a:gd name="T0" fmla="*/ 73861539 w 22625"/>
              <a:gd name="T1" fmla="*/ 0 h 43200"/>
              <a:gd name="T2" fmla="*/ 0 w 22625"/>
              <a:gd name="T3" fmla="*/ 2147483647 h 43200"/>
              <a:gd name="T4" fmla="*/ 73861539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4" name="Text Box 56"/>
          <p:cNvSpPr txBox="1">
            <a:spLocks noChangeArrowheads="1"/>
          </p:cNvSpPr>
          <p:nvPr/>
        </p:nvSpPr>
        <p:spPr bwMode="auto">
          <a:xfrm>
            <a:off x="7373938" y="4586288"/>
            <a:ext cx="17843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Calculate the right-hand side</a:t>
            </a:r>
          </a:p>
        </p:txBody>
      </p:sp>
      <p:sp>
        <p:nvSpPr>
          <p:cNvPr id="115" name="Text Box 56"/>
          <p:cNvSpPr txBox="1">
            <a:spLocks noChangeArrowheads="1"/>
          </p:cNvSpPr>
          <p:nvPr/>
        </p:nvSpPr>
        <p:spPr bwMode="auto">
          <a:xfrm>
            <a:off x="7373938" y="5014913"/>
            <a:ext cx="14970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Square root the answer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4" grpId="0"/>
      <p:bldP spid="93" grpId="0"/>
      <p:bldP spid="94" grpId="0"/>
      <p:bldP spid="95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10" grpId="0" animBg="1"/>
      <p:bldP spid="111" grpId="0"/>
      <p:bldP spid="112" grpId="0" animBg="1"/>
      <p:bldP spid="113" grpId="0" animBg="1"/>
      <p:bldP spid="114" grpId="0"/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3581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GB" sz="1400" b="1" dirty="0">
                <a:latin typeface="Comic Sans MS" pitchFamily="66" charset="0"/>
              </a:rPr>
              <a:t>You need to know and be able to use the Cosine rule to find an unknown side or angle</a:t>
            </a:r>
            <a:endParaRPr lang="en-GB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1400" dirty="0">
                <a:latin typeface="Comic Sans MS" pitchFamily="66" charset="0"/>
              </a:rPr>
              <a:t>In the triangle to the right, PQ = </a:t>
            </a:r>
            <a:r>
              <a:rPr lang="en-US" sz="1400" dirty="0" err="1">
                <a:latin typeface="Comic Sans MS" pitchFamily="66" charset="0"/>
              </a:rPr>
              <a:t>xcm</a:t>
            </a:r>
            <a:r>
              <a:rPr lang="en-US" sz="1400" dirty="0">
                <a:latin typeface="Comic Sans MS" pitchFamily="66" charset="0"/>
              </a:rPr>
              <a:t>, QR = (x + 2)cm, RP = 5cm and angle PQR = 60˚. Find the value of x.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76200"/>
            <a:ext cx="2436952" cy="30777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638800" y="2549525"/>
            <a:ext cx="1981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638800" y="1482725"/>
            <a:ext cx="6858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24600" y="1482725"/>
            <a:ext cx="1295400" cy="1066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12"/>
          <p:cNvSpPr txBox="1">
            <a:spLocks noChangeArrowheads="1"/>
          </p:cNvSpPr>
          <p:nvPr/>
        </p:nvSpPr>
        <p:spPr bwMode="auto">
          <a:xfrm>
            <a:off x="6186488" y="117475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P</a:t>
            </a:r>
          </a:p>
        </p:txBody>
      </p:sp>
      <p:sp>
        <p:nvSpPr>
          <p:cNvPr id="16395" name="TextBox 13"/>
          <p:cNvSpPr txBox="1">
            <a:spLocks noChangeArrowheads="1"/>
          </p:cNvSpPr>
          <p:nvPr/>
        </p:nvSpPr>
        <p:spPr bwMode="auto">
          <a:xfrm>
            <a:off x="5329238" y="2395538"/>
            <a:ext cx="341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Q</a:t>
            </a:r>
          </a:p>
        </p:txBody>
      </p:sp>
      <p:sp>
        <p:nvSpPr>
          <p:cNvPr id="16396" name="TextBox 14"/>
          <p:cNvSpPr txBox="1">
            <a:spLocks noChangeArrowheads="1"/>
          </p:cNvSpPr>
          <p:nvPr/>
        </p:nvSpPr>
        <p:spPr bwMode="auto">
          <a:xfrm>
            <a:off x="7588250" y="2395538"/>
            <a:ext cx="296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R</a:t>
            </a:r>
          </a:p>
        </p:txBody>
      </p:sp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6781800" y="1708150"/>
            <a:ext cx="52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5cm</a:t>
            </a:r>
          </a:p>
        </p:txBody>
      </p:sp>
      <p:sp>
        <p:nvSpPr>
          <p:cNvPr id="16398" name="TextBox 16"/>
          <p:cNvSpPr txBox="1">
            <a:spLocks noChangeArrowheads="1"/>
          </p:cNvSpPr>
          <p:nvPr/>
        </p:nvSpPr>
        <p:spPr bwMode="auto">
          <a:xfrm>
            <a:off x="5465763" y="1708150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x cm</a:t>
            </a:r>
          </a:p>
        </p:txBody>
      </p:sp>
      <p:sp>
        <p:nvSpPr>
          <p:cNvPr id="16399" name="TextBox 17"/>
          <p:cNvSpPr txBox="1">
            <a:spLocks noChangeArrowheads="1"/>
          </p:cNvSpPr>
          <p:nvPr/>
        </p:nvSpPr>
        <p:spPr bwMode="auto">
          <a:xfrm>
            <a:off x="6119813" y="2538413"/>
            <a:ext cx="1009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(x + 2) cm</a:t>
            </a:r>
          </a:p>
        </p:txBody>
      </p:sp>
      <p:sp>
        <p:nvSpPr>
          <p:cNvPr id="7" name="Arc 6"/>
          <p:cNvSpPr/>
          <p:nvPr/>
        </p:nvSpPr>
        <p:spPr>
          <a:xfrm>
            <a:off x="5008563" y="2092325"/>
            <a:ext cx="914400" cy="914400"/>
          </a:xfrm>
          <a:prstGeom prst="arc">
            <a:avLst>
              <a:gd name="adj1" fmla="val 19371197"/>
              <a:gd name="adj2" fmla="val 169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401" name="TextBox 7"/>
          <p:cNvSpPr txBox="1">
            <a:spLocks noChangeArrowheads="1"/>
          </p:cNvSpPr>
          <p:nvPr/>
        </p:nvSpPr>
        <p:spPr bwMode="auto">
          <a:xfrm>
            <a:off x="5822950" y="2233613"/>
            <a:ext cx="5016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60˚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169150" y="1401763"/>
            <a:ext cx="2762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462713" y="2852738"/>
            <a:ext cx="290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60988" y="1482725"/>
            <a:ext cx="277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49850" y="2546350"/>
            <a:ext cx="3159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3162902"/>
            <a:ext cx="2125133" cy="30777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7" name="TextBox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34934" y="3720257"/>
            <a:ext cx="3392532" cy="307777"/>
          </a:xfrm>
          <a:prstGeom prst="rect">
            <a:avLst/>
          </a:prstGeom>
          <a:blipFill rotWithShape="1">
            <a:blip r:embed="rId4"/>
            <a:stretch>
              <a:fillRect b="-7843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8" name="TextBox 2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4252425"/>
            <a:ext cx="617670" cy="3077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29" name="TextBox 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8917" y="4252424"/>
            <a:ext cx="1152367" cy="3077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0" name="TextBox 2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44688" y="4252423"/>
            <a:ext cx="597856" cy="307777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1" name="TextBox 3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39323" y="4252422"/>
            <a:ext cx="1643270" cy="307777"/>
          </a:xfrm>
          <a:prstGeom prst="rect">
            <a:avLst/>
          </a:prstGeom>
          <a:blipFill rotWithShape="1">
            <a:blip r:embed="rId8"/>
            <a:stretch>
              <a:fillRect b="-10000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2" name="TextBox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28484" y="4781865"/>
            <a:ext cx="617670" cy="307777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3" name="TextBox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3383" y="4781864"/>
            <a:ext cx="1152367" cy="307777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58373" y="5333167"/>
            <a:ext cx="1585562" cy="307777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3443578"/>
            <a:ext cx="1824474" cy="553357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6" name="TextBox 3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4149335"/>
            <a:ext cx="2712153" cy="557973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7" name="TextBox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180" y="4766019"/>
            <a:ext cx="1335558" cy="544123"/>
          </a:xfrm>
          <a:prstGeom prst="rect">
            <a:avLst/>
          </a:prstGeom>
          <a:blipFill rotWithShape="1">
            <a:blip r:embed="rId1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8" name="TextBox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826" y="5487056"/>
            <a:ext cx="905441" cy="307777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9" name="Arc 51"/>
          <p:cNvSpPr>
            <a:spLocks/>
          </p:cNvSpPr>
          <p:nvPr/>
        </p:nvSpPr>
        <p:spPr bwMode="auto">
          <a:xfrm>
            <a:off x="7085013" y="33162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7189788" y="3363913"/>
            <a:ext cx="17843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 in appropriate values for a, b and c</a:t>
            </a:r>
          </a:p>
        </p:txBody>
      </p:sp>
      <p:sp>
        <p:nvSpPr>
          <p:cNvPr id="41" name="Arc 51"/>
          <p:cNvSpPr>
            <a:spLocks/>
          </p:cNvSpPr>
          <p:nvPr/>
        </p:nvSpPr>
        <p:spPr bwMode="auto">
          <a:xfrm>
            <a:off x="7381875" y="3849688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51"/>
          <p:cNvSpPr>
            <a:spLocks/>
          </p:cNvSpPr>
          <p:nvPr/>
        </p:nvSpPr>
        <p:spPr bwMode="auto">
          <a:xfrm>
            <a:off x="7381875" y="4405313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51"/>
          <p:cNvSpPr>
            <a:spLocks/>
          </p:cNvSpPr>
          <p:nvPr/>
        </p:nvSpPr>
        <p:spPr bwMode="auto">
          <a:xfrm>
            <a:off x="5514975" y="493712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56"/>
          <p:cNvSpPr txBox="1">
            <a:spLocks noChangeArrowheads="1"/>
          </p:cNvSpPr>
          <p:nvPr/>
        </p:nvSpPr>
        <p:spPr bwMode="auto">
          <a:xfrm>
            <a:off x="7359650" y="3851275"/>
            <a:ext cx="178435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Cos60 = 0.5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56"/>
          <p:cNvSpPr txBox="1">
            <a:spLocks noChangeArrowheads="1"/>
          </p:cNvSpPr>
          <p:nvPr/>
        </p:nvSpPr>
        <p:spPr bwMode="auto">
          <a:xfrm>
            <a:off x="7572375" y="4545013"/>
            <a:ext cx="10001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 Box 56"/>
          <p:cNvSpPr txBox="1">
            <a:spLocks noChangeArrowheads="1"/>
          </p:cNvSpPr>
          <p:nvPr/>
        </p:nvSpPr>
        <p:spPr bwMode="auto">
          <a:xfrm>
            <a:off x="5641975" y="4962525"/>
            <a:ext cx="1547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Rearrange into a solvable form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4900613" y="6399213"/>
            <a:ext cx="28543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We can use the Quadratic formula!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892550" y="5934075"/>
            <a:ext cx="554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a = 1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546600" y="5934075"/>
            <a:ext cx="596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b = 2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14938" y="5934075"/>
            <a:ext cx="738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Comic Sans MS" pitchFamily="66" charset="0"/>
              </a:rPr>
              <a:t>c = -21</a:t>
            </a:r>
            <a:endParaRPr lang="en-GB" sz="1400">
              <a:latin typeface="Comic Sans MS" pitchFamily="66" charset="0"/>
            </a:endParaRPr>
          </a:p>
        </p:txBody>
      </p:sp>
      <p:sp>
        <p:nvSpPr>
          <p:cNvPr id="51" name="Arc 51"/>
          <p:cNvSpPr>
            <a:spLocks/>
          </p:cNvSpPr>
          <p:nvPr/>
        </p:nvSpPr>
        <p:spPr bwMode="auto">
          <a:xfrm>
            <a:off x="2828925" y="3873500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51"/>
          <p:cNvSpPr>
            <a:spLocks/>
          </p:cNvSpPr>
          <p:nvPr/>
        </p:nvSpPr>
        <p:spPr bwMode="auto">
          <a:xfrm>
            <a:off x="2828925" y="4481513"/>
            <a:ext cx="190500" cy="557212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51"/>
          <p:cNvSpPr>
            <a:spLocks/>
          </p:cNvSpPr>
          <p:nvPr/>
        </p:nvSpPr>
        <p:spPr bwMode="auto">
          <a:xfrm>
            <a:off x="1489075" y="5083175"/>
            <a:ext cx="190500" cy="557213"/>
          </a:xfrm>
          <a:custGeom>
            <a:avLst/>
            <a:gdLst>
              <a:gd name="T0" fmla="*/ 74814381 w 22625"/>
              <a:gd name="T1" fmla="*/ 0 h 43200"/>
              <a:gd name="T2" fmla="*/ 0 w 22625"/>
              <a:gd name="T3" fmla="*/ 2147483647 h 43200"/>
              <a:gd name="T4" fmla="*/ 74814381 w 226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625" h="43200" fill="none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</a:path>
              <a:path w="22625" h="43200" stroke="0" extrusionOk="0">
                <a:moveTo>
                  <a:pt x="1024" y="0"/>
                </a:moveTo>
                <a:cubicBezTo>
                  <a:pt x="12954" y="0"/>
                  <a:pt x="22625" y="9670"/>
                  <a:pt x="22625" y="21600"/>
                </a:cubicBezTo>
                <a:cubicBezTo>
                  <a:pt x="22625" y="33529"/>
                  <a:pt x="12954" y="43200"/>
                  <a:pt x="1025" y="43200"/>
                </a:cubicBezTo>
                <a:cubicBezTo>
                  <a:pt x="683" y="43200"/>
                  <a:pt x="341" y="43191"/>
                  <a:pt x="0" y="43175"/>
                </a:cubicBezTo>
                <a:lnTo>
                  <a:pt x="1025" y="21600"/>
                </a:lnTo>
                <a:lnTo>
                  <a:pt x="10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2889250" y="3922713"/>
            <a:ext cx="1066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Sub in a, b and c…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2924175" y="4643438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1593850" y="51308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Work out answers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458788" y="5924550"/>
            <a:ext cx="296386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There is also a negative solution but this would not make sense in context so we do not need it (it would be good workings to show it though!)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9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9" grpId="0" animBg="1"/>
      <p:bldP spid="40" grpId="0"/>
      <p:bldP spid="41" grpId="0" animBg="1"/>
      <p:bldP spid="42" grpId="0" animBg="1"/>
      <p:bldP spid="43" grpId="0" animBg="1"/>
      <p:bldP spid="45" grpId="0"/>
      <p:bldP spid="46" grpId="0"/>
      <p:bldP spid="47" grpId="0"/>
      <p:bldP spid="19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896</Words>
  <Application>Microsoft Office PowerPoint</Application>
  <PresentationFormat>On-screen Show (4:3)</PresentationFormat>
  <Paragraphs>241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Trigonometric Ratios</vt:lpstr>
      <vt:lpstr>Trigonometric Ratios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195</cp:revision>
  <dcterms:created xsi:type="dcterms:W3CDTF">2017-08-14T15:35:38Z</dcterms:created>
  <dcterms:modified xsi:type="dcterms:W3CDTF">2021-03-24T17:22:06Z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