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9" r:id="rId3"/>
    <p:sldId id="258" r:id="rId4"/>
    <p:sldId id="282" r:id="rId5"/>
    <p:sldId id="283" r:id="rId6"/>
    <p:sldId id="285" r:id="rId7"/>
    <p:sldId id="284" r:id="rId8"/>
    <p:sldId id="286" r:id="rId9"/>
    <p:sldId id="270" r:id="rId10"/>
    <p:sldId id="287" r:id="rId11"/>
    <p:sldId id="288" r:id="rId12"/>
    <p:sldId id="289" r:id="rId13"/>
    <p:sldId id="272" r:id="rId14"/>
    <p:sldId id="290" r:id="rId15"/>
    <p:sldId id="291" r:id="rId16"/>
    <p:sldId id="274" r:id="rId17"/>
    <p:sldId id="292" r:id="rId18"/>
    <p:sldId id="293" r:id="rId19"/>
    <p:sldId id="294" r:id="rId20"/>
    <p:sldId id="276" r:id="rId21"/>
    <p:sldId id="277" r:id="rId22"/>
    <p:sldId id="306" r:id="rId23"/>
    <p:sldId id="307" r:id="rId24"/>
    <p:sldId id="308" r:id="rId25"/>
    <p:sldId id="278" r:id="rId26"/>
    <p:sldId id="295" r:id="rId27"/>
    <p:sldId id="280" r:id="rId28"/>
    <p:sldId id="299" r:id="rId29"/>
    <p:sldId id="300" r:id="rId30"/>
    <p:sldId id="301" r:id="rId31"/>
    <p:sldId id="302" r:id="rId32"/>
    <p:sldId id="303" r:id="rId33"/>
    <p:sldId id="304" r:id="rId34"/>
    <p:sldId id="30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0.wmf"/><Relationship Id="rId4" Type="http://schemas.openxmlformats.org/officeDocument/2006/relationships/image" Target="../media/image10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7" Type="http://schemas.openxmlformats.org/officeDocument/2006/relationships/image" Target="../media/image65.wmf"/><Relationship Id="rId2" Type="http://schemas.openxmlformats.org/officeDocument/2006/relationships/image" Target="../media/image66.wmf"/><Relationship Id="rId1" Type="http://schemas.openxmlformats.org/officeDocument/2006/relationships/image" Target="../media/image59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4" Type="http://schemas.openxmlformats.org/officeDocument/2006/relationships/image" Target="../media/image9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4" Type="http://schemas.openxmlformats.org/officeDocument/2006/relationships/image" Target="../media/image10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8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54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52.wmf"/><Relationship Id="rId2" Type="http://schemas.openxmlformats.org/officeDocument/2006/relationships/tags" Target="../tags/tag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6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6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68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70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85.png"/><Relationship Id="rId7" Type="http://schemas.openxmlformats.org/officeDocument/2006/relationships/image" Target="../media/image9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85.png"/><Relationship Id="rId7" Type="http://schemas.openxmlformats.org/officeDocument/2006/relationships/image" Target="../media/image9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10" Type="http://schemas.openxmlformats.org/officeDocument/2006/relationships/image" Target="../media/image101.png"/><Relationship Id="rId4" Type="http://schemas.openxmlformats.org/officeDocument/2006/relationships/image" Target="../media/image90.png"/><Relationship Id="rId9" Type="http://schemas.openxmlformats.org/officeDocument/2006/relationships/image" Target="../media/image10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87.jpeg"/><Relationship Id="rId4" Type="http://schemas.openxmlformats.org/officeDocument/2006/relationships/image" Target="../media/image8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31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95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3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7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99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39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103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43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4.wmf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106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47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291745" y="1573547"/>
            <a:ext cx="6489597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Trigonometric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Ratios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56062" y="410367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</a:t>
            </a:r>
            <a:r>
              <a:rPr lang="en-GB" sz="1600">
                <a:latin typeface="Comic Sans MS" pitchFamily="66" charset="0"/>
              </a:rPr>
              <a:t>Consider the triangle labelled to the right, remembering GCSE trigonometry:</a:t>
            </a: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	Right hand triangle:</a:t>
            </a: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	Left hand triangle:</a:t>
            </a: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	The opposite sides are the same so: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6019800" y="1676400"/>
            <a:ext cx="13716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6019800" y="27432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H="1" flipV="1">
            <a:off x="7391400" y="1676400"/>
            <a:ext cx="6858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7391400" y="1676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5715000" y="259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</a:t>
            </a:r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8001000" y="259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7162800" y="1371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B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6400800" y="1828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7696200" y="1905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</a:t>
            </a:r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858000" y="2743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b</a:t>
            </a:r>
          </a:p>
        </p:txBody>
      </p:sp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7391400" y="2590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18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Arc 19"/>
          <p:cNvSpPr>
            <a:spLocks/>
          </p:cNvSpPr>
          <p:nvPr/>
        </p:nvSpPr>
        <p:spPr bwMode="auto">
          <a:xfrm>
            <a:off x="5410200" y="2546350"/>
            <a:ext cx="903288" cy="320675"/>
          </a:xfrm>
          <a:custGeom>
            <a:avLst/>
            <a:gdLst>
              <a:gd name="T0" fmla="*/ 2147483647 w 21349"/>
              <a:gd name="T1" fmla="*/ 0 h 7606"/>
              <a:gd name="T2" fmla="*/ 2147483647 w 21349"/>
              <a:gd name="T3" fmla="*/ 2147483647 h 7606"/>
              <a:gd name="T4" fmla="*/ 0 w 21349"/>
              <a:gd name="T5" fmla="*/ 2147483647 h 76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349" h="7606" fill="none" extrusionOk="0">
                <a:moveTo>
                  <a:pt x="20216" y="-1"/>
                </a:moveTo>
                <a:cubicBezTo>
                  <a:pt x="20742" y="1397"/>
                  <a:pt x="21121" y="2845"/>
                  <a:pt x="21348" y="4321"/>
                </a:cubicBezTo>
              </a:path>
              <a:path w="21349" h="7606" stroke="0" extrusionOk="0">
                <a:moveTo>
                  <a:pt x="20216" y="-1"/>
                </a:moveTo>
                <a:cubicBezTo>
                  <a:pt x="20742" y="1397"/>
                  <a:pt x="21121" y="2845"/>
                  <a:pt x="21348" y="4321"/>
                </a:cubicBezTo>
                <a:lnTo>
                  <a:pt x="0" y="7606"/>
                </a:lnTo>
                <a:lnTo>
                  <a:pt x="20216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8" name="Arc 20"/>
          <p:cNvSpPr>
            <a:spLocks/>
          </p:cNvSpPr>
          <p:nvPr/>
        </p:nvSpPr>
        <p:spPr bwMode="auto">
          <a:xfrm>
            <a:off x="7827963" y="2516188"/>
            <a:ext cx="858837" cy="533400"/>
          </a:xfrm>
          <a:custGeom>
            <a:avLst/>
            <a:gdLst>
              <a:gd name="T0" fmla="*/ 0 w 20279"/>
              <a:gd name="T1" fmla="*/ 2147483647 h 12608"/>
              <a:gd name="T2" fmla="*/ 2147483647 w 20279"/>
              <a:gd name="T3" fmla="*/ 0 h 12608"/>
              <a:gd name="T4" fmla="*/ 2147483647 w 20279"/>
              <a:gd name="T5" fmla="*/ 2147483647 h 126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79" h="12608" fill="none" extrusionOk="0">
                <a:moveTo>
                  <a:pt x="-1" y="5170"/>
                </a:moveTo>
                <a:cubicBezTo>
                  <a:pt x="674" y="3331"/>
                  <a:pt x="1596" y="1591"/>
                  <a:pt x="2740" y="0"/>
                </a:cubicBezTo>
              </a:path>
              <a:path w="20279" h="12608" stroke="0" extrusionOk="0">
                <a:moveTo>
                  <a:pt x="-1" y="5170"/>
                </a:moveTo>
                <a:cubicBezTo>
                  <a:pt x="674" y="3331"/>
                  <a:pt x="1596" y="1591"/>
                  <a:pt x="2740" y="0"/>
                </a:cubicBezTo>
                <a:lnTo>
                  <a:pt x="20279" y="12608"/>
                </a:lnTo>
                <a:lnTo>
                  <a:pt x="-1" y="51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6553200" y="3733800"/>
            <a:ext cx="1143000" cy="762000"/>
            <a:chOff x="4032" y="2112"/>
            <a:chExt cx="720" cy="480"/>
          </a:xfrm>
        </p:grpSpPr>
        <p:sp>
          <p:nvSpPr>
            <p:cNvPr id="5161" name="Text Box 23"/>
            <p:cNvSpPr txBox="1">
              <a:spLocks noChangeArrowheads="1"/>
            </p:cNvSpPr>
            <p:nvPr/>
          </p:nvSpPr>
          <p:spPr bwMode="auto">
            <a:xfrm>
              <a:off x="4103" y="235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latin typeface="Comic Sans MS" pitchFamily="66" charset="0"/>
                </a:rPr>
                <a:t>S</a:t>
              </a:r>
            </a:p>
          </p:txBody>
        </p:sp>
        <p:sp>
          <p:nvSpPr>
            <p:cNvPr id="5162" name="Text Box 24"/>
            <p:cNvSpPr txBox="1">
              <a:spLocks noChangeArrowheads="1"/>
            </p:cNvSpPr>
            <p:nvPr/>
          </p:nvSpPr>
          <p:spPr bwMode="auto">
            <a:xfrm>
              <a:off x="4272" y="2160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latin typeface="Comic Sans MS" pitchFamily="66" charset="0"/>
                </a:rPr>
                <a:t>O</a:t>
              </a:r>
            </a:p>
          </p:txBody>
        </p:sp>
        <p:sp>
          <p:nvSpPr>
            <p:cNvPr id="5163" name="Text Box 25"/>
            <p:cNvSpPr txBox="1">
              <a:spLocks noChangeArrowheads="1"/>
            </p:cNvSpPr>
            <p:nvPr/>
          </p:nvSpPr>
          <p:spPr bwMode="auto">
            <a:xfrm>
              <a:off x="4416" y="235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latin typeface="Comic Sans MS" pitchFamily="66" charset="0"/>
                </a:rPr>
                <a:t>H</a:t>
              </a:r>
            </a:p>
          </p:txBody>
        </p:sp>
        <p:sp>
          <p:nvSpPr>
            <p:cNvPr id="5164" name="Line 26"/>
            <p:cNvSpPr>
              <a:spLocks noChangeShapeType="1"/>
            </p:cNvSpPr>
            <p:nvPr/>
          </p:nvSpPr>
          <p:spPr bwMode="auto">
            <a:xfrm flipV="1">
              <a:off x="4032" y="2112"/>
              <a:ext cx="353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Line 27"/>
            <p:cNvSpPr>
              <a:spLocks noChangeShapeType="1"/>
            </p:cNvSpPr>
            <p:nvPr/>
          </p:nvSpPr>
          <p:spPr bwMode="auto">
            <a:xfrm flipH="1" flipV="1">
              <a:off x="4386" y="2112"/>
              <a:ext cx="366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Line 28"/>
            <p:cNvSpPr>
              <a:spLocks noChangeShapeType="1"/>
            </p:cNvSpPr>
            <p:nvPr/>
          </p:nvSpPr>
          <p:spPr bwMode="auto">
            <a:xfrm flipH="1" flipV="1">
              <a:off x="4032" y="2592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7620000" y="1676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6858000" y="2057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467600" y="2743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graphicFrame>
        <p:nvGraphicFramePr>
          <p:cNvPr id="9249" name="Object 33"/>
          <p:cNvGraphicFramePr>
            <a:graphicFrameLocks noChangeAspect="1"/>
          </p:cNvGraphicFramePr>
          <p:nvPr/>
        </p:nvGraphicFramePr>
        <p:xfrm>
          <a:off x="5867400" y="4876800"/>
          <a:ext cx="2438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" name="Equation" r:id="rId4" imgW="1218671" imgH="203112" progId="Equation.DSMT4">
                  <p:embed/>
                </p:oleObj>
              </mc:Choice>
              <mc:Fallback>
                <p:oleObj name="Equation" r:id="rId4" imgW="1218671" imgH="203112" progId="Equation.DSMT4">
                  <p:embed/>
                  <p:pic>
                    <p:nvPicPr>
                      <p:cNvPr id="924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876800"/>
                        <a:ext cx="2438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0" name="Object 34"/>
          <p:cNvGraphicFramePr>
            <a:graphicFrameLocks noChangeAspect="1"/>
          </p:cNvGraphicFramePr>
          <p:nvPr/>
        </p:nvGraphicFramePr>
        <p:xfrm>
          <a:off x="381000" y="2743200"/>
          <a:ext cx="1905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" name="Equation" r:id="rId6" imgW="1218671" imgH="203112" progId="Equation.DSMT4">
                  <p:embed/>
                </p:oleObj>
              </mc:Choice>
              <mc:Fallback>
                <p:oleObj name="Equation" r:id="rId6" imgW="1218671" imgH="203112" progId="Equation.DSMT4">
                  <p:embed/>
                  <p:pic>
                    <p:nvPicPr>
                      <p:cNvPr id="925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43200"/>
                        <a:ext cx="19050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35"/>
          <p:cNvGraphicFramePr>
            <a:graphicFrameLocks noChangeAspect="1"/>
          </p:cNvGraphicFramePr>
          <p:nvPr/>
        </p:nvGraphicFramePr>
        <p:xfrm>
          <a:off x="381000" y="3048000"/>
          <a:ext cx="13287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" name="Equation" r:id="rId8" imgW="850531" imgH="203112" progId="Equation.DSMT4">
                  <p:embed/>
                </p:oleObj>
              </mc:Choice>
              <mc:Fallback>
                <p:oleObj name="Equation" r:id="rId8" imgW="850531" imgH="203112" progId="Equation.DSMT4">
                  <p:embed/>
                  <p:pic>
                    <p:nvPicPr>
                      <p:cNvPr id="925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0"/>
                        <a:ext cx="1328738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36"/>
          <p:cNvGraphicFramePr>
            <a:graphicFrameLocks noChangeAspect="1"/>
          </p:cNvGraphicFramePr>
          <p:nvPr/>
        </p:nvGraphicFramePr>
        <p:xfrm>
          <a:off x="381000" y="3657600"/>
          <a:ext cx="1905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" name="Equation" r:id="rId10" imgW="1218671" imgH="203112" progId="Equation.DSMT4">
                  <p:embed/>
                </p:oleObj>
              </mc:Choice>
              <mc:Fallback>
                <p:oleObj name="Equation" r:id="rId10" imgW="1218671" imgH="203112" progId="Equation.DSMT4">
                  <p:embed/>
                  <p:pic>
                    <p:nvPicPr>
                      <p:cNvPr id="925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19050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/>
        </p:nvGraphicFramePr>
        <p:xfrm>
          <a:off x="381000" y="3962400"/>
          <a:ext cx="1270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" name="Equation" r:id="rId12" imgW="812447" imgH="203112" progId="Equation.DSMT4">
                  <p:embed/>
                </p:oleObj>
              </mc:Choice>
              <mc:Fallback>
                <p:oleObj name="Equation" r:id="rId12" imgW="812447" imgH="203112" progId="Equation.DSMT4">
                  <p:embed/>
                  <p:pic>
                    <p:nvPicPr>
                      <p:cNvPr id="925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12700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172200" y="1676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477000" y="2743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 flipH="1">
            <a:off x="1752600" y="4114800"/>
            <a:ext cx="838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 flipH="1">
            <a:off x="1828800" y="3200400"/>
            <a:ext cx="838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9258" name="Object 42"/>
          <p:cNvGraphicFramePr>
            <a:graphicFrameLocks noChangeAspect="1"/>
          </p:cNvGraphicFramePr>
          <p:nvPr/>
        </p:nvGraphicFramePr>
        <p:xfrm>
          <a:off x="381000" y="4572000"/>
          <a:ext cx="1447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" name="Equation" r:id="rId14" imgW="926698" imgH="177723" progId="Equation.DSMT4">
                  <p:embed/>
                </p:oleObj>
              </mc:Choice>
              <mc:Fallback>
                <p:oleObj name="Equation" r:id="rId14" imgW="926698" imgH="177723" progId="Equation.DSMT4">
                  <p:embed/>
                  <p:pic>
                    <p:nvPicPr>
                      <p:cNvPr id="925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1447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9" name="Object 43"/>
          <p:cNvGraphicFramePr>
            <a:graphicFrameLocks noChangeAspect="1"/>
          </p:cNvGraphicFramePr>
          <p:nvPr/>
        </p:nvGraphicFramePr>
        <p:xfrm>
          <a:off x="381000" y="4953000"/>
          <a:ext cx="1328738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" name="Equation" r:id="rId16" imgW="850531" imgH="393529" progId="Equation.DSMT4">
                  <p:embed/>
                </p:oleObj>
              </mc:Choice>
              <mc:Fallback>
                <p:oleObj name="Equation" r:id="rId16" imgW="850531" imgH="393529" progId="Equation.DSMT4">
                  <p:embed/>
                  <p:pic>
                    <p:nvPicPr>
                      <p:cNvPr id="925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53000"/>
                        <a:ext cx="1328738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0" name="Arc 44"/>
          <p:cNvSpPr>
            <a:spLocks/>
          </p:cNvSpPr>
          <p:nvPr/>
        </p:nvSpPr>
        <p:spPr bwMode="auto">
          <a:xfrm>
            <a:off x="1905000" y="4724400"/>
            <a:ext cx="304800" cy="533400"/>
          </a:xfrm>
          <a:custGeom>
            <a:avLst/>
            <a:gdLst>
              <a:gd name="T0" fmla="*/ 0 w 21600"/>
              <a:gd name="T1" fmla="*/ 0 h 43176"/>
              <a:gd name="T2" fmla="*/ 574055804 w 21600"/>
              <a:gd name="T3" fmla="*/ 2147483647 h 43176"/>
              <a:gd name="T4" fmla="*/ 0 w 21600"/>
              <a:gd name="T5" fmla="*/ 2147483647 h 431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0"/>
                  <a:pt x="12543" y="42627"/>
                  <a:pt x="1025" y="43175"/>
                </a:cubicBezTo>
              </a:path>
              <a:path w="21600" h="4317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0"/>
                  <a:pt x="12543" y="42627"/>
                  <a:pt x="1025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2133600" y="4648200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Divide by c and a</a:t>
            </a:r>
          </a:p>
        </p:txBody>
      </p:sp>
      <p:graphicFrame>
        <p:nvGraphicFramePr>
          <p:cNvPr id="9262" name="Object 46"/>
          <p:cNvGraphicFramePr>
            <a:graphicFrameLocks noChangeAspect="1"/>
          </p:cNvGraphicFramePr>
          <p:nvPr/>
        </p:nvGraphicFramePr>
        <p:xfrm>
          <a:off x="304800" y="5943600"/>
          <a:ext cx="20621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" name="Equation" r:id="rId18" imgW="1320227" imgH="393529" progId="Equation.DSMT4">
                  <p:embed/>
                </p:oleObj>
              </mc:Choice>
              <mc:Fallback>
                <p:oleObj name="Equation" r:id="rId18" imgW="1320227" imgH="393529" progId="Equation.DSMT4">
                  <p:embed/>
                  <p:pic>
                    <p:nvPicPr>
                      <p:cNvPr id="926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943600"/>
                        <a:ext cx="2062163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3" name="Object 47"/>
          <p:cNvGraphicFramePr>
            <a:graphicFrameLocks noChangeAspect="1"/>
          </p:cNvGraphicFramePr>
          <p:nvPr/>
        </p:nvGraphicFramePr>
        <p:xfrm>
          <a:off x="2895600" y="5943600"/>
          <a:ext cx="20621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" name="Equation" r:id="rId20" imgW="1320227" imgH="393529" progId="Equation.DSMT4">
                  <p:embed/>
                </p:oleObj>
              </mc:Choice>
              <mc:Fallback>
                <p:oleObj name="Equation" r:id="rId20" imgW="1320227" imgH="393529" progId="Equation.DSMT4">
                  <p:embed/>
                  <p:pic>
                    <p:nvPicPr>
                      <p:cNvPr id="926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943600"/>
                        <a:ext cx="2062163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2819400" y="5867400"/>
            <a:ext cx="2133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8436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/>
      <p:bldP spid="9246" grpId="1"/>
      <p:bldP spid="9247" grpId="0"/>
      <p:bldP spid="9247" grpId="1"/>
      <p:bldP spid="9247" grpId="2"/>
      <p:bldP spid="9248" grpId="0"/>
      <p:bldP spid="9248" grpId="1"/>
      <p:bldP spid="9254" grpId="0"/>
      <p:bldP spid="9255" grpId="0"/>
      <p:bldP spid="9256" grpId="0" animBg="1"/>
      <p:bldP spid="9257" grpId="0" animBg="1"/>
      <p:bldP spid="9260" grpId="0" animBg="1"/>
      <p:bldP spid="9261" grpId="0"/>
      <p:bldP spid="9264" grpId="0" animBg="1"/>
      <p:bldP spid="92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</a:t>
            </a:r>
            <a:r>
              <a:rPr lang="en-GB" sz="1600">
                <a:latin typeface="Comic Sans MS" pitchFamily="66" charset="0"/>
              </a:rPr>
              <a:t>Calculate the labelled side in the triangle to the right:</a:t>
            </a:r>
          </a:p>
        </p:txBody>
      </p:sp>
      <p:sp>
        <p:nvSpPr>
          <p:cNvPr id="6148" name="Line 46"/>
          <p:cNvSpPr>
            <a:spLocks noChangeShapeType="1"/>
          </p:cNvSpPr>
          <p:nvPr/>
        </p:nvSpPr>
        <p:spPr bwMode="auto">
          <a:xfrm flipV="1">
            <a:off x="5715000" y="2514600"/>
            <a:ext cx="1371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9" name="Line 47"/>
          <p:cNvSpPr>
            <a:spLocks noChangeShapeType="1"/>
          </p:cNvSpPr>
          <p:nvPr/>
        </p:nvSpPr>
        <p:spPr bwMode="auto">
          <a:xfrm>
            <a:off x="5715000" y="3352800"/>
            <a:ext cx="10668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0" name="Line 48"/>
          <p:cNvSpPr>
            <a:spLocks noChangeShapeType="1"/>
          </p:cNvSpPr>
          <p:nvPr/>
        </p:nvSpPr>
        <p:spPr bwMode="auto">
          <a:xfrm flipH="1">
            <a:off x="6781800" y="2514600"/>
            <a:ext cx="30480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1" name="Text Box 51"/>
          <p:cNvSpPr txBox="1">
            <a:spLocks noChangeArrowheads="1"/>
          </p:cNvSpPr>
          <p:nvPr/>
        </p:nvSpPr>
        <p:spPr bwMode="auto">
          <a:xfrm>
            <a:off x="6400800" y="4038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34°</a:t>
            </a:r>
          </a:p>
        </p:txBody>
      </p:sp>
      <p:sp>
        <p:nvSpPr>
          <p:cNvPr id="6152" name="Text Box 53"/>
          <p:cNvSpPr txBox="1">
            <a:spLocks noChangeArrowheads="1"/>
          </p:cNvSpPr>
          <p:nvPr/>
        </p:nvSpPr>
        <p:spPr bwMode="auto">
          <a:xfrm>
            <a:off x="5867400" y="2590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8mm</a:t>
            </a:r>
          </a:p>
        </p:txBody>
      </p:sp>
      <p:sp>
        <p:nvSpPr>
          <p:cNvPr id="6153" name="Text Box 54"/>
          <p:cNvSpPr txBox="1">
            <a:spLocks noChangeArrowheads="1"/>
          </p:cNvSpPr>
          <p:nvPr/>
        </p:nvSpPr>
        <p:spPr bwMode="auto">
          <a:xfrm>
            <a:off x="7010400" y="3429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x</a:t>
            </a:r>
          </a:p>
        </p:txBody>
      </p:sp>
      <p:graphicFrame>
        <p:nvGraphicFramePr>
          <p:cNvPr id="10295" name="Object 55"/>
          <p:cNvGraphicFramePr>
            <a:graphicFrameLocks noChangeAspect="1"/>
          </p:cNvGraphicFramePr>
          <p:nvPr/>
        </p:nvGraphicFramePr>
        <p:xfrm>
          <a:off x="381000" y="2514600"/>
          <a:ext cx="1219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0295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1219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1" name="Arc 61"/>
          <p:cNvSpPr>
            <a:spLocks/>
          </p:cNvSpPr>
          <p:nvPr/>
        </p:nvSpPr>
        <p:spPr bwMode="auto">
          <a:xfrm>
            <a:off x="2133600" y="28194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2" name="Arc 62"/>
          <p:cNvSpPr>
            <a:spLocks/>
          </p:cNvSpPr>
          <p:nvPr/>
        </p:nvSpPr>
        <p:spPr bwMode="auto">
          <a:xfrm>
            <a:off x="2133600" y="35052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3" name="Arc 63"/>
          <p:cNvSpPr>
            <a:spLocks/>
          </p:cNvSpPr>
          <p:nvPr/>
        </p:nvSpPr>
        <p:spPr bwMode="auto">
          <a:xfrm>
            <a:off x="2133600" y="41910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2209800" y="2895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numbers in</a:t>
            </a:r>
          </a:p>
        </p:txBody>
      </p:sp>
      <p:sp>
        <p:nvSpPr>
          <p:cNvPr id="10307" name="Text Box 67"/>
          <p:cNvSpPr txBox="1">
            <a:spLocks noChangeArrowheads="1"/>
          </p:cNvSpPr>
          <p:nvPr/>
        </p:nvSpPr>
        <p:spPr bwMode="auto">
          <a:xfrm>
            <a:off x="2286000" y="35814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Multiply by Sin82</a:t>
            </a:r>
          </a:p>
        </p:txBody>
      </p:sp>
      <p:sp>
        <p:nvSpPr>
          <p:cNvPr id="10308" name="Text Box 68"/>
          <p:cNvSpPr txBox="1">
            <a:spLocks noChangeArrowheads="1"/>
          </p:cNvSpPr>
          <p:nvPr/>
        </p:nvSpPr>
        <p:spPr bwMode="auto">
          <a:xfrm>
            <a:off x="2286000" y="4267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 flipH="1">
            <a:off x="1752600" y="2362200"/>
            <a:ext cx="609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2209800" y="2057400"/>
            <a:ext cx="2133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Have the unknown as the numerator!</a:t>
            </a:r>
          </a:p>
        </p:txBody>
      </p:sp>
      <p:sp>
        <p:nvSpPr>
          <p:cNvPr id="6163" name="Text Box 72"/>
          <p:cNvSpPr txBox="1">
            <a:spLocks noChangeArrowheads="1"/>
          </p:cNvSpPr>
          <p:nvPr/>
        </p:nvSpPr>
        <p:spPr bwMode="auto">
          <a:xfrm>
            <a:off x="5791200" y="3200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82°</a:t>
            </a:r>
          </a:p>
        </p:txBody>
      </p:sp>
      <p:graphicFrame>
        <p:nvGraphicFramePr>
          <p:cNvPr id="10313" name="Object 73"/>
          <p:cNvGraphicFramePr>
            <a:graphicFrameLocks noChangeAspect="1"/>
          </p:cNvGraphicFramePr>
          <p:nvPr/>
        </p:nvGraphicFramePr>
        <p:xfrm>
          <a:off x="381000" y="3200400"/>
          <a:ext cx="138906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10313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1389063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4" name="Object 74"/>
          <p:cNvGraphicFramePr>
            <a:graphicFrameLocks noChangeAspect="1"/>
          </p:cNvGraphicFramePr>
          <p:nvPr/>
        </p:nvGraphicFramePr>
        <p:xfrm>
          <a:off x="381000" y="3962400"/>
          <a:ext cx="10699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Equation" r:id="rId7" imgW="723586" imgH="393529" progId="Equation.DSMT4">
                  <p:embed/>
                </p:oleObj>
              </mc:Choice>
              <mc:Fallback>
                <p:oleObj name="Equation" r:id="rId7" imgW="723586" imgH="393529" progId="Equation.DSMT4">
                  <p:embed/>
                  <p:pic>
                    <p:nvPicPr>
                      <p:cNvPr id="10314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10699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5" name="Object 75"/>
          <p:cNvGraphicFramePr>
            <a:graphicFrameLocks noChangeAspect="1"/>
          </p:cNvGraphicFramePr>
          <p:nvPr/>
        </p:nvGraphicFramePr>
        <p:xfrm>
          <a:off x="381000" y="4724400"/>
          <a:ext cx="901700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" name="Equation" r:id="rId9" imgW="609336" imgH="177723" progId="Equation.DSMT4">
                  <p:embed/>
                </p:oleObj>
              </mc:Choice>
              <mc:Fallback>
                <p:oleObj name="Equation" r:id="rId9" imgW="609336" imgH="177723" progId="Equation.DSMT4">
                  <p:embed/>
                  <p:pic>
                    <p:nvPicPr>
                      <p:cNvPr id="10315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24400"/>
                        <a:ext cx="901700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09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" grpId="0" animBg="1"/>
      <p:bldP spid="10302" grpId="0" animBg="1"/>
      <p:bldP spid="10303" grpId="0" animBg="1"/>
      <p:bldP spid="10306" grpId="0"/>
      <p:bldP spid="10307" grpId="0"/>
      <p:bldP spid="10308" grpId="0"/>
      <p:bldP spid="10310" grpId="0" animBg="1"/>
      <p:bldP spid="103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</a:t>
            </a:r>
            <a:r>
              <a:rPr lang="en-GB" sz="1600">
                <a:latin typeface="Comic Sans MS" pitchFamily="66" charset="0"/>
              </a:rPr>
              <a:t>Calculate the labelled angle in the triangle to the right:</a:t>
            </a: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 flipV="1">
            <a:off x="5715000" y="2209800"/>
            <a:ext cx="1066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5715000" y="3352800"/>
            <a:ext cx="17526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781800" y="2209800"/>
            <a:ext cx="6858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Arc 8"/>
          <p:cNvSpPr>
            <a:spLocks/>
          </p:cNvSpPr>
          <p:nvPr/>
        </p:nvSpPr>
        <p:spPr bwMode="auto">
          <a:xfrm>
            <a:off x="5029200" y="3187700"/>
            <a:ext cx="908050" cy="317500"/>
          </a:xfrm>
          <a:custGeom>
            <a:avLst/>
            <a:gdLst>
              <a:gd name="T0" fmla="*/ 2147483647 w 21461"/>
              <a:gd name="T1" fmla="*/ 0 h 7483"/>
              <a:gd name="T2" fmla="*/ 2147483647 w 21461"/>
              <a:gd name="T3" fmla="*/ 2147483647 h 7483"/>
              <a:gd name="T4" fmla="*/ 0 w 21461"/>
              <a:gd name="T5" fmla="*/ 2147483647 h 748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61" h="7483" fill="none" extrusionOk="0">
                <a:moveTo>
                  <a:pt x="20262" y="-1"/>
                </a:moveTo>
                <a:cubicBezTo>
                  <a:pt x="20862" y="1624"/>
                  <a:pt x="21264" y="3315"/>
                  <a:pt x="21460" y="5036"/>
                </a:cubicBezTo>
              </a:path>
              <a:path w="21461" h="7483" stroke="0" extrusionOk="0">
                <a:moveTo>
                  <a:pt x="20262" y="-1"/>
                </a:moveTo>
                <a:cubicBezTo>
                  <a:pt x="20862" y="1624"/>
                  <a:pt x="21264" y="3315"/>
                  <a:pt x="21460" y="5036"/>
                </a:cubicBezTo>
                <a:lnTo>
                  <a:pt x="0" y="7483"/>
                </a:lnTo>
                <a:lnTo>
                  <a:pt x="20262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6" name="Arc 9"/>
          <p:cNvSpPr>
            <a:spLocks/>
          </p:cNvSpPr>
          <p:nvPr/>
        </p:nvSpPr>
        <p:spPr bwMode="auto">
          <a:xfrm>
            <a:off x="6629400" y="1524000"/>
            <a:ext cx="261938" cy="914400"/>
          </a:xfrm>
          <a:custGeom>
            <a:avLst/>
            <a:gdLst>
              <a:gd name="T0" fmla="*/ 2147483647 w 6186"/>
              <a:gd name="T1" fmla="*/ 2147483647 h 21600"/>
              <a:gd name="T2" fmla="*/ 0 w 6186"/>
              <a:gd name="T3" fmla="*/ 2147483647 h 21600"/>
              <a:gd name="T4" fmla="*/ 2147483647 w 618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186" h="21600" fill="none" extrusionOk="0">
                <a:moveTo>
                  <a:pt x="6185" y="21598"/>
                </a:moveTo>
                <a:cubicBezTo>
                  <a:pt x="6112" y="21599"/>
                  <a:pt x="6038" y="21599"/>
                  <a:pt x="5965" y="21600"/>
                </a:cubicBezTo>
                <a:cubicBezTo>
                  <a:pt x="3947" y="21600"/>
                  <a:pt x="1939" y="21317"/>
                  <a:pt x="-1" y="20760"/>
                </a:cubicBezTo>
              </a:path>
              <a:path w="6186" h="21600" stroke="0" extrusionOk="0">
                <a:moveTo>
                  <a:pt x="6185" y="21598"/>
                </a:moveTo>
                <a:cubicBezTo>
                  <a:pt x="6112" y="21599"/>
                  <a:pt x="6038" y="21599"/>
                  <a:pt x="5965" y="21600"/>
                </a:cubicBezTo>
                <a:cubicBezTo>
                  <a:pt x="3947" y="21600"/>
                  <a:pt x="1939" y="21317"/>
                  <a:pt x="-1" y="20760"/>
                </a:cubicBezTo>
                <a:lnTo>
                  <a:pt x="5965" y="0"/>
                </a:lnTo>
                <a:lnTo>
                  <a:pt x="6185" y="2159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5867400" y="3048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32°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6553200" y="2438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600">
                <a:latin typeface="Comic Sans MS" pitchFamily="66" charset="0"/>
              </a:rPr>
              <a:t>θ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6172200" y="3505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12cm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162800" y="2590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15cm</a:t>
            </a:r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381000" y="2514600"/>
          <a:ext cx="1219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12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1219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381000" y="3200400"/>
          <a:ext cx="129381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" name="Equation" r:id="rId5" imgW="875920" imgH="393529" progId="Equation.DSMT4">
                  <p:embed/>
                </p:oleObj>
              </mc:Choice>
              <mc:Fallback>
                <p:oleObj name="Equation" r:id="rId5" imgW="875920" imgH="393529" progId="Equation.DSMT4">
                  <p:embed/>
                  <p:pic>
                    <p:nvPicPr>
                      <p:cNvPr id="112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1293813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381000" y="3962400"/>
          <a:ext cx="14636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" name="Equation" r:id="rId7" imgW="990170" imgH="393529" progId="Equation.DSMT4">
                  <p:embed/>
                </p:oleObj>
              </mc:Choice>
              <mc:Fallback>
                <p:oleObj name="Equation" r:id="rId7" imgW="990170" imgH="393529" progId="Equation.DSMT4">
                  <p:embed/>
                  <p:pic>
                    <p:nvPicPr>
                      <p:cNvPr id="112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14636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7"/>
          <p:cNvGraphicFramePr>
            <a:graphicFrameLocks noChangeAspect="1"/>
          </p:cNvGraphicFramePr>
          <p:nvPr/>
        </p:nvGraphicFramePr>
        <p:xfrm>
          <a:off x="381000" y="4800600"/>
          <a:ext cx="1482725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" name="Equation" r:id="rId9" imgW="1002865" imgH="177723" progId="Equation.DSMT4">
                  <p:embed/>
                </p:oleObj>
              </mc:Choice>
              <mc:Fallback>
                <p:oleObj name="Equation" r:id="rId9" imgW="1002865" imgH="177723" progId="Equation.DSMT4">
                  <p:embed/>
                  <p:pic>
                    <p:nvPicPr>
                      <p:cNvPr id="112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00600"/>
                        <a:ext cx="1482725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381000" y="5410200"/>
          <a:ext cx="165258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" name="Equation" r:id="rId11" imgW="1117115" imgH="203112" progId="Equation.DSMT4">
                  <p:embed/>
                </p:oleObj>
              </mc:Choice>
              <mc:Fallback>
                <p:oleObj name="Equation" r:id="rId11" imgW="1117115" imgH="203112" progId="Equation.DSMT4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1652588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19"/>
          <p:cNvGraphicFramePr>
            <a:graphicFrameLocks noChangeAspect="1"/>
          </p:cNvGraphicFramePr>
          <p:nvPr/>
        </p:nvGraphicFramePr>
        <p:xfrm>
          <a:off x="381000" y="6019800"/>
          <a:ext cx="97631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1" name="Equation" r:id="rId13" imgW="660113" imgH="203112" progId="Equation.DSMT4">
                  <p:embed/>
                </p:oleObj>
              </mc:Choice>
              <mc:Fallback>
                <p:oleObj name="Equation" r:id="rId13" imgW="660113" imgH="203112" progId="Equation.DSMT4">
                  <p:embed/>
                  <p:pic>
                    <p:nvPicPr>
                      <p:cNvPr id="1128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019800"/>
                        <a:ext cx="97631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" name="Arc 20"/>
          <p:cNvSpPr>
            <a:spLocks/>
          </p:cNvSpPr>
          <p:nvPr/>
        </p:nvSpPr>
        <p:spPr bwMode="auto">
          <a:xfrm>
            <a:off x="2133600" y="28194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5" name="Arc 21"/>
          <p:cNvSpPr>
            <a:spLocks/>
          </p:cNvSpPr>
          <p:nvPr/>
        </p:nvSpPr>
        <p:spPr bwMode="auto">
          <a:xfrm>
            <a:off x="2133600" y="35052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6" name="Arc 22"/>
          <p:cNvSpPr>
            <a:spLocks/>
          </p:cNvSpPr>
          <p:nvPr/>
        </p:nvSpPr>
        <p:spPr bwMode="auto">
          <a:xfrm>
            <a:off x="2133600" y="41910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7" name="Arc 23"/>
          <p:cNvSpPr>
            <a:spLocks/>
          </p:cNvSpPr>
          <p:nvPr/>
        </p:nvSpPr>
        <p:spPr bwMode="auto">
          <a:xfrm>
            <a:off x="2133600" y="48768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8" name="Arc 24"/>
          <p:cNvSpPr>
            <a:spLocks/>
          </p:cNvSpPr>
          <p:nvPr/>
        </p:nvSpPr>
        <p:spPr bwMode="auto">
          <a:xfrm>
            <a:off x="2133600" y="55626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2209800" y="2895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numbers in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362200" y="36576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Multiply by 12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286000" y="4267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2286000" y="49530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Use Inverse Sine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H="1">
            <a:off x="1752600" y="2362200"/>
            <a:ext cx="609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2209800" y="2057400"/>
            <a:ext cx="2133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Have the unknown as the numerator!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2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/>
      <p:bldP spid="11290" grpId="0"/>
      <p:bldP spid="11291" grpId="0"/>
      <p:bldP spid="11292" grpId="0"/>
      <p:bldP spid="11293" grpId="0" animBg="1"/>
      <p:bldP spid="112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9C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36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2672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sz="1800" dirty="0">
                <a:latin typeface="Comic Sans MS" pitchFamily="66" charset="0"/>
              </a:rPr>
              <a:t>	There are sometimes 2 solutions for a missing angle:</a:t>
            </a: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800" dirty="0">
                <a:latin typeface="Comic Sans MS" pitchFamily="66" charset="0"/>
              </a:rPr>
              <a:t>	The Sine graph is symmetrical (you will see this later this chapter) so the value of Sin 30 is the same as Sin 150.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7200" y="2743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7200" y="3048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1430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8288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5146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32004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Arc 11"/>
          <p:cNvSpPr>
            <a:spLocks/>
          </p:cNvSpPr>
          <p:nvPr/>
        </p:nvSpPr>
        <p:spPr bwMode="auto">
          <a:xfrm>
            <a:off x="1143000" y="2743200"/>
            <a:ext cx="677863" cy="914400"/>
          </a:xfrm>
          <a:custGeom>
            <a:avLst/>
            <a:gdLst>
              <a:gd name="T0" fmla="*/ 0 w 16013"/>
              <a:gd name="T1" fmla="*/ 134890425 h 21600"/>
              <a:gd name="T2" fmla="*/ 2147483647 w 16013"/>
              <a:gd name="T3" fmla="*/ 2147483647 h 21600"/>
              <a:gd name="T4" fmla="*/ 2147483647 w 16013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4" name="Arc 12"/>
          <p:cNvSpPr>
            <a:spLocks/>
          </p:cNvSpPr>
          <p:nvPr/>
        </p:nvSpPr>
        <p:spPr bwMode="auto">
          <a:xfrm flipH="1">
            <a:off x="458788" y="2743200"/>
            <a:ext cx="696912" cy="914400"/>
          </a:xfrm>
          <a:custGeom>
            <a:avLst/>
            <a:gdLst>
              <a:gd name="T0" fmla="*/ 0 w 16470"/>
              <a:gd name="T1" fmla="*/ 1496609910 h 21600"/>
              <a:gd name="T2" fmla="*/ 2147483647 w 16470"/>
              <a:gd name="T3" fmla="*/ 2147483647 h 21600"/>
              <a:gd name="T4" fmla="*/ 2147483647 w 1647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5" name="Arc 13"/>
          <p:cNvSpPr>
            <a:spLocks/>
          </p:cNvSpPr>
          <p:nvPr/>
        </p:nvSpPr>
        <p:spPr bwMode="auto">
          <a:xfrm flipH="1" flipV="1">
            <a:off x="1828800" y="2438400"/>
            <a:ext cx="687388" cy="914400"/>
          </a:xfrm>
          <a:custGeom>
            <a:avLst/>
            <a:gdLst>
              <a:gd name="T0" fmla="*/ 0 w 16234"/>
              <a:gd name="T1" fmla="*/ 680898266 h 21600"/>
              <a:gd name="T2" fmla="*/ 2147483647 w 16234"/>
              <a:gd name="T3" fmla="*/ 2147483647 h 21600"/>
              <a:gd name="T4" fmla="*/ 2147483647 w 162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6" name="Arc 14"/>
          <p:cNvSpPr>
            <a:spLocks/>
          </p:cNvSpPr>
          <p:nvPr/>
        </p:nvSpPr>
        <p:spPr bwMode="auto">
          <a:xfrm flipV="1">
            <a:off x="2514600" y="243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147483647 w 15788"/>
              <a:gd name="T3" fmla="*/ 2147483647 h 21600"/>
              <a:gd name="T4" fmla="*/ 0 w 15788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990600" y="3124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600200" y="3124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286000" y="3124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971800" y="3124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3352800" y="2895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457200" y="2895600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609600" y="28956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1600200" y="28956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 flipV="1">
            <a:off x="685800" y="3200400"/>
            <a:ext cx="4572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V="1">
            <a:off x="1143000" y="3200400"/>
            <a:ext cx="4572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Sin30 = Sin150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6019800" y="2514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Generally:</a:t>
            </a:r>
          </a:p>
        </p:txBody>
      </p:sp>
      <p:graphicFrame>
        <p:nvGraphicFramePr>
          <p:cNvPr id="13340" name="Object 28"/>
          <p:cNvGraphicFramePr>
            <a:graphicFrameLocks noChangeAspect="1"/>
          </p:cNvGraphicFramePr>
          <p:nvPr/>
        </p:nvGraphicFramePr>
        <p:xfrm>
          <a:off x="5562600" y="3048000"/>
          <a:ext cx="22225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3" imgW="1218671" imgH="203112" progId="Equation.DSMT4">
                  <p:embed/>
                </p:oleObj>
              </mc:Choice>
              <mc:Fallback>
                <p:oleObj name="Equation" r:id="rId3" imgW="1218671" imgH="203112" progId="Equation.DSMT4">
                  <p:embed/>
                  <p:pic>
                    <p:nvPicPr>
                      <p:cNvPr id="1334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048000"/>
                        <a:ext cx="22225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5486400" y="29718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8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/>
      <p:bldP spid="13328" grpId="0"/>
      <p:bldP spid="13329" grpId="0"/>
      <p:bldP spid="13330" grpId="0"/>
      <p:bldP spid="13331" grpId="0"/>
      <p:bldP spid="13332" grpId="0" animBg="1"/>
      <p:bldP spid="13334" grpId="0" animBg="1"/>
      <p:bldP spid="13335" grpId="0" animBg="1"/>
      <p:bldP spid="13336" grpId="0" animBg="1"/>
      <p:bldP spid="13337" grpId="0" animBg="1"/>
      <p:bldP spid="13338" grpId="0"/>
      <p:bldP spid="13339" grpId="0"/>
      <p:bldP spid="133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In triangle ABC, AB = 4cm, BC = 3cm and angle BAC = 44°. Work out the possible values of ACB.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5791200" y="2895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 flipV="1">
            <a:off x="5791200" y="1676400"/>
            <a:ext cx="12192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 flipH="1" flipV="1">
            <a:off x="7010400" y="1676400"/>
            <a:ext cx="4572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 flipV="1">
            <a:off x="6629400" y="16764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5486400" y="2743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6781800" y="1295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B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64008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5943600" y="1981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4cm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6781800" y="2209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3cm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7315200" y="2133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3cm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3914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graphicFrame>
        <p:nvGraphicFramePr>
          <p:cNvPr id="14377" name="Object 41"/>
          <p:cNvGraphicFramePr>
            <a:graphicFrameLocks noChangeAspect="1"/>
          </p:cNvGraphicFramePr>
          <p:nvPr/>
        </p:nvGraphicFramePr>
        <p:xfrm>
          <a:off x="381000" y="2743200"/>
          <a:ext cx="1219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437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43200"/>
                        <a:ext cx="1219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8" name="Arc 42"/>
          <p:cNvSpPr>
            <a:spLocks/>
          </p:cNvSpPr>
          <p:nvPr/>
        </p:nvSpPr>
        <p:spPr bwMode="auto">
          <a:xfrm>
            <a:off x="5105400" y="2744788"/>
            <a:ext cx="896938" cy="314325"/>
          </a:xfrm>
          <a:custGeom>
            <a:avLst/>
            <a:gdLst>
              <a:gd name="T0" fmla="*/ 2147483647 w 21177"/>
              <a:gd name="T1" fmla="*/ 0 h 7442"/>
              <a:gd name="T2" fmla="*/ 2147483647 w 21177"/>
              <a:gd name="T3" fmla="*/ 2147483647 h 7442"/>
              <a:gd name="T4" fmla="*/ 0 w 21177"/>
              <a:gd name="T5" fmla="*/ 2147483647 h 74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177" h="7442" fill="none" extrusionOk="0">
                <a:moveTo>
                  <a:pt x="20277" y="-1"/>
                </a:moveTo>
                <a:cubicBezTo>
                  <a:pt x="20658" y="1038"/>
                  <a:pt x="20959" y="2104"/>
                  <a:pt x="21177" y="3188"/>
                </a:cubicBezTo>
              </a:path>
              <a:path w="21177" h="7442" stroke="0" extrusionOk="0">
                <a:moveTo>
                  <a:pt x="20277" y="-1"/>
                </a:moveTo>
                <a:cubicBezTo>
                  <a:pt x="20658" y="1038"/>
                  <a:pt x="20959" y="2104"/>
                  <a:pt x="21177" y="3188"/>
                </a:cubicBezTo>
                <a:lnTo>
                  <a:pt x="0" y="7442"/>
                </a:lnTo>
                <a:lnTo>
                  <a:pt x="20277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59436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44°</a:t>
            </a:r>
          </a:p>
        </p:txBody>
      </p:sp>
      <p:graphicFrame>
        <p:nvGraphicFramePr>
          <p:cNvPr id="14380" name="Object 44"/>
          <p:cNvGraphicFramePr>
            <a:graphicFrameLocks noChangeAspect="1"/>
          </p:cNvGraphicFramePr>
          <p:nvPr/>
        </p:nvGraphicFramePr>
        <p:xfrm>
          <a:off x="381000" y="3505200"/>
          <a:ext cx="1311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" name="Equation" r:id="rId5" imgW="888614" imgH="393529" progId="Equation.DSMT4">
                  <p:embed/>
                </p:oleObj>
              </mc:Choice>
              <mc:Fallback>
                <p:oleObj name="Equation" r:id="rId5" imgW="888614" imgH="393529" progId="Equation.DSMT4">
                  <p:embed/>
                  <p:pic>
                    <p:nvPicPr>
                      <p:cNvPr id="1438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05200"/>
                        <a:ext cx="13112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1" name="Object 45"/>
          <p:cNvGraphicFramePr>
            <a:graphicFrameLocks noChangeAspect="1"/>
          </p:cNvGraphicFramePr>
          <p:nvPr/>
        </p:nvGraphicFramePr>
        <p:xfrm>
          <a:off x="381000" y="4191000"/>
          <a:ext cx="13874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1438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13874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2" name="Object 46"/>
          <p:cNvGraphicFramePr>
            <a:graphicFrameLocks noChangeAspect="1"/>
          </p:cNvGraphicFramePr>
          <p:nvPr/>
        </p:nvGraphicFramePr>
        <p:xfrm>
          <a:off x="381000" y="5029200"/>
          <a:ext cx="1481138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" name="Equation" r:id="rId9" imgW="1002865" imgH="177723" progId="Equation.DSMT4">
                  <p:embed/>
                </p:oleObj>
              </mc:Choice>
              <mc:Fallback>
                <p:oleObj name="Equation" r:id="rId9" imgW="1002865" imgH="177723" progId="Equation.DSMT4">
                  <p:embed/>
                  <p:pic>
                    <p:nvPicPr>
                      <p:cNvPr id="1438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029200"/>
                        <a:ext cx="1481138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3" name="Object 47"/>
          <p:cNvGraphicFramePr>
            <a:graphicFrameLocks noChangeAspect="1"/>
          </p:cNvGraphicFramePr>
          <p:nvPr/>
        </p:nvGraphicFramePr>
        <p:xfrm>
          <a:off x="381000" y="5486400"/>
          <a:ext cx="97472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" name="Equation" r:id="rId11" imgW="660113" imgH="203112" progId="Equation.DSMT4">
                  <p:embed/>
                </p:oleObj>
              </mc:Choice>
              <mc:Fallback>
                <p:oleObj name="Equation" r:id="rId11" imgW="660113" imgH="203112" progId="Equation.DSMT4">
                  <p:embed/>
                  <p:pic>
                    <p:nvPicPr>
                      <p:cNvPr id="1438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86400"/>
                        <a:ext cx="97472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4" name="Object 48"/>
          <p:cNvGraphicFramePr>
            <a:graphicFrameLocks noChangeAspect="1"/>
          </p:cNvGraphicFramePr>
          <p:nvPr/>
        </p:nvGraphicFramePr>
        <p:xfrm>
          <a:off x="381000" y="5943600"/>
          <a:ext cx="20256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" name="Equation" r:id="rId13" imgW="1371600" imgH="203200" progId="Equation.DSMT4">
                  <p:embed/>
                </p:oleObj>
              </mc:Choice>
              <mc:Fallback>
                <p:oleObj name="Equation" r:id="rId13" imgW="1371600" imgH="203200" progId="Equation.DSMT4">
                  <p:embed/>
                  <p:pic>
                    <p:nvPicPr>
                      <p:cNvPr id="14384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943600"/>
                        <a:ext cx="20256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5" name="Arc 49"/>
          <p:cNvSpPr>
            <a:spLocks/>
          </p:cNvSpPr>
          <p:nvPr/>
        </p:nvSpPr>
        <p:spPr bwMode="auto">
          <a:xfrm>
            <a:off x="7239000" y="2667000"/>
            <a:ext cx="820738" cy="601663"/>
          </a:xfrm>
          <a:custGeom>
            <a:avLst/>
            <a:gdLst>
              <a:gd name="T0" fmla="*/ 0 w 19400"/>
              <a:gd name="T1" fmla="*/ 2147483647 h 14226"/>
              <a:gd name="T2" fmla="*/ 2147483647 w 19400"/>
              <a:gd name="T3" fmla="*/ 0 h 14226"/>
              <a:gd name="T4" fmla="*/ 2147483647 w 19400"/>
              <a:gd name="T5" fmla="*/ 2147483647 h 142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400" h="14226" fill="none" extrusionOk="0">
                <a:moveTo>
                  <a:pt x="-1" y="4728"/>
                </a:moveTo>
                <a:cubicBezTo>
                  <a:pt x="836" y="3020"/>
                  <a:pt x="1894" y="1430"/>
                  <a:pt x="3146" y="-1"/>
                </a:cubicBezTo>
              </a:path>
              <a:path w="19400" h="14226" stroke="0" extrusionOk="0">
                <a:moveTo>
                  <a:pt x="-1" y="4728"/>
                </a:moveTo>
                <a:cubicBezTo>
                  <a:pt x="836" y="3020"/>
                  <a:pt x="1894" y="1430"/>
                  <a:pt x="3146" y="-1"/>
                </a:cubicBezTo>
                <a:lnTo>
                  <a:pt x="19400" y="14226"/>
                </a:lnTo>
                <a:lnTo>
                  <a:pt x="-1" y="472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6" name="Arc 50"/>
          <p:cNvSpPr>
            <a:spLocks/>
          </p:cNvSpPr>
          <p:nvPr/>
        </p:nvSpPr>
        <p:spPr bwMode="auto">
          <a:xfrm>
            <a:off x="6400800" y="2667000"/>
            <a:ext cx="677863" cy="835025"/>
          </a:xfrm>
          <a:custGeom>
            <a:avLst/>
            <a:gdLst>
              <a:gd name="T0" fmla="*/ 0 w 16011"/>
              <a:gd name="T1" fmla="*/ 2147483647 h 19709"/>
              <a:gd name="T2" fmla="*/ 2147483647 w 16011"/>
              <a:gd name="T3" fmla="*/ 0 h 19709"/>
              <a:gd name="T4" fmla="*/ 2147483647 w 16011"/>
              <a:gd name="T5" fmla="*/ 2147483647 h 197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1" h="19709" fill="none" extrusionOk="0">
                <a:moveTo>
                  <a:pt x="-1" y="5210"/>
                </a:moveTo>
                <a:cubicBezTo>
                  <a:pt x="2004" y="2996"/>
                  <a:pt x="4447" y="1222"/>
                  <a:pt x="7172" y="-1"/>
                </a:cubicBezTo>
              </a:path>
              <a:path w="16011" h="19709" stroke="0" extrusionOk="0">
                <a:moveTo>
                  <a:pt x="-1" y="5210"/>
                </a:moveTo>
                <a:cubicBezTo>
                  <a:pt x="2004" y="2996"/>
                  <a:pt x="4447" y="1222"/>
                  <a:pt x="7172" y="-1"/>
                </a:cubicBezTo>
                <a:lnTo>
                  <a:pt x="16011" y="19709"/>
                </a:lnTo>
                <a:lnTo>
                  <a:pt x="-1" y="521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7" name="Arc 51"/>
          <p:cNvSpPr>
            <a:spLocks/>
          </p:cNvSpPr>
          <p:nvPr/>
        </p:nvSpPr>
        <p:spPr bwMode="auto">
          <a:xfrm>
            <a:off x="2057400" y="3048000"/>
            <a:ext cx="228600" cy="6858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8" name="Arc 52"/>
          <p:cNvSpPr>
            <a:spLocks/>
          </p:cNvSpPr>
          <p:nvPr/>
        </p:nvSpPr>
        <p:spPr bwMode="auto">
          <a:xfrm>
            <a:off x="2057400" y="3733800"/>
            <a:ext cx="228600" cy="6858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9" name="Arc 53"/>
          <p:cNvSpPr>
            <a:spLocks/>
          </p:cNvSpPr>
          <p:nvPr/>
        </p:nvSpPr>
        <p:spPr bwMode="auto">
          <a:xfrm>
            <a:off x="2057400" y="4419600"/>
            <a:ext cx="228600" cy="6858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90" name="Arc 54"/>
          <p:cNvSpPr>
            <a:spLocks/>
          </p:cNvSpPr>
          <p:nvPr/>
        </p:nvSpPr>
        <p:spPr bwMode="auto">
          <a:xfrm>
            <a:off x="2057400" y="5105400"/>
            <a:ext cx="228600" cy="5334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91" name="Arc 55"/>
          <p:cNvSpPr>
            <a:spLocks/>
          </p:cNvSpPr>
          <p:nvPr/>
        </p:nvSpPr>
        <p:spPr bwMode="auto">
          <a:xfrm>
            <a:off x="2438400" y="5638800"/>
            <a:ext cx="228600" cy="5334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2286000" y="32004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Substitute</a:t>
            </a: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2209800" y="3733800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2209800" y="4419600"/>
            <a:ext cx="152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2286000" y="51816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2590800" y="5638800"/>
            <a:ext cx="2057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Work out the other possible value</a:t>
            </a:r>
          </a:p>
        </p:txBody>
      </p:sp>
      <p:graphicFrame>
        <p:nvGraphicFramePr>
          <p:cNvPr id="14398" name="Object 62"/>
          <p:cNvGraphicFramePr>
            <a:graphicFrameLocks noChangeAspect="1"/>
          </p:cNvGraphicFramePr>
          <p:nvPr/>
        </p:nvGraphicFramePr>
        <p:xfrm>
          <a:off x="5562600" y="4114800"/>
          <a:ext cx="22225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" name="Equation" r:id="rId15" imgW="1218671" imgH="203112" progId="Equation.DSMT4">
                  <p:embed/>
                </p:oleObj>
              </mc:Choice>
              <mc:Fallback>
                <p:oleObj name="Equation" r:id="rId15" imgW="1218671" imgH="203112" progId="Equation.DSMT4">
                  <p:embed/>
                  <p:pic>
                    <p:nvPicPr>
                      <p:cNvPr id="1439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22225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5" grpId="0" animBg="1"/>
      <p:bldP spid="14366" grpId="0" animBg="1"/>
      <p:bldP spid="14367" grpId="0" animBg="1"/>
      <p:bldP spid="14368" grpId="0" animBg="1"/>
      <p:bldP spid="14370" grpId="0"/>
      <p:bldP spid="14371" grpId="0"/>
      <p:bldP spid="14372" grpId="0"/>
      <p:bldP spid="14373" grpId="0"/>
      <p:bldP spid="14374" grpId="0"/>
      <p:bldP spid="14375" grpId="0"/>
      <p:bldP spid="14376" grpId="0"/>
      <p:bldP spid="14378" grpId="0" animBg="1"/>
      <p:bldP spid="14379" grpId="0"/>
      <p:bldP spid="14385" grpId="0" animBg="1"/>
      <p:bldP spid="14386" grpId="0" animBg="1"/>
      <p:bldP spid="14387" grpId="0" animBg="1"/>
      <p:bldP spid="14388" grpId="0" animBg="1"/>
      <p:bldP spid="14389" grpId="0" animBg="1"/>
      <p:bldP spid="14390" grpId="0" animBg="1"/>
      <p:bldP spid="14391" grpId="0" animBg="1"/>
      <p:bldP spid="14392" grpId="0"/>
      <p:bldP spid="14393" grpId="0"/>
      <p:bldP spid="14394" grpId="0"/>
      <p:bldP spid="14395" grpId="0"/>
      <p:bldP spid="143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9D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282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US" sz="1400" b="1" dirty="0">
                <a:latin typeface="Comic Sans MS" pitchFamily="66" charset="0"/>
              </a:rPr>
              <a:t>You need to be able to calculate the area of a triangle using Sine</a:t>
            </a: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en-US" sz="12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1200" dirty="0">
                <a:latin typeface="Comic Sans MS" pitchFamily="66" charset="0"/>
              </a:rPr>
              <a:t>Again, we will start by seeing where this formula comes from…</a:t>
            </a:r>
          </a:p>
          <a:p>
            <a:pPr marL="0" indent="0" algn="ctr" eaLnBrk="1" hangingPunct="1">
              <a:buFontTx/>
              <a:buNone/>
              <a:defRPr/>
            </a:pPr>
            <a:endParaRPr lang="en-US" sz="1200" dirty="0"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In the triangle to the right, the area will be given by </a:t>
            </a:r>
            <a:r>
              <a:rPr lang="en-US" sz="12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US" sz="12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base x height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The base is ‘a’ and the height is ‘h’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But we can work out an expression for h by using GCSE Trigonometry in the right hand triangle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This allows us to replace h in the formula, with 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bSinC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instead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(The point of this is to allow us to find the area of a triangle by using an angle and 2 sides, without needing the perpendicular height!)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Connector 39"/>
          <p:cNvCxnSpPr>
            <a:endCxn id="47" idx="2"/>
          </p:cNvCxnSpPr>
          <p:nvPr/>
        </p:nvCxnSpPr>
        <p:spPr>
          <a:xfrm flipV="1">
            <a:off x="5334000" y="1512888"/>
            <a:ext cx="1474788" cy="1154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51463" y="2667000"/>
            <a:ext cx="2116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7" idx="2"/>
          </p:cNvCxnSpPr>
          <p:nvPr/>
        </p:nvCxnSpPr>
        <p:spPr>
          <a:xfrm>
            <a:off x="6808788" y="1512888"/>
            <a:ext cx="658812" cy="1154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6"/>
          <p:cNvSpPr txBox="1">
            <a:spLocks noChangeArrowheads="1"/>
          </p:cNvSpPr>
          <p:nvPr/>
        </p:nvSpPr>
        <p:spPr bwMode="auto">
          <a:xfrm>
            <a:off x="5051425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5" name="TextBox 41"/>
          <p:cNvSpPr txBox="1">
            <a:spLocks noChangeArrowheads="1"/>
          </p:cNvSpPr>
          <p:nvPr/>
        </p:nvSpPr>
        <p:spPr bwMode="auto">
          <a:xfrm>
            <a:off x="7467600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7" name="TextBox 42"/>
          <p:cNvSpPr txBox="1">
            <a:spLocks noChangeArrowheads="1"/>
          </p:cNvSpPr>
          <p:nvPr/>
        </p:nvSpPr>
        <p:spPr bwMode="auto">
          <a:xfrm>
            <a:off x="6650038" y="1204913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124700" y="1787525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4" name="TextBox 44"/>
          <p:cNvSpPr txBox="1">
            <a:spLocks noChangeArrowheads="1"/>
          </p:cNvSpPr>
          <p:nvPr/>
        </p:nvSpPr>
        <p:spPr bwMode="auto">
          <a:xfrm>
            <a:off x="6389688" y="2787650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781675" y="1752600"/>
            <a:ext cx="277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650038" y="2516188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799263" y="2514600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554788" y="2001838"/>
            <a:ext cx="2889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h</a:t>
            </a:r>
            <a:endParaRPr lang="en-GB" sz="1400">
              <a:latin typeface="Comic Sans MS" pitchFamily="66" charset="0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6799263" y="15240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rc 77"/>
          <p:cNvSpPr/>
          <p:nvPr/>
        </p:nvSpPr>
        <p:spPr>
          <a:xfrm>
            <a:off x="7159625" y="2216150"/>
            <a:ext cx="914400" cy="914400"/>
          </a:xfrm>
          <a:prstGeom prst="arc">
            <a:avLst>
              <a:gd name="adj1" fmla="val 10845114"/>
              <a:gd name="adj2" fmla="val 1337008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99510" y="3429000"/>
            <a:ext cx="1192249" cy="49564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145213" y="2019300"/>
            <a:ext cx="520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148513" y="1370013"/>
            <a:ext cx="511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00"/>
                </a:solidFill>
                <a:latin typeface="Comic Sans MS" pitchFamily="66" charset="0"/>
              </a:rPr>
              <a:t>Hyp</a:t>
            </a:r>
            <a:endParaRPr lang="en-GB" sz="140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0" name="Group 29"/>
          <p:cNvGrpSpPr>
            <a:grpSpLocks/>
          </p:cNvGrpSpPr>
          <p:nvPr/>
        </p:nvGrpSpPr>
        <p:grpSpPr bwMode="auto">
          <a:xfrm>
            <a:off x="4054475" y="1465263"/>
            <a:ext cx="609600" cy="536575"/>
            <a:chOff x="4032" y="2112"/>
            <a:chExt cx="720" cy="496"/>
          </a:xfrm>
        </p:grpSpPr>
        <p:sp>
          <p:nvSpPr>
            <p:cNvPr id="19493" name="Text Box 23"/>
            <p:cNvSpPr txBox="1">
              <a:spLocks noChangeArrowheads="1"/>
            </p:cNvSpPr>
            <p:nvPr/>
          </p:nvSpPr>
          <p:spPr bwMode="auto">
            <a:xfrm>
              <a:off x="4148" y="2352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19494" name="Text Box 24"/>
            <p:cNvSpPr txBox="1">
              <a:spLocks noChangeArrowheads="1"/>
            </p:cNvSpPr>
            <p:nvPr/>
          </p:nvSpPr>
          <p:spPr bwMode="auto">
            <a:xfrm>
              <a:off x="4272" y="2160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O</a:t>
              </a:r>
            </a:p>
          </p:txBody>
        </p:sp>
        <p:sp>
          <p:nvSpPr>
            <p:cNvPr id="19495" name="Text Box 25"/>
            <p:cNvSpPr txBox="1">
              <a:spLocks noChangeArrowheads="1"/>
            </p:cNvSpPr>
            <p:nvPr/>
          </p:nvSpPr>
          <p:spPr bwMode="auto">
            <a:xfrm>
              <a:off x="4416" y="2352"/>
              <a:ext cx="19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9496" name="Line 26"/>
            <p:cNvSpPr>
              <a:spLocks noChangeShapeType="1"/>
            </p:cNvSpPr>
            <p:nvPr/>
          </p:nvSpPr>
          <p:spPr bwMode="auto">
            <a:xfrm flipV="1">
              <a:off x="4032" y="2112"/>
              <a:ext cx="353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7" name="Line 27"/>
            <p:cNvSpPr>
              <a:spLocks noChangeShapeType="1"/>
            </p:cNvSpPr>
            <p:nvPr/>
          </p:nvSpPr>
          <p:spPr bwMode="auto">
            <a:xfrm flipH="1" flipV="1">
              <a:off x="4386" y="2112"/>
              <a:ext cx="366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8" name="Line 28"/>
            <p:cNvSpPr>
              <a:spLocks noChangeShapeType="1"/>
            </p:cNvSpPr>
            <p:nvPr/>
          </p:nvSpPr>
          <p:spPr bwMode="auto">
            <a:xfrm flipH="1" flipV="1">
              <a:off x="4032" y="2592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18052" y="2095500"/>
            <a:ext cx="1483291" cy="276999"/>
          </a:xfrm>
          <a:prstGeom prst="rect">
            <a:avLst/>
          </a:prstGeom>
          <a:blipFill rotWithShape="1">
            <a:blip r:embed="rId3"/>
            <a:stretch>
              <a:fillRect b="-6667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87" name="TextBox 8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05414" y="2452300"/>
            <a:ext cx="915956" cy="276999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88" name="TextBox 8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27673" y="4033360"/>
            <a:ext cx="1706365" cy="495649"/>
          </a:xfrm>
          <a:prstGeom prst="rect">
            <a:avLst/>
          </a:prstGeom>
          <a:blipFill rotWithShape="1">
            <a:blip r:embed="rId5"/>
            <a:stretch>
              <a:fillRect b="-1235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89" name="TextBox 8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54898" y="4681409"/>
            <a:ext cx="1554528" cy="495649"/>
          </a:xfrm>
          <a:prstGeom prst="rect">
            <a:avLst/>
          </a:prstGeom>
          <a:blipFill rotWithShape="1">
            <a:blip r:embed="rId6"/>
            <a:stretch>
              <a:fillRect b="-1235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92563" y="5567363"/>
            <a:ext cx="5068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To use this you are looking to know 2 sides as well as the angle between them</a:t>
            </a:r>
            <a:endParaRPr lang="en-GB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Arc 51"/>
          <p:cNvSpPr>
            <a:spLocks/>
          </p:cNvSpPr>
          <p:nvPr/>
        </p:nvSpPr>
        <p:spPr bwMode="auto">
          <a:xfrm>
            <a:off x="5730875" y="3754438"/>
            <a:ext cx="188913" cy="557212"/>
          </a:xfrm>
          <a:custGeom>
            <a:avLst/>
            <a:gdLst>
              <a:gd name="T0" fmla="*/ 74191124 w 22625"/>
              <a:gd name="T1" fmla="*/ 0 h 43200"/>
              <a:gd name="T2" fmla="*/ 0 w 22625"/>
              <a:gd name="T3" fmla="*/ 2147483647 h 43200"/>
              <a:gd name="T4" fmla="*/ 74191124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1" name="Text Box 56"/>
          <p:cNvSpPr txBox="1">
            <a:spLocks noChangeArrowheads="1"/>
          </p:cNvSpPr>
          <p:nvPr/>
        </p:nvSpPr>
        <p:spPr bwMode="auto">
          <a:xfrm>
            <a:off x="5854700" y="3883025"/>
            <a:ext cx="18462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Replace h with bSinC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Arc 51"/>
          <p:cNvSpPr>
            <a:spLocks/>
          </p:cNvSpPr>
          <p:nvPr/>
        </p:nvSpPr>
        <p:spPr bwMode="auto">
          <a:xfrm>
            <a:off x="5730875" y="4384675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Text Box 56"/>
          <p:cNvSpPr txBox="1">
            <a:spLocks noChangeArrowheads="1"/>
          </p:cNvSpPr>
          <p:nvPr/>
        </p:nvSpPr>
        <p:spPr bwMode="auto">
          <a:xfrm>
            <a:off x="5799138" y="4543425"/>
            <a:ext cx="18446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Remove the bracket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763963" y="2465388"/>
            <a:ext cx="1068387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4929188" y="3562350"/>
            <a:ext cx="244475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5051425" y="4197350"/>
            <a:ext cx="557213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97" name="Straight Connector 96"/>
          <p:cNvCxnSpPr/>
          <p:nvPr/>
        </p:nvCxnSpPr>
        <p:spPr>
          <a:xfrm>
            <a:off x="6789738" y="2667000"/>
            <a:ext cx="669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0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5" grpId="1"/>
      <p:bldP spid="47" grpId="0"/>
      <p:bldP spid="53" grpId="0"/>
      <p:bldP spid="53" grpId="1"/>
      <p:bldP spid="54" grpId="0"/>
      <p:bldP spid="58" grpId="0"/>
      <p:bldP spid="67" grpId="0" animBg="1"/>
      <p:bldP spid="69" grpId="0" animBg="1"/>
      <p:bldP spid="70" grpId="0"/>
      <p:bldP spid="4" grpId="0"/>
      <p:bldP spid="79" grpId="0"/>
      <p:bldP spid="6" grpId="0"/>
      <p:bldP spid="90" grpId="0" animBg="1"/>
      <p:bldP spid="91" grpId="0"/>
      <p:bldP spid="92" grpId="0" animBg="1"/>
      <p:bldP spid="93" grpId="0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1400" b="1">
                <a:latin typeface="Comic Sans MS" pitchFamily="66" charset="0"/>
              </a:rPr>
              <a:t>You need to be able to calculate the area of a triangle using Sine</a:t>
            </a:r>
            <a:endParaRPr lang="en-US" sz="14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>
                <a:latin typeface="Comic Sans MS" pitchFamily="66" charset="0"/>
              </a:rPr>
              <a:t>Calculate the area of the triangle shown to the right…</a:t>
            </a:r>
            <a:endParaRPr lang="en-GB" sz="140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219700" y="1447800"/>
            <a:ext cx="6858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19700" y="2514600"/>
            <a:ext cx="21336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5905500" y="1447800"/>
            <a:ext cx="1447800" cy="121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>
            <a:off x="6943725" y="2209800"/>
            <a:ext cx="914400" cy="914400"/>
          </a:xfrm>
          <a:prstGeom prst="arc">
            <a:avLst>
              <a:gd name="adj1" fmla="val 11091845"/>
              <a:gd name="adj2" fmla="val 13073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490" name="TextBox 12"/>
          <p:cNvSpPr txBox="1">
            <a:spLocks noChangeArrowheads="1"/>
          </p:cNvSpPr>
          <p:nvPr/>
        </p:nvSpPr>
        <p:spPr bwMode="auto">
          <a:xfrm>
            <a:off x="6400800" y="1658938"/>
            <a:ext cx="679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4.2cm</a:t>
            </a:r>
          </a:p>
        </p:txBody>
      </p:sp>
      <p:sp>
        <p:nvSpPr>
          <p:cNvPr id="20491" name="TextBox 15"/>
          <p:cNvSpPr txBox="1">
            <a:spLocks noChangeArrowheads="1"/>
          </p:cNvSpPr>
          <p:nvPr/>
        </p:nvSpPr>
        <p:spPr bwMode="auto">
          <a:xfrm>
            <a:off x="5794375" y="2590800"/>
            <a:ext cx="681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6.8cm</a:t>
            </a:r>
          </a:p>
        </p:txBody>
      </p:sp>
      <p:sp>
        <p:nvSpPr>
          <p:cNvPr id="20492" name="TextBox 15"/>
          <p:cNvSpPr txBox="1">
            <a:spLocks noChangeArrowheads="1"/>
          </p:cNvSpPr>
          <p:nvPr/>
        </p:nvSpPr>
        <p:spPr bwMode="auto">
          <a:xfrm>
            <a:off x="6578600" y="2359025"/>
            <a:ext cx="501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75˚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62439" y="3175237"/>
            <a:ext cx="1554528" cy="495649"/>
          </a:xfrm>
          <a:prstGeom prst="rect">
            <a:avLst/>
          </a:prstGeom>
          <a:blipFill rotWithShape="1">
            <a:blip r:embed="rId2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77283" y="3823286"/>
            <a:ext cx="2356158" cy="495649"/>
          </a:xfrm>
          <a:prstGeom prst="rect">
            <a:avLst/>
          </a:prstGeom>
          <a:blipFill rotWithShape="1">
            <a:blip r:embed="rId3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77283" y="4536983"/>
            <a:ext cx="1878014" cy="307777"/>
          </a:xfrm>
          <a:prstGeom prst="rect">
            <a:avLst/>
          </a:prstGeom>
          <a:blipFill rotWithShape="1">
            <a:blip r:embed="rId4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6" name="Arc 51"/>
          <p:cNvSpPr>
            <a:spLocks/>
          </p:cNvSpPr>
          <p:nvPr/>
        </p:nvSpPr>
        <p:spPr bwMode="auto">
          <a:xfrm>
            <a:off x="6697663" y="352583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56"/>
          <p:cNvSpPr txBox="1">
            <a:spLocks noChangeArrowheads="1"/>
          </p:cNvSpPr>
          <p:nvPr/>
        </p:nvSpPr>
        <p:spPr bwMode="auto">
          <a:xfrm>
            <a:off x="6697663" y="3573463"/>
            <a:ext cx="10922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51"/>
          <p:cNvSpPr>
            <a:spLocks/>
          </p:cNvSpPr>
          <p:nvPr/>
        </p:nvSpPr>
        <p:spPr bwMode="auto">
          <a:xfrm>
            <a:off x="6697663" y="413385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56"/>
          <p:cNvSpPr txBox="1">
            <a:spLocks noChangeArrowheads="1"/>
          </p:cNvSpPr>
          <p:nvPr/>
        </p:nvSpPr>
        <p:spPr bwMode="auto">
          <a:xfrm>
            <a:off x="6789738" y="4259263"/>
            <a:ext cx="1092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16538" y="1685925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361238" y="2514600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08700" y="2863850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719763" y="1139825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935788" y="1447800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945063" y="2416175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68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1400" b="1" dirty="0">
                <a:latin typeface="Comic Sans MS" pitchFamily="66" charset="0"/>
              </a:rPr>
              <a:t>You need to be able to calculate the area of a triangle using Sine</a:t>
            </a: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 dirty="0">
                <a:latin typeface="Comic Sans MS" pitchFamily="66" charset="0"/>
              </a:rPr>
              <a:t>The area of the triangle to the right is 60cm</a:t>
            </a:r>
            <a:r>
              <a:rPr lang="en-US" sz="1400" baseline="30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.</a:t>
            </a:r>
          </a:p>
          <a:p>
            <a:pPr marL="0" indent="0" algn="ctr" eaLnBrk="1" hangingPunct="1">
              <a:buFontTx/>
              <a:buNone/>
            </a:pPr>
            <a:endParaRPr lang="en-US" sz="1400" baseline="300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Show that x</a:t>
            </a:r>
            <a:r>
              <a:rPr lang="en-US" sz="14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– 3x - 240 = 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1510" name="Line 46"/>
          <p:cNvSpPr>
            <a:spLocks noChangeShapeType="1"/>
          </p:cNvSpPr>
          <p:nvPr/>
        </p:nvSpPr>
        <p:spPr bwMode="auto">
          <a:xfrm flipV="1">
            <a:off x="6408738" y="1289050"/>
            <a:ext cx="1371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1" name="Line 47"/>
          <p:cNvSpPr>
            <a:spLocks noChangeShapeType="1"/>
          </p:cNvSpPr>
          <p:nvPr/>
        </p:nvSpPr>
        <p:spPr bwMode="auto">
          <a:xfrm>
            <a:off x="6408738" y="2127250"/>
            <a:ext cx="10668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2" name="Line 48"/>
          <p:cNvSpPr>
            <a:spLocks noChangeShapeType="1"/>
          </p:cNvSpPr>
          <p:nvPr/>
        </p:nvSpPr>
        <p:spPr bwMode="auto">
          <a:xfrm flipH="1">
            <a:off x="7475538" y="1289050"/>
            <a:ext cx="30480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3" name="Text Box 53"/>
          <p:cNvSpPr txBox="1">
            <a:spLocks noChangeArrowheads="1"/>
          </p:cNvSpPr>
          <p:nvPr/>
        </p:nvSpPr>
        <p:spPr bwMode="auto">
          <a:xfrm>
            <a:off x="6834188" y="14605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21514" name="Text Box 54"/>
          <p:cNvSpPr txBox="1">
            <a:spLocks noChangeArrowheads="1"/>
          </p:cNvSpPr>
          <p:nvPr/>
        </p:nvSpPr>
        <p:spPr bwMode="auto">
          <a:xfrm>
            <a:off x="7632700" y="21732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x - 3</a:t>
            </a:r>
          </a:p>
        </p:txBody>
      </p:sp>
      <p:sp>
        <p:nvSpPr>
          <p:cNvPr id="21515" name="Text Box 72"/>
          <p:cNvSpPr txBox="1">
            <a:spLocks noChangeArrowheads="1"/>
          </p:cNvSpPr>
          <p:nvPr/>
        </p:nvSpPr>
        <p:spPr bwMode="auto">
          <a:xfrm>
            <a:off x="7292975" y="1547813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30°</a:t>
            </a:r>
          </a:p>
        </p:txBody>
      </p:sp>
      <p:sp>
        <p:nvSpPr>
          <p:cNvPr id="33" name="Arc 32"/>
          <p:cNvSpPr/>
          <p:nvPr/>
        </p:nvSpPr>
        <p:spPr>
          <a:xfrm>
            <a:off x="7475538" y="773113"/>
            <a:ext cx="914400" cy="914400"/>
          </a:xfrm>
          <a:prstGeom prst="arc">
            <a:avLst>
              <a:gd name="adj1" fmla="val 7054877"/>
              <a:gd name="adj2" fmla="val 92276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TextBox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86200" y="2918793"/>
            <a:ext cx="1554528" cy="495649"/>
          </a:xfrm>
          <a:prstGeom prst="rect">
            <a:avLst/>
          </a:prstGeom>
          <a:blipFill rotWithShape="1">
            <a:blip r:embed="rId2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610350" y="2625725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739063" y="10890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748463" y="1241425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316788" y="3446463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8240713" y="2493963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110288" y="1895475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84204" y="3506337"/>
            <a:ext cx="2208425" cy="495649"/>
          </a:xfrm>
          <a:prstGeom prst="rect">
            <a:avLst/>
          </a:prstGeom>
          <a:blipFill rotWithShape="1">
            <a:blip r:embed="rId3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2" name="TextBox 4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51547" y="4154386"/>
            <a:ext cx="2153996" cy="307777"/>
          </a:xfrm>
          <a:prstGeom prst="rect">
            <a:avLst/>
          </a:prstGeom>
          <a:blipFill rotWithShape="1">
            <a:blip r:embed="rId4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3" name="TextBox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746" y="4695201"/>
            <a:ext cx="2153996" cy="307777"/>
          </a:xfrm>
          <a:prstGeom prst="rect">
            <a:avLst/>
          </a:prstGeom>
          <a:blipFill rotWithShape="1">
            <a:blip r:embed="rId5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4" name="TextBox 4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10074" y="5183589"/>
            <a:ext cx="1881126" cy="307777"/>
          </a:xfrm>
          <a:prstGeom prst="rect">
            <a:avLst/>
          </a:prstGeom>
          <a:blipFill rotWithShape="1">
            <a:blip r:embed="rId6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5" name="TextBox 4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88179" y="5658628"/>
            <a:ext cx="1683054" cy="307777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6" name="TextBox 4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91000" y="6109942"/>
            <a:ext cx="1779072" cy="307777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7" name="Arc 51"/>
          <p:cNvSpPr>
            <a:spLocks/>
          </p:cNvSpPr>
          <p:nvPr/>
        </p:nvSpPr>
        <p:spPr bwMode="auto">
          <a:xfrm>
            <a:off x="6259513" y="322738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56"/>
          <p:cNvSpPr txBox="1">
            <a:spLocks noChangeArrowheads="1"/>
          </p:cNvSpPr>
          <p:nvPr/>
        </p:nvSpPr>
        <p:spPr bwMode="auto">
          <a:xfrm>
            <a:off x="6408738" y="3262313"/>
            <a:ext cx="7397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51"/>
          <p:cNvSpPr>
            <a:spLocks/>
          </p:cNvSpPr>
          <p:nvPr/>
        </p:nvSpPr>
        <p:spPr bwMode="auto">
          <a:xfrm>
            <a:off x="6259513" y="378460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51"/>
          <p:cNvSpPr>
            <a:spLocks/>
          </p:cNvSpPr>
          <p:nvPr/>
        </p:nvSpPr>
        <p:spPr bwMode="auto">
          <a:xfrm>
            <a:off x="6256338" y="434975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Arc 51"/>
          <p:cNvSpPr>
            <a:spLocks/>
          </p:cNvSpPr>
          <p:nvPr/>
        </p:nvSpPr>
        <p:spPr bwMode="auto">
          <a:xfrm>
            <a:off x="5986463" y="4887913"/>
            <a:ext cx="190500" cy="44926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51"/>
          <p:cNvSpPr>
            <a:spLocks/>
          </p:cNvSpPr>
          <p:nvPr/>
        </p:nvSpPr>
        <p:spPr bwMode="auto">
          <a:xfrm>
            <a:off x="5695950" y="5321300"/>
            <a:ext cx="190500" cy="4905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Arc 51"/>
          <p:cNvSpPr>
            <a:spLocks/>
          </p:cNvSpPr>
          <p:nvPr/>
        </p:nvSpPr>
        <p:spPr bwMode="auto">
          <a:xfrm>
            <a:off x="5967413" y="5811838"/>
            <a:ext cx="190500" cy="490537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6408738" y="3832225"/>
            <a:ext cx="15763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Multiply by 2 to cancel out the </a:t>
            </a:r>
            <a:r>
              <a:rPr lang="en-US" sz="12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US" sz="12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2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6307138" y="4489450"/>
            <a:ext cx="13208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Sin30 = 0.5</a:t>
            </a:r>
            <a:endParaRPr lang="en-GB" sz="12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6062663" y="4887913"/>
            <a:ext cx="2130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Multiply by 2 again to cancel out the 0.5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5753100" y="5429250"/>
            <a:ext cx="187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6051550" y="5919788"/>
            <a:ext cx="15081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Subtract 240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2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7" grpId="0" animBg="1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546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674" y="1471749"/>
            <a:ext cx="36750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1) Find the unknown values indicated: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b)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c) 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d)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ight Triangle 3"/>
          <p:cNvSpPr/>
          <p:nvPr/>
        </p:nvSpPr>
        <p:spPr>
          <a:xfrm flipH="1">
            <a:off x="957944" y="2281646"/>
            <a:ext cx="1733004" cy="775063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Triangle 4"/>
          <p:cNvSpPr/>
          <p:nvPr/>
        </p:nvSpPr>
        <p:spPr>
          <a:xfrm rot="20419966">
            <a:off x="950802" y="3217898"/>
            <a:ext cx="2011680" cy="717703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Triangle 5"/>
          <p:cNvSpPr/>
          <p:nvPr/>
        </p:nvSpPr>
        <p:spPr>
          <a:xfrm rot="10800000">
            <a:off x="949234" y="4637314"/>
            <a:ext cx="1493521" cy="775063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21017493" flipH="1">
            <a:off x="849087" y="5547361"/>
            <a:ext cx="1345472" cy="901338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>
            <a:off x="496388" y="2577738"/>
            <a:ext cx="914400" cy="914400"/>
          </a:xfrm>
          <a:prstGeom prst="arc">
            <a:avLst>
              <a:gd name="adj1" fmla="val 20387615"/>
              <a:gd name="adj2" fmla="val 15690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c 8"/>
          <p:cNvSpPr/>
          <p:nvPr/>
        </p:nvSpPr>
        <p:spPr>
          <a:xfrm>
            <a:off x="256902" y="2947852"/>
            <a:ext cx="914400" cy="914400"/>
          </a:xfrm>
          <a:prstGeom prst="arc">
            <a:avLst>
              <a:gd name="adj1" fmla="val 1313088"/>
              <a:gd name="adj2" fmla="val 34738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>
            <a:off x="444136" y="4162698"/>
            <a:ext cx="914400" cy="914400"/>
          </a:xfrm>
          <a:prstGeom prst="arc">
            <a:avLst>
              <a:gd name="adj1" fmla="val 181830"/>
              <a:gd name="adj2" fmla="val 16080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1728650" y="4767943"/>
            <a:ext cx="914400" cy="914400"/>
          </a:xfrm>
          <a:prstGeom prst="arc">
            <a:avLst>
              <a:gd name="adj1" fmla="val 5623283"/>
              <a:gd name="adj2" fmla="val 74737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2600325" y="2971800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>
            <a:spLocks noChangeAspect="1"/>
          </p:cNvSpPr>
          <p:nvPr/>
        </p:nvSpPr>
        <p:spPr>
          <a:xfrm>
            <a:off x="2357438" y="4638675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>
            <a:spLocks noChangeAspect="1"/>
          </p:cNvSpPr>
          <p:nvPr/>
        </p:nvSpPr>
        <p:spPr>
          <a:xfrm rot="20425642">
            <a:off x="1109665" y="4148138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>
          <a:xfrm rot="20972931">
            <a:off x="2164558" y="6246019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362075" y="276225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23˚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09650" y="359092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70˚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552575" y="30003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7.3cm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2514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885950" y="5562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304925" y="455295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752600" y="3276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838325" y="388620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8.5cm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390775" y="48291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2.7cm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152525" y="49815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6.2cm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162175" y="569595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5cm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1466850" y="637222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22cm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31599" y="1443174"/>
                <a:ext cx="4512401" cy="4384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. Sketch the graphs of: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599" y="1443174"/>
                <a:ext cx="4512401" cy="4384855"/>
              </a:xfrm>
              <a:prstGeom prst="rect">
                <a:avLst/>
              </a:prstGeom>
              <a:blipFill>
                <a:blip r:embed="rId2"/>
                <a:stretch>
                  <a:fillRect l="-1216" t="-695" r="-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838450" y="2257425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3.1cm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19375" y="3619500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9.05cm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76550" y="4495800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25.8˚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71775" y="5581650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77.2˚</a:t>
            </a:r>
            <a:endParaRPr lang="en-GB" sz="2400" dirty="0">
              <a:solidFill>
                <a:srgbClr val="FF0000"/>
              </a:solidFill>
            </a:endParaRPr>
          </a:p>
        </p:txBody>
      </p:sp>
      <p:grpSp>
        <p:nvGrpSpPr>
          <p:cNvPr id="33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6162675" y="1835645"/>
            <a:ext cx="1266825" cy="1250456"/>
            <a:chOff x="3320248" y="2547891"/>
            <a:chExt cx="763480" cy="763480"/>
          </a:xfrm>
        </p:grpSpPr>
        <p:cxnSp>
          <p:nvCxnSpPr>
            <p:cNvPr id="34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6181725" y="1874205"/>
            <a:ext cx="74295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/>
              <p:nvPr/>
            </p:nvSpPr>
            <p:spPr>
              <a:xfrm>
                <a:off x="5930943" y="242702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943" y="2427026"/>
                <a:ext cx="54006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6639123" y="244014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123" y="2440146"/>
                <a:ext cx="54006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7448550" y="3054845"/>
            <a:ext cx="1266825" cy="1250456"/>
            <a:chOff x="3320248" y="2547891"/>
            <a:chExt cx="763480" cy="763480"/>
          </a:xfrm>
        </p:grpSpPr>
        <p:cxnSp>
          <p:nvCxnSpPr>
            <p:cNvPr id="42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7200900" y="3121980"/>
            <a:ext cx="74295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/>
              <p:nvPr/>
            </p:nvSpPr>
            <p:spPr>
              <a:xfrm>
                <a:off x="6950118" y="364622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118" y="3646226"/>
                <a:ext cx="5400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7667823" y="3649821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823" y="3649821"/>
                <a:ext cx="54006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6362700" y="4159745"/>
            <a:ext cx="1266825" cy="1250456"/>
            <a:chOff x="3320248" y="2547891"/>
            <a:chExt cx="763480" cy="763480"/>
          </a:xfrm>
        </p:grpSpPr>
        <p:cxnSp>
          <p:nvCxnSpPr>
            <p:cNvPr id="48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6372225" y="4522155"/>
            <a:ext cx="74295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/>
              <p:nvPr/>
            </p:nvSpPr>
            <p:spPr>
              <a:xfrm>
                <a:off x="6902493" y="490352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493" y="4903526"/>
                <a:ext cx="54006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7267773" y="5669121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773" y="5669121"/>
                <a:ext cx="5400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7667625" y="5074145"/>
            <a:ext cx="1266825" cy="1250456"/>
            <a:chOff x="3320248" y="2547891"/>
            <a:chExt cx="763480" cy="763480"/>
          </a:xfrm>
        </p:grpSpPr>
        <p:cxnSp>
          <p:nvCxnSpPr>
            <p:cNvPr id="60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7477125" y="5112705"/>
            <a:ext cx="102870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8144073" y="567864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073" y="5678646"/>
                <a:ext cx="54006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6" grpId="0" animBg="1"/>
      <p:bldP spid="37" grpId="0"/>
      <p:bldP spid="39" grpId="0"/>
      <p:bldP spid="44" grpId="0" animBg="1"/>
      <p:bldP spid="45" grpId="0"/>
      <p:bldP spid="46" grpId="0"/>
      <p:bldP spid="50" grpId="0" animBg="1"/>
      <p:bldP spid="51" grpId="0"/>
      <p:bldP spid="52" grpId="0"/>
      <p:bldP spid="62" grpId="0" animBg="1"/>
      <p:bldP spid="6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9E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306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solve problems involving several of these rules, and in practical contexts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diagram shows the locations of four mobile phone masts in a field.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=75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masts must be at least 70m apart so that they do not interfere with each other. Given that A is the minimum distance from D, find the distance AB.</a:t>
                </a: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  <a:blipFill>
                <a:blip r:embed="rId3"/>
                <a:stretch>
                  <a:fillRect l="-511" t="-809" r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4933950" y="1420948"/>
            <a:ext cx="1543050" cy="78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477000" y="1424123"/>
            <a:ext cx="1095375" cy="1000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19800" y="2427424"/>
            <a:ext cx="1549400" cy="330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937126" y="2205174"/>
            <a:ext cx="1082674" cy="55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01540" y="203562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5554" y="11769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76449" y="272190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0940" y="229470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539740" y="2652848"/>
            <a:ext cx="914400" cy="914400"/>
          </a:xfrm>
          <a:prstGeom prst="arc">
            <a:avLst>
              <a:gd name="adj1" fmla="val 15140185"/>
              <a:gd name="adj2" fmla="val 18015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45680" y="1974668"/>
            <a:ext cx="914400" cy="914400"/>
          </a:xfrm>
          <a:prstGeom prst="arc">
            <a:avLst>
              <a:gd name="adj1" fmla="val 10455524"/>
              <a:gd name="adj2" fmla="val 122377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71810" y="2465614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140˚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2780" y="2233748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55˚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8960" y="165462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75m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60820" y="260277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80m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0031" y="247214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2216" y="3000102"/>
            <a:ext cx="4591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Label the length AD which is indicated in the question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You will usually need to split quadrilaterals into 2 triangles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We can use triangle BDC to find length BD, and angle BDC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6022181" y="1423990"/>
            <a:ext cx="452438" cy="133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490063" y="1428478"/>
            <a:ext cx="1095375" cy="1000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32863" y="2431779"/>
            <a:ext cx="1549400" cy="330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035244" y="1428345"/>
            <a:ext cx="452438" cy="1333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35040" y="1846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27668" y="141514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96891" y="271707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97532" y="3831771"/>
                <a:ext cx="19308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532" y="3831771"/>
                <a:ext cx="1930850" cy="215444"/>
              </a:xfrm>
              <a:prstGeom prst="rect">
                <a:avLst/>
              </a:prstGeom>
              <a:blipFill>
                <a:blip r:embed="rId4"/>
                <a:stretch>
                  <a:fillRect l="-949" r="-158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93177" y="4210594"/>
                <a:ext cx="28659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(75)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(80)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−2(75)(80)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177" y="4210594"/>
                <a:ext cx="2865977" cy="215444"/>
              </a:xfrm>
              <a:prstGeom prst="rect">
                <a:avLst/>
              </a:prstGeom>
              <a:blipFill>
                <a:blip r:embed="rId5"/>
                <a:stretch>
                  <a:fillRect l="-638" r="-851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7776754" y="232518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93176" y="4619896"/>
                <a:ext cx="12588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=5142.08…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176" y="4619896"/>
                <a:ext cx="1258806" cy="215444"/>
              </a:xfrm>
              <a:prstGeom prst="rect">
                <a:avLst/>
              </a:prstGeom>
              <a:blipFill>
                <a:blip r:embed="rId6"/>
                <a:stretch>
                  <a:fillRect l="-194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75908" y="5016135"/>
                <a:ext cx="10766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=71.708…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908" y="5016135"/>
                <a:ext cx="1076641" cy="215444"/>
              </a:xfrm>
              <a:prstGeom prst="rect">
                <a:avLst/>
              </a:prstGeom>
              <a:blipFill>
                <a:blip r:embed="rId7"/>
                <a:stretch>
                  <a:fillRect l="-169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51"/>
          <p:cNvSpPr>
            <a:spLocks/>
          </p:cNvSpPr>
          <p:nvPr/>
        </p:nvSpPr>
        <p:spPr bwMode="auto">
          <a:xfrm>
            <a:off x="7099528" y="3936274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56"/>
          <p:cNvSpPr txBox="1">
            <a:spLocks noChangeArrowheads="1"/>
          </p:cNvSpPr>
          <p:nvPr/>
        </p:nvSpPr>
        <p:spPr bwMode="auto">
          <a:xfrm>
            <a:off x="7167153" y="3760062"/>
            <a:ext cx="20378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values (it is often easier to use your own labelling)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1"/>
          <p:cNvSpPr>
            <a:spLocks/>
          </p:cNvSpPr>
          <p:nvPr/>
        </p:nvSpPr>
        <p:spPr bwMode="auto">
          <a:xfrm>
            <a:off x="7086466" y="4332514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51"/>
          <p:cNvSpPr>
            <a:spLocks/>
          </p:cNvSpPr>
          <p:nvPr/>
        </p:nvSpPr>
        <p:spPr bwMode="auto">
          <a:xfrm>
            <a:off x="5540695" y="4746171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>
            <a:off x="7175862" y="4374017"/>
            <a:ext cx="923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5603965" y="4778966"/>
            <a:ext cx="1180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71.7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blipFill>
                <a:blip r:embed="rId8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4214949" y="5562738"/>
            <a:ext cx="44413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You should store this value in your calculator (you will see how to do this in a moment!)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015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5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solve problems involving several of these rules, and in practical contexts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diagram shows the locations of four mobile phone masts in a field.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=75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masts must be at least 70m apart so that they do not interfere with each other. Given that A is the minimum distance from D, find the distance AB.</a:t>
                </a: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  <a:blipFill>
                <a:blip r:embed="rId3"/>
                <a:stretch>
                  <a:fillRect l="-511" t="-809" r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4933950" y="1420948"/>
            <a:ext cx="1543050" cy="78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477000" y="1424123"/>
            <a:ext cx="1095375" cy="1000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19800" y="2427424"/>
            <a:ext cx="1549400" cy="330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937126" y="2205174"/>
            <a:ext cx="1082674" cy="55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01540" y="203562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5554" y="11769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76449" y="272190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0940" y="229470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539740" y="2652848"/>
            <a:ext cx="914400" cy="914400"/>
          </a:xfrm>
          <a:prstGeom prst="arc">
            <a:avLst>
              <a:gd name="adj1" fmla="val 15140185"/>
              <a:gd name="adj2" fmla="val 18015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45680" y="1974668"/>
            <a:ext cx="914400" cy="914400"/>
          </a:xfrm>
          <a:prstGeom prst="arc">
            <a:avLst>
              <a:gd name="adj1" fmla="val 10455524"/>
              <a:gd name="adj2" fmla="val 122377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71810" y="2465614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140˚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2780" y="2233748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55˚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8960" y="165462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75m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60820" y="260277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80m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0031" y="247214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2216" y="3000102"/>
            <a:ext cx="4116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Now we need to find out an angle in triangle BDA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We can do this by subtracting angle BDC from 140˚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6022181" y="1423990"/>
            <a:ext cx="452438" cy="133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490063" y="1428478"/>
            <a:ext cx="1095375" cy="1000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32863" y="2431779"/>
            <a:ext cx="1549400" cy="330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035244" y="1428345"/>
            <a:ext cx="452438" cy="1333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927668" y="141514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96891" y="271707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76754" y="232518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35040" y="1846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71.7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blipFill>
                <a:blip r:embed="rId4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677988" y="277803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84320" y="3692434"/>
                <a:ext cx="116987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𝑆𝑖𝑛𝐵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3692434"/>
                <a:ext cx="1169872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84320" y="4336868"/>
                <a:ext cx="1265667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𝑆𝑖𝑛𝐵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71.7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4336868"/>
                <a:ext cx="1265667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79967" y="5124993"/>
                <a:ext cx="16589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𝑖𝑛𝐵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=0.85675…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967" y="5124993"/>
                <a:ext cx="1658916" cy="246221"/>
              </a:xfrm>
              <a:prstGeom prst="rect">
                <a:avLst/>
              </a:prstGeom>
              <a:blipFill>
                <a:blip r:embed="rId7"/>
                <a:stretch>
                  <a:fillRect l="-220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54286" y="5721530"/>
                <a:ext cx="12533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=58.954…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6" y="5721530"/>
                <a:ext cx="1253356" cy="246221"/>
              </a:xfrm>
              <a:prstGeom prst="rect">
                <a:avLst/>
              </a:prstGeom>
              <a:blipFill>
                <a:blip r:embed="rId8"/>
                <a:stretch>
                  <a:fillRect l="-291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51"/>
          <p:cNvSpPr>
            <a:spLocks/>
          </p:cNvSpPr>
          <p:nvPr/>
        </p:nvSpPr>
        <p:spPr bwMode="auto">
          <a:xfrm>
            <a:off x="5427483" y="3988524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56"/>
          <p:cNvSpPr txBox="1">
            <a:spLocks noChangeArrowheads="1"/>
          </p:cNvSpPr>
          <p:nvPr/>
        </p:nvSpPr>
        <p:spPr bwMode="auto">
          <a:xfrm>
            <a:off x="5543005" y="3986485"/>
            <a:ext cx="23556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values (remember to use the exact value of side a)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51"/>
          <p:cNvSpPr>
            <a:spLocks/>
          </p:cNvSpPr>
          <p:nvPr/>
        </p:nvSpPr>
        <p:spPr bwMode="auto">
          <a:xfrm>
            <a:off x="5815014" y="4637313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Arc 51"/>
          <p:cNvSpPr>
            <a:spLocks/>
          </p:cNvSpPr>
          <p:nvPr/>
        </p:nvSpPr>
        <p:spPr bwMode="auto">
          <a:xfrm>
            <a:off x="5801951" y="5242559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5956663" y="4765902"/>
            <a:ext cx="18200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to find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SinB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 Box 56"/>
          <p:cNvSpPr txBox="1">
            <a:spLocks noChangeArrowheads="1"/>
          </p:cNvSpPr>
          <p:nvPr/>
        </p:nvSpPr>
        <p:spPr bwMode="auto">
          <a:xfrm>
            <a:off x="5917475" y="5414690"/>
            <a:ext cx="10842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59.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blipFill>
                <a:blip r:embed="rId9"/>
                <a:stretch>
                  <a:fillRect l="-9333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blipFill>
                <a:blip r:embed="rId10"/>
                <a:stretch>
                  <a:fillRect l="-8000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>
            <a:spLocks/>
          </p:cNvSpPr>
          <p:nvPr/>
        </p:nvSpPr>
        <p:spPr bwMode="auto">
          <a:xfrm>
            <a:off x="5797597" y="5856513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>
            <a:off x="5913121" y="6028644"/>
            <a:ext cx="1084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from 140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50229" y="6283233"/>
                <a:ext cx="8681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=81.045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9" y="6283233"/>
                <a:ext cx="868123" cy="246221"/>
              </a:xfrm>
              <a:prstGeom prst="rect">
                <a:avLst/>
              </a:prstGeom>
              <a:blipFill>
                <a:blip r:embed="rId11"/>
                <a:stretch>
                  <a:fillRect l="-2098" r="-419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8857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" grpId="0"/>
      <p:bldP spid="34" grpId="0"/>
      <p:bldP spid="35" grpId="0"/>
      <p:bldP spid="36" grpId="0"/>
      <p:bldP spid="37" grpId="0" animBg="1"/>
      <p:bldP spid="41" grpId="0"/>
      <p:bldP spid="44" grpId="0" animBg="1"/>
      <p:bldP spid="45" grpId="0" animBg="1"/>
      <p:bldP spid="47" grpId="0"/>
      <p:bldP spid="48" grpId="0"/>
      <p:bldP spid="50" grpId="0"/>
      <p:bldP spid="51" grpId="0"/>
      <p:bldP spid="52" grpId="0" animBg="1"/>
      <p:bldP spid="53" grpId="0"/>
      <p:bldP spid="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solve problems involving several of these rules, and in practical contexts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diagram shows the locations of four mobile phone masts in a field.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=75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masts must be at least 70m apart so that they do not interfere with each other. Given that A is the minimum distance from D, find the distance AB.</a:t>
                </a: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  <a:blipFill>
                <a:blip r:embed="rId3"/>
                <a:stretch>
                  <a:fillRect l="-511" t="-809" r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4933950" y="1420948"/>
            <a:ext cx="1543050" cy="78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477000" y="1424123"/>
            <a:ext cx="1095375" cy="1000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19800" y="2427424"/>
            <a:ext cx="1549400" cy="330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937126" y="2205174"/>
            <a:ext cx="1082674" cy="55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01540" y="203562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5554" y="11769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76449" y="272190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0940" y="229470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539740" y="2652848"/>
            <a:ext cx="914400" cy="914400"/>
          </a:xfrm>
          <a:prstGeom prst="arc">
            <a:avLst>
              <a:gd name="adj1" fmla="val 15140185"/>
              <a:gd name="adj2" fmla="val 18015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45680" y="1974668"/>
            <a:ext cx="914400" cy="914400"/>
          </a:xfrm>
          <a:prstGeom prst="arc">
            <a:avLst>
              <a:gd name="adj1" fmla="val 10455524"/>
              <a:gd name="adj2" fmla="val 122377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71810" y="2465614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140˚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2780" y="2233748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55˚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8960" y="165462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75m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60820" y="260277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80m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0031" y="247214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2216" y="3000102"/>
            <a:ext cx="4724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Now we can use the cosine rule again in triangle ABD to find length AB…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6022181" y="1423990"/>
            <a:ext cx="452438" cy="133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490063" y="1428478"/>
            <a:ext cx="1095375" cy="1000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32863" y="2431779"/>
            <a:ext cx="1549400" cy="330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035244" y="1428345"/>
            <a:ext cx="452438" cy="1333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927668" y="141514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96891" y="271707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76754" y="232518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35040" y="1846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71.7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blipFill>
                <a:blip r:embed="rId4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677988" y="277803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59.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blipFill>
                <a:blip r:embed="rId5"/>
                <a:stretch>
                  <a:fillRect l="-9333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blipFill>
                <a:blip r:embed="rId6"/>
                <a:stretch>
                  <a:fillRect l="-8000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 flipV="1">
            <a:off x="4955721" y="1425303"/>
            <a:ext cx="1543050" cy="7842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4958897" y="2209529"/>
            <a:ext cx="1082674" cy="5524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25440" y="161108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33703" y="261692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18067" y="17809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13267" y="275626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971109" y="3666308"/>
                <a:ext cx="19308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109" y="3666308"/>
                <a:ext cx="1930850" cy="215444"/>
              </a:xfrm>
              <a:prstGeom prst="rect">
                <a:avLst/>
              </a:prstGeom>
              <a:blipFill>
                <a:blip r:embed="rId7"/>
                <a:stretch>
                  <a:fillRect l="-631" r="-157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40628" y="4053840"/>
                <a:ext cx="33146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(70)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(71.7)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71.7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81.0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628" y="4053840"/>
                <a:ext cx="3314689" cy="215444"/>
              </a:xfrm>
              <a:prstGeom prst="rect">
                <a:avLst/>
              </a:prstGeom>
              <a:blipFill>
                <a:blip r:embed="rId8"/>
                <a:stretch>
                  <a:fillRect r="-184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66753" y="4454433"/>
                <a:ext cx="12588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=8479.55…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753" y="4454433"/>
                <a:ext cx="1258806" cy="215444"/>
              </a:xfrm>
              <a:prstGeom prst="rect">
                <a:avLst/>
              </a:prstGeom>
              <a:blipFill>
                <a:blip r:embed="rId9"/>
                <a:stretch>
                  <a:fillRect l="-194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049485" y="4850672"/>
                <a:ext cx="8670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=92.1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5" y="4850672"/>
                <a:ext cx="867032" cy="215444"/>
              </a:xfrm>
              <a:prstGeom prst="rect">
                <a:avLst/>
              </a:prstGeom>
              <a:blipFill>
                <a:blip r:embed="rId10"/>
                <a:stretch>
                  <a:fillRect l="-2098" r="-279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51"/>
          <p:cNvSpPr>
            <a:spLocks/>
          </p:cNvSpPr>
          <p:nvPr/>
        </p:nvSpPr>
        <p:spPr bwMode="auto">
          <a:xfrm>
            <a:off x="7334660" y="3770811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Text Box 56"/>
          <p:cNvSpPr txBox="1">
            <a:spLocks noChangeArrowheads="1"/>
          </p:cNvSpPr>
          <p:nvPr/>
        </p:nvSpPr>
        <p:spPr bwMode="auto">
          <a:xfrm>
            <a:off x="7402285" y="3594599"/>
            <a:ext cx="18375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</a:t>
            </a:r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exact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51"/>
          <p:cNvSpPr>
            <a:spLocks/>
          </p:cNvSpPr>
          <p:nvPr/>
        </p:nvSpPr>
        <p:spPr bwMode="auto">
          <a:xfrm>
            <a:off x="7321598" y="4167051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Arc 51"/>
          <p:cNvSpPr>
            <a:spLocks/>
          </p:cNvSpPr>
          <p:nvPr/>
        </p:nvSpPr>
        <p:spPr bwMode="auto">
          <a:xfrm>
            <a:off x="5314272" y="4580708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56"/>
          <p:cNvSpPr txBox="1">
            <a:spLocks noChangeArrowheads="1"/>
          </p:cNvSpPr>
          <p:nvPr/>
        </p:nvSpPr>
        <p:spPr bwMode="auto">
          <a:xfrm>
            <a:off x="7410994" y="4208554"/>
            <a:ext cx="923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 Box 56"/>
          <p:cNvSpPr txBox="1">
            <a:spLocks noChangeArrowheads="1"/>
          </p:cNvSpPr>
          <p:nvPr/>
        </p:nvSpPr>
        <p:spPr bwMode="auto">
          <a:xfrm>
            <a:off x="5377542" y="4613503"/>
            <a:ext cx="1180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025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6" grpId="0"/>
      <p:bldP spid="56" grpId="0"/>
      <p:bldP spid="30" grpId="0"/>
      <p:bldP spid="50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8" grpId="0" animBg="1"/>
      <p:bldP spid="69" grpId="0" animBg="1"/>
      <p:bldP spid="70" grpId="0"/>
      <p:bldP spid="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9538" y="1600200"/>
            <a:ext cx="35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400" b="1" dirty="0">
                <a:latin typeface="Comic Sans MS" pitchFamily="66" charset="0"/>
              </a:rPr>
              <a:t>You need to be able to solve problems involving several of these rules, and in practical contexts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sz="1400" dirty="0">
                <a:latin typeface="Comic Sans MS" pitchFamily="66" charset="0"/>
              </a:rPr>
              <a:t>How to store answers on a calculator: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rabicParenR"/>
            </a:pPr>
            <a:r>
              <a:rPr lang="en-US" sz="1400" dirty="0">
                <a:latin typeface="Comic Sans MS" pitchFamily="66" charset="0"/>
              </a:rPr>
              <a:t>When the number you want to store is on the screen, press shift + RCL</a:t>
            </a: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rabicParenR"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rabicParenR"/>
            </a:pPr>
            <a:r>
              <a:rPr lang="en-US" sz="1400" dirty="0">
                <a:latin typeface="Comic Sans MS" pitchFamily="66" charset="0"/>
              </a:rPr>
              <a:t>Then press the button with the red letter that you want to use (</a:t>
            </a:r>
            <a:r>
              <a:rPr lang="en-US" sz="1400" dirty="0" err="1">
                <a:latin typeface="Comic Sans MS" pitchFamily="66" charset="0"/>
              </a:rPr>
              <a:t>eg</a:t>
            </a:r>
            <a:r>
              <a:rPr lang="en-US" sz="1400" dirty="0">
                <a:latin typeface="Comic Sans MS" pitchFamily="66" charset="0"/>
              </a:rPr>
              <a:t> – A). </a:t>
            </a:r>
            <a:r>
              <a:rPr lang="en-US" sz="1400" b="1" u="sng" dirty="0">
                <a:latin typeface="Comic Sans MS" pitchFamily="66" charset="0"/>
              </a:rPr>
              <a:t>You do not</a:t>
            </a:r>
            <a:r>
              <a:rPr lang="en-US" sz="1400" dirty="0">
                <a:latin typeface="Comic Sans MS" pitchFamily="66" charset="0"/>
              </a:rPr>
              <a:t> need to press the alpha button for this. The number will then be stored as that letter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itchFamily="66" charset="0"/>
              </a:rPr>
              <a:t>3) Now when you do a calculation, if you want to use the stored number, press alpha and the corresponding button, and that number will be used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087292" y="1361601"/>
            <a:ext cx="3788227" cy="5413666"/>
            <a:chOff x="4249783" y="1553191"/>
            <a:chExt cx="3361507" cy="5004725"/>
          </a:xfrm>
        </p:grpSpPr>
        <p:pic>
          <p:nvPicPr>
            <p:cNvPr id="11266" name="Picture 2" descr="https://auctions.c.yimg.jp/images.auctions.yahoo.co.jp/image/dr000/auc0309/users/8/3/2/2/uji_hide-img806x1200-1504611385xbqkqh30429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9783" y="1553191"/>
              <a:ext cx="3361507" cy="5004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4833257" y="2368731"/>
              <a:ext cx="1637212" cy="644434"/>
            </a:xfrm>
            <a:prstGeom prst="rect">
              <a:avLst/>
            </a:prstGeom>
            <a:solidFill>
              <a:srgbClr val="ADC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6644640" y="4511040"/>
            <a:ext cx="322217" cy="2264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48892" y="3579223"/>
            <a:ext cx="400594" cy="19158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425440" y="4371703"/>
            <a:ext cx="1188722" cy="265612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5" t="29067" r="6606" b="29094"/>
          <a:stretch/>
        </p:blipFill>
        <p:spPr>
          <a:xfrm>
            <a:off x="4127860" y="5033555"/>
            <a:ext cx="1942013" cy="8273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" t="32280" r="14783" b="21094"/>
          <a:stretch/>
        </p:blipFill>
        <p:spPr>
          <a:xfrm>
            <a:off x="4127211" y="3108960"/>
            <a:ext cx="1846869" cy="837169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3679372" y="5072743"/>
            <a:ext cx="387531" cy="1524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05349" y="3962400"/>
            <a:ext cx="3239589" cy="26125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416731" y="3405051"/>
            <a:ext cx="1123406" cy="966652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8477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9F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156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600200"/>
            <a:ext cx="3738563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400" b="1" u="sng">
                <a:latin typeface="Comic Sans MS" pitchFamily="66" charset="0"/>
              </a:rPr>
              <a:t>You need to be able to recognise the graphs of sin</a:t>
            </a:r>
            <a:r>
              <a:rPr lang="el-GR" altLang="en-US" sz="1400" b="1" u="sng">
                <a:latin typeface="Comic Sans MS" pitchFamily="66" charset="0"/>
              </a:rPr>
              <a:t>θ</a:t>
            </a:r>
            <a:r>
              <a:rPr lang="en-GB" altLang="en-US" sz="1400" b="1" u="sng">
                <a:latin typeface="Comic Sans MS" pitchFamily="66" charset="0"/>
              </a:rPr>
              <a:t>, cos</a:t>
            </a:r>
            <a:r>
              <a:rPr lang="el-GR" altLang="en-US" sz="1400" b="1" u="sng">
                <a:latin typeface="Comic Sans MS" pitchFamily="66" charset="0"/>
              </a:rPr>
              <a:t>θ</a:t>
            </a:r>
            <a:r>
              <a:rPr lang="en-GB" altLang="en-US" sz="1400" b="1" u="sng">
                <a:latin typeface="Comic Sans MS" pitchFamily="66" charset="0"/>
              </a:rPr>
              <a:t> and tan</a:t>
            </a:r>
            <a:r>
              <a:rPr lang="el-GR" altLang="en-US" sz="1400" b="1" u="sng">
                <a:latin typeface="Comic Sans MS" pitchFamily="66" charset="0"/>
              </a:rPr>
              <a:t>θ</a:t>
            </a: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You will have seen all these graphs on your GCSE</a:t>
            </a: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The key points to remember are the peaks/troughs of each, and the points of intersection</a:t>
            </a: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The Cos graph is the same as the Sin graph, but shifted along (it starts at 1 instead of 0)</a:t>
            </a: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The Tan graph has lines called asymptotes. These are points the graph approaches but never reaches (90º, 270º etc…)</a:t>
            </a:r>
            <a:endParaRPr lang="el-GR" altLang="en-US" sz="1400" b="1" u="sng">
              <a:latin typeface="Comic Sans MS" pitchFamily="66" charset="0"/>
            </a:endParaRPr>
          </a:p>
        </p:txBody>
      </p:sp>
      <p:sp>
        <p:nvSpPr>
          <p:cNvPr id="6276" name="Rectangle 132"/>
          <p:cNvSpPr>
            <a:spLocks noChangeArrowheads="1"/>
          </p:cNvSpPr>
          <p:nvPr/>
        </p:nvSpPr>
        <p:spPr bwMode="auto">
          <a:xfrm>
            <a:off x="8280400" y="25876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66" name="Rectangle 122"/>
          <p:cNvSpPr>
            <a:spLocks noChangeArrowheads="1"/>
          </p:cNvSpPr>
          <p:nvPr/>
        </p:nvSpPr>
        <p:spPr bwMode="auto">
          <a:xfrm>
            <a:off x="8280400" y="15240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7" name="Rectangle 113"/>
          <p:cNvSpPr>
            <a:spLocks noChangeArrowheads="1"/>
          </p:cNvSpPr>
          <p:nvPr/>
        </p:nvSpPr>
        <p:spPr bwMode="auto">
          <a:xfrm>
            <a:off x="8589963" y="25876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5" name="Rectangle 111"/>
          <p:cNvSpPr>
            <a:spLocks noChangeArrowheads="1"/>
          </p:cNvSpPr>
          <p:nvPr/>
        </p:nvSpPr>
        <p:spPr bwMode="auto">
          <a:xfrm>
            <a:off x="7969250" y="2587625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3" name="Rectangle 109"/>
          <p:cNvSpPr>
            <a:spLocks noChangeArrowheads="1"/>
          </p:cNvSpPr>
          <p:nvPr/>
        </p:nvSpPr>
        <p:spPr bwMode="auto">
          <a:xfrm>
            <a:off x="7659688" y="25876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1" name="Rectangle 107"/>
          <p:cNvSpPr>
            <a:spLocks noChangeArrowheads="1"/>
          </p:cNvSpPr>
          <p:nvPr/>
        </p:nvSpPr>
        <p:spPr bwMode="auto">
          <a:xfrm>
            <a:off x="7348538" y="2587625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49" name="Rectangle 105"/>
          <p:cNvSpPr>
            <a:spLocks noChangeArrowheads="1"/>
          </p:cNvSpPr>
          <p:nvPr/>
        </p:nvSpPr>
        <p:spPr bwMode="auto">
          <a:xfrm>
            <a:off x="7038975" y="25876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47" name="Rectangle 103"/>
          <p:cNvSpPr>
            <a:spLocks noChangeArrowheads="1"/>
          </p:cNvSpPr>
          <p:nvPr/>
        </p:nvSpPr>
        <p:spPr bwMode="auto">
          <a:xfrm>
            <a:off x="6727825" y="2587625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45" name="Rectangle 101"/>
          <p:cNvSpPr>
            <a:spLocks noChangeArrowheads="1"/>
          </p:cNvSpPr>
          <p:nvPr/>
        </p:nvSpPr>
        <p:spPr bwMode="auto">
          <a:xfrm>
            <a:off x="6418263" y="25876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6" name="Rectangle 62"/>
          <p:cNvSpPr>
            <a:spLocks noChangeArrowheads="1"/>
          </p:cNvSpPr>
          <p:nvPr/>
        </p:nvSpPr>
        <p:spPr bwMode="auto">
          <a:xfrm>
            <a:off x="6418263" y="23749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6418263" y="21621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6418263" y="19494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6418263" y="17367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8589963" y="15240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7969250" y="1524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7659688" y="15240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7348538" y="1524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7038975" y="15240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727825" y="1524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418263" y="15240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23" name="Line 79"/>
          <p:cNvSpPr>
            <a:spLocks noChangeShapeType="1"/>
          </p:cNvSpPr>
          <p:nvPr/>
        </p:nvSpPr>
        <p:spPr bwMode="auto">
          <a:xfrm>
            <a:off x="6418263" y="2162175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6" name="Line 82"/>
          <p:cNvSpPr>
            <a:spLocks noChangeShapeType="1"/>
          </p:cNvSpPr>
          <p:nvPr/>
        </p:nvSpPr>
        <p:spPr bwMode="auto">
          <a:xfrm>
            <a:off x="6418263" y="1524000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45" name="Text Box 201"/>
          <p:cNvSpPr txBox="1">
            <a:spLocks noChangeArrowheads="1"/>
          </p:cNvSpPr>
          <p:nvPr/>
        </p:nvSpPr>
        <p:spPr bwMode="auto">
          <a:xfrm>
            <a:off x="6167438" y="15779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347" name="Text Box 203"/>
          <p:cNvSpPr txBox="1">
            <a:spLocks noChangeArrowheads="1"/>
          </p:cNvSpPr>
          <p:nvPr/>
        </p:nvSpPr>
        <p:spPr bwMode="auto">
          <a:xfrm>
            <a:off x="6113463" y="2428875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348" name="Text Box 204"/>
          <p:cNvSpPr txBox="1">
            <a:spLocks noChangeArrowheads="1"/>
          </p:cNvSpPr>
          <p:nvPr/>
        </p:nvSpPr>
        <p:spPr bwMode="auto">
          <a:xfrm>
            <a:off x="6856413" y="2144713"/>
            <a:ext cx="449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349" name="Text Box 205"/>
          <p:cNvSpPr txBox="1">
            <a:spLocks noChangeArrowheads="1"/>
          </p:cNvSpPr>
          <p:nvPr/>
        </p:nvSpPr>
        <p:spPr bwMode="auto">
          <a:xfrm>
            <a:off x="7439025" y="2144713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350" name="Text Box 206"/>
          <p:cNvSpPr txBox="1">
            <a:spLocks noChangeArrowheads="1"/>
          </p:cNvSpPr>
          <p:nvPr/>
        </p:nvSpPr>
        <p:spPr bwMode="auto">
          <a:xfrm>
            <a:off x="8054975" y="214471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351" name="Text Box 207"/>
          <p:cNvSpPr txBox="1">
            <a:spLocks noChangeArrowheads="1"/>
          </p:cNvSpPr>
          <p:nvPr/>
        </p:nvSpPr>
        <p:spPr bwMode="auto">
          <a:xfrm>
            <a:off x="8686800" y="21431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6352" name="Text Box 208"/>
          <p:cNvSpPr txBox="1">
            <a:spLocks noChangeArrowheads="1"/>
          </p:cNvSpPr>
          <p:nvPr/>
        </p:nvSpPr>
        <p:spPr bwMode="auto">
          <a:xfrm>
            <a:off x="6275388" y="1219200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8812213" y="1979613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424" name="Text Box 280"/>
          <p:cNvSpPr txBox="1">
            <a:spLocks noChangeArrowheads="1"/>
          </p:cNvSpPr>
          <p:nvPr/>
        </p:nvSpPr>
        <p:spPr bwMode="auto">
          <a:xfrm>
            <a:off x="6283325" y="297656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6180" name="Rectangle 215"/>
          <p:cNvSpPr>
            <a:spLocks noChangeArrowheads="1"/>
          </p:cNvSpPr>
          <p:nvPr/>
        </p:nvSpPr>
        <p:spPr bwMode="auto">
          <a:xfrm>
            <a:off x="5784850" y="4481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1" name="Rectangle 216"/>
          <p:cNvSpPr>
            <a:spLocks noChangeArrowheads="1"/>
          </p:cNvSpPr>
          <p:nvPr/>
        </p:nvSpPr>
        <p:spPr bwMode="auto">
          <a:xfrm>
            <a:off x="6694488" y="43195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2" name="Rectangle 217"/>
          <p:cNvSpPr>
            <a:spLocks noChangeArrowheads="1"/>
          </p:cNvSpPr>
          <p:nvPr/>
        </p:nvSpPr>
        <p:spPr bwMode="auto">
          <a:xfrm>
            <a:off x="5473700" y="44815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3" name="Rectangle 218"/>
          <p:cNvSpPr>
            <a:spLocks noChangeArrowheads="1"/>
          </p:cNvSpPr>
          <p:nvPr/>
        </p:nvSpPr>
        <p:spPr bwMode="auto">
          <a:xfrm>
            <a:off x="5164138" y="44815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4" name="Rectangle 219"/>
          <p:cNvSpPr>
            <a:spLocks noChangeArrowheads="1"/>
          </p:cNvSpPr>
          <p:nvPr/>
        </p:nvSpPr>
        <p:spPr bwMode="auto">
          <a:xfrm>
            <a:off x="4852988" y="44815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5" name="Rectangle 220"/>
          <p:cNvSpPr>
            <a:spLocks noChangeArrowheads="1"/>
          </p:cNvSpPr>
          <p:nvPr/>
        </p:nvSpPr>
        <p:spPr bwMode="auto">
          <a:xfrm>
            <a:off x="4543425" y="4481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6" name="Rectangle 221"/>
          <p:cNvSpPr>
            <a:spLocks noChangeArrowheads="1"/>
          </p:cNvSpPr>
          <p:nvPr/>
        </p:nvSpPr>
        <p:spPr bwMode="auto">
          <a:xfrm>
            <a:off x="4232275" y="44815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7" name="Rectangle 222"/>
          <p:cNvSpPr>
            <a:spLocks noChangeArrowheads="1"/>
          </p:cNvSpPr>
          <p:nvPr/>
        </p:nvSpPr>
        <p:spPr bwMode="auto">
          <a:xfrm>
            <a:off x="3922713" y="44815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8" name="Rectangle 223"/>
          <p:cNvSpPr>
            <a:spLocks noChangeArrowheads="1"/>
          </p:cNvSpPr>
          <p:nvPr/>
        </p:nvSpPr>
        <p:spPr bwMode="auto">
          <a:xfrm>
            <a:off x="3922713" y="41163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9" name="Rectangle 224"/>
          <p:cNvSpPr>
            <a:spLocks noChangeArrowheads="1"/>
          </p:cNvSpPr>
          <p:nvPr/>
        </p:nvSpPr>
        <p:spPr bwMode="auto">
          <a:xfrm>
            <a:off x="3922713" y="39036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0" name="Rectangle 225"/>
          <p:cNvSpPr>
            <a:spLocks noChangeArrowheads="1"/>
          </p:cNvSpPr>
          <p:nvPr/>
        </p:nvSpPr>
        <p:spPr bwMode="auto">
          <a:xfrm>
            <a:off x="3922713" y="36909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1" name="Rectangle 226"/>
          <p:cNvSpPr>
            <a:spLocks noChangeArrowheads="1"/>
          </p:cNvSpPr>
          <p:nvPr/>
        </p:nvSpPr>
        <p:spPr bwMode="auto">
          <a:xfrm>
            <a:off x="3922713" y="34782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" name="Rectangle 227"/>
          <p:cNvSpPr>
            <a:spLocks noChangeArrowheads="1"/>
          </p:cNvSpPr>
          <p:nvPr/>
        </p:nvSpPr>
        <p:spPr bwMode="auto">
          <a:xfrm>
            <a:off x="3922713" y="32654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373" name="Line 229"/>
          <p:cNvSpPr>
            <a:spLocks noChangeShapeType="1"/>
          </p:cNvSpPr>
          <p:nvPr/>
        </p:nvSpPr>
        <p:spPr bwMode="auto">
          <a:xfrm>
            <a:off x="3922713" y="3903663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94" name="Rectangle 239"/>
          <p:cNvSpPr>
            <a:spLocks noChangeArrowheads="1"/>
          </p:cNvSpPr>
          <p:nvPr/>
        </p:nvSpPr>
        <p:spPr bwMode="auto">
          <a:xfrm>
            <a:off x="8274050" y="44831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5" name="Rectangle 240"/>
          <p:cNvSpPr>
            <a:spLocks noChangeArrowheads="1"/>
          </p:cNvSpPr>
          <p:nvPr/>
        </p:nvSpPr>
        <p:spPr bwMode="auto">
          <a:xfrm>
            <a:off x="8583613" y="44831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6" name="Rectangle 241"/>
          <p:cNvSpPr>
            <a:spLocks noChangeArrowheads="1"/>
          </p:cNvSpPr>
          <p:nvPr/>
        </p:nvSpPr>
        <p:spPr bwMode="auto">
          <a:xfrm>
            <a:off x="7962900" y="44831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7" name="Rectangle 242"/>
          <p:cNvSpPr>
            <a:spLocks noChangeArrowheads="1"/>
          </p:cNvSpPr>
          <p:nvPr/>
        </p:nvSpPr>
        <p:spPr bwMode="auto">
          <a:xfrm>
            <a:off x="7653338" y="44831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8" name="Rectangle 243"/>
          <p:cNvSpPr>
            <a:spLocks noChangeArrowheads="1"/>
          </p:cNvSpPr>
          <p:nvPr/>
        </p:nvSpPr>
        <p:spPr bwMode="auto">
          <a:xfrm>
            <a:off x="7342188" y="44831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9" name="Rectangle 244"/>
          <p:cNvSpPr>
            <a:spLocks noChangeArrowheads="1"/>
          </p:cNvSpPr>
          <p:nvPr/>
        </p:nvSpPr>
        <p:spPr bwMode="auto">
          <a:xfrm>
            <a:off x="7032625" y="44831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0" name="Rectangle 245"/>
          <p:cNvSpPr>
            <a:spLocks noChangeArrowheads="1"/>
          </p:cNvSpPr>
          <p:nvPr/>
        </p:nvSpPr>
        <p:spPr bwMode="auto">
          <a:xfrm>
            <a:off x="6721475" y="44831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1" name="Rectangle 246"/>
          <p:cNvSpPr>
            <a:spLocks noChangeArrowheads="1"/>
          </p:cNvSpPr>
          <p:nvPr/>
        </p:nvSpPr>
        <p:spPr bwMode="auto">
          <a:xfrm>
            <a:off x="5784850" y="44831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2" name="Rectangle 247"/>
          <p:cNvSpPr>
            <a:spLocks noChangeArrowheads="1"/>
          </p:cNvSpPr>
          <p:nvPr/>
        </p:nvSpPr>
        <p:spPr bwMode="auto">
          <a:xfrm>
            <a:off x="5784850" y="411797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3" name="Rectangle 248"/>
          <p:cNvSpPr>
            <a:spLocks noChangeArrowheads="1"/>
          </p:cNvSpPr>
          <p:nvPr/>
        </p:nvSpPr>
        <p:spPr bwMode="auto">
          <a:xfrm>
            <a:off x="5784850" y="39052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4" name="Rectangle 249"/>
          <p:cNvSpPr>
            <a:spLocks noChangeArrowheads="1"/>
          </p:cNvSpPr>
          <p:nvPr/>
        </p:nvSpPr>
        <p:spPr bwMode="auto">
          <a:xfrm>
            <a:off x="5784850" y="36925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5" name="Rectangle 250"/>
          <p:cNvSpPr>
            <a:spLocks noChangeArrowheads="1"/>
          </p:cNvSpPr>
          <p:nvPr/>
        </p:nvSpPr>
        <p:spPr bwMode="auto">
          <a:xfrm>
            <a:off x="5784850" y="34798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397" name="Line 253"/>
          <p:cNvSpPr>
            <a:spLocks noChangeShapeType="1"/>
          </p:cNvSpPr>
          <p:nvPr/>
        </p:nvSpPr>
        <p:spPr bwMode="auto">
          <a:xfrm>
            <a:off x="6411913" y="3905250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04" name="Line 260"/>
          <p:cNvSpPr>
            <a:spLocks noChangeShapeType="1"/>
          </p:cNvSpPr>
          <p:nvPr/>
        </p:nvSpPr>
        <p:spPr bwMode="auto">
          <a:xfrm>
            <a:off x="6408738" y="3267075"/>
            <a:ext cx="0" cy="127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09" name="Arc 265"/>
          <p:cNvSpPr>
            <a:spLocks/>
          </p:cNvSpPr>
          <p:nvPr/>
        </p:nvSpPr>
        <p:spPr bwMode="auto">
          <a:xfrm>
            <a:off x="3495675" y="3479800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10" name="Freeform 266"/>
          <p:cNvSpPr>
            <a:spLocks/>
          </p:cNvSpPr>
          <p:nvPr/>
        </p:nvSpPr>
        <p:spPr bwMode="auto">
          <a:xfrm>
            <a:off x="4535488" y="3476625"/>
            <a:ext cx="3729037" cy="852488"/>
          </a:xfrm>
          <a:custGeom>
            <a:avLst/>
            <a:gdLst>
              <a:gd name="T0" fmla="*/ 0 w 2349"/>
              <a:gd name="T1" fmla="*/ 2147483647 h 537"/>
              <a:gd name="T2" fmla="*/ 2147483647 w 2349"/>
              <a:gd name="T3" fmla="*/ 2147483647 h 537"/>
              <a:gd name="T4" fmla="*/ 2147483647 w 2349"/>
              <a:gd name="T5" fmla="*/ 2147483647 h 537"/>
              <a:gd name="T6" fmla="*/ 2147483647 w 2349"/>
              <a:gd name="T7" fmla="*/ 0 h 537"/>
              <a:gd name="T8" fmla="*/ 2147483647 w 2349"/>
              <a:gd name="T9" fmla="*/ 2147483647 h 537"/>
              <a:gd name="T10" fmla="*/ 2147483647 w 2349"/>
              <a:gd name="T11" fmla="*/ 2147483647 h 537"/>
              <a:gd name="T12" fmla="*/ 2147483647 w 2349"/>
              <a:gd name="T13" fmla="*/ 2147483647 h 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49" h="537">
                <a:moveTo>
                  <a:pt x="0" y="266"/>
                </a:moveTo>
                <a:cubicBezTo>
                  <a:pt x="132" y="401"/>
                  <a:pt x="265" y="537"/>
                  <a:pt x="396" y="537"/>
                </a:cubicBezTo>
                <a:cubicBezTo>
                  <a:pt x="527" y="537"/>
                  <a:pt x="655" y="355"/>
                  <a:pt x="785" y="266"/>
                </a:cubicBezTo>
                <a:cubicBezTo>
                  <a:pt x="915" y="177"/>
                  <a:pt x="1044" y="0"/>
                  <a:pt x="1175" y="0"/>
                </a:cubicBezTo>
                <a:cubicBezTo>
                  <a:pt x="1306" y="0"/>
                  <a:pt x="1440" y="177"/>
                  <a:pt x="1570" y="266"/>
                </a:cubicBezTo>
                <a:cubicBezTo>
                  <a:pt x="1700" y="355"/>
                  <a:pt x="1824" y="537"/>
                  <a:pt x="1954" y="537"/>
                </a:cubicBezTo>
                <a:cubicBezTo>
                  <a:pt x="2084" y="537"/>
                  <a:pt x="2216" y="401"/>
                  <a:pt x="2349" y="26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11" name="Arc 267"/>
          <p:cNvSpPr>
            <a:spLocks/>
          </p:cNvSpPr>
          <p:nvPr/>
        </p:nvSpPr>
        <p:spPr bwMode="auto">
          <a:xfrm flipH="1">
            <a:off x="8255000" y="3479800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13" name="Text Box 269"/>
          <p:cNvSpPr txBox="1">
            <a:spLocks noChangeArrowheads="1"/>
          </p:cNvSpPr>
          <p:nvPr/>
        </p:nvSpPr>
        <p:spPr bwMode="auto">
          <a:xfrm>
            <a:off x="6854825" y="3892550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414" name="Text Box 270"/>
          <p:cNvSpPr txBox="1">
            <a:spLocks noChangeArrowheads="1"/>
          </p:cNvSpPr>
          <p:nvPr/>
        </p:nvSpPr>
        <p:spPr bwMode="auto">
          <a:xfrm>
            <a:off x="7429500" y="389255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415" name="Text Box 271"/>
          <p:cNvSpPr txBox="1">
            <a:spLocks noChangeArrowheads="1"/>
          </p:cNvSpPr>
          <p:nvPr/>
        </p:nvSpPr>
        <p:spPr bwMode="auto">
          <a:xfrm>
            <a:off x="8053388" y="389255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416" name="Text Box 272"/>
          <p:cNvSpPr txBox="1">
            <a:spLocks noChangeArrowheads="1"/>
          </p:cNvSpPr>
          <p:nvPr/>
        </p:nvSpPr>
        <p:spPr bwMode="auto">
          <a:xfrm>
            <a:off x="8685213" y="38909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6417" name="Text Box 273"/>
          <p:cNvSpPr txBox="1">
            <a:spLocks noChangeArrowheads="1"/>
          </p:cNvSpPr>
          <p:nvPr/>
        </p:nvSpPr>
        <p:spPr bwMode="auto">
          <a:xfrm>
            <a:off x="5535613" y="38830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6418" name="Text Box 274"/>
          <p:cNvSpPr txBox="1">
            <a:spLocks noChangeArrowheads="1"/>
          </p:cNvSpPr>
          <p:nvPr/>
        </p:nvSpPr>
        <p:spPr bwMode="auto">
          <a:xfrm>
            <a:off x="4884738" y="3883025"/>
            <a:ext cx="6016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sp>
        <p:nvSpPr>
          <p:cNvPr id="6420" name="Text Box 276"/>
          <p:cNvSpPr txBox="1">
            <a:spLocks noChangeArrowheads="1"/>
          </p:cNvSpPr>
          <p:nvPr/>
        </p:nvSpPr>
        <p:spPr bwMode="auto">
          <a:xfrm>
            <a:off x="3627438" y="38909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-360º</a:t>
            </a:r>
          </a:p>
        </p:txBody>
      </p:sp>
      <p:sp>
        <p:nvSpPr>
          <p:cNvPr id="6421" name="Text Box 277"/>
          <p:cNvSpPr txBox="1">
            <a:spLocks noChangeArrowheads="1"/>
          </p:cNvSpPr>
          <p:nvPr/>
        </p:nvSpPr>
        <p:spPr bwMode="auto">
          <a:xfrm>
            <a:off x="6175375" y="333533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422" name="Text Box 278"/>
          <p:cNvSpPr txBox="1">
            <a:spLocks noChangeArrowheads="1"/>
          </p:cNvSpPr>
          <p:nvPr/>
        </p:nvSpPr>
        <p:spPr bwMode="auto">
          <a:xfrm>
            <a:off x="6175375" y="375602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6121400" y="418623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419" name="Text Box 275"/>
          <p:cNvSpPr txBox="1">
            <a:spLocks noChangeArrowheads="1"/>
          </p:cNvSpPr>
          <p:nvPr/>
        </p:nvSpPr>
        <p:spPr bwMode="auto">
          <a:xfrm>
            <a:off x="4252913" y="38909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6427" name="Text Box 283"/>
          <p:cNvSpPr txBox="1">
            <a:spLocks noChangeArrowheads="1"/>
          </p:cNvSpPr>
          <p:nvPr/>
        </p:nvSpPr>
        <p:spPr bwMode="auto">
          <a:xfrm>
            <a:off x="8802688" y="3690938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428" name="Text Box 284"/>
          <p:cNvSpPr txBox="1">
            <a:spLocks noChangeArrowheads="1"/>
          </p:cNvSpPr>
          <p:nvPr/>
        </p:nvSpPr>
        <p:spPr bwMode="auto">
          <a:xfrm>
            <a:off x="8040688" y="1263650"/>
            <a:ext cx="931862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6429" name="Text Box 285"/>
          <p:cNvSpPr txBox="1">
            <a:spLocks noChangeArrowheads="1"/>
          </p:cNvSpPr>
          <p:nvPr/>
        </p:nvSpPr>
        <p:spPr bwMode="auto">
          <a:xfrm>
            <a:off x="7961313" y="3065463"/>
            <a:ext cx="103028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6430" name="Text Box 286"/>
          <p:cNvSpPr txBox="1">
            <a:spLocks noChangeArrowheads="1"/>
          </p:cNvSpPr>
          <p:nvPr/>
        </p:nvSpPr>
        <p:spPr bwMode="auto">
          <a:xfrm>
            <a:off x="7978775" y="4618038"/>
            <a:ext cx="103028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tan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6433" name="Rectangle 289"/>
          <p:cNvSpPr>
            <a:spLocks noChangeArrowheads="1"/>
          </p:cNvSpPr>
          <p:nvPr/>
        </p:nvSpPr>
        <p:spPr bwMode="auto">
          <a:xfrm>
            <a:off x="5786438" y="61658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34" name="Rectangle 290"/>
          <p:cNvSpPr>
            <a:spLocks noChangeArrowheads="1"/>
          </p:cNvSpPr>
          <p:nvPr/>
        </p:nvSpPr>
        <p:spPr bwMode="auto">
          <a:xfrm>
            <a:off x="6696075" y="61563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35" name="Rectangle 291"/>
          <p:cNvSpPr>
            <a:spLocks noChangeArrowheads="1"/>
          </p:cNvSpPr>
          <p:nvPr/>
        </p:nvSpPr>
        <p:spPr bwMode="auto">
          <a:xfrm>
            <a:off x="5475288" y="61658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36" name="Rectangle 292"/>
          <p:cNvSpPr>
            <a:spLocks noChangeArrowheads="1"/>
          </p:cNvSpPr>
          <p:nvPr/>
        </p:nvSpPr>
        <p:spPr bwMode="auto">
          <a:xfrm>
            <a:off x="5165725" y="61658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42" name="Rectangle 298"/>
          <p:cNvSpPr>
            <a:spLocks noChangeArrowheads="1"/>
          </p:cNvSpPr>
          <p:nvPr/>
        </p:nvSpPr>
        <p:spPr bwMode="auto">
          <a:xfrm>
            <a:off x="3924300" y="57404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43" name="Rectangle 299"/>
          <p:cNvSpPr>
            <a:spLocks noChangeArrowheads="1"/>
          </p:cNvSpPr>
          <p:nvPr/>
        </p:nvSpPr>
        <p:spPr bwMode="auto">
          <a:xfrm>
            <a:off x="3924300" y="552767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46" name="Line 302"/>
          <p:cNvSpPr>
            <a:spLocks noChangeShapeType="1"/>
          </p:cNvSpPr>
          <p:nvPr/>
        </p:nvSpPr>
        <p:spPr bwMode="auto">
          <a:xfrm>
            <a:off x="3924300" y="5740400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52" name="Rectangle 308"/>
          <p:cNvSpPr>
            <a:spLocks noChangeArrowheads="1"/>
          </p:cNvSpPr>
          <p:nvPr/>
        </p:nvSpPr>
        <p:spPr bwMode="auto">
          <a:xfrm>
            <a:off x="7034213" y="6167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3" name="Rectangle 309"/>
          <p:cNvSpPr>
            <a:spLocks noChangeArrowheads="1"/>
          </p:cNvSpPr>
          <p:nvPr/>
        </p:nvSpPr>
        <p:spPr bwMode="auto">
          <a:xfrm>
            <a:off x="6723063" y="6167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5" name="Rectangle 311"/>
          <p:cNvSpPr>
            <a:spLocks noChangeArrowheads="1"/>
          </p:cNvSpPr>
          <p:nvPr/>
        </p:nvSpPr>
        <p:spPr bwMode="auto">
          <a:xfrm>
            <a:off x="5786438" y="59547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6" name="Rectangle 312"/>
          <p:cNvSpPr>
            <a:spLocks noChangeArrowheads="1"/>
          </p:cNvSpPr>
          <p:nvPr/>
        </p:nvSpPr>
        <p:spPr bwMode="auto">
          <a:xfrm>
            <a:off x="5786438" y="57419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7" name="Rectangle 313"/>
          <p:cNvSpPr>
            <a:spLocks noChangeArrowheads="1"/>
          </p:cNvSpPr>
          <p:nvPr/>
        </p:nvSpPr>
        <p:spPr bwMode="auto">
          <a:xfrm>
            <a:off x="5786438" y="55292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8" name="Rectangle 314"/>
          <p:cNvSpPr>
            <a:spLocks noChangeArrowheads="1"/>
          </p:cNvSpPr>
          <p:nvPr/>
        </p:nvSpPr>
        <p:spPr bwMode="auto">
          <a:xfrm>
            <a:off x="5786438" y="53165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9" name="Line 315"/>
          <p:cNvSpPr>
            <a:spLocks noChangeShapeType="1"/>
          </p:cNvSpPr>
          <p:nvPr/>
        </p:nvSpPr>
        <p:spPr bwMode="auto">
          <a:xfrm>
            <a:off x="6413500" y="5741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60" name="Line 316"/>
          <p:cNvSpPr>
            <a:spLocks noChangeShapeType="1"/>
          </p:cNvSpPr>
          <p:nvPr/>
        </p:nvSpPr>
        <p:spPr bwMode="auto">
          <a:xfrm>
            <a:off x="6410325" y="5103813"/>
            <a:ext cx="0" cy="127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64" name="Text Box 320"/>
          <p:cNvSpPr txBox="1">
            <a:spLocks noChangeArrowheads="1"/>
          </p:cNvSpPr>
          <p:nvPr/>
        </p:nvSpPr>
        <p:spPr bwMode="auto">
          <a:xfrm>
            <a:off x="6840538" y="5719763"/>
            <a:ext cx="449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465" name="Text Box 321"/>
          <p:cNvSpPr txBox="1">
            <a:spLocks noChangeArrowheads="1"/>
          </p:cNvSpPr>
          <p:nvPr/>
        </p:nvSpPr>
        <p:spPr bwMode="auto">
          <a:xfrm>
            <a:off x="7431088" y="5729288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466" name="Text Box 322"/>
          <p:cNvSpPr txBox="1">
            <a:spLocks noChangeArrowheads="1"/>
          </p:cNvSpPr>
          <p:nvPr/>
        </p:nvSpPr>
        <p:spPr bwMode="auto">
          <a:xfrm>
            <a:off x="8054975" y="572928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467" name="Text Box 323"/>
          <p:cNvSpPr txBox="1">
            <a:spLocks noChangeArrowheads="1"/>
          </p:cNvSpPr>
          <p:nvPr/>
        </p:nvSpPr>
        <p:spPr bwMode="auto">
          <a:xfrm>
            <a:off x="8686800" y="572770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6468" name="Text Box 324"/>
          <p:cNvSpPr txBox="1">
            <a:spLocks noChangeArrowheads="1"/>
          </p:cNvSpPr>
          <p:nvPr/>
        </p:nvSpPr>
        <p:spPr bwMode="auto">
          <a:xfrm>
            <a:off x="5537200" y="5719763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6469" name="Text Box 325"/>
          <p:cNvSpPr txBox="1">
            <a:spLocks noChangeArrowheads="1"/>
          </p:cNvSpPr>
          <p:nvPr/>
        </p:nvSpPr>
        <p:spPr bwMode="auto">
          <a:xfrm>
            <a:off x="4902200" y="5719763"/>
            <a:ext cx="6016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sp>
        <p:nvSpPr>
          <p:cNvPr id="6470" name="Text Box 326"/>
          <p:cNvSpPr txBox="1">
            <a:spLocks noChangeArrowheads="1"/>
          </p:cNvSpPr>
          <p:nvPr/>
        </p:nvSpPr>
        <p:spPr bwMode="auto">
          <a:xfrm>
            <a:off x="3629025" y="572770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-360º</a:t>
            </a:r>
          </a:p>
        </p:txBody>
      </p:sp>
      <p:sp>
        <p:nvSpPr>
          <p:cNvPr id="6471" name="Text Box 327"/>
          <p:cNvSpPr txBox="1">
            <a:spLocks noChangeArrowheads="1"/>
          </p:cNvSpPr>
          <p:nvPr/>
        </p:nvSpPr>
        <p:spPr bwMode="auto">
          <a:xfrm>
            <a:off x="6176963" y="51720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472" name="Text Box 328"/>
          <p:cNvSpPr txBox="1">
            <a:spLocks noChangeArrowheads="1"/>
          </p:cNvSpPr>
          <p:nvPr/>
        </p:nvSpPr>
        <p:spPr bwMode="auto">
          <a:xfrm>
            <a:off x="6176963" y="559276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6473" name="Text Box 329"/>
          <p:cNvSpPr txBox="1">
            <a:spLocks noChangeArrowheads="1"/>
          </p:cNvSpPr>
          <p:nvPr/>
        </p:nvSpPr>
        <p:spPr bwMode="auto">
          <a:xfrm>
            <a:off x="6122988" y="6022975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474" name="Text Box 330"/>
          <p:cNvSpPr txBox="1">
            <a:spLocks noChangeArrowheads="1"/>
          </p:cNvSpPr>
          <p:nvPr/>
        </p:nvSpPr>
        <p:spPr bwMode="auto">
          <a:xfrm>
            <a:off x="4237038" y="572770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6475" name="Line 331"/>
          <p:cNvSpPr>
            <a:spLocks noChangeShapeType="1"/>
          </p:cNvSpPr>
          <p:nvPr/>
        </p:nvSpPr>
        <p:spPr bwMode="auto">
          <a:xfrm>
            <a:off x="5781675" y="5127625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76" name="Line 332"/>
          <p:cNvSpPr>
            <a:spLocks noChangeShapeType="1"/>
          </p:cNvSpPr>
          <p:nvPr/>
        </p:nvSpPr>
        <p:spPr bwMode="auto">
          <a:xfrm>
            <a:off x="7027863" y="5127625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481" name="Group 337"/>
          <p:cNvGrpSpPr>
            <a:grpSpLocks/>
          </p:cNvGrpSpPr>
          <p:nvPr/>
        </p:nvGrpSpPr>
        <p:grpSpPr bwMode="auto">
          <a:xfrm>
            <a:off x="5832475" y="4886325"/>
            <a:ext cx="1163638" cy="1706563"/>
            <a:chOff x="2353" y="3084"/>
            <a:chExt cx="733" cy="1075"/>
          </a:xfrm>
        </p:grpSpPr>
        <p:sp>
          <p:nvSpPr>
            <p:cNvPr id="6286" name="Arc 333"/>
            <p:cNvSpPr>
              <a:spLocks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87" name="Arc 334"/>
            <p:cNvSpPr>
              <a:spLocks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79" name="Line 335"/>
          <p:cNvSpPr>
            <a:spLocks noChangeShapeType="1"/>
          </p:cNvSpPr>
          <p:nvPr/>
        </p:nvSpPr>
        <p:spPr bwMode="auto">
          <a:xfrm>
            <a:off x="4562475" y="5145088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80" name="Line 336"/>
          <p:cNvSpPr>
            <a:spLocks noChangeShapeType="1"/>
          </p:cNvSpPr>
          <p:nvPr/>
        </p:nvSpPr>
        <p:spPr bwMode="auto">
          <a:xfrm>
            <a:off x="8281988" y="5127625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482" name="Group 338"/>
          <p:cNvGrpSpPr>
            <a:grpSpLocks/>
          </p:cNvGrpSpPr>
          <p:nvPr/>
        </p:nvGrpSpPr>
        <p:grpSpPr bwMode="auto">
          <a:xfrm>
            <a:off x="7069138" y="4894263"/>
            <a:ext cx="1163637" cy="1706562"/>
            <a:chOff x="2353" y="3084"/>
            <a:chExt cx="733" cy="1075"/>
          </a:xfrm>
        </p:grpSpPr>
        <p:sp>
          <p:nvSpPr>
            <p:cNvPr id="6284" name="Arc 339"/>
            <p:cNvSpPr>
              <a:spLocks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85" name="Arc 340"/>
            <p:cNvSpPr>
              <a:spLocks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485" name="Group 341"/>
          <p:cNvGrpSpPr>
            <a:grpSpLocks/>
          </p:cNvGrpSpPr>
          <p:nvPr/>
        </p:nvGrpSpPr>
        <p:grpSpPr bwMode="auto">
          <a:xfrm>
            <a:off x="4594225" y="4911725"/>
            <a:ext cx="1163638" cy="1706563"/>
            <a:chOff x="2353" y="3084"/>
            <a:chExt cx="733" cy="1075"/>
          </a:xfrm>
        </p:grpSpPr>
        <p:sp>
          <p:nvSpPr>
            <p:cNvPr id="6282" name="Arc 342"/>
            <p:cNvSpPr>
              <a:spLocks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83" name="Arc 343"/>
            <p:cNvSpPr>
              <a:spLocks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89" name="Arc 345"/>
          <p:cNvSpPr>
            <a:spLocks/>
          </p:cNvSpPr>
          <p:nvPr/>
        </p:nvSpPr>
        <p:spPr bwMode="auto">
          <a:xfrm rot="-5400000">
            <a:off x="8378032" y="5707856"/>
            <a:ext cx="855662" cy="911225"/>
          </a:xfrm>
          <a:custGeom>
            <a:avLst/>
            <a:gdLst>
              <a:gd name="T0" fmla="*/ 136806353 w 20204"/>
              <a:gd name="T1" fmla="*/ 0 h 21525"/>
              <a:gd name="T2" fmla="*/ 1534730127 w 20204"/>
              <a:gd name="T3" fmla="*/ 1053551656 h 21525"/>
              <a:gd name="T4" fmla="*/ 0 w 20204"/>
              <a:gd name="T5" fmla="*/ 1633016461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90" name="Arc 346"/>
          <p:cNvSpPr>
            <a:spLocks/>
          </p:cNvSpPr>
          <p:nvPr/>
        </p:nvSpPr>
        <p:spPr bwMode="auto">
          <a:xfrm rot="5400000">
            <a:off x="3593307" y="4866481"/>
            <a:ext cx="855662" cy="911225"/>
          </a:xfrm>
          <a:custGeom>
            <a:avLst/>
            <a:gdLst>
              <a:gd name="T0" fmla="*/ 136806353 w 20204"/>
              <a:gd name="T1" fmla="*/ 0 h 21525"/>
              <a:gd name="T2" fmla="*/ 1534730127 w 20204"/>
              <a:gd name="T3" fmla="*/ 1053551656 h 21525"/>
              <a:gd name="T4" fmla="*/ 0 w 20204"/>
              <a:gd name="T5" fmla="*/ 1633016461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91" name="Text Box 347"/>
          <p:cNvSpPr txBox="1">
            <a:spLocks noChangeArrowheads="1"/>
          </p:cNvSpPr>
          <p:nvPr/>
        </p:nvSpPr>
        <p:spPr bwMode="auto">
          <a:xfrm>
            <a:off x="8856663" y="5502275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346" name="Text Box 202"/>
          <p:cNvSpPr txBox="1">
            <a:spLocks noChangeArrowheads="1"/>
          </p:cNvSpPr>
          <p:nvPr/>
        </p:nvSpPr>
        <p:spPr bwMode="auto">
          <a:xfrm>
            <a:off x="6167438" y="199866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grpSp>
        <p:nvGrpSpPr>
          <p:cNvPr id="6425" name="Group 281"/>
          <p:cNvGrpSpPr>
            <a:grpSpLocks/>
          </p:cNvGrpSpPr>
          <p:nvPr/>
        </p:nvGrpSpPr>
        <p:grpSpPr bwMode="auto">
          <a:xfrm>
            <a:off x="3683000" y="1517650"/>
            <a:ext cx="2755900" cy="1276350"/>
            <a:chOff x="2212" y="860"/>
            <a:chExt cx="1736" cy="804"/>
          </a:xfrm>
        </p:grpSpPr>
        <p:sp>
          <p:nvSpPr>
            <p:cNvPr id="6267" name="Text Box 210"/>
            <p:cNvSpPr txBox="1">
              <a:spLocks noChangeArrowheads="1"/>
            </p:cNvSpPr>
            <p:nvPr/>
          </p:nvSpPr>
          <p:spPr bwMode="auto">
            <a:xfrm>
              <a:off x="3410" y="1249"/>
              <a:ext cx="32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-90º</a:t>
              </a:r>
            </a:p>
          </p:txBody>
        </p:sp>
        <p:sp>
          <p:nvSpPr>
            <p:cNvPr id="6268" name="Text Box 212"/>
            <p:cNvSpPr txBox="1">
              <a:spLocks noChangeArrowheads="1"/>
            </p:cNvSpPr>
            <p:nvPr/>
          </p:nvSpPr>
          <p:spPr bwMode="auto">
            <a:xfrm>
              <a:off x="2596" y="1259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-270º</a:t>
              </a:r>
            </a:p>
          </p:txBody>
        </p:sp>
        <p:sp>
          <p:nvSpPr>
            <p:cNvPr id="6269" name="Text Box 213"/>
            <p:cNvSpPr txBox="1">
              <a:spLocks noChangeArrowheads="1"/>
            </p:cNvSpPr>
            <p:nvPr/>
          </p:nvSpPr>
          <p:spPr bwMode="auto">
            <a:xfrm>
              <a:off x="2212" y="1253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-360º</a:t>
              </a:r>
            </a:p>
          </p:txBody>
        </p:sp>
        <p:sp>
          <p:nvSpPr>
            <p:cNvPr id="6270" name="Rectangle 142"/>
            <p:cNvSpPr>
              <a:spLocks noChangeArrowheads="1"/>
            </p:cNvSpPr>
            <p:nvPr/>
          </p:nvSpPr>
          <p:spPr bwMode="auto">
            <a:xfrm>
              <a:off x="3749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1" name="Rectangle 143"/>
            <p:cNvSpPr>
              <a:spLocks noChangeArrowheads="1"/>
            </p:cNvSpPr>
            <p:nvPr/>
          </p:nvSpPr>
          <p:spPr bwMode="auto">
            <a:xfrm>
              <a:off x="3358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2" name="Rectangle 147"/>
            <p:cNvSpPr>
              <a:spLocks noChangeArrowheads="1"/>
            </p:cNvSpPr>
            <p:nvPr/>
          </p:nvSpPr>
          <p:spPr bwMode="auto">
            <a:xfrm>
              <a:off x="2576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3" name="Rectangle 148"/>
            <p:cNvSpPr>
              <a:spLocks noChangeArrowheads="1"/>
            </p:cNvSpPr>
            <p:nvPr/>
          </p:nvSpPr>
          <p:spPr bwMode="auto">
            <a:xfrm>
              <a:off x="2381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4" name="Rectangle 155"/>
            <p:cNvSpPr>
              <a:spLocks noChangeArrowheads="1"/>
            </p:cNvSpPr>
            <p:nvPr/>
          </p:nvSpPr>
          <p:spPr bwMode="auto">
            <a:xfrm>
              <a:off x="2381" y="1396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5" name="Rectangle 162"/>
            <p:cNvSpPr>
              <a:spLocks noChangeArrowheads="1"/>
            </p:cNvSpPr>
            <p:nvPr/>
          </p:nvSpPr>
          <p:spPr bwMode="auto">
            <a:xfrm>
              <a:off x="2381" y="1262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3" name="Rectangle 169"/>
            <p:cNvSpPr>
              <a:spLocks noChangeArrowheads="1"/>
            </p:cNvSpPr>
            <p:nvPr/>
          </p:nvSpPr>
          <p:spPr bwMode="auto">
            <a:xfrm>
              <a:off x="2381" y="1128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7" name="Rectangle 176"/>
            <p:cNvSpPr>
              <a:spLocks noChangeArrowheads="1"/>
            </p:cNvSpPr>
            <p:nvPr/>
          </p:nvSpPr>
          <p:spPr bwMode="auto">
            <a:xfrm>
              <a:off x="2381" y="994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8" name="Rectangle 183"/>
            <p:cNvSpPr>
              <a:spLocks noChangeArrowheads="1"/>
            </p:cNvSpPr>
            <p:nvPr/>
          </p:nvSpPr>
          <p:spPr bwMode="auto">
            <a:xfrm>
              <a:off x="2381" y="86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9" name="Freeform 214"/>
            <p:cNvSpPr>
              <a:spLocks/>
            </p:cNvSpPr>
            <p:nvPr/>
          </p:nvSpPr>
          <p:spPr bwMode="auto">
            <a:xfrm>
              <a:off x="2383" y="987"/>
              <a:ext cx="1565" cy="537"/>
            </a:xfrm>
            <a:custGeom>
              <a:avLst/>
              <a:gdLst>
                <a:gd name="T0" fmla="*/ 0 w 1565"/>
                <a:gd name="T1" fmla="*/ 278 h 537"/>
                <a:gd name="T2" fmla="*/ 396 w 1565"/>
                <a:gd name="T3" fmla="*/ 1 h 537"/>
                <a:gd name="T4" fmla="*/ 785 w 1565"/>
                <a:gd name="T5" fmla="*/ 272 h 537"/>
                <a:gd name="T6" fmla="*/ 1175 w 1565"/>
                <a:gd name="T7" fmla="*/ 537 h 537"/>
                <a:gd name="T8" fmla="*/ 1565 w 1565"/>
                <a:gd name="T9" fmla="*/ 272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0" name="Line 236"/>
            <p:cNvSpPr>
              <a:spLocks noChangeShapeType="1"/>
            </p:cNvSpPr>
            <p:nvPr/>
          </p:nvSpPr>
          <p:spPr bwMode="auto">
            <a:xfrm>
              <a:off x="2382" y="1266"/>
              <a:ext cx="15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1" name="Text Box 211"/>
            <p:cNvSpPr txBox="1">
              <a:spLocks noChangeArrowheads="1"/>
            </p:cNvSpPr>
            <p:nvPr/>
          </p:nvSpPr>
          <p:spPr bwMode="auto">
            <a:xfrm>
              <a:off x="3004" y="1255"/>
              <a:ext cx="37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-180º</a:t>
              </a:r>
            </a:p>
          </p:txBody>
        </p:sp>
      </p:grpSp>
      <p:sp>
        <p:nvSpPr>
          <p:cNvPr id="6344" name="Freeform 200"/>
          <p:cNvSpPr>
            <a:spLocks/>
          </p:cNvSpPr>
          <p:nvPr/>
        </p:nvSpPr>
        <p:spPr bwMode="auto">
          <a:xfrm>
            <a:off x="6408738" y="1728788"/>
            <a:ext cx="2484437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92" name="Text Box 348"/>
          <p:cNvSpPr txBox="1">
            <a:spLocks noChangeArrowheads="1"/>
          </p:cNvSpPr>
          <p:nvPr/>
        </p:nvSpPr>
        <p:spPr bwMode="auto">
          <a:xfrm>
            <a:off x="250825" y="6159500"/>
            <a:ext cx="3192463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Period (length of wave) = 360º for Sin and Cos, and 180º for Tan</a:t>
            </a:r>
          </a:p>
        </p:txBody>
      </p: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4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34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500"/>
                                        <p:tgtEl>
                                          <p:spTgt spid="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2" dur="500"/>
                                        <p:tgtEl>
                                          <p:spTgt spid="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5" dur="500"/>
                                        <p:tgtEl>
                                          <p:spTgt spid="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 nodeType="clickPar">
                      <p:stCondLst>
                        <p:cond delay="indefinite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9" dur="500"/>
                                        <p:tgtEl>
                                          <p:spTgt spid="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4" dur="500"/>
                                        <p:tgtEl>
                                          <p:spTgt spid="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6" grpId="0"/>
      <p:bldP spid="6266" grpId="0"/>
      <p:bldP spid="6257" grpId="0"/>
      <p:bldP spid="6255" grpId="0"/>
      <p:bldP spid="6253" grpId="0"/>
      <p:bldP spid="6251" grpId="0"/>
      <p:bldP spid="6249" grpId="0"/>
      <p:bldP spid="6247" grpId="0"/>
      <p:bldP spid="6245" grpId="0"/>
      <p:bldP spid="6206" grpId="0"/>
      <p:bldP spid="6192" grpId="0"/>
      <p:bldP spid="6178" grpId="0"/>
      <p:bldP spid="6164" grpId="0"/>
      <p:bldP spid="6156" grpId="0"/>
      <p:bldP spid="6155" grpId="0"/>
      <p:bldP spid="6154" grpId="0"/>
      <p:bldP spid="6153" grpId="0"/>
      <p:bldP spid="6152" grpId="0"/>
      <p:bldP spid="6151" grpId="0"/>
      <p:bldP spid="6150" grpId="0"/>
      <p:bldP spid="6223" grpId="0" animBg="1"/>
      <p:bldP spid="6226" grpId="0" animBg="1"/>
      <p:bldP spid="6345" grpId="0"/>
      <p:bldP spid="6347" grpId="0"/>
      <p:bldP spid="6348" grpId="0"/>
      <p:bldP spid="6349" grpId="0"/>
      <p:bldP spid="6350" grpId="0"/>
      <p:bldP spid="6351" grpId="0"/>
      <p:bldP spid="6352" grpId="0"/>
      <p:bldP spid="6353" grpId="0"/>
      <p:bldP spid="6424" grpId="0"/>
      <p:bldP spid="6373" grpId="0" animBg="1"/>
      <p:bldP spid="6397" grpId="0" animBg="1"/>
      <p:bldP spid="6404" grpId="0" animBg="1"/>
      <p:bldP spid="6409" grpId="0" animBg="1"/>
      <p:bldP spid="6410" grpId="0" animBg="1"/>
      <p:bldP spid="6411" grpId="0" animBg="1"/>
      <p:bldP spid="6413" grpId="0"/>
      <p:bldP spid="6414" grpId="0"/>
      <p:bldP spid="6415" grpId="0"/>
      <p:bldP spid="6416" grpId="0"/>
      <p:bldP spid="6417" grpId="0"/>
      <p:bldP spid="6418" grpId="0"/>
      <p:bldP spid="6420" grpId="0"/>
      <p:bldP spid="6421" grpId="0"/>
      <p:bldP spid="6422" grpId="0"/>
      <p:bldP spid="6423" grpId="0"/>
      <p:bldP spid="6419" grpId="0"/>
      <p:bldP spid="6427" grpId="0"/>
      <p:bldP spid="6428" grpId="0" animBg="1"/>
      <p:bldP spid="6429" grpId="0" animBg="1"/>
      <p:bldP spid="6430" grpId="0" animBg="1"/>
      <p:bldP spid="6433" grpId="0"/>
      <p:bldP spid="6434" grpId="0"/>
      <p:bldP spid="6435" grpId="0"/>
      <p:bldP spid="6436" grpId="0"/>
      <p:bldP spid="6442" grpId="0"/>
      <p:bldP spid="6443" grpId="0"/>
      <p:bldP spid="6446" grpId="0" animBg="1"/>
      <p:bldP spid="6452" grpId="0"/>
      <p:bldP spid="6453" grpId="0"/>
      <p:bldP spid="6455" grpId="0"/>
      <p:bldP spid="6456" grpId="0"/>
      <p:bldP spid="6457" grpId="0"/>
      <p:bldP spid="6458" grpId="0"/>
      <p:bldP spid="6459" grpId="0" animBg="1"/>
      <p:bldP spid="6460" grpId="0" animBg="1"/>
      <p:bldP spid="6464" grpId="0"/>
      <p:bldP spid="6465" grpId="0"/>
      <p:bldP spid="6466" grpId="0"/>
      <p:bldP spid="6467" grpId="0"/>
      <p:bldP spid="6468" grpId="0"/>
      <p:bldP spid="6469" grpId="0"/>
      <p:bldP spid="6470" grpId="0"/>
      <p:bldP spid="6471" grpId="0"/>
      <p:bldP spid="6472" grpId="0"/>
      <p:bldP spid="6473" grpId="0"/>
      <p:bldP spid="6474" grpId="0"/>
      <p:bldP spid="6475" grpId="0" animBg="1"/>
      <p:bldP spid="6476" grpId="0" animBg="1"/>
      <p:bldP spid="6479" grpId="0" animBg="1"/>
      <p:bldP spid="6480" grpId="0" animBg="1"/>
      <p:bldP spid="6489" grpId="0" animBg="1"/>
      <p:bldP spid="6490" grpId="0" animBg="1"/>
      <p:bldP spid="6491" grpId="0"/>
      <p:bldP spid="6346" grpId="0"/>
      <p:bldP spid="6344" grpId="0" animBg="1"/>
      <p:bldP spid="649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9G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564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Transformation type 1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This stretches the graph vertically by a factor ‘a’.</a:t>
            </a:r>
            <a:endParaRPr lang="en-GB" altLang="en-US" sz="1600" b="1" u="sng">
              <a:latin typeface="Comic Sans MS" pitchFamily="66" charset="0"/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81000" y="3200400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15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046288" y="3200400"/>
          <a:ext cx="1219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Equation" r:id="rId5" imgW="672808" imgH="203112" progId="Equation.DSMT4">
                  <p:embed/>
                </p:oleObj>
              </mc:Choice>
              <mc:Fallback>
                <p:oleObj name="Equation" r:id="rId5" imgW="672808" imgH="203112" progId="Equation.DSMT4">
                  <p:embed/>
                  <p:pic>
                    <p:nvPicPr>
                      <p:cNvPr id="215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3200400"/>
                        <a:ext cx="12192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524000" y="33528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381000" y="4495800"/>
          <a:ext cx="12207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" name="Equation" r:id="rId7" imgW="672808" imgH="203112" progId="Equation.DSMT4">
                  <p:embed/>
                </p:oleObj>
              </mc:Choice>
              <mc:Fallback>
                <p:oleObj name="Equation" r:id="rId7" imgW="672808" imgH="203112" progId="Equation.DSMT4">
                  <p:embed/>
                  <p:pic>
                    <p:nvPicPr>
                      <p:cNvPr id="215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12207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7" name="Rectangle 24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8" name="Rectangle 25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9" name="Rectangle 26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0" name="Rectangle 27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1" name="Rectangle 28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2" name="Rectangle 29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4" name="Line 31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5" name="Text Box 32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1536" name="Text Box 33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1537" name="Text Box 34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1538" name="Text Box 35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1539" name="Text Box 36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1540" name="Text Box 37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541" name="Text Box 38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1542" name="Text Box 39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1543" name="Text Box 40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1544" name="Text Box 41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1545" name="Freeform 42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04" name="Line 100"/>
          <p:cNvSpPr>
            <a:spLocks noChangeShapeType="1"/>
          </p:cNvSpPr>
          <p:nvPr/>
        </p:nvSpPr>
        <p:spPr bwMode="auto">
          <a:xfrm>
            <a:off x="1752600" y="46482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06" name="Text Box 102"/>
          <p:cNvSpPr txBox="1">
            <a:spLocks noChangeArrowheads="1"/>
          </p:cNvSpPr>
          <p:nvPr/>
        </p:nvSpPr>
        <p:spPr bwMode="auto">
          <a:xfrm>
            <a:off x="2362200" y="4343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Reflection in the x axis</a:t>
            </a:r>
          </a:p>
        </p:txBody>
      </p:sp>
      <p:sp>
        <p:nvSpPr>
          <p:cNvPr id="21609" name="Rectangle 105"/>
          <p:cNvSpPr>
            <a:spLocks noChangeArrowheads="1"/>
          </p:cNvSpPr>
          <p:nvPr/>
        </p:nvSpPr>
        <p:spPr bwMode="auto">
          <a:xfrm>
            <a:off x="7510463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0" name="Rectangle 106"/>
          <p:cNvSpPr>
            <a:spLocks noChangeArrowheads="1"/>
          </p:cNvSpPr>
          <p:nvPr/>
        </p:nvSpPr>
        <p:spPr bwMode="auto">
          <a:xfrm>
            <a:off x="7510463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1" name="Rectangle 107"/>
          <p:cNvSpPr>
            <a:spLocks noChangeArrowheads="1"/>
          </p:cNvSpPr>
          <p:nvPr/>
        </p:nvSpPr>
        <p:spPr bwMode="auto">
          <a:xfrm>
            <a:off x="78200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2" name="Rectangle 108"/>
          <p:cNvSpPr>
            <a:spLocks noChangeArrowheads="1"/>
          </p:cNvSpPr>
          <p:nvPr/>
        </p:nvSpPr>
        <p:spPr bwMode="auto">
          <a:xfrm>
            <a:off x="7199313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3" name="Rectangle 109"/>
          <p:cNvSpPr>
            <a:spLocks noChangeArrowheads="1"/>
          </p:cNvSpPr>
          <p:nvPr/>
        </p:nvSpPr>
        <p:spPr bwMode="auto">
          <a:xfrm>
            <a:off x="6889750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4" name="Rectangle 110"/>
          <p:cNvSpPr>
            <a:spLocks noChangeArrowheads="1"/>
          </p:cNvSpPr>
          <p:nvPr/>
        </p:nvSpPr>
        <p:spPr bwMode="auto">
          <a:xfrm>
            <a:off x="6578600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5" name="Rectangle 111"/>
          <p:cNvSpPr>
            <a:spLocks noChangeArrowheads="1"/>
          </p:cNvSpPr>
          <p:nvPr/>
        </p:nvSpPr>
        <p:spPr bwMode="auto">
          <a:xfrm>
            <a:off x="6269038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6" name="Rectangle 112"/>
          <p:cNvSpPr>
            <a:spLocks noChangeArrowheads="1"/>
          </p:cNvSpPr>
          <p:nvPr/>
        </p:nvSpPr>
        <p:spPr bwMode="auto">
          <a:xfrm>
            <a:off x="5957888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7" name="Rectangle 113"/>
          <p:cNvSpPr>
            <a:spLocks noChangeArrowheads="1"/>
          </p:cNvSpPr>
          <p:nvPr/>
        </p:nvSpPr>
        <p:spPr bwMode="auto">
          <a:xfrm>
            <a:off x="56483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8" name="Rectangle 114"/>
          <p:cNvSpPr>
            <a:spLocks noChangeArrowheads="1"/>
          </p:cNvSpPr>
          <p:nvPr/>
        </p:nvSpPr>
        <p:spPr bwMode="auto">
          <a:xfrm>
            <a:off x="5648325" y="4303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9" name="Rectangle 115"/>
          <p:cNvSpPr>
            <a:spLocks noChangeArrowheads="1"/>
          </p:cNvSpPr>
          <p:nvPr/>
        </p:nvSpPr>
        <p:spPr bwMode="auto">
          <a:xfrm>
            <a:off x="5648325" y="4090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0" name="Rectangle 116"/>
          <p:cNvSpPr>
            <a:spLocks noChangeArrowheads="1"/>
          </p:cNvSpPr>
          <p:nvPr/>
        </p:nvSpPr>
        <p:spPr bwMode="auto">
          <a:xfrm>
            <a:off x="5648325" y="3878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1" name="Rectangle 117"/>
          <p:cNvSpPr>
            <a:spLocks noChangeArrowheads="1"/>
          </p:cNvSpPr>
          <p:nvPr/>
        </p:nvSpPr>
        <p:spPr bwMode="auto">
          <a:xfrm>
            <a:off x="5648325" y="3665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2" name="Rectangle 118"/>
          <p:cNvSpPr>
            <a:spLocks noChangeArrowheads="1"/>
          </p:cNvSpPr>
          <p:nvPr/>
        </p:nvSpPr>
        <p:spPr bwMode="auto">
          <a:xfrm>
            <a:off x="78200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3" name="Rectangle 119"/>
          <p:cNvSpPr>
            <a:spLocks noChangeArrowheads="1"/>
          </p:cNvSpPr>
          <p:nvPr/>
        </p:nvSpPr>
        <p:spPr bwMode="auto">
          <a:xfrm>
            <a:off x="7199313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4" name="Rectangle 120"/>
          <p:cNvSpPr>
            <a:spLocks noChangeArrowheads="1"/>
          </p:cNvSpPr>
          <p:nvPr/>
        </p:nvSpPr>
        <p:spPr bwMode="auto">
          <a:xfrm>
            <a:off x="6889750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5" name="Rectangle 121"/>
          <p:cNvSpPr>
            <a:spLocks noChangeArrowheads="1"/>
          </p:cNvSpPr>
          <p:nvPr/>
        </p:nvSpPr>
        <p:spPr bwMode="auto">
          <a:xfrm>
            <a:off x="6578600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6" name="Rectangle 122"/>
          <p:cNvSpPr>
            <a:spLocks noChangeArrowheads="1"/>
          </p:cNvSpPr>
          <p:nvPr/>
        </p:nvSpPr>
        <p:spPr bwMode="auto">
          <a:xfrm>
            <a:off x="6269038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7" name="Rectangle 123"/>
          <p:cNvSpPr>
            <a:spLocks noChangeArrowheads="1"/>
          </p:cNvSpPr>
          <p:nvPr/>
        </p:nvSpPr>
        <p:spPr bwMode="auto">
          <a:xfrm>
            <a:off x="5957888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8" name="Rectangle 124"/>
          <p:cNvSpPr>
            <a:spLocks noChangeArrowheads="1"/>
          </p:cNvSpPr>
          <p:nvPr/>
        </p:nvSpPr>
        <p:spPr bwMode="auto">
          <a:xfrm>
            <a:off x="56483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9" name="Line 125"/>
          <p:cNvSpPr>
            <a:spLocks noChangeShapeType="1"/>
          </p:cNvSpPr>
          <p:nvPr/>
        </p:nvSpPr>
        <p:spPr bwMode="auto">
          <a:xfrm>
            <a:off x="5648325" y="4090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30" name="Line 126"/>
          <p:cNvSpPr>
            <a:spLocks noChangeShapeType="1"/>
          </p:cNvSpPr>
          <p:nvPr/>
        </p:nvSpPr>
        <p:spPr bwMode="auto">
          <a:xfrm>
            <a:off x="5648325" y="3452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31" name="Text Box 127"/>
          <p:cNvSpPr txBox="1">
            <a:spLocks noChangeArrowheads="1"/>
          </p:cNvSpPr>
          <p:nvPr/>
        </p:nvSpPr>
        <p:spPr bwMode="auto">
          <a:xfrm>
            <a:off x="5397500" y="3506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1632" name="Text Box 128"/>
          <p:cNvSpPr txBox="1">
            <a:spLocks noChangeArrowheads="1"/>
          </p:cNvSpPr>
          <p:nvPr/>
        </p:nvSpPr>
        <p:spPr bwMode="auto">
          <a:xfrm>
            <a:off x="5343525" y="4357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1633" name="Text Box 129"/>
          <p:cNvSpPr txBox="1">
            <a:spLocks noChangeArrowheads="1"/>
          </p:cNvSpPr>
          <p:nvPr/>
        </p:nvSpPr>
        <p:spPr bwMode="auto">
          <a:xfrm>
            <a:off x="6086475" y="4073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1634" name="Text Box 130"/>
          <p:cNvSpPr txBox="1">
            <a:spLocks noChangeArrowheads="1"/>
          </p:cNvSpPr>
          <p:nvPr/>
        </p:nvSpPr>
        <p:spPr bwMode="auto">
          <a:xfrm>
            <a:off x="6669088" y="4073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1635" name="Text Box 131"/>
          <p:cNvSpPr txBox="1">
            <a:spLocks noChangeArrowheads="1"/>
          </p:cNvSpPr>
          <p:nvPr/>
        </p:nvSpPr>
        <p:spPr bwMode="auto">
          <a:xfrm>
            <a:off x="7285038" y="4073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1636" name="Text Box 132"/>
          <p:cNvSpPr txBox="1">
            <a:spLocks noChangeArrowheads="1"/>
          </p:cNvSpPr>
          <p:nvPr/>
        </p:nvSpPr>
        <p:spPr bwMode="auto">
          <a:xfrm>
            <a:off x="7916863" y="4071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637" name="Text Box 133"/>
          <p:cNvSpPr txBox="1">
            <a:spLocks noChangeArrowheads="1"/>
          </p:cNvSpPr>
          <p:nvPr/>
        </p:nvSpPr>
        <p:spPr bwMode="auto">
          <a:xfrm>
            <a:off x="5505450" y="3148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1638" name="Text Box 134"/>
          <p:cNvSpPr txBox="1">
            <a:spLocks noChangeArrowheads="1"/>
          </p:cNvSpPr>
          <p:nvPr/>
        </p:nvSpPr>
        <p:spPr bwMode="auto">
          <a:xfrm>
            <a:off x="8042275" y="3908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1639" name="Text Box 135"/>
          <p:cNvSpPr txBox="1">
            <a:spLocks noChangeArrowheads="1"/>
          </p:cNvSpPr>
          <p:nvPr/>
        </p:nvSpPr>
        <p:spPr bwMode="auto">
          <a:xfrm>
            <a:off x="7239000" y="3200400"/>
            <a:ext cx="1143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-sin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1640" name="Text Box 136"/>
          <p:cNvSpPr txBox="1">
            <a:spLocks noChangeArrowheads="1"/>
          </p:cNvSpPr>
          <p:nvPr/>
        </p:nvSpPr>
        <p:spPr bwMode="auto">
          <a:xfrm>
            <a:off x="5397500" y="3927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1641" name="Freeform 137"/>
          <p:cNvSpPr>
            <a:spLocks/>
          </p:cNvSpPr>
          <p:nvPr/>
        </p:nvSpPr>
        <p:spPr bwMode="auto">
          <a:xfrm flipH="1">
            <a:off x="5638800" y="3657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1642" name="Object 138"/>
          <p:cNvGraphicFramePr>
            <a:graphicFrameLocks noChangeAspect="1"/>
          </p:cNvGraphicFramePr>
          <p:nvPr/>
        </p:nvGraphicFramePr>
        <p:xfrm>
          <a:off x="323850" y="5638800"/>
          <a:ext cx="13350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Equation" r:id="rId9" imgW="736600" imgH="203200" progId="Equation.DSMT4">
                  <p:embed/>
                </p:oleObj>
              </mc:Choice>
              <mc:Fallback>
                <p:oleObj name="Equation" r:id="rId9" imgW="736600" imgH="203200" progId="Equation.DSMT4">
                  <p:embed/>
                  <p:pic>
                    <p:nvPicPr>
                      <p:cNvPr id="21642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638800"/>
                        <a:ext cx="13350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43" name="Line 139"/>
          <p:cNvSpPr>
            <a:spLocks noChangeShapeType="1"/>
          </p:cNvSpPr>
          <p:nvPr/>
        </p:nvSpPr>
        <p:spPr bwMode="auto">
          <a:xfrm>
            <a:off x="1752600" y="57912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44" name="Text Box 140"/>
          <p:cNvSpPr txBox="1">
            <a:spLocks noChangeArrowheads="1"/>
          </p:cNvSpPr>
          <p:nvPr/>
        </p:nvSpPr>
        <p:spPr bwMode="auto">
          <a:xfrm>
            <a:off x="2362200" y="5486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Reflection in the y axis</a:t>
            </a:r>
          </a:p>
        </p:txBody>
      </p:sp>
      <p:sp>
        <p:nvSpPr>
          <p:cNvPr id="21645" name="Rectangle 141"/>
          <p:cNvSpPr>
            <a:spLocks noChangeArrowheads="1"/>
          </p:cNvSpPr>
          <p:nvPr/>
        </p:nvSpPr>
        <p:spPr bwMode="auto">
          <a:xfrm>
            <a:off x="7510463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6" name="Rectangle 142"/>
          <p:cNvSpPr>
            <a:spLocks noChangeArrowheads="1"/>
          </p:cNvSpPr>
          <p:nvPr/>
        </p:nvSpPr>
        <p:spPr bwMode="auto">
          <a:xfrm>
            <a:off x="7510463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7" name="Rectangle 143"/>
          <p:cNvSpPr>
            <a:spLocks noChangeArrowheads="1"/>
          </p:cNvSpPr>
          <p:nvPr/>
        </p:nvSpPr>
        <p:spPr bwMode="auto">
          <a:xfrm>
            <a:off x="78200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8" name="Rectangle 144"/>
          <p:cNvSpPr>
            <a:spLocks noChangeArrowheads="1"/>
          </p:cNvSpPr>
          <p:nvPr/>
        </p:nvSpPr>
        <p:spPr bwMode="auto">
          <a:xfrm>
            <a:off x="7199313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9" name="Rectangle 145"/>
          <p:cNvSpPr>
            <a:spLocks noChangeArrowheads="1"/>
          </p:cNvSpPr>
          <p:nvPr/>
        </p:nvSpPr>
        <p:spPr bwMode="auto">
          <a:xfrm>
            <a:off x="6889750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0" name="Rectangle 146"/>
          <p:cNvSpPr>
            <a:spLocks noChangeArrowheads="1"/>
          </p:cNvSpPr>
          <p:nvPr/>
        </p:nvSpPr>
        <p:spPr bwMode="auto">
          <a:xfrm>
            <a:off x="6578600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1" name="Rectangle 147"/>
          <p:cNvSpPr>
            <a:spLocks noChangeArrowheads="1"/>
          </p:cNvSpPr>
          <p:nvPr/>
        </p:nvSpPr>
        <p:spPr bwMode="auto">
          <a:xfrm>
            <a:off x="6269038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2" name="Rectangle 148"/>
          <p:cNvSpPr>
            <a:spLocks noChangeArrowheads="1"/>
          </p:cNvSpPr>
          <p:nvPr/>
        </p:nvSpPr>
        <p:spPr bwMode="auto">
          <a:xfrm>
            <a:off x="5957888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3" name="Rectangle 149"/>
          <p:cNvSpPr>
            <a:spLocks noChangeArrowheads="1"/>
          </p:cNvSpPr>
          <p:nvPr/>
        </p:nvSpPr>
        <p:spPr bwMode="auto">
          <a:xfrm>
            <a:off x="56483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4" name="Rectangle 150"/>
          <p:cNvSpPr>
            <a:spLocks noChangeArrowheads="1"/>
          </p:cNvSpPr>
          <p:nvPr/>
        </p:nvSpPr>
        <p:spPr bwMode="auto">
          <a:xfrm>
            <a:off x="5648325" y="620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5" name="Rectangle 151"/>
          <p:cNvSpPr>
            <a:spLocks noChangeArrowheads="1"/>
          </p:cNvSpPr>
          <p:nvPr/>
        </p:nvSpPr>
        <p:spPr bwMode="auto">
          <a:xfrm>
            <a:off x="5648325" y="599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6" name="Rectangle 152"/>
          <p:cNvSpPr>
            <a:spLocks noChangeArrowheads="1"/>
          </p:cNvSpPr>
          <p:nvPr/>
        </p:nvSpPr>
        <p:spPr bwMode="auto">
          <a:xfrm>
            <a:off x="5648325" y="578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7" name="Rectangle 153"/>
          <p:cNvSpPr>
            <a:spLocks noChangeArrowheads="1"/>
          </p:cNvSpPr>
          <p:nvPr/>
        </p:nvSpPr>
        <p:spPr bwMode="auto">
          <a:xfrm>
            <a:off x="5648325" y="557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8" name="Rectangle 154"/>
          <p:cNvSpPr>
            <a:spLocks noChangeArrowheads="1"/>
          </p:cNvSpPr>
          <p:nvPr/>
        </p:nvSpPr>
        <p:spPr bwMode="auto">
          <a:xfrm>
            <a:off x="78200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9" name="Rectangle 155"/>
          <p:cNvSpPr>
            <a:spLocks noChangeArrowheads="1"/>
          </p:cNvSpPr>
          <p:nvPr/>
        </p:nvSpPr>
        <p:spPr bwMode="auto">
          <a:xfrm>
            <a:off x="7199313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0" name="Rectangle 156"/>
          <p:cNvSpPr>
            <a:spLocks noChangeArrowheads="1"/>
          </p:cNvSpPr>
          <p:nvPr/>
        </p:nvSpPr>
        <p:spPr bwMode="auto">
          <a:xfrm>
            <a:off x="6889750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1" name="Rectangle 157"/>
          <p:cNvSpPr>
            <a:spLocks noChangeArrowheads="1"/>
          </p:cNvSpPr>
          <p:nvPr/>
        </p:nvSpPr>
        <p:spPr bwMode="auto">
          <a:xfrm>
            <a:off x="6578600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2" name="Rectangle 158"/>
          <p:cNvSpPr>
            <a:spLocks noChangeArrowheads="1"/>
          </p:cNvSpPr>
          <p:nvPr/>
        </p:nvSpPr>
        <p:spPr bwMode="auto">
          <a:xfrm>
            <a:off x="6269038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3" name="Rectangle 159"/>
          <p:cNvSpPr>
            <a:spLocks noChangeArrowheads="1"/>
          </p:cNvSpPr>
          <p:nvPr/>
        </p:nvSpPr>
        <p:spPr bwMode="auto">
          <a:xfrm>
            <a:off x="5957888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4" name="Rectangle 160"/>
          <p:cNvSpPr>
            <a:spLocks noChangeArrowheads="1"/>
          </p:cNvSpPr>
          <p:nvPr/>
        </p:nvSpPr>
        <p:spPr bwMode="auto">
          <a:xfrm>
            <a:off x="56483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5" name="Line 161"/>
          <p:cNvSpPr>
            <a:spLocks noChangeShapeType="1"/>
          </p:cNvSpPr>
          <p:nvPr/>
        </p:nvSpPr>
        <p:spPr bwMode="auto">
          <a:xfrm>
            <a:off x="5648325" y="599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66" name="Line 162"/>
          <p:cNvSpPr>
            <a:spLocks noChangeShapeType="1"/>
          </p:cNvSpPr>
          <p:nvPr/>
        </p:nvSpPr>
        <p:spPr bwMode="auto">
          <a:xfrm>
            <a:off x="5648325" y="535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67" name="Text Box 163"/>
          <p:cNvSpPr txBox="1">
            <a:spLocks noChangeArrowheads="1"/>
          </p:cNvSpPr>
          <p:nvPr/>
        </p:nvSpPr>
        <p:spPr bwMode="auto">
          <a:xfrm>
            <a:off x="5397500" y="541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1668" name="Text Box 164"/>
          <p:cNvSpPr txBox="1">
            <a:spLocks noChangeArrowheads="1"/>
          </p:cNvSpPr>
          <p:nvPr/>
        </p:nvSpPr>
        <p:spPr bwMode="auto">
          <a:xfrm>
            <a:off x="5343525" y="626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1669" name="Text Box 165"/>
          <p:cNvSpPr txBox="1">
            <a:spLocks noChangeArrowheads="1"/>
          </p:cNvSpPr>
          <p:nvPr/>
        </p:nvSpPr>
        <p:spPr bwMode="auto">
          <a:xfrm>
            <a:off x="6086475" y="597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1670" name="Text Box 166"/>
          <p:cNvSpPr txBox="1">
            <a:spLocks noChangeArrowheads="1"/>
          </p:cNvSpPr>
          <p:nvPr/>
        </p:nvSpPr>
        <p:spPr bwMode="auto">
          <a:xfrm>
            <a:off x="6669088" y="597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1671" name="Text Box 167"/>
          <p:cNvSpPr txBox="1">
            <a:spLocks noChangeArrowheads="1"/>
          </p:cNvSpPr>
          <p:nvPr/>
        </p:nvSpPr>
        <p:spPr bwMode="auto">
          <a:xfrm>
            <a:off x="7285038" y="597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1672" name="Text Box 168"/>
          <p:cNvSpPr txBox="1">
            <a:spLocks noChangeArrowheads="1"/>
          </p:cNvSpPr>
          <p:nvPr/>
        </p:nvSpPr>
        <p:spPr bwMode="auto">
          <a:xfrm>
            <a:off x="7916863" y="597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673" name="Text Box 169"/>
          <p:cNvSpPr txBox="1">
            <a:spLocks noChangeArrowheads="1"/>
          </p:cNvSpPr>
          <p:nvPr/>
        </p:nvSpPr>
        <p:spPr bwMode="auto">
          <a:xfrm>
            <a:off x="5505450" y="505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1674" name="Text Box 170"/>
          <p:cNvSpPr txBox="1">
            <a:spLocks noChangeArrowheads="1"/>
          </p:cNvSpPr>
          <p:nvPr/>
        </p:nvSpPr>
        <p:spPr bwMode="auto">
          <a:xfrm>
            <a:off x="8042275" y="581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1675" name="Text Box 171"/>
          <p:cNvSpPr txBox="1">
            <a:spLocks noChangeArrowheads="1"/>
          </p:cNvSpPr>
          <p:nvPr/>
        </p:nvSpPr>
        <p:spPr bwMode="auto">
          <a:xfrm>
            <a:off x="7239000" y="5105400"/>
            <a:ext cx="1143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sin(-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5397500" y="583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1677" name="Freeform 173"/>
          <p:cNvSpPr>
            <a:spLocks/>
          </p:cNvSpPr>
          <p:nvPr/>
        </p:nvSpPr>
        <p:spPr bwMode="auto">
          <a:xfrm flipH="1">
            <a:off x="5638800" y="556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78" name="Text Box 174"/>
          <p:cNvSpPr txBox="1">
            <a:spLocks noChangeArrowheads="1"/>
          </p:cNvSpPr>
          <p:nvPr/>
        </p:nvSpPr>
        <p:spPr bwMode="auto">
          <a:xfrm>
            <a:off x="457200" y="4953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(all the y values will ‘swap sign’)</a:t>
            </a:r>
          </a:p>
        </p:txBody>
      </p:sp>
      <p:sp>
        <p:nvSpPr>
          <p:cNvPr id="21679" name="Text Box 175"/>
          <p:cNvSpPr txBox="1">
            <a:spLocks noChangeArrowheads="1"/>
          </p:cNvSpPr>
          <p:nvPr/>
        </p:nvSpPr>
        <p:spPr bwMode="auto">
          <a:xfrm>
            <a:off x="0" y="6172200"/>
            <a:ext cx="464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(You get the same y values for the reversed x value. -90 gives the result 90 would have)</a:t>
            </a: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6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1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1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1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21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1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1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2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2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2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2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21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2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4" grpId="0" animBg="1"/>
      <p:bldP spid="21606" grpId="0"/>
      <p:bldP spid="21609" grpId="0"/>
      <p:bldP spid="21610" grpId="0"/>
      <p:bldP spid="21611" grpId="0"/>
      <p:bldP spid="21612" grpId="0"/>
      <p:bldP spid="21613" grpId="0"/>
      <p:bldP spid="21614" grpId="0"/>
      <p:bldP spid="21615" grpId="0"/>
      <p:bldP spid="21616" grpId="0"/>
      <p:bldP spid="21617" grpId="0"/>
      <p:bldP spid="21618" grpId="0"/>
      <p:bldP spid="21619" grpId="0"/>
      <p:bldP spid="21620" grpId="0"/>
      <p:bldP spid="21621" grpId="0"/>
      <p:bldP spid="21622" grpId="0"/>
      <p:bldP spid="21623" grpId="0"/>
      <p:bldP spid="21624" grpId="0"/>
      <p:bldP spid="21625" grpId="0"/>
      <p:bldP spid="21626" grpId="0"/>
      <p:bldP spid="21627" grpId="0"/>
      <p:bldP spid="21628" grpId="0"/>
      <p:bldP spid="21629" grpId="0" animBg="1"/>
      <p:bldP spid="21630" grpId="0" animBg="1"/>
      <p:bldP spid="21631" grpId="0"/>
      <p:bldP spid="21632" grpId="0"/>
      <p:bldP spid="21633" grpId="0"/>
      <p:bldP spid="21634" grpId="0"/>
      <p:bldP spid="21635" grpId="0"/>
      <p:bldP spid="21636" grpId="0"/>
      <p:bldP spid="21637" grpId="0"/>
      <p:bldP spid="21638" grpId="0"/>
      <p:bldP spid="21639" grpId="0" animBg="1"/>
      <p:bldP spid="21640" grpId="0"/>
      <p:bldP spid="21641" grpId="0" animBg="1"/>
      <p:bldP spid="21643" grpId="0" animBg="1"/>
      <p:bldP spid="21644" grpId="0"/>
      <p:bldP spid="21645" grpId="0"/>
      <p:bldP spid="21646" grpId="0"/>
      <p:bldP spid="21647" grpId="0"/>
      <p:bldP spid="21648" grpId="0"/>
      <p:bldP spid="21649" grpId="0"/>
      <p:bldP spid="21650" grpId="0"/>
      <p:bldP spid="21651" grpId="0"/>
      <p:bldP spid="21652" grpId="0"/>
      <p:bldP spid="21653" grpId="0"/>
      <p:bldP spid="21654" grpId="0"/>
      <p:bldP spid="21655" grpId="0"/>
      <p:bldP spid="21656" grpId="0"/>
      <p:bldP spid="21657" grpId="0"/>
      <p:bldP spid="21658" grpId="0"/>
      <p:bldP spid="21659" grpId="0"/>
      <p:bldP spid="21660" grpId="0"/>
      <p:bldP spid="21661" grpId="0"/>
      <p:bldP spid="21662" grpId="0"/>
      <p:bldP spid="21663" grpId="0"/>
      <p:bldP spid="21664" grpId="0"/>
      <p:bldP spid="21665" grpId="0" animBg="1"/>
      <p:bldP spid="21666" grpId="0" animBg="1"/>
      <p:bldP spid="21667" grpId="0"/>
      <p:bldP spid="21668" grpId="0"/>
      <p:bldP spid="21669" grpId="0"/>
      <p:bldP spid="21670" grpId="0"/>
      <p:bldP spid="21671" grpId="0"/>
      <p:bldP spid="21672" grpId="0"/>
      <p:bldP spid="21673" grpId="0"/>
      <p:bldP spid="21674" grpId="0"/>
      <p:bldP spid="21675" grpId="0" animBg="1"/>
      <p:bldP spid="21676" grpId="0"/>
      <p:bldP spid="21677" grpId="0" animBg="1"/>
      <p:bldP spid="21678" grpId="0"/>
      <p:bldP spid="2167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97" name="Group 121"/>
          <p:cNvGrpSpPr>
            <a:grpSpLocks/>
          </p:cNvGrpSpPr>
          <p:nvPr/>
        </p:nvGrpSpPr>
        <p:grpSpPr bwMode="auto">
          <a:xfrm>
            <a:off x="3810000" y="5562600"/>
            <a:ext cx="4768850" cy="1093788"/>
            <a:chOff x="2857" y="2190"/>
            <a:chExt cx="3004" cy="689"/>
          </a:xfrm>
        </p:grpSpPr>
        <p:sp>
          <p:nvSpPr>
            <p:cNvPr id="22648" name="Freeform 122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49" name="Arc 123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2531" name="Rectangle 124"/>
          <p:cNvSpPr>
            <a:spLocks noChangeArrowheads="1"/>
          </p:cNvSpPr>
          <p:nvPr/>
        </p:nvSpPr>
        <p:spPr bwMode="auto">
          <a:xfrm>
            <a:off x="3657600" y="53340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4693" name="Group 117"/>
          <p:cNvGrpSpPr>
            <a:grpSpLocks/>
          </p:cNvGrpSpPr>
          <p:nvPr/>
        </p:nvGrpSpPr>
        <p:grpSpPr bwMode="auto">
          <a:xfrm flipV="1">
            <a:off x="3810000" y="3429000"/>
            <a:ext cx="4768850" cy="1093788"/>
            <a:chOff x="2857" y="2190"/>
            <a:chExt cx="3004" cy="689"/>
          </a:xfrm>
        </p:grpSpPr>
        <p:sp>
          <p:nvSpPr>
            <p:cNvPr id="22646" name="Freeform 118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47" name="Arc 119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2533" name="Rectangle 120"/>
          <p:cNvSpPr>
            <a:spLocks noChangeArrowheads="1"/>
          </p:cNvSpPr>
          <p:nvPr/>
        </p:nvSpPr>
        <p:spPr bwMode="auto">
          <a:xfrm>
            <a:off x="3657600" y="34290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2534" name="Group 113"/>
          <p:cNvGrpSpPr>
            <a:grpSpLocks/>
          </p:cNvGrpSpPr>
          <p:nvPr/>
        </p:nvGrpSpPr>
        <p:grpSpPr bwMode="auto">
          <a:xfrm>
            <a:off x="3810000" y="1752600"/>
            <a:ext cx="4768850" cy="1093788"/>
            <a:chOff x="2857" y="2190"/>
            <a:chExt cx="3004" cy="689"/>
          </a:xfrm>
        </p:grpSpPr>
        <p:sp>
          <p:nvSpPr>
            <p:cNvPr id="22644" name="Freeform 114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45" name="Arc 115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2535" name="Rectangle 116"/>
          <p:cNvSpPr>
            <a:spLocks noChangeArrowheads="1"/>
          </p:cNvSpPr>
          <p:nvPr/>
        </p:nvSpPr>
        <p:spPr bwMode="auto">
          <a:xfrm>
            <a:off x="3657600" y="15240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Transformation type 1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This stretches the graph vertically by a factor ‘a’.</a:t>
            </a:r>
            <a:endParaRPr lang="en-GB" altLang="en-US" sz="1600" b="1" u="sng">
              <a:latin typeface="Comic Sans MS" pitchFamily="66" charset="0"/>
            </a:endParaRPr>
          </a:p>
        </p:txBody>
      </p:sp>
      <p:graphicFrame>
        <p:nvGraphicFramePr>
          <p:cNvPr id="22539" name="Object 5"/>
          <p:cNvGraphicFramePr>
            <a:graphicFrameLocks noChangeAspect="1"/>
          </p:cNvGraphicFramePr>
          <p:nvPr/>
        </p:nvGraphicFramePr>
        <p:xfrm>
          <a:off x="358775" y="3200400"/>
          <a:ext cx="1082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" name="Equation" r:id="rId3" imgW="596641" imgH="203112" progId="Equation.DSMT4">
                  <p:embed/>
                </p:oleObj>
              </mc:Choice>
              <mc:Fallback>
                <p:oleObj name="Equation" r:id="rId3" imgW="596641" imgH="203112" progId="Equation.DSMT4">
                  <p:embed/>
                  <p:pic>
                    <p:nvPicPr>
                      <p:cNvPr id="2253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3200400"/>
                        <a:ext cx="10826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6"/>
          <p:cNvGraphicFramePr>
            <a:graphicFrameLocks noChangeAspect="1"/>
          </p:cNvGraphicFramePr>
          <p:nvPr/>
        </p:nvGraphicFramePr>
        <p:xfrm>
          <a:off x="2035175" y="3200400"/>
          <a:ext cx="12652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" name="Equation" r:id="rId5" imgW="698197" imgH="203112" progId="Equation.DSMT4">
                  <p:embed/>
                </p:oleObj>
              </mc:Choice>
              <mc:Fallback>
                <p:oleObj name="Equation" r:id="rId5" imgW="698197" imgH="203112" progId="Equation.DSMT4">
                  <p:embed/>
                  <p:pic>
                    <p:nvPicPr>
                      <p:cNvPr id="2254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3200400"/>
                        <a:ext cx="12652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Line 7"/>
          <p:cNvSpPr>
            <a:spLocks noChangeShapeType="1"/>
          </p:cNvSpPr>
          <p:nvPr/>
        </p:nvSpPr>
        <p:spPr bwMode="auto">
          <a:xfrm>
            <a:off x="1524000" y="3352800"/>
            <a:ext cx="457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81000" y="4495800"/>
          <a:ext cx="12668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Equation" r:id="rId7" imgW="698197" imgH="203112" progId="Equation.DSMT4">
                  <p:embed/>
                </p:oleObj>
              </mc:Choice>
              <mc:Fallback>
                <p:oleObj name="Equation" r:id="rId7" imgW="698197" imgH="203112" progId="Equation.DSMT4">
                  <p:embed/>
                  <p:pic>
                    <p:nvPicPr>
                      <p:cNvPr id="245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12668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9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4" name="Rectangle 10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5" name="Rectangle 11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6" name="Rectangle 12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7" name="Rectangle 14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8" name="Rectangle 15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9" name="Rectangle 16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0" name="Rectangle 17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1" name="Rectangle 18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2" name="Rectangle 19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3" name="Rectangle 20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4" name="Rectangle 21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5" name="Rectangle 22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6" name="Rectangle 23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7" name="Rectangle 24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8" name="Rectangle 25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9" name="Rectangle 26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60" name="Rectangle 27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61" name="Rectangle 28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62" name="Line 29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3" name="Line 30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4" name="Text Box 31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2565" name="Text Box 32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566" name="Text Box 33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2567" name="Text Box 34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2568" name="Text Box 35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2569" name="Text Box 36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2570" name="Text Box 37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571" name="Text Box 38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572" name="Text Box 39"/>
          <p:cNvSpPr txBox="1">
            <a:spLocks noChangeArrowheads="1"/>
          </p:cNvSpPr>
          <p:nvPr/>
        </p:nvSpPr>
        <p:spPr bwMode="auto">
          <a:xfrm>
            <a:off x="7239000" y="1295400"/>
            <a:ext cx="1066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2573" name="Text Box 40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1752600" y="464820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9" name="Text Box 43"/>
          <p:cNvSpPr txBox="1">
            <a:spLocks noChangeArrowheads="1"/>
          </p:cNvSpPr>
          <p:nvPr/>
        </p:nvSpPr>
        <p:spPr bwMode="auto">
          <a:xfrm>
            <a:off x="2362200" y="4343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  <a:latin typeface="Comic Sans MS" pitchFamily="66" charset="0"/>
              </a:rPr>
              <a:t>Reflection in the x axis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7510463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7510463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2" name="Rectangle 46"/>
          <p:cNvSpPr>
            <a:spLocks noChangeArrowheads="1"/>
          </p:cNvSpPr>
          <p:nvPr/>
        </p:nvSpPr>
        <p:spPr bwMode="auto">
          <a:xfrm>
            <a:off x="78200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7199313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6889750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6578600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6269038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5957888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56483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5648325" y="4303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5648325" y="4090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5648325" y="3878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5648325" y="3665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78200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4" name="Rectangle 58"/>
          <p:cNvSpPr>
            <a:spLocks noChangeArrowheads="1"/>
          </p:cNvSpPr>
          <p:nvPr/>
        </p:nvSpPr>
        <p:spPr bwMode="auto">
          <a:xfrm>
            <a:off x="7199313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6889750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6578600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6269038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8" name="Rectangle 62"/>
          <p:cNvSpPr>
            <a:spLocks noChangeArrowheads="1"/>
          </p:cNvSpPr>
          <p:nvPr/>
        </p:nvSpPr>
        <p:spPr bwMode="auto">
          <a:xfrm>
            <a:off x="5957888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9" name="Rectangle 63"/>
          <p:cNvSpPr>
            <a:spLocks noChangeArrowheads="1"/>
          </p:cNvSpPr>
          <p:nvPr/>
        </p:nvSpPr>
        <p:spPr bwMode="auto">
          <a:xfrm>
            <a:off x="56483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40" name="Line 64"/>
          <p:cNvSpPr>
            <a:spLocks noChangeShapeType="1"/>
          </p:cNvSpPr>
          <p:nvPr/>
        </p:nvSpPr>
        <p:spPr bwMode="auto">
          <a:xfrm>
            <a:off x="5648325" y="4090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41" name="Line 65"/>
          <p:cNvSpPr>
            <a:spLocks noChangeShapeType="1"/>
          </p:cNvSpPr>
          <p:nvPr/>
        </p:nvSpPr>
        <p:spPr bwMode="auto">
          <a:xfrm>
            <a:off x="5648325" y="3452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5397500" y="3506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4643" name="Text Box 67"/>
          <p:cNvSpPr txBox="1">
            <a:spLocks noChangeArrowheads="1"/>
          </p:cNvSpPr>
          <p:nvPr/>
        </p:nvSpPr>
        <p:spPr bwMode="auto">
          <a:xfrm>
            <a:off x="5343525" y="4357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6086475" y="4073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4645" name="Text Box 69"/>
          <p:cNvSpPr txBox="1">
            <a:spLocks noChangeArrowheads="1"/>
          </p:cNvSpPr>
          <p:nvPr/>
        </p:nvSpPr>
        <p:spPr bwMode="auto">
          <a:xfrm>
            <a:off x="6669088" y="4073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4646" name="Text Box 70"/>
          <p:cNvSpPr txBox="1">
            <a:spLocks noChangeArrowheads="1"/>
          </p:cNvSpPr>
          <p:nvPr/>
        </p:nvSpPr>
        <p:spPr bwMode="auto">
          <a:xfrm>
            <a:off x="7285038" y="4073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4647" name="Text Box 71"/>
          <p:cNvSpPr txBox="1">
            <a:spLocks noChangeArrowheads="1"/>
          </p:cNvSpPr>
          <p:nvPr/>
        </p:nvSpPr>
        <p:spPr bwMode="auto">
          <a:xfrm>
            <a:off x="7916863" y="4071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5505450" y="3148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8042275" y="3908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4650" name="Text Box 74"/>
          <p:cNvSpPr txBox="1">
            <a:spLocks noChangeArrowheads="1"/>
          </p:cNvSpPr>
          <p:nvPr/>
        </p:nvSpPr>
        <p:spPr bwMode="auto">
          <a:xfrm>
            <a:off x="7239000" y="3200400"/>
            <a:ext cx="1143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-cos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4651" name="Text Box 75"/>
          <p:cNvSpPr txBox="1">
            <a:spLocks noChangeArrowheads="1"/>
          </p:cNvSpPr>
          <p:nvPr/>
        </p:nvSpPr>
        <p:spPr bwMode="auto">
          <a:xfrm>
            <a:off x="5397500" y="3927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graphicFrame>
        <p:nvGraphicFramePr>
          <p:cNvPr id="24653" name="Object 77"/>
          <p:cNvGraphicFramePr>
            <a:graphicFrameLocks noChangeAspect="1"/>
          </p:cNvGraphicFramePr>
          <p:nvPr/>
        </p:nvGraphicFramePr>
        <p:xfrm>
          <a:off x="304800" y="5638800"/>
          <a:ext cx="14049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Equation" r:id="rId9" imgW="774364" imgH="203112" progId="Equation.DSMT4">
                  <p:embed/>
                </p:oleObj>
              </mc:Choice>
              <mc:Fallback>
                <p:oleObj name="Equation" r:id="rId9" imgW="774364" imgH="203112" progId="Equation.DSMT4">
                  <p:embed/>
                  <p:pic>
                    <p:nvPicPr>
                      <p:cNvPr id="24653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38800"/>
                        <a:ext cx="14049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54" name="Line 78"/>
          <p:cNvSpPr>
            <a:spLocks noChangeShapeType="1"/>
          </p:cNvSpPr>
          <p:nvPr/>
        </p:nvSpPr>
        <p:spPr bwMode="auto">
          <a:xfrm>
            <a:off x="1752600" y="579120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56" name="Rectangle 80"/>
          <p:cNvSpPr>
            <a:spLocks noChangeArrowheads="1"/>
          </p:cNvSpPr>
          <p:nvPr/>
        </p:nvSpPr>
        <p:spPr bwMode="auto">
          <a:xfrm>
            <a:off x="7510463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57" name="Rectangle 81"/>
          <p:cNvSpPr>
            <a:spLocks noChangeArrowheads="1"/>
          </p:cNvSpPr>
          <p:nvPr/>
        </p:nvSpPr>
        <p:spPr bwMode="auto">
          <a:xfrm>
            <a:off x="7510463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58" name="Rectangle 82"/>
          <p:cNvSpPr>
            <a:spLocks noChangeArrowheads="1"/>
          </p:cNvSpPr>
          <p:nvPr/>
        </p:nvSpPr>
        <p:spPr bwMode="auto">
          <a:xfrm>
            <a:off x="78200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59" name="Rectangle 83"/>
          <p:cNvSpPr>
            <a:spLocks noChangeArrowheads="1"/>
          </p:cNvSpPr>
          <p:nvPr/>
        </p:nvSpPr>
        <p:spPr bwMode="auto">
          <a:xfrm>
            <a:off x="7199313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0" name="Rectangle 84"/>
          <p:cNvSpPr>
            <a:spLocks noChangeArrowheads="1"/>
          </p:cNvSpPr>
          <p:nvPr/>
        </p:nvSpPr>
        <p:spPr bwMode="auto">
          <a:xfrm>
            <a:off x="6889750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1" name="Rectangle 85"/>
          <p:cNvSpPr>
            <a:spLocks noChangeArrowheads="1"/>
          </p:cNvSpPr>
          <p:nvPr/>
        </p:nvSpPr>
        <p:spPr bwMode="auto">
          <a:xfrm>
            <a:off x="6578600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2" name="Rectangle 86"/>
          <p:cNvSpPr>
            <a:spLocks noChangeArrowheads="1"/>
          </p:cNvSpPr>
          <p:nvPr/>
        </p:nvSpPr>
        <p:spPr bwMode="auto">
          <a:xfrm>
            <a:off x="6269038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3" name="Rectangle 87"/>
          <p:cNvSpPr>
            <a:spLocks noChangeArrowheads="1"/>
          </p:cNvSpPr>
          <p:nvPr/>
        </p:nvSpPr>
        <p:spPr bwMode="auto">
          <a:xfrm>
            <a:off x="5957888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4" name="Rectangle 88"/>
          <p:cNvSpPr>
            <a:spLocks noChangeArrowheads="1"/>
          </p:cNvSpPr>
          <p:nvPr/>
        </p:nvSpPr>
        <p:spPr bwMode="auto">
          <a:xfrm>
            <a:off x="56483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5" name="Rectangle 89"/>
          <p:cNvSpPr>
            <a:spLocks noChangeArrowheads="1"/>
          </p:cNvSpPr>
          <p:nvPr/>
        </p:nvSpPr>
        <p:spPr bwMode="auto">
          <a:xfrm>
            <a:off x="5648325" y="620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6" name="Rectangle 90"/>
          <p:cNvSpPr>
            <a:spLocks noChangeArrowheads="1"/>
          </p:cNvSpPr>
          <p:nvPr/>
        </p:nvSpPr>
        <p:spPr bwMode="auto">
          <a:xfrm>
            <a:off x="5648325" y="599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7" name="Rectangle 91"/>
          <p:cNvSpPr>
            <a:spLocks noChangeArrowheads="1"/>
          </p:cNvSpPr>
          <p:nvPr/>
        </p:nvSpPr>
        <p:spPr bwMode="auto">
          <a:xfrm>
            <a:off x="5648325" y="578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8" name="Rectangle 92"/>
          <p:cNvSpPr>
            <a:spLocks noChangeArrowheads="1"/>
          </p:cNvSpPr>
          <p:nvPr/>
        </p:nvSpPr>
        <p:spPr bwMode="auto">
          <a:xfrm>
            <a:off x="5648325" y="557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9" name="Rectangle 93"/>
          <p:cNvSpPr>
            <a:spLocks noChangeArrowheads="1"/>
          </p:cNvSpPr>
          <p:nvPr/>
        </p:nvSpPr>
        <p:spPr bwMode="auto">
          <a:xfrm>
            <a:off x="78200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0" name="Rectangle 94"/>
          <p:cNvSpPr>
            <a:spLocks noChangeArrowheads="1"/>
          </p:cNvSpPr>
          <p:nvPr/>
        </p:nvSpPr>
        <p:spPr bwMode="auto">
          <a:xfrm>
            <a:off x="7199313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1" name="Rectangle 95"/>
          <p:cNvSpPr>
            <a:spLocks noChangeArrowheads="1"/>
          </p:cNvSpPr>
          <p:nvPr/>
        </p:nvSpPr>
        <p:spPr bwMode="auto">
          <a:xfrm>
            <a:off x="6889750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2" name="Rectangle 96"/>
          <p:cNvSpPr>
            <a:spLocks noChangeArrowheads="1"/>
          </p:cNvSpPr>
          <p:nvPr/>
        </p:nvSpPr>
        <p:spPr bwMode="auto">
          <a:xfrm>
            <a:off x="6578600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3" name="Rectangle 97"/>
          <p:cNvSpPr>
            <a:spLocks noChangeArrowheads="1"/>
          </p:cNvSpPr>
          <p:nvPr/>
        </p:nvSpPr>
        <p:spPr bwMode="auto">
          <a:xfrm>
            <a:off x="6269038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4" name="Rectangle 98"/>
          <p:cNvSpPr>
            <a:spLocks noChangeArrowheads="1"/>
          </p:cNvSpPr>
          <p:nvPr/>
        </p:nvSpPr>
        <p:spPr bwMode="auto">
          <a:xfrm>
            <a:off x="5957888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5" name="Rectangle 99"/>
          <p:cNvSpPr>
            <a:spLocks noChangeArrowheads="1"/>
          </p:cNvSpPr>
          <p:nvPr/>
        </p:nvSpPr>
        <p:spPr bwMode="auto">
          <a:xfrm>
            <a:off x="56483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6" name="Line 100"/>
          <p:cNvSpPr>
            <a:spLocks noChangeShapeType="1"/>
          </p:cNvSpPr>
          <p:nvPr/>
        </p:nvSpPr>
        <p:spPr bwMode="auto">
          <a:xfrm>
            <a:off x="5648325" y="599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77" name="Line 101"/>
          <p:cNvSpPr>
            <a:spLocks noChangeShapeType="1"/>
          </p:cNvSpPr>
          <p:nvPr/>
        </p:nvSpPr>
        <p:spPr bwMode="auto">
          <a:xfrm>
            <a:off x="5648325" y="535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78" name="Text Box 102"/>
          <p:cNvSpPr txBox="1">
            <a:spLocks noChangeArrowheads="1"/>
          </p:cNvSpPr>
          <p:nvPr/>
        </p:nvSpPr>
        <p:spPr bwMode="auto">
          <a:xfrm>
            <a:off x="5397500" y="541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4679" name="Text Box 103"/>
          <p:cNvSpPr txBox="1">
            <a:spLocks noChangeArrowheads="1"/>
          </p:cNvSpPr>
          <p:nvPr/>
        </p:nvSpPr>
        <p:spPr bwMode="auto">
          <a:xfrm>
            <a:off x="5343525" y="626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4680" name="Text Box 104"/>
          <p:cNvSpPr txBox="1">
            <a:spLocks noChangeArrowheads="1"/>
          </p:cNvSpPr>
          <p:nvPr/>
        </p:nvSpPr>
        <p:spPr bwMode="auto">
          <a:xfrm>
            <a:off x="6086475" y="597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4681" name="Text Box 105"/>
          <p:cNvSpPr txBox="1">
            <a:spLocks noChangeArrowheads="1"/>
          </p:cNvSpPr>
          <p:nvPr/>
        </p:nvSpPr>
        <p:spPr bwMode="auto">
          <a:xfrm>
            <a:off x="6669088" y="597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4682" name="Text Box 106"/>
          <p:cNvSpPr txBox="1">
            <a:spLocks noChangeArrowheads="1"/>
          </p:cNvSpPr>
          <p:nvPr/>
        </p:nvSpPr>
        <p:spPr bwMode="auto">
          <a:xfrm>
            <a:off x="7285038" y="597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4683" name="Text Box 107"/>
          <p:cNvSpPr txBox="1">
            <a:spLocks noChangeArrowheads="1"/>
          </p:cNvSpPr>
          <p:nvPr/>
        </p:nvSpPr>
        <p:spPr bwMode="auto">
          <a:xfrm>
            <a:off x="7916863" y="597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4684" name="Text Box 108"/>
          <p:cNvSpPr txBox="1">
            <a:spLocks noChangeArrowheads="1"/>
          </p:cNvSpPr>
          <p:nvPr/>
        </p:nvSpPr>
        <p:spPr bwMode="auto">
          <a:xfrm>
            <a:off x="5505450" y="505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4685" name="Text Box 109"/>
          <p:cNvSpPr txBox="1">
            <a:spLocks noChangeArrowheads="1"/>
          </p:cNvSpPr>
          <p:nvPr/>
        </p:nvSpPr>
        <p:spPr bwMode="auto">
          <a:xfrm>
            <a:off x="8042275" y="581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4686" name="Text Box 110"/>
          <p:cNvSpPr txBox="1">
            <a:spLocks noChangeArrowheads="1"/>
          </p:cNvSpPr>
          <p:nvPr/>
        </p:nvSpPr>
        <p:spPr bwMode="auto">
          <a:xfrm>
            <a:off x="7239000" y="5105400"/>
            <a:ext cx="1371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cos(-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4687" name="Text Box 111"/>
          <p:cNvSpPr txBox="1">
            <a:spLocks noChangeArrowheads="1"/>
          </p:cNvSpPr>
          <p:nvPr/>
        </p:nvSpPr>
        <p:spPr bwMode="auto">
          <a:xfrm>
            <a:off x="5397500" y="583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2362200" y="5486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  <a:latin typeface="Comic Sans MS" pitchFamily="66" charset="0"/>
              </a:rPr>
              <a:t>Reflection in the y axis</a:t>
            </a: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2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3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4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2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2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2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2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2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2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2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8" grpId="0" animBg="1"/>
      <p:bldP spid="24619" grpId="0"/>
      <p:bldP spid="24620" grpId="0"/>
      <p:bldP spid="24621" grpId="0"/>
      <p:bldP spid="24622" grpId="0"/>
      <p:bldP spid="24623" grpId="0"/>
      <p:bldP spid="24624" grpId="0"/>
      <p:bldP spid="24625" grpId="0"/>
      <p:bldP spid="24626" grpId="0"/>
      <p:bldP spid="24627" grpId="0"/>
      <p:bldP spid="24628" grpId="0"/>
      <p:bldP spid="24629" grpId="0"/>
      <p:bldP spid="24630" grpId="0"/>
      <p:bldP spid="24631" grpId="0"/>
      <p:bldP spid="24632" grpId="0"/>
      <p:bldP spid="24633" grpId="0"/>
      <p:bldP spid="24634" grpId="0"/>
      <p:bldP spid="24635" grpId="0"/>
      <p:bldP spid="24636" grpId="0"/>
      <p:bldP spid="24637" grpId="0"/>
      <p:bldP spid="24638" grpId="0"/>
      <p:bldP spid="24639" grpId="0"/>
      <p:bldP spid="24640" grpId="0" animBg="1"/>
      <p:bldP spid="24641" grpId="0" animBg="1"/>
      <p:bldP spid="24642" grpId="0"/>
      <p:bldP spid="24643" grpId="0"/>
      <p:bldP spid="24644" grpId="0"/>
      <p:bldP spid="24645" grpId="0"/>
      <p:bldP spid="24646" grpId="0"/>
      <p:bldP spid="24647" grpId="0"/>
      <p:bldP spid="24648" grpId="0"/>
      <p:bldP spid="24649" grpId="0"/>
      <p:bldP spid="24650" grpId="0" animBg="1"/>
      <p:bldP spid="24651" grpId="0"/>
      <p:bldP spid="24654" grpId="0" animBg="1"/>
      <p:bldP spid="24656" grpId="0"/>
      <p:bldP spid="24657" grpId="0"/>
      <p:bldP spid="24658" grpId="0"/>
      <p:bldP spid="24659" grpId="0"/>
      <p:bldP spid="24660" grpId="0"/>
      <p:bldP spid="24661" grpId="0"/>
      <p:bldP spid="24662" grpId="0"/>
      <p:bldP spid="24663" grpId="0"/>
      <p:bldP spid="24664" grpId="0"/>
      <p:bldP spid="24665" grpId="0"/>
      <p:bldP spid="24666" grpId="0"/>
      <p:bldP spid="24667" grpId="0"/>
      <p:bldP spid="24668" grpId="0"/>
      <p:bldP spid="24669" grpId="0"/>
      <p:bldP spid="24670" grpId="0"/>
      <p:bldP spid="24671" grpId="0"/>
      <p:bldP spid="24672" grpId="0"/>
      <p:bldP spid="24673" grpId="0"/>
      <p:bldP spid="24674" grpId="0"/>
      <p:bldP spid="24675" grpId="0"/>
      <p:bldP spid="24676" grpId="0" animBg="1"/>
      <p:bldP spid="24677" grpId="0" animBg="1"/>
      <p:bldP spid="24678" grpId="0"/>
      <p:bldP spid="24679" grpId="0"/>
      <p:bldP spid="24680" grpId="0"/>
      <p:bldP spid="24681" grpId="0"/>
      <p:bldP spid="24682" grpId="0"/>
      <p:bldP spid="24683" grpId="0"/>
      <p:bldP spid="24684" grpId="0"/>
      <p:bldP spid="24685" grpId="0"/>
      <p:bldP spid="24686" grpId="0" animBg="1"/>
      <p:bldP spid="24687" grpId="0"/>
      <p:bldP spid="246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9A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Transformation type 2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This shifts the graph vertically ‘a’ units.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It is important to note that the ‘a’ is added on AFTER doing ‘sin</a:t>
            </a:r>
            <a:r>
              <a:rPr lang="el-GR" altLang="en-US" sz="16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’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“Adding an amount onto sin</a:t>
            </a:r>
            <a:r>
              <a:rPr lang="el-GR" altLang="en-US" sz="16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is a vertical shift”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767360"/>
              </p:ext>
            </p:extLst>
          </p:nvPr>
        </p:nvGraphicFramePr>
        <p:xfrm>
          <a:off x="371475" y="2876550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2876550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799434"/>
              </p:ext>
            </p:extLst>
          </p:nvPr>
        </p:nvGraphicFramePr>
        <p:xfrm>
          <a:off x="2124075" y="2876550"/>
          <a:ext cx="14271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" name="Equation" r:id="rId5" imgW="787058" imgH="203112" progId="Equation.DSMT4">
                  <p:embed/>
                </p:oleObj>
              </mc:Choice>
              <mc:Fallback>
                <p:oleObj name="Equation" r:id="rId5" imgW="787058" imgH="203112" progId="Equation.DSMT4">
                  <p:embed/>
                  <p:pic>
                    <p:nvPicPr>
                      <p:cNvPr id="225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876550"/>
                        <a:ext cx="14271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514475" y="302895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2569" name="Freeform 41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605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308426"/>
              </p:ext>
            </p:extLst>
          </p:nvPr>
        </p:nvGraphicFramePr>
        <p:xfrm>
          <a:off x="369888" y="4181475"/>
          <a:ext cx="1382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4" name="Equation" r:id="rId7" imgW="761669" imgH="203112" progId="Equation.DSMT4">
                  <p:embed/>
                </p:oleObj>
              </mc:Choice>
              <mc:Fallback>
                <p:oleObj name="Equation" r:id="rId7" imgW="761669" imgH="203112" progId="Equation.DSMT4">
                  <p:embed/>
                  <p:pic>
                    <p:nvPicPr>
                      <p:cNvPr id="22605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181475"/>
                        <a:ext cx="13827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06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456051"/>
              </p:ext>
            </p:extLst>
          </p:nvPr>
        </p:nvGraphicFramePr>
        <p:xfrm>
          <a:off x="381000" y="4943475"/>
          <a:ext cx="15668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5" name="Equation" r:id="rId9" imgW="863225" imgH="203112" progId="Equation.DSMT4">
                  <p:embed/>
                </p:oleObj>
              </mc:Choice>
              <mc:Fallback>
                <p:oleObj name="Equation" r:id="rId9" imgW="863225" imgH="203112" progId="Equation.DSMT4">
                  <p:embed/>
                  <p:pic>
                    <p:nvPicPr>
                      <p:cNvPr id="22606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43475"/>
                        <a:ext cx="15668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1905000" y="433387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8" name="Line 80"/>
          <p:cNvSpPr>
            <a:spLocks noChangeShapeType="1"/>
          </p:cNvSpPr>
          <p:nvPr/>
        </p:nvSpPr>
        <p:spPr bwMode="auto">
          <a:xfrm>
            <a:off x="1981200" y="509587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9" name="Text Box 81"/>
          <p:cNvSpPr txBox="1">
            <a:spLocks noChangeArrowheads="1"/>
          </p:cNvSpPr>
          <p:nvPr/>
        </p:nvSpPr>
        <p:spPr bwMode="auto">
          <a:xfrm>
            <a:off x="2286000" y="4105275"/>
            <a:ext cx="2286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y values all increase by 1</a:t>
            </a:r>
          </a:p>
        </p:txBody>
      </p:sp>
      <p:sp>
        <p:nvSpPr>
          <p:cNvPr id="22610" name="Text Box 82"/>
          <p:cNvSpPr txBox="1">
            <a:spLocks noChangeArrowheads="1"/>
          </p:cNvSpPr>
          <p:nvPr/>
        </p:nvSpPr>
        <p:spPr bwMode="auto">
          <a:xfrm>
            <a:off x="2362200" y="4867275"/>
            <a:ext cx="2286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y values all decrease by 2</a:t>
            </a:r>
          </a:p>
        </p:txBody>
      </p:sp>
      <p:sp>
        <p:nvSpPr>
          <p:cNvPr id="22611" name="Rectangle 83"/>
          <p:cNvSpPr>
            <a:spLocks noChangeArrowheads="1"/>
          </p:cNvSpPr>
          <p:nvPr/>
        </p:nvSpPr>
        <p:spPr bwMode="auto">
          <a:xfrm>
            <a:off x="7510463" y="43640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7510463" y="33004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3" name="Rectangle 85"/>
          <p:cNvSpPr>
            <a:spLocks noChangeArrowheads="1"/>
          </p:cNvSpPr>
          <p:nvPr/>
        </p:nvSpPr>
        <p:spPr bwMode="auto">
          <a:xfrm>
            <a:off x="7820025" y="4364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7199313" y="4364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5" name="Rectangle 87"/>
          <p:cNvSpPr>
            <a:spLocks noChangeArrowheads="1"/>
          </p:cNvSpPr>
          <p:nvPr/>
        </p:nvSpPr>
        <p:spPr bwMode="auto">
          <a:xfrm>
            <a:off x="6889750" y="4364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6578600" y="4364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7" name="Rectangle 89"/>
          <p:cNvSpPr>
            <a:spLocks noChangeArrowheads="1"/>
          </p:cNvSpPr>
          <p:nvPr/>
        </p:nvSpPr>
        <p:spPr bwMode="auto">
          <a:xfrm>
            <a:off x="6269038" y="43640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8" name="Rectangle 90"/>
          <p:cNvSpPr>
            <a:spLocks noChangeArrowheads="1"/>
          </p:cNvSpPr>
          <p:nvPr/>
        </p:nvSpPr>
        <p:spPr bwMode="auto">
          <a:xfrm>
            <a:off x="5957888" y="4364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9" name="Rectangle 91"/>
          <p:cNvSpPr>
            <a:spLocks noChangeArrowheads="1"/>
          </p:cNvSpPr>
          <p:nvPr/>
        </p:nvSpPr>
        <p:spPr bwMode="auto">
          <a:xfrm>
            <a:off x="5648325" y="4364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0" name="Rectangle 92"/>
          <p:cNvSpPr>
            <a:spLocks noChangeArrowheads="1"/>
          </p:cNvSpPr>
          <p:nvPr/>
        </p:nvSpPr>
        <p:spPr bwMode="auto">
          <a:xfrm>
            <a:off x="5648325" y="41513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1" name="Rectangle 93"/>
          <p:cNvSpPr>
            <a:spLocks noChangeArrowheads="1"/>
          </p:cNvSpPr>
          <p:nvPr/>
        </p:nvSpPr>
        <p:spPr bwMode="auto">
          <a:xfrm>
            <a:off x="5648325" y="39385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2" name="Rectangle 94"/>
          <p:cNvSpPr>
            <a:spLocks noChangeArrowheads="1"/>
          </p:cNvSpPr>
          <p:nvPr/>
        </p:nvSpPr>
        <p:spPr bwMode="auto">
          <a:xfrm>
            <a:off x="5648325" y="37258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3" name="Rectangle 95"/>
          <p:cNvSpPr>
            <a:spLocks noChangeArrowheads="1"/>
          </p:cNvSpPr>
          <p:nvPr/>
        </p:nvSpPr>
        <p:spPr bwMode="auto">
          <a:xfrm>
            <a:off x="5648325" y="35131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4" name="Rectangle 96"/>
          <p:cNvSpPr>
            <a:spLocks noChangeArrowheads="1"/>
          </p:cNvSpPr>
          <p:nvPr/>
        </p:nvSpPr>
        <p:spPr bwMode="auto">
          <a:xfrm>
            <a:off x="7820025" y="3300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5" name="Rectangle 97"/>
          <p:cNvSpPr>
            <a:spLocks noChangeArrowheads="1"/>
          </p:cNvSpPr>
          <p:nvPr/>
        </p:nvSpPr>
        <p:spPr bwMode="auto">
          <a:xfrm>
            <a:off x="7199313" y="3300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6" name="Rectangle 98"/>
          <p:cNvSpPr>
            <a:spLocks noChangeArrowheads="1"/>
          </p:cNvSpPr>
          <p:nvPr/>
        </p:nvSpPr>
        <p:spPr bwMode="auto">
          <a:xfrm>
            <a:off x="6889750" y="3300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7" name="Rectangle 99"/>
          <p:cNvSpPr>
            <a:spLocks noChangeArrowheads="1"/>
          </p:cNvSpPr>
          <p:nvPr/>
        </p:nvSpPr>
        <p:spPr bwMode="auto">
          <a:xfrm>
            <a:off x="6578600" y="3300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8" name="Rectangle 100"/>
          <p:cNvSpPr>
            <a:spLocks noChangeArrowheads="1"/>
          </p:cNvSpPr>
          <p:nvPr/>
        </p:nvSpPr>
        <p:spPr bwMode="auto">
          <a:xfrm>
            <a:off x="6269038" y="33004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9" name="Rectangle 101"/>
          <p:cNvSpPr>
            <a:spLocks noChangeArrowheads="1"/>
          </p:cNvSpPr>
          <p:nvPr/>
        </p:nvSpPr>
        <p:spPr bwMode="auto">
          <a:xfrm>
            <a:off x="5957888" y="3300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30" name="Rectangle 102"/>
          <p:cNvSpPr>
            <a:spLocks noChangeArrowheads="1"/>
          </p:cNvSpPr>
          <p:nvPr/>
        </p:nvSpPr>
        <p:spPr bwMode="auto">
          <a:xfrm>
            <a:off x="5648325" y="3300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31" name="Line 103"/>
          <p:cNvSpPr>
            <a:spLocks noChangeShapeType="1"/>
          </p:cNvSpPr>
          <p:nvPr/>
        </p:nvSpPr>
        <p:spPr bwMode="auto">
          <a:xfrm>
            <a:off x="5648325" y="39385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32" name="Line 104"/>
          <p:cNvSpPr>
            <a:spLocks noChangeShapeType="1"/>
          </p:cNvSpPr>
          <p:nvPr/>
        </p:nvSpPr>
        <p:spPr bwMode="auto">
          <a:xfrm>
            <a:off x="5648325" y="33004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33" name="Text Box 105"/>
          <p:cNvSpPr txBox="1">
            <a:spLocks noChangeArrowheads="1"/>
          </p:cNvSpPr>
          <p:nvPr/>
        </p:nvSpPr>
        <p:spPr bwMode="auto">
          <a:xfrm>
            <a:off x="5397500" y="33543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2634" name="Text Box 106"/>
          <p:cNvSpPr txBox="1">
            <a:spLocks noChangeArrowheads="1"/>
          </p:cNvSpPr>
          <p:nvPr/>
        </p:nvSpPr>
        <p:spPr bwMode="auto">
          <a:xfrm>
            <a:off x="5343525" y="42052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635" name="Text Box 107"/>
          <p:cNvSpPr txBox="1">
            <a:spLocks noChangeArrowheads="1"/>
          </p:cNvSpPr>
          <p:nvPr/>
        </p:nvSpPr>
        <p:spPr bwMode="auto">
          <a:xfrm>
            <a:off x="6086475" y="39211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2636" name="Text Box 108"/>
          <p:cNvSpPr txBox="1">
            <a:spLocks noChangeArrowheads="1"/>
          </p:cNvSpPr>
          <p:nvPr/>
        </p:nvSpPr>
        <p:spPr bwMode="auto">
          <a:xfrm>
            <a:off x="6669088" y="39211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2637" name="Text Box 109"/>
          <p:cNvSpPr txBox="1">
            <a:spLocks noChangeArrowheads="1"/>
          </p:cNvSpPr>
          <p:nvPr/>
        </p:nvSpPr>
        <p:spPr bwMode="auto">
          <a:xfrm>
            <a:off x="7285038" y="39211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2638" name="Text Box 110"/>
          <p:cNvSpPr txBox="1">
            <a:spLocks noChangeArrowheads="1"/>
          </p:cNvSpPr>
          <p:nvPr/>
        </p:nvSpPr>
        <p:spPr bwMode="auto">
          <a:xfrm>
            <a:off x="7916863" y="39195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2639" name="Text Box 111"/>
          <p:cNvSpPr txBox="1">
            <a:spLocks noChangeArrowheads="1"/>
          </p:cNvSpPr>
          <p:nvPr/>
        </p:nvSpPr>
        <p:spPr bwMode="auto">
          <a:xfrm>
            <a:off x="5505450" y="29956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640" name="Text Box 112"/>
          <p:cNvSpPr txBox="1">
            <a:spLocks noChangeArrowheads="1"/>
          </p:cNvSpPr>
          <p:nvPr/>
        </p:nvSpPr>
        <p:spPr bwMode="auto">
          <a:xfrm>
            <a:off x="8042275" y="37560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641" name="Text Box 113"/>
          <p:cNvSpPr txBox="1">
            <a:spLocks noChangeArrowheads="1"/>
          </p:cNvSpPr>
          <p:nvPr/>
        </p:nvSpPr>
        <p:spPr bwMode="auto">
          <a:xfrm>
            <a:off x="7239000" y="3048000"/>
            <a:ext cx="12192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+ 1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2642" name="Text Box 114"/>
          <p:cNvSpPr txBox="1">
            <a:spLocks noChangeArrowheads="1"/>
          </p:cNvSpPr>
          <p:nvPr/>
        </p:nvSpPr>
        <p:spPr bwMode="auto">
          <a:xfrm>
            <a:off x="5397500" y="37750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2643" name="Freeform 115"/>
          <p:cNvSpPr>
            <a:spLocks/>
          </p:cNvSpPr>
          <p:nvPr/>
        </p:nvSpPr>
        <p:spPr bwMode="auto">
          <a:xfrm>
            <a:off x="5638800" y="3074988"/>
            <a:ext cx="2484438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44" name="Rectangle 116"/>
          <p:cNvSpPr>
            <a:spLocks noChangeArrowheads="1"/>
          </p:cNvSpPr>
          <p:nvPr/>
        </p:nvSpPr>
        <p:spPr bwMode="auto">
          <a:xfrm>
            <a:off x="7510463" y="61166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5" name="Rectangle 117"/>
          <p:cNvSpPr>
            <a:spLocks noChangeArrowheads="1"/>
          </p:cNvSpPr>
          <p:nvPr/>
        </p:nvSpPr>
        <p:spPr bwMode="auto">
          <a:xfrm>
            <a:off x="7510463" y="50530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6" name="Rectangle 118"/>
          <p:cNvSpPr>
            <a:spLocks noChangeArrowheads="1"/>
          </p:cNvSpPr>
          <p:nvPr/>
        </p:nvSpPr>
        <p:spPr bwMode="auto">
          <a:xfrm>
            <a:off x="7820025" y="61166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7" name="Rectangle 119"/>
          <p:cNvSpPr>
            <a:spLocks noChangeArrowheads="1"/>
          </p:cNvSpPr>
          <p:nvPr/>
        </p:nvSpPr>
        <p:spPr bwMode="auto">
          <a:xfrm>
            <a:off x="7199313" y="61166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8" name="Rectangle 120"/>
          <p:cNvSpPr>
            <a:spLocks noChangeArrowheads="1"/>
          </p:cNvSpPr>
          <p:nvPr/>
        </p:nvSpPr>
        <p:spPr bwMode="auto">
          <a:xfrm>
            <a:off x="6889750" y="61166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9" name="Rectangle 121"/>
          <p:cNvSpPr>
            <a:spLocks noChangeArrowheads="1"/>
          </p:cNvSpPr>
          <p:nvPr/>
        </p:nvSpPr>
        <p:spPr bwMode="auto">
          <a:xfrm>
            <a:off x="6578600" y="61166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0" name="Rectangle 122"/>
          <p:cNvSpPr>
            <a:spLocks noChangeArrowheads="1"/>
          </p:cNvSpPr>
          <p:nvPr/>
        </p:nvSpPr>
        <p:spPr bwMode="auto">
          <a:xfrm>
            <a:off x="6269038" y="61166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1" name="Rectangle 123"/>
          <p:cNvSpPr>
            <a:spLocks noChangeArrowheads="1"/>
          </p:cNvSpPr>
          <p:nvPr/>
        </p:nvSpPr>
        <p:spPr bwMode="auto">
          <a:xfrm>
            <a:off x="5943600" y="6096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2" name="Rectangle 124"/>
          <p:cNvSpPr>
            <a:spLocks noChangeArrowheads="1"/>
          </p:cNvSpPr>
          <p:nvPr/>
        </p:nvSpPr>
        <p:spPr bwMode="auto">
          <a:xfrm>
            <a:off x="5648325" y="61166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3" name="Rectangle 125"/>
          <p:cNvSpPr>
            <a:spLocks noChangeArrowheads="1"/>
          </p:cNvSpPr>
          <p:nvPr/>
        </p:nvSpPr>
        <p:spPr bwMode="auto">
          <a:xfrm>
            <a:off x="5648325" y="59039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4" name="Rectangle 126"/>
          <p:cNvSpPr>
            <a:spLocks noChangeArrowheads="1"/>
          </p:cNvSpPr>
          <p:nvPr/>
        </p:nvSpPr>
        <p:spPr bwMode="auto">
          <a:xfrm>
            <a:off x="5648325" y="56911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5" name="Rectangle 127"/>
          <p:cNvSpPr>
            <a:spLocks noChangeArrowheads="1"/>
          </p:cNvSpPr>
          <p:nvPr/>
        </p:nvSpPr>
        <p:spPr bwMode="auto">
          <a:xfrm>
            <a:off x="5648325" y="54784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6" name="Rectangle 128"/>
          <p:cNvSpPr>
            <a:spLocks noChangeArrowheads="1"/>
          </p:cNvSpPr>
          <p:nvPr/>
        </p:nvSpPr>
        <p:spPr bwMode="auto">
          <a:xfrm>
            <a:off x="5648325" y="52657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7" name="Rectangle 129"/>
          <p:cNvSpPr>
            <a:spLocks noChangeArrowheads="1"/>
          </p:cNvSpPr>
          <p:nvPr/>
        </p:nvSpPr>
        <p:spPr bwMode="auto">
          <a:xfrm>
            <a:off x="7820025" y="50530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8" name="Rectangle 130"/>
          <p:cNvSpPr>
            <a:spLocks noChangeArrowheads="1"/>
          </p:cNvSpPr>
          <p:nvPr/>
        </p:nvSpPr>
        <p:spPr bwMode="auto">
          <a:xfrm>
            <a:off x="7199313" y="50530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9" name="Rectangle 131"/>
          <p:cNvSpPr>
            <a:spLocks noChangeArrowheads="1"/>
          </p:cNvSpPr>
          <p:nvPr/>
        </p:nvSpPr>
        <p:spPr bwMode="auto">
          <a:xfrm>
            <a:off x="6889750" y="50530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0" name="Rectangle 132"/>
          <p:cNvSpPr>
            <a:spLocks noChangeArrowheads="1"/>
          </p:cNvSpPr>
          <p:nvPr/>
        </p:nvSpPr>
        <p:spPr bwMode="auto">
          <a:xfrm>
            <a:off x="6578600" y="50530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1" name="Rectangle 133"/>
          <p:cNvSpPr>
            <a:spLocks noChangeArrowheads="1"/>
          </p:cNvSpPr>
          <p:nvPr/>
        </p:nvSpPr>
        <p:spPr bwMode="auto">
          <a:xfrm>
            <a:off x="6269038" y="50530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2" name="Rectangle 134"/>
          <p:cNvSpPr>
            <a:spLocks noChangeArrowheads="1"/>
          </p:cNvSpPr>
          <p:nvPr/>
        </p:nvSpPr>
        <p:spPr bwMode="auto">
          <a:xfrm>
            <a:off x="5957888" y="50530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3" name="Rectangle 135"/>
          <p:cNvSpPr>
            <a:spLocks noChangeArrowheads="1"/>
          </p:cNvSpPr>
          <p:nvPr/>
        </p:nvSpPr>
        <p:spPr bwMode="auto">
          <a:xfrm>
            <a:off x="5648325" y="50530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5" name="Line 137"/>
          <p:cNvSpPr>
            <a:spLocks noChangeShapeType="1"/>
          </p:cNvSpPr>
          <p:nvPr/>
        </p:nvSpPr>
        <p:spPr bwMode="auto">
          <a:xfrm>
            <a:off x="5638800" y="5105400"/>
            <a:ext cx="0" cy="12001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66" name="Text Box 138"/>
          <p:cNvSpPr txBox="1">
            <a:spLocks noChangeArrowheads="1"/>
          </p:cNvSpPr>
          <p:nvPr/>
        </p:nvSpPr>
        <p:spPr bwMode="auto">
          <a:xfrm>
            <a:off x="5334000" y="5181600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667" name="Text Box 139"/>
          <p:cNvSpPr txBox="1">
            <a:spLocks noChangeArrowheads="1"/>
          </p:cNvSpPr>
          <p:nvPr/>
        </p:nvSpPr>
        <p:spPr bwMode="auto">
          <a:xfrm>
            <a:off x="5334000" y="5943600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-3</a:t>
            </a:r>
          </a:p>
        </p:txBody>
      </p:sp>
      <p:sp>
        <p:nvSpPr>
          <p:cNvPr id="22672" name="Text Box 144"/>
          <p:cNvSpPr txBox="1">
            <a:spLocks noChangeArrowheads="1"/>
          </p:cNvSpPr>
          <p:nvPr/>
        </p:nvSpPr>
        <p:spPr bwMode="auto">
          <a:xfrm>
            <a:off x="5486400" y="4724400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673" name="Text Box 145"/>
          <p:cNvSpPr txBox="1">
            <a:spLocks noChangeArrowheads="1"/>
          </p:cNvSpPr>
          <p:nvPr/>
        </p:nvSpPr>
        <p:spPr bwMode="auto">
          <a:xfrm>
            <a:off x="8077200" y="5486400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674" name="Text Box 146"/>
          <p:cNvSpPr txBox="1">
            <a:spLocks noChangeArrowheads="1"/>
          </p:cNvSpPr>
          <p:nvPr/>
        </p:nvSpPr>
        <p:spPr bwMode="auto">
          <a:xfrm>
            <a:off x="7239000" y="4800600"/>
            <a:ext cx="1371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-2 +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2675" name="Text Box 147"/>
          <p:cNvSpPr txBox="1">
            <a:spLocks noChangeArrowheads="1"/>
          </p:cNvSpPr>
          <p:nvPr/>
        </p:nvSpPr>
        <p:spPr bwMode="auto">
          <a:xfrm>
            <a:off x="5334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-2</a:t>
            </a:r>
          </a:p>
        </p:txBody>
      </p:sp>
      <p:sp>
        <p:nvSpPr>
          <p:cNvPr id="22676" name="Freeform 148"/>
          <p:cNvSpPr>
            <a:spLocks/>
          </p:cNvSpPr>
          <p:nvPr/>
        </p:nvSpPr>
        <p:spPr bwMode="auto">
          <a:xfrm>
            <a:off x="5638800" y="52578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1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1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2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2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2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2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2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22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2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2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2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2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2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2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2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2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2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2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2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2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2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2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2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2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2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2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2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2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22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2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2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22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2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2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 nodeType="clickPar">
                      <p:stCondLst>
                        <p:cond delay="indefinite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2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 nodeType="clickPar">
                      <p:stCondLst>
                        <p:cond delay="indefinite"/>
                      </p:stCondLst>
                      <p:childTnLst>
                        <p:par>
                          <p:cTn id="3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2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 nodeType="clickPar">
                      <p:stCondLst>
                        <p:cond delay="indefinite"/>
                      </p:stCondLst>
                      <p:childTnLst>
                        <p:par>
                          <p:cTn id="3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7" grpId="0"/>
      <p:bldP spid="22538" grpId="0"/>
      <p:bldP spid="22539" grpId="0"/>
      <p:bldP spid="22540" grpId="0"/>
      <p:bldP spid="22541" grpId="0"/>
      <p:bldP spid="22542" grpId="0"/>
      <p:bldP spid="22543" grpId="0"/>
      <p:bldP spid="22544" grpId="0"/>
      <p:bldP spid="22545" grpId="0"/>
      <p:bldP spid="22546" grpId="0"/>
      <p:bldP spid="22547" grpId="0"/>
      <p:bldP spid="22548" grpId="0"/>
      <p:bldP spid="22549" grpId="0"/>
      <p:bldP spid="22550" grpId="0"/>
      <p:bldP spid="22551" grpId="0"/>
      <p:bldP spid="22552" grpId="0"/>
      <p:bldP spid="22553" grpId="0"/>
      <p:bldP spid="22554" grpId="0"/>
      <p:bldP spid="22555" grpId="0"/>
      <p:bldP spid="22556" grpId="0"/>
      <p:bldP spid="22557" grpId="0" animBg="1"/>
      <p:bldP spid="22558" grpId="0" animBg="1"/>
      <p:bldP spid="22559" grpId="0"/>
      <p:bldP spid="22560" grpId="0"/>
      <p:bldP spid="22561" grpId="0"/>
      <p:bldP spid="22562" grpId="0"/>
      <p:bldP spid="22563" grpId="0"/>
      <p:bldP spid="22564" grpId="0"/>
      <p:bldP spid="22565" grpId="0"/>
      <p:bldP spid="22566" grpId="0"/>
      <p:bldP spid="22567" grpId="0" animBg="1"/>
      <p:bldP spid="22568" grpId="0"/>
      <p:bldP spid="22569" grpId="0" animBg="1"/>
      <p:bldP spid="22607" grpId="0" animBg="1"/>
      <p:bldP spid="22608" grpId="0" animBg="1"/>
      <p:bldP spid="22609" grpId="0"/>
      <p:bldP spid="22610" grpId="0"/>
      <p:bldP spid="22611" grpId="0"/>
      <p:bldP spid="22612" grpId="0"/>
      <p:bldP spid="22613" grpId="0"/>
      <p:bldP spid="22614" grpId="0"/>
      <p:bldP spid="22615" grpId="0"/>
      <p:bldP spid="22616" grpId="0"/>
      <p:bldP spid="22617" grpId="0"/>
      <p:bldP spid="22618" grpId="0"/>
      <p:bldP spid="22619" grpId="0"/>
      <p:bldP spid="22620" grpId="0"/>
      <p:bldP spid="22621" grpId="0"/>
      <p:bldP spid="22622" grpId="0"/>
      <p:bldP spid="22623" grpId="0"/>
      <p:bldP spid="22624" grpId="0"/>
      <p:bldP spid="22625" grpId="0"/>
      <p:bldP spid="22626" grpId="0"/>
      <p:bldP spid="22627" grpId="0"/>
      <p:bldP spid="22628" grpId="0"/>
      <p:bldP spid="22629" grpId="0"/>
      <p:bldP spid="22630" grpId="0"/>
      <p:bldP spid="22631" grpId="0" animBg="1"/>
      <p:bldP spid="22632" grpId="0" animBg="1"/>
      <p:bldP spid="22633" grpId="0"/>
      <p:bldP spid="22634" grpId="0"/>
      <p:bldP spid="22635" grpId="0"/>
      <p:bldP spid="22636" grpId="0"/>
      <p:bldP spid="22637" grpId="0"/>
      <p:bldP spid="22638" grpId="0"/>
      <p:bldP spid="22639" grpId="0"/>
      <p:bldP spid="22640" grpId="0"/>
      <p:bldP spid="22641" grpId="0" animBg="1"/>
      <p:bldP spid="22642" grpId="0"/>
      <p:bldP spid="22643" grpId="0" animBg="1"/>
      <p:bldP spid="22644" grpId="0"/>
      <p:bldP spid="22645" grpId="0"/>
      <p:bldP spid="22646" grpId="0"/>
      <p:bldP spid="22647" grpId="0"/>
      <p:bldP spid="22648" grpId="0"/>
      <p:bldP spid="22649" grpId="0"/>
      <p:bldP spid="22650" grpId="0"/>
      <p:bldP spid="22651" grpId="0"/>
      <p:bldP spid="22652" grpId="0"/>
      <p:bldP spid="22653" grpId="0"/>
      <p:bldP spid="22654" grpId="0"/>
      <p:bldP spid="22655" grpId="0"/>
      <p:bldP spid="22656" grpId="0"/>
      <p:bldP spid="22657" grpId="0"/>
      <p:bldP spid="22658" grpId="0"/>
      <p:bldP spid="22659" grpId="0"/>
      <p:bldP spid="22660" grpId="0"/>
      <p:bldP spid="22661" grpId="0"/>
      <p:bldP spid="22662" grpId="0"/>
      <p:bldP spid="22663" grpId="0"/>
      <p:bldP spid="22665" grpId="0" animBg="1"/>
      <p:bldP spid="22666" grpId="0"/>
      <p:bldP spid="22667" grpId="0"/>
      <p:bldP spid="22672" grpId="0"/>
      <p:bldP spid="22673" grpId="0"/>
      <p:bldP spid="22674" grpId="0" animBg="1"/>
      <p:bldP spid="22675" grpId="0"/>
      <p:bldP spid="2267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38" name="Group 186"/>
          <p:cNvGrpSpPr>
            <a:grpSpLocks/>
          </p:cNvGrpSpPr>
          <p:nvPr/>
        </p:nvGrpSpPr>
        <p:grpSpPr bwMode="auto">
          <a:xfrm>
            <a:off x="3810000" y="3581400"/>
            <a:ext cx="4768850" cy="1093788"/>
            <a:chOff x="2857" y="2190"/>
            <a:chExt cx="3004" cy="689"/>
          </a:xfrm>
        </p:grpSpPr>
        <p:sp>
          <p:nvSpPr>
            <p:cNvPr id="24676" name="Freeform 184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77" name="Arc 185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4579" name="Rectangle 183"/>
          <p:cNvSpPr>
            <a:spLocks noChangeArrowheads="1"/>
          </p:cNvSpPr>
          <p:nvPr/>
        </p:nvSpPr>
        <p:spPr bwMode="auto">
          <a:xfrm>
            <a:off x="3657600" y="33528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4365625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</a:t>
            </a:r>
          </a:p>
          <a:p>
            <a:pPr eaLnBrk="1" hangingPunct="1">
              <a:buFontTx/>
              <a:buNone/>
            </a:pPr>
            <a:r>
              <a:rPr lang="en-GB" altLang="en-US" sz="1600" b="1" dirty="0">
                <a:latin typeface="Comic Sans MS" pitchFamily="66" charset="0"/>
              </a:rPr>
              <a:t>   </a:t>
            </a:r>
            <a:r>
              <a:rPr lang="en-GB" altLang="en-US" sz="1600" b="1" u="sng" dirty="0">
                <a:latin typeface="Comic Sans MS" pitchFamily="66" charset="0"/>
              </a:rPr>
              <a:t>transformations of graphs, and sketch them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Transformation type 3</a:t>
            </a:r>
          </a:p>
          <a:p>
            <a:pPr eaLnBrk="1" hangingPunct="1">
              <a:buFontTx/>
              <a:buNone/>
            </a:pPr>
            <a:endParaRPr lang="en-GB" altLang="en-US" sz="16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This shifts the graph horizontally ‘-a’ units.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NOTE: The ‘a’ is added to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before we work out the sine value…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“Adding/Subtracting an amount from the bracket is a horizontal shift”	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819416"/>
              </p:ext>
            </p:extLst>
          </p:nvPr>
        </p:nvGraphicFramePr>
        <p:xfrm>
          <a:off x="352425" y="2562225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2562225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005005"/>
              </p:ext>
            </p:extLst>
          </p:nvPr>
        </p:nvGraphicFramePr>
        <p:xfrm>
          <a:off x="2028825" y="2562225"/>
          <a:ext cx="15890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" name="Equation" r:id="rId5" imgW="876300" imgH="203200" progId="Equation.DSMT4">
                  <p:embed/>
                </p:oleObj>
              </mc:Choice>
              <mc:Fallback>
                <p:oleObj name="Equation" r:id="rId5" imgW="876300" imgH="203200" progId="Equation.DSMT4">
                  <p:embed/>
                  <p:pic>
                    <p:nvPicPr>
                      <p:cNvPr id="235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2562225"/>
                        <a:ext cx="15890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495425" y="271462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4" name="Rectangle 16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5" name="Rectangle 17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6" name="Rectangle 18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7" name="Rectangle 19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8" name="Rectangle 20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9" name="Rectangle 21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0" name="Rectangle 22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1" name="Rectangle 23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2" name="Rectangle 24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3" name="Rectangle 25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4" name="Rectangle 26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5" name="Rectangle 27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6" name="Line 28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7" name="Line 29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8" name="Text Box 30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4609" name="Text Box 31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4610" name="Text Box 32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4611" name="Text Box 33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4612" name="Text Box 34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4613" name="Text Box 35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4614" name="Text Box 36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4615" name="Text Box 37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4616" name="Text Box 38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4617" name="Text Box 39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618" name="Freeform 40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3660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838352"/>
              </p:ext>
            </p:extLst>
          </p:nvPr>
        </p:nvGraphicFramePr>
        <p:xfrm>
          <a:off x="333375" y="3990975"/>
          <a:ext cx="17049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" name="Equation" r:id="rId7" imgW="939392" imgH="203112" progId="Equation.DSMT4">
                  <p:embed/>
                </p:oleObj>
              </mc:Choice>
              <mc:Fallback>
                <p:oleObj name="Equation" r:id="rId7" imgW="939392" imgH="203112" progId="Equation.DSMT4">
                  <p:embed/>
                  <p:pic>
                    <p:nvPicPr>
                      <p:cNvPr id="2366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3990975"/>
                        <a:ext cx="17049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61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673353"/>
              </p:ext>
            </p:extLst>
          </p:nvPr>
        </p:nvGraphicFramePr>
        <p:xfrm>
          <a:off x="333375" y="4676775"/>
          <a:ext cx="17049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" name="Equation" r:id="rId9" imgW="939392" imgH="203112" progId="Equation.DSMT4">
                  <p:embed/>
                </p:oleObj>
              </mc:Choice>
              <mc:Fallback>
                <p:oleObj name="Equation" r:id="rId9" imgW="939392" imgH="203112" progId="Equation.DSMT4">
                  <p:embed/>
                  <p:pic>
                    <p:nvPicPr>
                      <p:cNvPr id="23661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4676775"/>
                        <a:ext cx="17049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63" name="Rectangle 111"/>
          <p:cNvSpPr>
            <a:spLocks noChangeArrowheads="1"/>
          </p:cNvSpPr>
          <p:nvPr/>
        </p:nvSpPr>
        <p:spPr bwMode="auto">
          <a:xfrm>
            <a:off x="7510463" y="33766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69" name="Rectangle 117"/>
          <p:cNvSpPr>
            <a:spLocks noChangeArrowheads="1"/>
          </p:cNvSpPr>
          <p:nvPr/>
        </p:nvSpPr>
        <p:spPr bwMode="auto">
          <a:xfrm>
            <a:off x="5957888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0" name="Rectangle 118"/>
          <p:cNvSpPr>
            <a:spLocks noChangeArrowheads="1"/>
          </p:cNvSpPr>
          <p:nvPr/>
        </p:nvSpPr>
        <p:spPr bwMode="auto">
          <a:xfrm>
            <a:off x="5648325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1" name="Rectangle 119"/>
          <p:cNvSpPr>
            <a:spLocks noChangeArrowheads="1"/>
          </p:cNvSpPr>
          <p:nvPr/>
        </p:nvSpPr>
        <p:spPr bwMode="auto">
          <a:xfrm>
            <a:off x="5648325" y="4227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2" name="Rectangle 120"/>
          <p:cNvSpPr>
            <a:spLocks noChangeArrowheads="1"/>
          </p:cNvSpPr>
          <p:nvPr/>
        </p:nvSpPr>
        <p:spPr bwMode="auto">
          <a:xfrm>
            <a:off x="5648325" y="40147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3" name="Rectangle 121"/>
          <p:cNvSpPr>
            <a:spLocks noChangeArrowheads="1"/>
          </p:cNvSpPr>
          <p:nvPr/>
        </p:nvSpPr>
        <p:spPr bwMode="auto">
          <a:xfrm>
            <a:off x="5648325" y="38020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4" name="Rectangle 122"/>
          <p:cNvSpPr>
            <a:spLocks noChangeArrowheads="1"/>
          </p:cNvSpPr>
          <p:nvPr/>
        </p:nvSpPr>
        <p:spPr bwMode="auto">
          <a:xfrm>
            <a:off x="5638800" y="35814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5" name="Rectangle 123"/>
          <p:cNvSpPr>
            <a:spLocks noChangeArrowheads="1"/>
          </p:cNvSpPr>
          <p:nvPr/>
        </p:nvSpPr>
        <p:spPr bwMode="auto">
          <a:xfrm>
            <a:off x="7820025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82" name="Line 130"/>
          <p:cNvSpPr>
            <a:spLocks noChangeShapeType="1"/>
          </p:cNvSpPr>
          <p:nvPr/>
        </p:nvSpPr>
        <p:spPr bwMode="auto">
          <a:xfrm>
            <a:off x="5648325" y="40147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83" name="Line 131"/>
          <p:cNvSpPr>
            <a:spLocks noChangeShapeType="1"/>
          </p:cNvSpPr>
          <p:nvPr/>
        </p:nvSpPr>
        <p:spPr bwMode="auto">
          <a:xfrm>
            <a:off x="5648325" y="33766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84" name="Text Box 132"/>
          <p:cNvSpPr txBox="1">
            <a:spLocks noChangeArrowheads="1"/>
          </p:cNvSpPr>
          <p:nvPr/>
        </p:nvSpPr>
        <p:spPr bwMode="auto">
          <a:xfrm>
            <a:off x="5397500" y="34305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3685" name="Text Box 133"/>
          <p:cNvSpPr txBox="1">
            <a:spLocks noChangeArrowheads="1"/>
          </p:cNvSpPr>
          <p:nvPr/>
        </p:nvSpPr>
        <p:spPr bwMode="auto">
          <a:xfrm>
            <a:off x="5343525" y="42814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3686" name="Text Box 134"/>
          <p:cNvSpPr txBox="1">
            <a:spLocks noChangeArrowheads="1"/>
          </p:cNvSpPr>
          <p:nvPr/>
        </p:nvSpPr>
        <p:spPr bwMode="auto">
          <a:xfrm>
            <a:off x="6086475" y="39973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3687" name="Text Box 135"/>
          <p:cNvSpPr txBox="1">
            <a:spLocks noChangeArrowheads="1"/>
          </p:cNvSpPr>
          <p:nvPr/>
        </p:nvSpPr>
        <p:spPr bwMode="auto">
          <a:xfrm>
            <a:off x="6669088" y="39973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3688" name="Text Box 136"/>
          <p:cNvSpPr txBox="1">
            <a:spLocks noChangeArrowheads="1"/>
          </p:cNvSpPr>
          <p:nvPr/>
        </p:nvSpPr>
        <p:spPr bwMode="auto">
          <a:xfrm>
            <a:off x="7285038" y="39973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3689" name="Text Box 137"/>
          <p:cNvSpPr txBox="1">
            <a:spLocks noChangeArrowheads="1"/>
          </p:cNvSpPr>
          <p:nvPr/>
        </p:nvSpPr>
        <p:spPr bwMode="auto">
          <a:xfrm>
            <a:off x="7916863" y="39957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3690" name="Text Box 138"/>
          <p:cNvSpPr txBox="1">
            <a:spLocks noChangeArrowheads="1"/>
          </p:cNvSpPr>
          <p:nvPr/>
        </p:nvSpPr>
        <p:spPr bwMode="auto">
          <a:xfrm>
            <a:off x="5505450" y="30718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3691" name="Text Box 139"/>
          <p:cNvSpPr txBox="1">
            <a:spLocks noChangeArrowheads="1"/>
          </p:cNvSpPr>
          <p:nvPr/>
        </p:nvSpPr>
        <p:spPr bwMode="auto">
          <a:xfrm>
            <a:off x="8042275" y="38322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692" name="Text Box 140"/>
          <p:cNvSpPr txBox="1">
            <a:spLocks noChangeArrowheads="1"/>
          </p:cNvSpPr>
          <p:nvPr/>
        </p:nvSpPr>
        <p:spPr bwMode="auto">
          <a:xfrm>
            <a:off x="7239000" y="3124200"/>
            <a:ext cx="1524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+ 90)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3693" name="Text Box 141"/>
          <p:cNvSpPr txBox="1">
            <a:spLocks noChangeArrowheads="1"/>
          </p:cNvSpPr>
          <p:nvPr/>
        </p:nvSpPr>
        <p:spPr bwMode="auto">
          <a:xfrm>
            <a:off x="5397500" y="38512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3695" name="Rectangle 143"/>
          <p:cNvSpPr>
            <a:spLocks noChangeArrowheads="1"/>
          </p:cNvSpPr>
          <p:nvPr/>
        </p:nvSpPr>
        <p:spPr bwMode="auto">
          <a:xfrm>
            <a:off x="7510463" y="62690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96" name="Rectangle 144"/>
          <p:cNvSpPr>
            <a:spLocks noChangeArrowheads="1"/>
          </p:cNvSpPr>
          <p:nvPr/>
        </p:nvSpPr>
        <p:spPr bwMode="auto">
          <a:xfrm>
            <a:off x="7510463" y="52054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97" name="Rectangle 145"/>
          <p:cNvSpPr>
            <a:spLocks noChangeArrowheads="1"/>
          </p:cNvSpPr>
          <p:nvPr/>
        </p:nvSpPr>
        <p:spPr bwMode="auto">
          <a:xfrm>
            <a:off x="7820025" y="6269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98" name="Rectangle 146"/>
          <p:cNvSpPr>
            <a:spLocks noChangeArrowheads="1"/>
          </p:cNvSpPr>
          <p:nvPr/>
        </p:nvSpPr>
        <p:spPr bwMode="auto">
          <a:xfrm>
            <a:off x="7199313" y="6269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3" name="Rectangle 151"/>
          <p:cNvSpPr>
            <a:spLocks noChangeArrowheads="1"/>
          </p:cNvSpPr>
          <p:nvPr/>
        </p:nvSpPr>
        <p:spPr bwMode="auto">
          <a:xfrm>
            <a:off x="5638800" y="62484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5" name="Rectangle 153"/>
          <p:cNvSpPr>
            <a:spLocks noChangeArrowheads="1"/>
          </p:cNvSpPr>
          <p:nvPr/>
        </p:nvSpPr>
        <p:spPr bwMode="auto">
          <a:xfrm>
            <a:off x="5648325" y="58435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6" name="Rectangle 154"/>
          <p:cNvSpPr>
            <a:spLocks noChangeArrowheads="1"/>
          </p:cNvSpPr>
          <p:nvPr/>
        </p:nvSpPr>
        <p:spPr bwMode="auto">
          <a:xfrm>
            <a:off x="5648325" y="56308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7" name="Rectangle 155"/>
          <p:cNvSpPr>
            <a:spLocks noChangeArrowheads="1"/>
          </p:cNvSpPr>
          <p:nvPr/>
        </p:nvSpPr>
        <p:spPr bwMode="auto">
          <a:xfrm>
            <a:off x="5648325" y="54181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8" name="Rectangle 156"/>
          <p:cNvSpPr>
            <a:spLocks noChangeArrowheads="1"/>
          </p:cNvSpPr>
          <p:nvPr/>
        </p:nvSpPr>
        <p:spPr bwMode="auto">
          <a:xfrm>
            <a:off x="7820025" y="5205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9" name="Rectangle 157"/>
          <p:cNvSpPr>
            <a:spLocks noChangeArrowheads="1"/>
          </p:cNvSpPr>
          <p:nvPr/>
        </p:nvSpPr>
        <p:spPr bwMode="auto">
          <a:xfrm>
            <a:off x="7199313" y="5205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10" name="Rectangle 158"/>
          <p:cNvSpPr>
            <a:spLocks noChangeArrowheads="1"/>
          </p:cNvSpPr>
          <p:nvPr/>
        </p:nvSpPr>
        <p:spPr bwMode="auto">
          <a:xfrm>
            <a:off x="6889750" y="5205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14" name="Rectangle 162"/>
          <p:cNvSpPr>
            <a:spLocks noChangeArrowheads="1"/>
          </p:cNvSpPr>
          <p:nvPr/>
        </p:nvSpPr>
        <p:spPr bwMode="auto">
          <a:xfrm>
            <a:off x="5648325" y="5205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15" name="Line 163"/>
          <p:cNvSpPr>
            <a:spLocks noChangeShapeType="1"/>
          </p:cNvSpPr>
          <p:nvPr/>
        </p:nvSpPr>
        <p:spPr bwMode="auto">
          <a:xfrm>
            <a:off x="5648325" y="58435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16" name="Line 164"/>
          <p:cNvSpPr>
            <a:spLocks noChangeShapeType="1"/>
          </p:cNvSpPr>
          <p:nvPr/>
        </p:nvSpPr>
        <p:spPr bwMode="auto">
          <a:xfrm>
            <a:off x="5648325" y="52054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17" name="Text Box 165"/>
          <p:cNvSpPr txBox="1">
            <a:spLocks noChangeArrowheads="1"/>
          </p:cNvSpPr>
          <p:nvPr/>
        </p:nvSpPr>
        <p:spPr bwMode="auto">
          <a:xfrm>
            <a:off x="5397500" y="52593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3718" name="Text Box 166"/>
          <p:cNvSpPr txBox="1">
            <a:spLocks noChangeArrowheads="1"/>
          </p:cNvSpPr>
          <p:nvPr/>
        </p:nvSpPr>
        <p:spPr bwMode="auto">
          <a:xfrm>
            <a:off x="5343525" y="61102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3719" name="Text Box 167"/>
          <p:cNvSpPr txBox="1">
            <a:spLocks noChangeArrowheads="1"/>
          </p:cNvSpPr>
          <p:nvPr/>
        </p:nvSpPr>
        <p:spPr bwMode="auto">
          <a:xfrm>
            <a:off x="6086475" y="58261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3720" name="Text Box 168"/>
          <p:cNvSpPr txBox="1">
            <a:spLocks noChangeArrowheads="1"/>
          </p:cNvSpPr>
          <p:nvPr/>
        </p:nvSpPr>
        <p:spPr bwMode="auto">
          <a:xfrm>
            <a:off x="6669088" y="58261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3721" name="Text Box 169"/>
          <p:cNvSpPr txBox="1">
            <a:spLocks noChangeArrowheads="1"/>
          </p:cNvSpPr>
          <p:nvPr/>
        </p:nvSpPr>
        <p:spPr bwMode="auto">
          <a:xfrm>
            <a:off x="7285038" y="58261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3722" name="Text Box 170"/>
          <p:cNvSpPr txBox="1">
            <a:spLocks noChangeArrowheads="1"/>
          </p:cNvSpPr>
          <p:nvPr/>
        </p:nvSpPr>
        <p:spPr bwMode="auto">
          <a:xfrm>
            <a:off x="7916863" y="58245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3723" name="Text Box 171"/>
          <p:cNvSpPr txBox="1">
            <a:spLocks noChangeArrowheads="1"/>
          </p:cNvSpPr>
          <p:nvPr/>
        </p:nvSpPr>
        <p:spPr bwMode="auto">
          <a:xfrm>
            <a:off x="5505450" y="49006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3724" name="Text Box 172"/>
          <p:cNvSpPr txBox="1">
            <a:spLocks noChangeArrowheads="1"/>
          </p:cNvSpPr>
          <p:nvPr/>
        </p:nvSpPr>
        <p:spPr bwMode="auto">
          <a:xfrm>
            <a:off x="8042275" y="56610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725" name="Text Box 173"/>
          <p:cNvSpPr txBox="1">
            <a:spLocks noChangeArrowheads="1"/>
          </p:cNvSpPr>
          <p:nvPr/>
        </p:nvSpPr>
        <p:spPr bwMode="auto">
          <a:xfrm>
            <a:off x="7239000" y="4953000"/>
            <a:ext cx="1524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– 30)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3726" name="Text Box 174"/>
          <p:cNvSpPr txBox="1">
            <a:spLocks noChangeArrowheads="1"/>
          </p:cNvSpPr>
          <p:nvPr/>
        </p:nvSpPr>
        <p:spPr bwMode="auto">
          <a:xfrm>
            <a:off x="5397500" y="56800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3727" name="Freeform 175"/>
          <p:cNvSpPr>
            <a:spLocks/>
          </p:cNvSpPr>
          <p:nvPr/>
        </p:nvSpPr>
        <p:spPr bwMode="auto">
          <a:xfrm>
            <a:off x="5867400" y="54102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39" name="Line 187"/>
          <p:cNvSpPr>
            <a:spLocks noChangeShapeType="1"/>
          </p:cNvSpPr>
          <p:nvPr/>
        </p:nvSpPr>
        <p:spPr bwMode="auto">
          <a:xfrm flipH="1">
            <a:off x="5638800" y="5832475"/>
            <a:ext cx="238125" cy="263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0" name="Line 188"/>
          <p:cNvSpPr>
            <a:spLocks noChangeShapeType="1"/>
          </p:cNvSpPr>
          <p:nvPr/>
        </p:nvSpPr>
        <p:spPr bwMode="auto">
          <a:xfrm>
            <a:off x="2085975" y="4143375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1" name="Text Box 189"/>
          <p:cNvSpPr txBox="1">
            <a:spLocks noChangeArrowheads="1"/>
          </p:cNvSpPr>
          <p:nvPr/>
        </p:nvSpPr>
        <p:spPr bwMode="auto">
          <a:xfrm>
            <a:off x="2543175" y="3686175"/>
            <a:ext cx="27432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y takes the same set of values, for values of </a:t>
            </a:r>
            <a:r>
              <a:rPr lang="el-GR" altLang="en-US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 that are 90 less than before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742" name="Text Box 190"/>
          <p:cNvSpPr txBox="1">
            <a:spLocks noChangeArrowheads="1"/>
          </p:cNvSpPr>
          <p:nvPr/>
        </p:nvSpPr>
        <p:spPr bwMode="auto">
          <a:xfrm>
            <a:off x="2543175" y="4448175"/>
            <a:ext cx="27432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y takes the same set of values, for values of 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that are 30 more than before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743" name="Line 191"/>
          <p:cNvSpPr>
            <a:spLocks noChangeShapeType="1"/>
          </p:cNvSpPr>
          <p:nvPr/>
        </p:nvSpPr>
        <p:spPr bwMode="auto">
          <a:xfrm>
            <a:off x="2085975" y="4829175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4" name="Line 192"/>
          <p:cNvSpPr>
            <a:spLocks noChangeShapeType="1"/>
          </p:cNvSpPr>
          <p:nvPr/>
        </p:nvSpPr>
        <p:spPr bwMode="auto">
          <a:xfrm flipH="1">
            <a:off x="6172200" y="33528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5" name="Text Box 193"/>
          <p:cNvSpPr txBox="1">
            <a:spLocks noChangeArrowheads="1"/>
          </p:cNvSpPr>
          <p:nvPr/>
        </p:nvSpPr>
        <p:spPr bwMode="auto">
          <a:xfrm>
            <a:off x="6248400" y="3048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90</a:t>
            </a:r>
          </a:p>
        </p:txBody>
      </p:sp>
      <p:sp>
        <p:nvSpPr>
          <p:cNvPr id="23746" name="Line 194"/>
          <p:cNvSpPr>
            <a:spLocks noChangeShapeType="1"/>
          </p:cNvSpPr>
          <p:nvPr/>
        </p:nvSpPr>
        <p:spPr bwMode="auto">
          <a:xfrm flipH="1">
            <a:off x="6172200" y="52578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7" name="Text Box 195"/>
          <p:cNvSpPr txBox="1">
            <a:spLocks noChangeArrowheads="1"/>
          </p:cNvSpPr>
          <p:nvPr/>
        </p:nvSpPr>
        <p:spPr bwMode="auto">
          <a:xfrm>
            <a:off x="6248400" y="4953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30</a:t>
            </a: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0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64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2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2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2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3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3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663" grpId="0"/>
      <p:bldP spid="23669" grpId="0"/>
      <p:bldP spid="23670" grpId="0"/>
      <p:bldP spid="23671" grpId="0"/>
      <p:bldP spid="23672" grpId="0"/>
      <p:bldP spid="23673" grpId="0"/>
      <p:bldP spid="23674" grpId="0"/>
      <p:bldP spid="23675" grpId="0"/>
      <p:bldP spid="23682" grpId="0" animBg="1"/>
      <p:bldP spid="23683" grpId="0" animBg="1"/>
      <p:bldP spid="23684" grpId="0"/>
      <p:bldP spid="23685" grpId="0"/>
      <p:bldP spid="23686" grpId="0"/>
      <p:bldP spid="23687" grpId="0"/>
      <p:bldP spid="23688" grpId="0"/>
      <p:bldP spid="23689" grpId="0"/>
      <p:bldP spid="23690" grpId="0"/>
      <p:bldP spid="23691" grpId="0"/>
      <p:bldP spid="23692" grpId="0" animBg="1"/>
      <p:bldP spid="23693" grpId="0"/>
      <p:bldP spid="23695" grpId="0"/>
      <p:bldP spid="23696" grpId="0"/>
      <p:bldP spid="23697" grpId="0"/>
      <p:bldP spid="23698" grpId="0"/>
      <p:bldP spid="23703" grpId="0"/>
      <p:bldP spid="23705" grpId="0"/>
      <p:bldP spid="23706" grpId="0"/>
      <p:bldP spid="23707" grpId="0"/>
      <p:bldP spid="23708" grpId="0"/>
      <p:bldP spid="23709" grpId="0"/>
      <p:bldP spid="23710" grpId="0"/>
      <p:bldP spid="23714" grpId="0"/>
      <p:bldP spid="23715" grpId="0" animBg="1"/>
      <p:bldP spid="23716" grpId="0" animBg="1"/>
      <p:bldP spid="23717" grpId="0"/>
      <p:bldP spid="23718" grpId="0"/>
      <p:bldP spid="23719" grpId="0"/>
      <p:bldP spid="23720" grpId="0"/>
      <p:bldP spid="23721" grpId="0"/>
      <p:bldP spid="23722" grpId="0"/>
      <p:bldP spid="23723" grpId="0"/>
      <p:bldP spid="23724" grpId="0"/>
      <p:bldP spid="23725" grpId="0" animBg="1"/>
      <p:bldP spid="23726" grpId="0"/>
      <p:bldP spid="23727" grpId="0" animBg="1"/>
      <p:bldP spid="23739" grpId="0" animBg="1"/>
      <p:bldP spid="23740" grpId="0" animBg="1"/>
      <p:bldP spid="23741" grpId="0"/>
      <p:bldP spid="23742" grpId="0"/>
      <p:bldP spid="23743" grpId="0" animBg="1"/>
      <p:bldP spid="23744" grpId="0" animBg="1"/>
      <p:bldP spid="23745" grpId="0"/>
      <p:bldP spid="23746" grpId="0" animBg="1"/>
      <p:bldP spid="2374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Transformation type 4</a:t>
            </a:r>
          </a:p>
          <a:p>
            <a:pPr eaLnBrk="1" hangingPunct="1">
              <a:buFontTx/>
              <a:buNone/>
            </a:pPr>
            <a:endParaRPr lang="en-GB" altLang="en-US" sz="16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This stretches the graph horizontally by a factor ‘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a</a:t>
            </a:r>
            <a:r>
              <a:rPr lang="en-GB" altLang="en-US" sz="1600" dirty="0">
                <a:latin typeface="Comic Sans MS" pitchFamily="66" charset="0"/>
              </a:rPr>
              <a:t>’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“Multiplying or dividing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in the bracket is a horizontal stretch/squash”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graphicFrame>
        <p:nvGraphicFramePr>
          <p:cNvPr id="256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41528"/>
              </p:ext>
            </p:extLst>
          </p:nvPr>
        </p:nvGraphicFramePr>
        <p:xfrm>
          <a:off x="400050" y="2924175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0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56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924175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164845"/>
              </p:ext>
            </p:extLst>
          </p:nvPr>
        </p:nvGraphicFramePr>
        <p:xfrm>
          <a:off x="2201863" y="2924175"/>
          <a:ext cx="1336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1" name="Equation" r:id="rId5" imgW="736600" imgH="203200" progId="Equation.DSMT4">
                  <p:embed/>
                </p:oleObj>
              </mc:Choice>
              <mc:Fallback>
                <p:oleObj name="Equation" r:id="rId5" imgW="736600" imgH="203200" progId="Equation.DSMT4">
                  <p:embed/>
                  <p:pic>
                    <p:nvPicPr>
                      <p:cNvPr id="256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2924175"/>
                        <a:ext cx="13366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Line 11"/>
          <p:cNvSpPr>
            <a:spLocks noChangeShapeType="1"/>
          </p:cNvSpPr>
          <p:nvPr/>
        </p:nvSpPr>
        <p:spPr bwMode="auto">
          <a:xfrm>
            <a:off x="1543050" y="307657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8" name="Rectangle 12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09" name="Rectangle 13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0" name="Rectangle 14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1" name="Rectangle 15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2" name="Rectangle 16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3" name="Rectangle 17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4" name="Rectangle 18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5" name="Rectangle 19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6" name="Rectangle 20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7" name="Rectangle 21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8" name="Rectangle 22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9" name="Rectangle 23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0" name="Rectangle 24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1" name="Rectangle 25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2" name="Rectangle 26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3" name="Rectangle 27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4" name="Rectangle 28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5" name="Rectangle 29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6" name="Rectangle 30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7" name="Rectangle 31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8" name="Line 32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9" name="Line 33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30" name="Text Box 34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5631" name="Text Box 35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5632" name="Text Box 36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5633" name="Text Box 37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5634" name="Text Box 38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5635" name="Text Box 39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5636" name="Text Box 40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5637" name="Text Box 41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5638" name="Text Box 42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5639" name="Text Box 43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5640" name="Freeform 44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5645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333176"/>
              </p:ext>
            </p:extLst>
          </p:nvPr>
        </p:nvGraphicFramePr>
        <p:xfrm>
          <a:off x="314325" y="4019550"/>
          <a:ext cx="1336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2" name="Equation" r:id="rId7" imgW="736600" imgH="203200" progId="Equation.DSMT4">
                  <p:embed/>
                </p:oleObj>
              </mc:Choice>
              <mc:Fallback>
                <p:oleObj name="Equation" r:id="rId7" imgW="736600" imgH="203200" progId="Equation.DSMT4">
                  <p:embed/>
                  <p:pic>
                    <p:nvPicPr>
                      <p:cNvPr id="2564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019550"/>
                        <a:ext cx="13366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6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002305"/>
              </p:ext>
            </p:extLst>
          </p:nvPr>
        </p:nvGraphicFramePr>
        <p:xfrm>
          <a:off x="314325" y="4476750"/>
          <a:ext cx="136048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3" name="Equation" r:id="rId9" imgW="748975" imgH="431613" progId="Equation.DSMT4">
                  <p:embed/>
                </p:oleObj>
              </mc:Choice>
              <mc:Fallback>
                <p:oleObj name="Equation" r:id="rId9" imgW="748975" imgH="431613" progId="Equation.DSMT4">
                  <p:embed/>
                  <p:pic>
                    <p:nvPicPr>
                      <p:cNvPr id="25646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476750"/>
                        <a:ext cx="1360488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93" name="Line 93"/>
          <p:cNvSpPr>
            <a:spLocks noChangeShapeType="1"/>
          </p:cNvSpPr>
          <p:nvPr/>
        </p:nvSpPr>
        <p:spPr bwMode="auto">
          <a:xfrm>
            <a:off x="2066925" y="4171950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94" name="Text Box 94"/>
          <p:cNvSpPr txBox="1">
            <a:spLocks noChangeArrowheads="1"/>
          </p:cNvSpPr>
          <p:nvPr/>
        </p:nvSpPr>
        <p:spPr bwMode="auto">
          <a:xfrm>
            <a:off x="2524125" y="3867150"/>
            <a:ext cx="2743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Same set of y values, for half the </a:t>
            </a:r>
            <a:r>
              <a:rPr lang="el-GR" altLang="en-US" sz="16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values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95" name="Text Box 95"/>
          <p:cNvSpPr txBox="1">
            <a:spLocks noChangeArrowheads="1"/>
          </p:cNvSpPr>
          <p:nvPr/>
        </p:nvSpPr>
        <p:spPr bwMode="auto">
          <a:xfrm>
            <a:off x="2524125" y="4629150"/>
            <a:ext cx="281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Same set of y values, for triple the 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values</a:t>
            </a:r>
            <a:endParaRPr lang="el-GR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96" name="Line 96"/>
          <p:cNvSpPr>
            <a:spLocks noChangeShapeType="1"/>
          </p:cNvSpPr>
          <p:nvPr/>
        </p:nvSpPr>
        <p:spPr bwMode="auto">
          <a:xfrm>
            <a:off x="2066925" y="4857750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01" name="Rectangle 101"/>
          <p:cNvSpPr>
            <a:spLocks noChangeArrowheads="1"/>
          </p:cNvSpPr>
          <p:nvPr/>
        </p:nvSpPr>
        <p:spPr bwMode="auto">
          <a:xfrm>
            <a:off x="7510463" y="44402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2" name="Rectangle 102"/>
          <p:cNvSpPr>
            <a:spLocks noChangeArrowheads="1"/>
          </p:cNvSpPr>
          <p:nvPr/>
        </p:nvSpPr>
        <p:spPr bwMode="auto">
          <a:xfrm>
            <a:off x="7510463" y="33766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3" name="Rectangle 103"/>
          <p:cNvSpPr>
            <a:spLocks noChangeArrowheads="1"/>
          </p:cNvSpPr>
          <p:nvPr/>
        </p:nvSpPr>
        <p:spPr bwMode="auto">
          <a:xfrm>
            <a:off x="7820025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4" name="Rectangle 104"/>
          <p:cNvSpPr>
            <a:spLocks noChangeArrowheads="1"/>
          </p:cNvSpPr>
          <p:nvPr/>
        </p:nvSpPr>
        <p:spPr bwMode="auto">
          <a:xfrm>
            <a:off x="7199313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5" name="Rectangle 105"/>
          <p:cNvSpPr>
            <a:spLocks noChangeArrowheads="1"/>
          </p:cNvSpPr>
          <p:nvPr/>
        </p:nvSpPr>
        <p:spPr bwMode="auto">
          <a:xfrm>
            <a:off x="6889750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6" name="Rectangle 106"/>
          <p:cNvSpPr>
            <a:spLocks noChangeArrowheads="1"/>
          </p:cNvSpPr>
          <p:nvPr/>
        </p:nvSpPr>
        <p:spPr bwMode="auto">
          <a:xfrm>
            <a:off x="6578600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7" name="Rectangle 107"/>
          <p:cNvSpPr>
            <a:spLocks noChangeArrowheads="1"/>
          </p:cNvSpPr>
          <p:nvPr/>
        </p:nvSpPr>
        <p:spPr bwMode="auto">
          <a:xfrm>
            <a:off x="6269038" y="44402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8" name="Rectangle 108"/>
          <p:cNvSpPr>
            <a:spLocks noChangeArrowheads="1"/>
          </p:cNvSpPr>
          <p:nvPr/>
        </p:nvSpPr>
        <p:spPr bwMode="auto">
          <a:xfrm>
            <a:off x="5957888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9" name="Rectangle 109"/>
          <p:cNvSpPr>
            <a:spLocks noChangeArrowheads="1"/>
          </p:cNvSpPr>
          <p:nvPr/>
        </p:nvSpPr>
        <p:spPr bwMode="auto">
          <a:xfrm>
            <a:off x="5648325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0" name="Rectangle 110"/>
          <p:cNvSpPr>
            <a:spLocks noChangeArrowheads="1"/>
          </p:cNvSpPr>
          <p:nvPr/>
        </p:nvSpPr>
        <p:spPr bwMode="auto">
          <a:xfrm>
            <a:off x="5648325" y="4227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1" name="Rectangle 111"/>
          <p:cNvSpPr>
            <a:spLocks noChangeArrowheads="1"/>
          </p:cNvSpPr>
          <p:nvPr/>
        </p:nvSpPr>
        <p:spPr bwMode="auto">
          <a:xfrm>
            <a:off x="5648325" y="40147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2" name="Rectangle 112"/>
          <p:cNvSpPr>
            <a:spLocks noChangeArrowheads="1"/>
          </p:cNvSpPr>
          <p:nvPr/>
        </p:nvSpPr>
        <p:spPr bwMode="auto">
          <a:xfrm>
            <a:off x="5648325" y="38020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3" name="Rectangle 113"/>
          <p:cNvSpPr>
            <a:spLocks noChangeArrowheads="1"/>
          </p:cNvSpPr>
          <p:nvPr/>
        </p:nvSpPr>
        <p:spPr bwMode="auto">
          <a:xfrm>
            <a:off x="5648325" y="35893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4" name="Rectangle 114"/>
          <p:cNvSpPr>
            <a:spLocks noChangeArrowheads="1"/>
          </p:cNvSpPr>
          <p:nvPr/>
        </p:nvSpPr>
        <p:spPr bwMode="auto">
          <a:xfrm>
            <a:off x="7820025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5" name="Rectangle 115"/>
          <p:cNvSpPr>
            <a:spLocks noChangeArrowheads="1"/>
          </p:cNvSpPr>
          <p:nvPr/>
        </p:nvSpPr>
        <p:spPr bwMode="auto">
          <a:xfrm>
            <a:off x="7199313" y="33766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6" name="Rectangle 116"/>
          <p:cNvSpPr>
            <a:spLocks noChangeArrowheads="1"/>
          </p:cNvSpPr>
          <p:nvPr/>
        </p:nvSpPr>
        <p:spPr bwMode="auto">
          <a:xfrm>
            <a:off x="6889750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7" name="Rectangle 117"/>
          <p:cNvSpPr>
            <a:spLocks noChangeArrowheads="1"/>
          </p:cNvSpPr>
          <p:nvPr/>
        </p:nvSpPr>
        <p:spPr bwMode="auto">
          <a:xfrm>
            <a:off x="6578600" y="33766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8" name="Rectangle 118"/>
          <p:cNvSpPr>
            <a:spLocks noChangeArrowheads="1"/>
          </p:cNvSpPr>
          <p:nvPr/>
        </p:nvSpPr>
        <p:spPr bwMode="auto">
          <a:xfrm>
            <a:off x="6269038" y="33766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9" name="Rectangle 119"/>
          <p:cNvSpPr>
            <a:spLocks noChangeArrowheads="1"/>
          </p:cNvSpPr>
          <p:nvPr/>
        </p:nvSpPr>
        <p:spPr bwMode="auto">
          <a:xfrm>
            <a:off x="5957888" y="33766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20" name="Rectangle 120"/>
          <p:cNvSpPr>
            <a:spLocks noChangeArrowheads="1"/>
          </p:cNvSpPr>
          <p:nvPr/>
        </p:nvSpPr>
        <p:spPr bwMode="auto">
          <a:xfrm>
            <a:off x="5648325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21" name="Line 121"/>
          <p:cNvSpPr>
            <a:spLocks noChangeShapeType="1"/>
          </p:cNvSpPr>
          <p:nvPr/>
        </p:nvSpPr>
        <p:spPr bwMode="auto">
          <a:xfrm>
            <a:off x="5648325" y="4014788"/>
            <a:ext cx="2568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22" name="Line 122"/>
          <p:cNvSpPr>
            <a:spLocks noChangeShapeType="1"/>
          </p:cNvSpPr>
          <p:nvPr/>
        </p:nvSpPr>
        <p:spPr bwMode="auto">
          <a:xfrm>
            <a:off x="5648325" y="33766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23" name="Text Box 123"/>
          <p:cNvSpPr txBox="1">
            <a:spLocks noChangeArrowheads="1"/>
          </p:cNvSpPr>
          <p:nvPr/>
        </p:nvSpPr>
        <p:spPr bwMode="auto">
          <a:xfrm>
            <a:off x="5397500" y="34305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5724" name="Text Box 124"/>
          <p:cNvSpPr txBox="1">
            <a:spLocks noChangeArrowheads="1"/>
          </p:cNvSpPr>
          <p:nvPr/>
        </p:nvSpPr>
        <p:spPr bwMode="auto">
          <a:xfrm>
            <a:off x="5343525" y="42814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5725" name="Text Box 125"/>
          <p:cNvSpPr txBox="1">
            <a:spLocks noChangeArrowheads="1"/>
          </p:cNvSpPr>
          <p:nvPr/>
        </p:nvSpPr>
        <p:spPr bwMode="auto">
          <a:xfrm>
            <a:off x="6086475" y="39973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5726" name="Text Box 126"/>
          <p:cNvSpPr txBox="1">
            <a:spLocks noChangeArrowheads="1"/>
          </p:cNvSpPr>
          <p:nvPr/>
        </p:nvSpPr>
        <p:spPr bwMode="auto">
          <a:xfrm>
            <a:off x="6669088" y="39973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5727" name="Text Box 127"/>
          <p:cNvSpPr txBox="1">
            <a:spLocks noChangeArrowheads="1"/>
          </p:cNvSpPr>
          <p:nvPr/>
        </p:nvSpPr>
        <p:spPr bwMode="auto">
          <a:xfrm>
            <a:off x="7285038" y="39973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5729" name="Text Box 129"/>
          <p:cNvSpPr txBox="1">
            <a:spLocks noChangeArrowheads="1"/>
          </p:cNvSpPr>
          <p:nvPr/>
        </p:nvSpPr>
        <p:spPr bwMode="auto">
          <a:xfrm>
            <a:off x="5505450" y="30718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5730" name="Text Box 130"/>
          <p:cNvSpPr txBox="1">
            <a:spLocks noChangeArrowheads="1"/>
          </p:cNvSpPr>
          <p:nvPr/>
        </p:nvSpPr>
        <p:spPr bwMode="auto">
          <a:xfrm>
            <a:off x="8137525" y="3810000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5731" name="Text Box 131"/>
          <p:cNvSpPr txBox="1">
            <a:spLocks noChangeArrowheads="1"/>
          </p:cNvSpPr>
          <p:nvPr/>
        </p:nvSpPr>
        <p:spPr bwMode="auto">
          <a:xfrm>
            <a:off x="7239000" y="3124200"/>
            <a:ext cx="1066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sin2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5732" name="Text Box 132"/>
          <p:cNvSpPr txBox="1">
            <a:spLocks noChangeArrowheads="1"/>
          </p:cNvSpPr>
          <p:nvPr/>
        </p:nvSpPr>
        <p:spPr bwMode="auto">
          <a:xfrm>
            <a:off x="5397500" y="38512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5733" name="Freeform 133"/>
          <p:cNvSpPr>
            <a:spLocks/>
          </p:cNvSpPr>
          <p:nvPr/>
        </p:nvSpPr>
        <p:spPr bwMode="auto">
          <a:xfrm>
            <a:off x="5638800" y="3581400"/>
            <a:ext cx="1295400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34" name="Freeform 134"/>
          <p:cNvSpPr>
            <a:spLocks/>
          </p:cNvSpPr>
          <p:nvPr/>
        </p:nvSpPr>
        <p:spPr bwMode="auto">
          <a:xfrm>
            <a:off x="6934200" y="3581400"/>
            <a:ext cx="1295400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28" name="Text Box 128"/>
          <p:cNvSpPr txBox="1">
            <a:spLocks noChangeArrowheads="1"/>
          </p:cNvSpPr>
          <p:nvPr/>
        </p:nvSpPr>
        <p:spPr bwMode="auto">
          <a:xfrm>
            <a:off x="7924800" y="39973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5736" name="Rectangle 136"/>
          <p:cNvSpPr>
            <a:spLocks noChangeArrowheads="1"/>
          </p:cNvSpPr>
          <p:nvPr/>
        </p:nvSpPr>
        <p:spPr bwMode="auto">
          <a:xfrm>
            <a:off x="7515225" y="52006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37" name="Rectangle 137"/>
          <p:cNvSpPr>
            <a:spLocks noChangeArrowheads="1"/>
          </p:cNvSpPr>
          <p:nvPr/>
        </p:nvSpPr>
        <p:spPr bwMode="auto">
          <a:xfrm>
            <a:off x="7824788" y="62642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3" name="Rectangle 143"/>
          <p:cNvSpPr>
            <a:spLocks noChangeArrowheads="1"/>
          </p:cNvSpPr>
          <p:nvPr/>
        </p:nvSpPr>
        <p:spPr bwMode="auto">
          <a:xfrm>
            <a:off x="5653088" y="62642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4" name="Rectangle 144"/>
          <p:cNvSpPr>
            <a:spLocks noChangeArrowheads="1"/>
          </p:cNvSpPr>
          <p:nvPr/>
        </p:nvSpPr>
        <p:spPr bwMode="auto">
          <a:xfrm>
            <a:off x="5653088" y="60515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5" name="Rectangle 145"/>
          <p:cNvSpPr>
            <a:spLocks noChangeArrowheads="1"/>
          </p:cNvSpPr>
          <p:nvPr/>
        </p:nvSpPr>
        <p:spPr bwMode="auto">
          <a:xfrm>
            <a:off x="5653088" y="58388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6" name="Rectangle 146"/>
          <p:cNvSpPr>
            <a:spLocks noChangeArrowheads="1"/>
          </p:cNvSpPr>
          <p:nvPr/>
        </p:nvSpPr>
        <p:spPr bwMode="auto">
          <a:xfrm>
            <a:off x="5653088" y="56261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7" name="Rectangle 147"/>
          <p:cNvSpPr>
            <a:spLocks noChangeArrowheads="1"/>
          </p:cNvSpPr>
          <p:nvPr/>
        </p:nvSpPr>
        <p:spPr bwMode="auto">
          <a:xfrm>
            <a:off x="5653088" y="54133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8" name="Rectangle 148"/>
          <p:cNvSpPr>
            <a:spLocks noChangeArrowheads="1"/>
          </p:cNvSpPr>
          <p:nvPr/>
        </p:nvSpPr>
        <p:spPr bwMode="auto">
          <a:xfrm>
            <a:off x="7824788" y="52006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9" name="Rectangle 149"/>
          <p:cNvSpPr>
            <a:spLocks noChangeArrowheads="1"/>
          </p:cNvSpPr>
          <p:nvPr/>
        </p:nvSpPr>
        <p:spPr bwMode="auto">
          <a:xfrm>
            <a:off x="7204075" y="52006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0" name="Rectangle 150"/>
          <p:cNvSpPr>
            <a:spLocks noChangeArrowheads="1"/>
          </p:cNvSpPr>
          <p:nvPr/>
        </p:nvSpPr>
        <p:spPr bwMode="auto">
          <a:xfrm>
            <a:off x="6894513" y="52006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1" name="Rectangle 151"/>
          <p:cNvSpPr>
            <a:spLocks noChangeArrowheads="1"/>
          </p:cNvSpPr>
          <p:nvPr/>
        </p:nvSpPr>
        <p:spPr bwMode="auto">
          <a:xfrm>
            <a:off x="6583363" y="52006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2" name="Rectangle 152"/>
          <p:cNvSpPr>
            <a:spLocks noChangeArrowheads="1"/>
          </p:cNvSpPr>
          <p:nvPr/>
        </p:nvSpPr>
        <p:spPr bwMode="auto">
          <a:xfrm>
            <a:off x="6273800" y="52006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3" name="Rectangle 153"/>
          <p:cNvSpPr>
            <a:spLocks noChangeArrowheads="1"/>
          </p:cNvSpPr>
          <p:nvPr/>
        </p:nvSpPr>
        <p:spPr bwMode="auto">
          <a:xfrm>
            <a:off x="5962650" y="52006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4" name="Rectangle 154"/>
          <p:cNvSpPr>
            <a:spLocks noChangeArrowheads="1"/>
          </p:cNvSpPr>
          <p:nvPr/>
        </p:nvSpPr>
        <p:spPr bwMode="auto">
          <a:xfrm>
            <a:off x="5653088" y="52006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5" name="Line 155"/>
          <p:cNvSpPr>
            <a:spLocks noChangeShapeType="1"/>
          </p:cNvSpPr>
          <p:nvPr/>
        </p:nvSpPr>
        <p:spPr bwMode="auto">
          <a:xfrm>
            <a:off x="5653088" y="5838825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56" name="Line 156"/>
          <p:cNvSpPr>
            <a:spLocks noChangeShapeType="1"/>
          </p:cNvSpPr>
          <p:nvPr/>
        </p:nvSpPr>
        <p:spPr bwMode="auto">
          <a:xfrm>
            <a:off x="5653088" y="5200650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57" name="Text Box 157"/>
          <p:cNvSpPr txBox="1">
            <a:spLocks noChangeArrowheads="1"/>
          </p:cNvSpPr>
          <p:nvPr/>
        </p:nvSpPr>
        <p:spPr bwMode="auto">
          <a:xfrm>
            <a:off x="5402263" y="525462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5758" name="Text Box 158"/>
          <p:cNvSpPr txBox="1">
            <a:spLocks noChangeArrowheads="1"/>
          </p:cNvSpPr>
          <p:nvPr/>
        </p:nvSpPr>
        <p:spPr bwMode="auto">
          <a:xfrm>
            <a:off x="5348288" y="6105525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5759" name="Text Box 159"/>
          <p:cNvSpPr txBox="1">
            <a:spLocks noChangeArrowheads="1"/>
          </p:cNvSpPr>
          <p:nvPr/>
        </p:nvSpPr>
        <p:spPr bwMode="auto">
          <a:xfrm>
            <a:off x="6038850" y="5821363"/>
            <a:ext cx="546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5760" name="Text Box 160"/>
          <p:cNvSpPr txBox="1">
            <a:spLocks noChangeArrowheads="1"/>
          </p:cNvSpPr>
          <p:nvPr/>
        </p:nvSpPr>
        <p:spPr bwMode="auto">
          <a:xfrm>
            <a:off x="6673850" y="5821363"/>
            <a:ext cx="5540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540º</a:t>
            </a:r>
          </a:p>
        </p:txBody>
      </p:sp>
      <p:sp>
        <p:nvSpPr>
          <p:cNvPr id="25761" name="Text Box 161"/>
          <p:cNvSpPr txBox="1">
            <a:spLocks noChangeArrowheads="1"/>
          </p:cNvSpPr>
          <p:nvPr/>
        </p:nvSpPr>
        <p:spPr bwMode="auto">
          <a:xfrm>
            <a:off x="7289800" y="58213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810º</a:t>
            </a:r>
          </a:p>
        </p:txBody>
      </p:sp>
      <p:sp>
        <p:nvSpPr>
          <p:cNvPr id="25763" name="Text Box 163"/>
          <p:cNvSpPr txBox="1">
            <a:spLocks noChangeArrowheads="1"/>
          </p:cNvSpPr>
          <p:nvPr/>
        </p:nvSpPr>
        <p:spPr bwMode="auto">
          <a:xfrm>
            <a:off x="5510213" y="4895850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5764" name="Text Box 164"/>
          <p:cNvSpPr txBox="1">
            <a:spLocks noChangeArrowheads="1"/>
          </p:cNvSpPr>
          <p:nvPr/>
        </p:nvSpPr>
        <p:spPr bwMode="auto">
          <a:xfrm>
            <a:off x="8047038" y="5656263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5765" name="Text Box 165"/>
          <p:cNvSpPr txBox="1">
            <a:spLocks noChangeArrowheads="1"/>
          </p:cNvSpPr>
          <p:nvPr/>
        </p:nvSpPr>
        <p:spPr bwMode="auto">
          <a:xfrm>
            <a:off x="7243763" y="4948238"/>
            <a:ext cx="13144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</a:t>
            </a:r>
            <a:r>
              <a:rPr lang="el-GR" altLang="en-US" sz="1600" baseline="300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3</a:t>
            </a:r>
            <a:r>
              <a:rPr lang="en-GB" altLang="en-US" sz="1600">
                <a:latin typeface="Comic Sans MS" pitchFamily="66" charset="0"/>
              </a:rPr>
              <a:t>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5766" name="Text Box 166"/>
          <p:cNvSpPr txBox="1">
            <a:spLocks noChangeArrowheads="1"/>
          </p:cNvSpPr>
          <p:nvPr/>
        </p:nvSpPr>
        <p:spPr bwMode="auto">
          <a:xfrm>
            <a:off x="5402263" y="567531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5767" name="Freeform 167"/>
          <p:cNvSpPr>
            <a:spLocks/>
          </p:cNvSpPr>
          <p:nvPr/>
        </p:nvSpPr>
        <p:spPr bwMode="auto">
          <a:xfrm>
            <a:off x="5643563" y="5405438"/>
            <a:ext cx="2484437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62" name="Text Box 162"/>
          <p:cNvSpPr txBox="1">
            <a:spLocks noChangeArrowheads="1"/>
          </p:cNvSpPr>
          <p:nvPr/>
        </p:nvSpPr>
        <p:spPr bwMode="auto">
          <a:xfrm>
            <a:off x="7904163" y="581977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1080º</a:t>
            </a:r>
          </a:p>
        </p:txBody>
      </p: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1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5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2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2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2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2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256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93" grpId="0" animBg="1"/>
      <p:bldP spid="25694" grpId="0"/>
      <p:bldP spid="25695" grpId="0"/>
      <p:bldP spid="25696" grpId="0" animBg="1"/>
      <p:bldP spid="25701" grpId="0"/>
      <p:bldP spid="25702" grpId="0"/>
      <p:bldP spid="25703" grpId="0"/>
      <p:bldP spid="25704" grpId="0"/>
      <p:bldP spid="25705" grpId="0"/>
      <p:bldP spid="25706" grpId="0"/>
      <p:bldP spid="25707" grpId="0"/>
      <p:bldP spid="25708" grpId="0"/>
      <p:bldP spid="25709" grpId="0"/>
      <p:bldP spid="25710" grpId="0"/>
      <p:bldP spid="25711" grpId="0"/>
      <p:bldP spid="25712" grpId="0"/>
      <p:bldP spid="25713" grpId="0"/>
      <p:bldP spid="25714" grpId="0"/>
      <p:bldP spid="25715" grpId="0"/>
      <p:bldP spid="25716" grpId="0"/>
      <p:bldP spid="25717" grpId="0"/>
      <p:bldP spid="25718" grpId="0"/>
      <p:bldP spid="25719" grpId="0"/>
      <p:bldP spid="25720" grpId="0"/>
      <p:bldP spid="25721" grpId="0" animBg="1"/>
      <p:bldP spid="25722" grpId="0" animBg="1"/>
      <p:bldP spid="25723" grpId="0"/>
      <p:bldP spid="25724" grpId="0"/>
      <p:bldP spid="25725" grpId="0"/>
      <p:bldP spid="25726" grpId="0"/>
      <p:bldP spid="25727" grpId="0"/>
      <p:bldP spid="25729" grpId="0"/>
      <p:bldP spid="25730" grpId="0"/>
      <p:bldP spid="25731" grpId="0" animBg="1"/>
      <p:bldP spid="25732" grpId="0"/>
      <p:bldP spid="25733" grpId="0" animBg="1"/>
      <p:bldP spid="25734" grpId="0" animBg="1"/>
      <p:bldP spid="25728" grpId="0"/>
      <p:bldP spid="25736" grpId="0"/>
      <p:bldP spid="25737" grpId="0"/>
      <p:bldP spid="25743" grpId="0"/>
      <p:bldP spid="25744" grpId="0"/>
      <p:bldP spid="25745" grpId="0"/>
      <p:bldP spid="25746" grpId="0"/>
      <p:bldP spid="25747" grpId="0"/>
      <p:bldP spid="25748" grpId="0"/>
      <p:bldP spid="25749" grpId="0"/>
      <p:bldP spid="25750" grpId="0"/>
      <p:bldP spid="25751" grpId="0"/>
      <p:bldP spid="25752" grpId="0"/>
      <p:bldP spid="25753" grpId="0"/>
      <p:bldP spid="25754" grpId="0"/>
      <p:bldP spid="25755" grpId="0" animBg="1"/>
      <p:bldP spid="25756" grpId="0" animBg="1"/>
      <p:bldP spid="25757" grpId="0"/>
      <p:bldP spid="25758" grpId="0"/>
      <p:bldP spid="25759" grpId="0"/>
      <p:bldP spid="25760" grpId="0"/>
      <p:bldP spid="25761" grpId="0"/>
      <p:bldP spid="25763" grpId="0"/>
      <p:bldP spid="25764" grpId="0"/>
      <p:bldP spid="25765" grpId="0" animBg="1"/>
      <p:bldP spid="25766" grpId="0"/>
      <p:bldP spid="25767" grpId="0" animBg="1"/>
      <p:bldP spid="2576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51816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b="1" u="sng" dirty="0">
                <a:latin typeface="Comic Sans MS" pitchFamily="66" charset="0"/>
              </a:rPr>
              <a:t>You need to be able to answer questions with unknowns in</a:t>
            </a: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The graph shows the Function: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f(x) = Sin</a:t>
            </a:r>
            <a:r>
              <a:rPr lang="el-GR" altLang="en-US" sz="2000" dirty="0">
                <a:latin typeface="Comic Sans MS" pitchFamily="66" charset="0"/>
              </a:rPr>
              <a:t>θ</a:t>
            </a:r>
            <a:r>
              <a:rPr lang="en-GB" altLang="en-US" sz="2000" dirty="0">
                <a:latin typeface="Comic Sans MS" pitchFamily="66" charset="0"/>
              </a:rPr>
              <a:t> + 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a) Write down the value of 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0.5 (Graph 0.5 units higher)</a:t>
            </a:r>
            <a:endParaRPr lang="en-GB" altLang="en-US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b) What is the smallest positive value of </a:t>
            </a:r>
            <a:r>
              <a:rPr lang="el-GR" altLang="en-US" sz="2000" dirty="0">
                <a:latin typeface="Comic Sans MS" pitchFamily="66" charset="0"/>
              </a:rPr>
              <a:t>θ</a:t>
            </a:r>
            <a:r>
              <a:rPr lang="en-GB" altLang="en-US" sz="2000" dirty="0">
                <a:latin typeface="Comic Sans MS" pitchFamily="66" charset="0"/>
              </a:rPr>
              <a:t> that gives a minimum point?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270˚</a:t>
            </a:r>
            <a:endParaRPr lang="en-GB" altLang="en-US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c) What is the value of Sin</a:t>
            </a:r>
            <a:r>
              <a:rPr lang="el-GR" altLang="en-US" sz="2000" dirty="0">
                <a:latin typeface="Comic Sans MS" pitchFamily="66" charset="0"/>
              </a:rPr>
              <a:t>θ</a:t>
            </a:r>
            <a:r>
              <a:rPr lang="en-GB" altLang="en-US" sz="2000" dirty="0">
                <a:latin typeface="Comic Sans MS" pitchFamily="66" charset="0"/>
              </a:rPr>
              <a:t> at this point?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-0.5</a:t>
            </a:r>
            <a:endParaRPr lang="el-GR" alt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5" name="Rectangle 125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6" name="Rectangle 126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7" name="Rectangle 127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970" name="Text Box 130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35971" name="Text Box 131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35972" name="Text Box 132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35973" name="Text Box 133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35974" name="Text Box 134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35975" name="Text Box 135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35976" name="Text Box 136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35977" name="Text Box 137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35978" name="Text Box 138"/>
          <p:cNvSpPr txBox="1">
            <a:spLocks noChangeArrowheads="1"/>
          </p:cNvSpPr>
          <p:nvPr/>
        </p:nvSpPr>
        <p:spPr bwMode="auto">
          <a:xfrm>
            <a:off x="7239000" y="1295400"/>
            <a:ext cx="1447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+ k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5979" name="Text Box 139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35980" name="Freeform 140"/>
          <p:cNvSpPr>
            <a:spLocks/>
          </p:cNvSpPr>
          <p:nvPr/>
        </p:nvSpPr>
        <p:spPr bwMode="auto">
          <a:xfrm>
            <a:off x="5638800" y="15240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981" name="Text Box 141"/>
          <p:cNvSpPr txBox="1">
            <a:spLocks noChangeArrowheads="1"/>
          </p:cNvSpPr>
          <p:nvPr/>
        </p:nvSpPr>
        <p:spPr bwMode="auto">
          <a:xfrm>
            <a:off x="5867400" y="1143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 dirty="0">
                <a:solidFill>
                  <a:srgbClr val="FF0000"/>
                </a:solidFill>
                <a:latin typeface="Comic Sans MS" pitchFamily="66" charset="0"/>
              </a:rPr>
              <a:t>(90, 1.5)</a:t>
            </a:r>
          </a:p>
        </p:txBody>
      </p:sp>
      <p:grpSp>
        <p:nvGrpSpPr>
          <p:cNvPr id="35984" name="Group 144"/>
          <p:cNvGrpSpPr>
            <a:grpSpLocks/>
          </p:cNvGrpSpPr>
          <p:nvPr/>
        </p:nvGrpSpPr>
        <p:grpSpPr bwMode="auto">
          <a:xfrm>
            <a:off x="6172200" y="1447800"/>
            <a:ext cx="152400" cy="152400"/>
            <a:chOff x="3840" y="2736"/>
            <a:chExt cx="96" cy="96"/>
          </a:xfrm>
        </p:grpSpPr>
        <p:sp>
          <p:nvSpPr>
            <p:cNvPr id="26665" name="Line 142"/>
            <p:cNvSpPr>
              <a:spLocks noChangeShapeType="1"/>
            </p:cNvSpPr>
            <p:nvPr/>
          </p:nvSpPr>
          <p:spPr bwMode="auto">
            <a:xfrm>
              <a:off x="3840" y="273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66" name="Line 143"/>
            <p:cNvSpPr>
              <a:spLocks noChangeShapeType="1"/>
            </p:cNvSpPr>
            <p:nvPr/>
          </p:nvSpPr>
          <p:spPr bwMode="auto">
            <a:xfrm flipH="1">
              <a:off x="3840" y="273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41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8" grpId="0"/>
      <p:bldP spid="35949" grpId="0"/>
      <p:bldP spid="35950" grpId="0"/>
      <p:bldP spid="35951" grpId="0"/>
      <p:bldP spid="35952" grpId="0"/>
      <p:bldP spid="35953" grpId="0"/>
      <p:bldP spid="35954" grpId="0"/>
      <p:bldP spid="35955" grpId="0"/>
      <p:bldP spid="35956" grpId="0"/>
      <p:bldP spid="35957" grpId="0"/>
      <p:bldP spid="35958" grpId="0"/>
      <p:bldP spid="35959" grpId="0"/>
      <p:bldP spid="35960" grpId="0"/>
      <p:bldP spid="35961" grpId="0"/>
      <p:bldP spid="35962" grpId="0"/>
      <p:bldP spid="35963" grpId="0"/>
      <p:bldP spid="35964" grpId="0"/>
      <p:bldP spid="35965" grpId="0"/>
      <p:bldP spid="35966" grpId="0"/>
      <p:bldP spid="35967" grpId="0"/>
      <p:bldP spid="35968" grpId="0" animBg="1"/>
      <p:bldP spid="35969" grpId="0" animBg="1"/>
      <p:bldP spid="35970" grpId="0"/>
      <p:bldP spid="35971" grpId="0"/>
      <p:bldP spid="35972" grpId="0"/>
      <p:bldP spid="35973" grpId="0"/>
      <p:bldP spid="35974" grpId="0"/>
      <p:bldP spid="35975" grpId="0"/>
      <p:bldP spid="35976" grpId="0"/>
      <p:bldP spid="35977" grpId="0"/>
      <p:bldP spid="35978" grpId="0" animBg="1"/>
      <p:bldP spid="35979" grpId="0"/>
      <p:bldP spid="35980" grpId="0" animBg="1"/>
      <p:bldP spid="3598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36"/>
          <p:cNvGrpSpPr>
            <a:grpSpLocks/>
          </p:cNvGrpSpPr>
          <p:nvPr/>
        </p:nvGrpSpPr>
        <p:grpSpPr bwMode="auto">
          <a:xfrm>
            <a:off x="3505200" y="1752600"/>
            <a:ext cx="4768850" cy="1093788"/>
            <a:chOff x="2857" y="2190"/>
            <a:chExt cx="3004" cy="689"/>
          </a:xfrm>
        </p:grpSpPr>
        <p:sp>
          <p:nvSpPr>
            <p:cNvPr id="27697" name="Freeform 37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698" name="Arc 38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7651" name="Rectangle 39"/>
          <p:cNvSpPr>
            <a:spLocks noChangeArrowheads="1"/>
          </p:cNvSpPr>
          <p:nvPr/>
        </p:nvSpPr>
        <p:spPr bwMode="auto">
          <a:xfrm>
            <a:off x="3505200" y="1524000"/>
            <a:ext cx="18288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answer questions with unknowns in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graph shows the Function: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f(x) = Cos(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+ k)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Write down the value of k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20 (Graph moved 20 units left)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f(x) = Cos(</a:t>
            </a:r>
            <a:r>
              <a:rPr lang="el-GR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+ 20)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What is the value of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at x?</a:t>
            </a:r>
            <a:endParaRPr lang="el-GR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x = 250˚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 What are the coordinates of the minimum?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(160, -1)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d) What is the value of Cos</a:t>
            </a:r>
            <a:r>
              <a:rPr lang="el-GR" altLang="en-US" sz="16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at y?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</a:t>
            </a:r>
            <a:endParaRPr lang="el-GR" altLang="en-US" sz="1600" b="1" u="sng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8" name="Rectangle 8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9" name="Rectangle 9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6248400" y="25908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1" name="Rectangle 11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3" name="Rectangle 13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4" name="Rectangle 14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5" name="Rectangle 15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6" name="Rectangle 16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7" name="Rectangle 17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8" name="Rectangle 18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9" name="Rectangle 19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0" name="Rectangle 20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1" name="Rectangle 21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2" name="Rectangle 22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3" name="Rectangle 23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4" name="Line 24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5" name="Line 25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6" name="Text Box 26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7677" name="Text Box 27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7678" name="Text Box 28"/>
          <p:cNvSpPr txBox="1">
            <a:spLocks noChangeArrowheads="1"/>
          </p:cNvSpPr>
          <p:nvPr/>
        </p:nvSpPr>
        <p:spPr bwMode="auto">
          <a:xfrm>
            <a:off x="5943600" y="1905000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70º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7010400" y="190500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xº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7239000" y="1295400"/>
            <a:ext cx="14017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cos(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+k)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7684" name="Text Box 40"/>
          <p:cNvSpPr txBox="1">
            <a:spLocks noChangeArrowheads="1"/>
          </p:cNvSpPr>
          <p:nvPr/>
        </p:nvSpPr>
        <p:spPr bwMode="auto">
          <a:xfrm>
            <a:off x="5638800" y="167640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y</a:t>
            </a: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6858000" y="1905000"/>
            <a:ext cx="584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250º</a:t>
            </a:r>
          </a:p>
        </p:txBody>
      </p:sp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4876800" y="3276600"/>
            <a:ext cx="2103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Cos(</a:t>
            </a:r>
            <a:r>
              <a:rPr lang="el-GR" altLang="en-US" sz="1800">
                <a:latin typeface="Comic Sans MS" pitchFamily="66" charset="0"/>
              </a:rPr>
              <a:t>θ</a:t>
            </a:r>
            <a:r>
              <a:rPr lang="en-GB" altLang="en-US" sz="1800">
                <a:latin typeface="Comic Sans MS" pitchFamily="66" charset="0"/>
              </a:rPr>
              <a:t> + k)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4876800" y="3810000"/>
            <a:ext cx="2103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Cos(</a:t>
            </a:r>
            <a:r>
              <a:rPr lang="el-GR" altLang="en-US" sz="1800">
                <a:latin typeface="Comic Sans MS" pitchFamily="66" charset="0"/>
              </a:rPr>
              <a:t>θ</a:t>
            </a:r>
            <a:r>
              <a:rPr lang="en-GB" altLang="en-US" sz="1800">
                <a:latin typeface="Comic Sans MS" pitchFamily="66" charset="0"/>
              </a:rPr>
              <a:t> + 20)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4876800" y="4343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Cos(20)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4" name="Text Box 50"/>
          <p:cNvSpPr txBox="1">
            <a:spLocks noChangeArrowheads="1"/>
          </p:cNvSpPr>
          <p:nvPr/>
        </p:nvSpPr>
        <p:spPr bwMode="auto">
          <a:xfrm>
            <a:off x="4876800" y="4876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0.94 (2dp)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5" name="Arc 51"/>
          <p:cNvSpPr>
            <a:spLocks/>
          </p:cNvSpPr>
          <p:nvPr/>
        </p:nvSpPr>
        <p:spPr bwMode="auto">
          <a:xfrm>
            <a:off x="6934200" y="3429000"/>
            <a:ext cx="304800" cy="533400"/>
          </a:xfrm>
          <a:custGeom>
            <a:avLst/>
            <a:gdLst>
              <a:gd name="T0" fmla="*/ 673412 w 21848"/>
              <a:gd name="T1" fmla="*/ 0 h 43200"/>
              <a:gd name="T2" fmla="*/ 0 w 21848"/>
              <a:gd name="T3" fmla="*/ 81317077 h 43200"/>
              <a:gd name="T4" fmla="*/ 673412 w 21848"/>
              <a:gd name="T5" fmla="*/ 4065945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48" h="43200" fill="none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</a:path>
              <a:path w="21848" h="43200" stroke="0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  <a:lnTo>
                  <a:pt x="248" y="21600"/>
                </a:lnTo>
                <a:lnTo>
                  <a:pt x="2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6" name="Arc 52"/>
          <p:cNvSpPr>
            <a:spLocks/>
          </p:cNvSpPr>
          <p:nvPr/>
        </p:nvSpPr>
        <p:spPr bwMode="auto">
          <a:xfrm>
            <a:off x="6934200" y="3962400"/>
            <a:ext cx="304800" cy="533400"/>
          </a:xfrm>
          <a:custGeom>
            <a:avLst/>
            <a:gdLst>
              <a:gd name="T0" fmla="*/ 673412 w 21848"/>
              <a:gd name="T1" fmla="*/ 0 h 43200"/>
              <a:gd name="T2" fmla="*/ 0 w 21848"/>
              <a:gd name="T3" fmla="*/ 81317077 h 43200"/>
              <a:gd name="T4" fmla="*/ 673412 w 21848"/>
              <a:gd name="T5" fmla="*/ 4065945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48" h="43200" fill="none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</a:path>
              <a:path w="21848" h="43200" stroke="0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  <a:lnTo>
                  <a:pt x="248" y="21600"/>
                </a:lnTo>
                <a:lnTo>
                  <a:pt x="2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7" name="Arc 53"/>
          <p:cNvSpPr>
            <a:spLocks/>
          </p:cNvSpPr>
          <p:nvPr/>
        </p:nvSpPr>
        <p:spPr bwMode="auto">
          <a:xfrm>
            <a:off x="6934200" y="4495800"/>
            <a:ext cx="304800" cy="533400"/>
          </a:xfrm>
          <a:custGeom>
            <a:avLst/>
            <a:gdLst>
              <a:gd name="T0" fmla="*/ 673412 w 21848"/>
              <a:gd name="T1" fmla="*/ 0 h 43200"/>
              <a:gd name="T2" fmla="*/ 0 w 21848"/>
              <a:gd name="T3" fmla="*/ 81317077 h 43200"/>
              <a:gd name="T4" fmla="*/ 673412 w 21848"/>
              <a:gd name="T5" fmla="*/ 4065945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48" h="43200" fill="none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</a:path>
              <a:path w="21848" h="43200" stroke="0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  <a:lnTo>
                  <a:pt x="248" y="21600"/>
                </a:lnTo>
                <a:lnTo>
                  <a:pt x="2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7239000" y="35052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We know k</a:t>
            </a:r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7239000" y="3886200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On the y axis, </a:t>
            </a:r>
            <a:r>
              <a:rPr lang="el-GR" altLang="en-US" sz="16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= 0.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7239000" y="4572000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Work out the answer!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41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/>
      <p:bldP spid="36909" grpId="0"/>
      <p:bldP spid="36911" grpId="0"/>
      <p:bldP spid="36912" grpId="0"/>
      <p:bldP spid="36913" grpId="0"/>
      <p:bldP spid="36914" grpId="0"/>
      <p:bldP spid="36915" grpId="0" animBg="1"/>
      <p:bldP spid="36916" grpId="0" animBg="1"/>
      <p:bldP spid="36917" grpId="0" animBg="1"/>
      <p:bldP spid="36918" grpId="0"/>
      <p:bldP spid="36919" grpId="0"/>
      <p:bldP spid="369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We will see where this rule comes from first!</a:t>
            </a: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Consider the triangle to the right, </a:t>
            </a:r>
            <a:r>
              <a:rPr lang="en-US" sz="1400" dirty="0" err="1">
                <a:latin typeface="Comic Sans MS" pitchFamily="66" charset="0"/>
                <a:sym typeface="Wingdings" pitchFamily="2" charset="2"/>
              </a:rPr>
              <a:t>labelled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using A, B and C, and a, b and c as you are familiar with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Let us draw on the perpendicular height and call it h, down to a point X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This splits side c into two sections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One we will call ‘x’, meaning the other section is ‘c – x’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" name="Straight Connector 2"/>
          <p:cNvCxnSpPr>
            <a:endCxn id="12299" idx="2"/>
          </p:cNvCxnSpPr>
          <p:nvPr/>
        </p:nvCxnSpPr>
        <p:spPr>
          <a:xfrm flipV="1">
            <a:off x="5334000" y="1511300"/>
            <a:ext cx="1465263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351463" y="2667000"/>
            <a:ext cx="2116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299" idx="2"/>
          </p:cNvCxnSpPr>
          <p:nvPr/>
        </p:nvCxnSpPr>
        <p:spPr>
          <a:xfrm>
            <a:off x="6799263" y="1511300"/>
            <a:ext cx="668337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TextBox 6"/>
          <p:cNvSpPr txBox="1">
            <a:spLocks noChangeArrowheads="1"/>
          </p:cNvSpPr>
          <p:nvPr/>
        </p:nvSpPr>
        <p:spPr bwMode="auto">
          <a:xfrm>
            <a:off x="5051425" y="2513013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2298" name="TextBox 41"/>
          <p:cNvSpPr txBox="1">
            <a:spLocks noChangeArrowheads="1"/>
          </p:cNvSpPr>
          <p:nvPr/>
        </p:nvSpPr>
        <p:spPr bwMode="auto">
          <a:xfrm>
            <a:off x="7467600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2299" name="TextBox 42"/>
          <p:cNvSpPr txBox="1">
            <a:spLocks noChangeArrowheads="1"/>
          </p:cNvSpPr>
          <p:nvPr/>
        </p:nvSpPr>
        <p:spPr bwMode="auto">
          <a:xfrm>
            <a:off x="6650038" y="1204913"/>
            <a:ext cx="2984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124700" y="17875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2301" name="TextBox 44"/>
          <p:cNvSpPr txBox="1">
            <a:spLocks noChangeArrowheads="1"/>
          </p:cNvSpPr>
          <p:nvPr/>
        </p:nvSpPr>
        <p:spPr bwMode="auto">
          <a:xfrm>
            <a:off x="6365875" y="28543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781675" y="17526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0038" y="2516188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799263" y="2514600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554788" y="2001838"/>
            <a:ext cx="2889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h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946775" y="26035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824663" y="2605088"/>
            <a:ext cx="579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 - 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651625" y="2657475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92588" y="3162300"/>
            <a:ext cx="4722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u="sng">
                <a:latin typeface="Comic Sans MS" pitchFamily="66" charset="0"/>
              </a:rPr>
              <a:t>Using Pythagoras’ Theorem in the left triangle, to find length h</a:t>
            </a:r>
            <a:endParaRPr lang="en-GB" sz="1200" u="sng">
              <a:latin typeface="Comic Sans MS" pitchFamily="66" charset="0"/>
            </a:endParaRP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9922" y="3505200"/>
            <a:ext cx="1084078" cy="27699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5" name="TextBox 5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9922" y="3842092"/>
            <a:ext cx="1096262" cy="276999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208463" y="4267200"/>
            <a:ext cx="480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u="sng">
                <a:latin typeface="Comic Sans MS" pitchFamily="66" charset="0"/>
              </a:rPr>
              <a:t>Using Pythagoras’ Theorem in the right triangle, to find length h</a:t>
            </a:r>
            <a:endParaRPr lang="en-GB" sz="1200" u="sng">
              <a:latin typeface="Comic Sans MS" pitchFamily="66" charset="0"/>
            </a:endParaRPr>
          </a:p>
        </p:txBody>
      </p:sp>
      <p:sp>
        <p:nvSpPr>
          <p:cNvPr id="57" name="Text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61217" y="4997677"/>
            <a:ext cx="1471300" cy="276999"/>
          </a:xfrm>
          <a:prstGeom prst="rect">
            <a:avLst/>
          </a:prstGeom>
          <a:blipFill rotWithShape="1">
            <a:blip r:embed="rId4"/>
            <a:stretch>
              <a:fillRect b="-11111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9922" y="4648200"/>
            <a:ext cx="1084078" cy="276999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262438" y="5410200"/>
            <a:ext cx="4652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>
                <a:latin typeface="Comic Sans MS" pitchFamily="66" charset="0"/>
                <a:sym typeface="Wingdings" pitchFamily="2" charset="2"/>
              </a:rPr>
              <a:t>We now have two expressions for h</a:t>
            </a:r>
            <a:r>
              <a:rPr lang="en-US" sz="12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200">
                <a:latin typeface="Comic Sans MS" pitchFamily="66" charset="0"/>
                <a:sym typeface="Wingdings" pitchFamily="2" charset="2"/>
              </a:rPr>
              <a:t>. These expressions must be the same and can therefore be set equal to each other!</a:t>
            </a:r>
            <a:endParaRPr lang="en-GB" sz="1200" u="sng">
              <a:latin typeface="Comic Sans MS" pitchFamily="66" charset="0"/>
            </a:endParaRPr>
          </a:p>
        </p:txBody>
      </p:sp>
      <p:sp>
        <p:nvSpPr>
          <p:cNvPr id="61" name="TextBox 6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70731" y="6178020"/>
            <a:ext cx="1859676" cy="276999"/>
          </a:xfrm>
          <a:prstGeom prst="rect">
            <a:avLst/>
          </a:prstGeom>
          <a:blipFill rotWithShape="1">
            <a:blip r:embed="rId6"/>
            <a:stretch>
              <a:fillRect b="-8696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2" name="Arc 51"/>
          <p:cNvSpPr>
            <a:spLocks/>
          </p:cNvSpPr>
          <p:nvPr/>
        </p:nvSpPr>
        <p:spPr bwMode="auto">
          <a:xfrm>
            <a:off x="5311775" y="36369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56"/>
          <p:cNvSpPr txBox="1">
            <a:spLocks noChangeArrowheads="1"/>
          </p:cNvSpPr>
          <p:nvPr/>
        </p:nvSpPr>
        <p:spPr bwMode="auto">
          <a:xfrm>
            <a:off x="5510213" y="3578225"/>
            <a:ext cx="2159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with the letters used on the diagram</a:t>
            </a:r>
          </a:p>
        </p:txBody>
      </p:sp>
      <p:sp>
        <p:nvSpPr>
          <p:cNvPr id="64" name="Arc 51"/>
          <p:cNvSpPr>
            <a:spLocks/>
          </p:cNvSpPr>
          <p:nvPr/>
        </p:nvSpPr>
        <p:spPr bwMode="auto">
          <a:xfrm>
            <a:off x="5692775" y="47926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56"/>
          <p:cNvSpPr txBox="1">
            <a:spLocks noChangeArrowheads="1"/>
          </p:cNvSpPr>
          <p:nvPr/>
        </p:nvSpPr>
        <p:spPr bwMode="auto">
          <a:xfrm>
            <a:off x="5868988" y="4733925"/>
            <a:ext cx="2159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with the letters used on the diagram</a:t>
            </a:r>
          </a:p>
        </p:txBody>
      </p:sp>
      <p:sp>
        <p:nvSpPr>
          <p:cNvPr id="13" name="Oval 12"/>
          <p:cNvSpPr/>
          <p:nvPr/>
        </p:nvSpPr>
        <p:spPr>
          <a:xfrm>
            <a:off x="4229100" y="3767138"/>
            <a:ext cx="7239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4278313" y="4900613"/>
            <a:ext cx="1068387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>
            <a:off x="5346700" y="2667000"/>
            <a:ext cx="1474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89738" y="2667000"/>
            <a:ext cx="669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99263" y="15240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 37"/>
          <p:cNvSpPr/>
          <p:nvPr/>
        </p:nvSpPr>
        <p:spPr>
          <a:xfrm>
            <a:off x="4811713" y="2200275"/>
            <a:ext cx="914400" cy="914400"/>
          </a:xfrm>
          <a:prstGeom prst="arc">
            <a:avLst>
              <a:gd name="adj1" fmla="val 19667832"/>
              <a:gd name="adj2" fmla="val 1302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85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6" grpId="0"/>
      <p:bldP spid="46" grpId="1"/>
      <p:bldP spid="8" grpId="0" animBg="1"/>
      <p:bldP spid="48" grpId="0" animBg="1"/>
      <p:bldP spid="49" grpId="0"/>
      <p:bldP spid="49" grpId="1"/>
      <p:bldP spid="49" grpId="2"/>
      <p:bldP spid="49" grpId="3"/>
      <p:bldP spid="49" grpId="4"/>
      <p:bldP spid="50" grpId="0"/>
      <p:bldP spid="50" grpId="1"/>
      <p:bldP spid="50" grpId="2"/>
      <p:bldP spid="51" grpId="0"/>
      <p:bldP spid="51" grpId="1"/>
      <p:bldP spid="51" grpId="2"/>
      <p:bldP spid="52" grpId="0"/>
      <p:bldP spid="9" grpId="0"/>
      <p:bldP spid="56" grpId="0"/>
      <p:bldP spid="60" grpId="0"/>
      <p:bldP spid="62" grpId="0" animBg="1"/>
      <p:bldP spid="63" grpId="0"/>
      <p:bldP spid="64" grpId="0" animBg="1"/>
      <p:bldP spid="65" grpId="0"/>
      <p:bldP spid="13" grpId="0" animBg="1"/>
      <p:bldP spid="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As with the Sine rule, we will see where this rule comes from first!</a:t>
            </a: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Consider the triangle to the right, </a:t>
            </a:r>
            <a:r>
              <a:rPr lang="en-US" sz="1400" dirty="0" err="1">
                <a:latin typeface="Comic Sans MS" pitchFamily="66" charset="0"/>
                <a:sym typeface="Wingdings" pitchFamily="2" charset="2"/>
              </a:rPr>
              <a:t>labelled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using A, B and C, and a, b and c as you are familiar with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Let us draw on the perpendicular height and call it h, down to a point X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This splits side c into two sections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One we will call ‘x’, meaning the other section is ‘c – x’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" name="Straight Connector 2"/>
          <p:cNvCxnSpPr>
            <a:endCxn id="13323" idx="2"/>
          </p:cNvCxnSpPr>
          <p:nvPr/>
        </p:nvCxnSpPr>
        <p:spPr>
          <a:xfrm flipV="1">
            <a:off x="5334000" y="1511300"/>
            <a:ext cx="1465263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351463" y="2667000"/>
            <a:ext cx="2116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3323" idx="2"/>
          </p:cNvCxnSpPr>
          <p:nvPr/>
        </p:nvCxnSpPr>
        <p:spPr>
          <a:xfrm>
            <a:off x="6799263" y="1511300"/>
            <a:ext cx="668337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TextBox 6"/>
          <p:cNvSpPr txBox="1">
            <a:spLocks noChangeArrowheads="1"/>
          </p:cNvSpPr>
          <p:nvPr/>
        </p:nvSpPr>
        <p:spPr bwMode="auto">
          <a:xfrm>
            <a:off x="5051425" y="2513013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2" name="TextBox 41"/>
          <p:cNvSpPr txBox="1">
            <a:spLocks noChangeArrowheads="1"/>
          </p:cNvSpPr>
          <p:nvPr/>
        </p:nvSpPr>
        <p:spPr bwMode="auto">
          <a:xfrm>
            <a:off x="7467600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3" name="TextBox 42"/>
          <p:cNvSpPr txBox="1">
            <a:spLocks noChangeArrowheads="1"/>
          </p:cNvSpPr>
          <p:nvPr/>
        </p:nvSpPr>
        <p:spPr bwMode="auto">
          <a:xfrm>
            <a:off x="6650038" y="1204913"/>
            <a:ext cx="2984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4" name="TextBox 43"/>
          <p:cNvSpPr txBox="1">
            <a:spLocks noChangeArrowheads="1"/>
          </p:cNvSpPr>
          <p:nvPr/>
        </p:nvSpPr>
        <p:spPr bwMode="auto">
          <a:xfrm>
            <a:off x="7124700" y="17875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5" name="TextBox 44"/>
          <p:cNvSpPr txBox="1">
            <a:spLocks noChangeArrowheads="1"/>
          </p:cNvSpPr>
          <p:nvPr/>
        </p:nvSpPr>
        <p:spPr bwMode="auto">
          <a:xfrm>
            <a:off x="6365875" y="28543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781675" y="17526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0038" y="2516188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799263" y="2514600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554788" y="2001838"/>
            <a:ext cx="2889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h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946775" y="26035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31" name="TextBox 50"/>
          <p:cNvSpPr txBox="1">
            <a:spLocks noChangeArrowheads="1"/>
          </p:cNvSpPr>
          <p:nvPr/>
        </p:nvSpPr>
        <p:spPr bwMode="auto">
          <a:xfrm>
            <a:off x="6824663" y="2605088"/>
            <a:ext cx="579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 - 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32" name="TextBox 51"/>
          <p:cNvSpPr txBox="1">
            <a:spLocks noChangeArrowheads="1"/>
          </p:cNvSpPr>
          <p:nvPr/>
        </p:nvSpPr>
        <p:spPr bwMode="auto">
          <a:xfrm>
            <a:off x="6651625" y="2657475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5346700" y="2667000"/>
            <a:ext cx="1474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89738" y="2667000"/>
            <a:ext cx="669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99263" y="15240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15772" y="3170220"/>
            <a:ext cx="2092944" cy="307777"/>
          </a:xfrm>
          <a:prstGeom prst="rect">
            <a:avLst/>
          </a:prstGeom>
          <a:blipFill rotWithShape="1">
            <a:blip r:embed="rId2"/>
            <a:stretch>
              <a:fillRect b="-784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0" name="TextBox 3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15772" y="3596290"/>
            <a:ext cx="2683491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00374" y="4029910"/>
            <a:ext cx="2534476" cy="30777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2" name="TextBox 4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87412" y="4479425"/>
            <a:ext cx="1749876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3" name="TextBox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92674" y="4927194"/>
            <a:ext cx="1749876" cy="3077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7" name="Arc 46"/>
          <p:cNvSpPr/>
          <p:nvPr/>
        </p:nvSpPr>
        <p:spPr>
          <a:xfrm>
            <a:off x="4811713" y="2200275"/>
            <a:ext cx="914400" cy="914400"/>
          </a:xfrm>
          <a:prstGeom prst="arc">
            <a:avLst>
              <a:gd name="adj1" fmla="val 19667832"/>
              <a:gd name="adj2" fmla="val 1302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7238" y="2820988"/>
            <a:ext cx="49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705475" y="1444625"/>
            <a:ext cx="512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grpSp>
        <p:nvGrpSpPr>
          <p:cNvPr id="58" name="Group 29"/>
          <p:cNvGrpSpPr>
            <a:grpSpLocks/>
          </p:cNvGrpSpPr>
          <p:nvPr/>
        </p:nvGrpSpPr>
        <p:grpSpPr bwMode="auto">
          <a:xfrm>
            <a:off x="4098925" y="1465263"/>
            <a:ext cx="609600" cy="536575"/>
            <a:chOff x="4032" y="2112"/>
            <a:chExt cx="720" cy="496"/>
          </a:xfrm>
        </p:grpSpPr>
        <p:sp>
          <p:nvSpPr>
            <p:cNvPr id="13364" name="Text Box 23"/>
            <p:cNvSpPr txBox="1">
              <a:spLocks noChangeArrowheads="1"/>
            </p:cNvSpPr>
            <p:nvPr/>
          </p:nvSpPr>
          <p:spPr bwMode="auto">
            <a:xfrm>
              <a:off x="4148" y="2352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13365" name="Text Box 24"/>
            <p:cNvSpPr txBox="1">
              <a:spLocks noChangeArrowheads="1"/>
            </p:cNvSpPr>
            <p:nvPr/>
          </p:nvSpPr>
          <p:spPr bwMode="auto">
            <a:xfrm>
              <a:off x="4272" y="2160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13366" name="Text Box 25"/>
            <p:cNvSpPr txBox="1">
              <a:spLocks noChangeArrowheads="1"/>
            </p:cNvSpPr>
            <p:nvPr/>
          </p:nvSpPr>
          <p:spPr bwMode="auto">
            <a:xfrm>
              <a:off x="4416" y="2352"/>
              <a:ext cx="19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3367" name="Line 26"/>
            <p:cNvSpPr>
              <a:spLocks noChangeShapeType="1"/>
            </p:cNvSpPr>
            <p:nvPr/>
          </p:nvSpPr>
          <p:spPr bwMode="auto">
            <a:xfrm flipV="1">
              <a:off x="4032" y="2112"/>
              <a:ext cx="353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Line 27"/>
            <p:cNvSpPr>
              <a:spLocks noChangeShapeType="1"/>
            </p:cNvSpPr>
            <p:nvPr/>
          </p:nvSpPr>
          <p:spPr bwMode="auto">
            <a:xfrm flipH="1" flipV="1">
              <a:off x="4386" y="2112"/>
              <a:ext cx="366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Line 28"/>
            <p:cNvSpPr>
              <a:spLocks noChangeShapeType="1"/>
            </p:cNvSpPr>
            <p:nvPr/>
          </p:nvSpPr>
          <p:spPr bwMode="auto">
            <a:xfrm flipH="1" flipV="1">
              <a:off x="4032" y="2592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86199" y="2051348"/>
            <a:ext cx="1476045" cy="276999"/>
          </a:xfrm>
          <a:prstGeom prst="rect">
            <a:avLst/>
          </a:prstGeom>
          <a:blipFill rotWithShape="1">
            <a:blip r:embed="rId7"/>
            <a:stretch>
              <a:fillRect b="-6667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5" name="TextBox 7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40715" y="2343735"/>
            <a:ext cx="974172" cy="276999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6" name="TextBox 7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03587" y="5331748"/>
            <a:ext cx="2436952" cy="307777"/>
          </a:xfrm>
          <a:prstGeom prst="rect">
            <a:avLst/>
          </a:prstGeom>
          <a:blipFill rotWithShape="1">
            <a:blip r:embed="rId9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7" name="TextBox 7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16273" y="5764075"/>
            <a:ext cx="2436952" cy="307777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8" name="Arc 51"/>
          <p:cNvSpPr>
            <a:spLocks/>
          </p:cNvSpPr>
          <p:nvPr/>
        </p:nvSpPr>
        <p:spPr bwMode="auto">
          <a:xfrm>
            <a:off x="6704013" y="33829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9" name="Text Box 56"/>
          <p:cNvSpPr txBox="1">
            <a:spLocks noChangeArrowheads="1"/>
          </p:cNvSpPr>
          <p:nvPr/>
        </p:nvSpPr>
        <p:spPr bwMode="auto">
          <a:xfrm>
            <a:off x="6808788" y="3448050"/>
            <a:ext cx="17843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</a:p>
        </p:txBody>
      </p:sp>
      <p:sp>
        <p:nvSpPr>
          <p:cNvPr id="80" name="Arc 51"/>
          <p:cNvSpPr>
            <a:spLocks/>
          </p:cNvSpPr>
          <p:nvPr/>
        </p:nvSpPr>
        <p:spPr bwMode="auto">
          <a:xfrm>
            <a:off x="6713538" y="3816350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Arc 51"/>
          <p:cNvSpPr>
            <a:spLocks/>
          </p:cNvSpPr>
          <p:nvPr/>
        </p:nvSpPr>
        <p:spPr bwMode="auto">
          <a:xfrm>
            <a:off x="6513513" y="4264025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Arc 51"/>
          <p:cNvSpPr>
            <a:spLocks/>
          </p:cNvSpPr>
          <p:nvPr/>
        </p:nvSpPr>
        <p:spPr bwMode="auto">
          <a:xfrm>
            <a:off x="6513513" y="47164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3" name="Arc 51"/>
          <p:cNvSpPr>
            <a:spLocks/>
          </p:cNvSpPr>
          <p:nvPr/>
        </p:nvSpPr>
        <p:spPr bwMode="auto">
          <a:xfrm>
            <a:off x="6704013" y="51609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Arc 51"/>
          <p:cNvSpPr>
            <a:spLocks/>
          </p:cNvSpPr>
          <p:nvPr/>
        </p:nvSpPr>
        <p:spPr bwMode="auto">
          <a:xfrm>
            <a:off x="6721475" y="55927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Text Box 56"/>
          <p:cNvSpPr txBox="1">
            <a:spLocks noChangeArrowheads="1"/>
          </p:cNvSpPr>
          <p:nvPr/>
        </p:nvSpPr>
        <p:spPr bwMode="auto">
          <a:xfrm>
            <a:off x="6840538" y="3757613"/>
            <a:ext cx="2238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‘Multiply it out’ – careful with negatives!</a:t>
            </a:r>
          </a:p>
        </p:txBody>
      </p:sp>
      <p:sp>
        <p:nvSpPr>
          <p:cNvPr id="86" name="Text Box 56"/>
          <p:cNvSpPr txBox="1">
            <a:spLocks noChangeArrowheads="1"/>
          </p:cNvSpPr>
          <p:nvPr/>
        </p:nvSpPr>
        <p:spPr bwMode="auto">
          <a:xfrm>
            <a:off x="6704013" y="4319588"/>
            <a:ext cx="18938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Add x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to both sides</a:t>
            </a:r>
          </a:p>
        </p:txBody>
      </p:sp>
      <p:sp>
        <p:nvSpPr>
          <p:cNvPr id="87" name="Text Box 56"/>
          <p:cNvSpPr txBox="1">
            <a:spLocks noChangeArrowheads="1"/>
          </p:cNvSpPr>
          <p:nvPr/>
        </p:nvSpPr>
        <p:spPr bwMode="auto">
          <a:xfrm>
            <a:off x="6586538" y="4748213"/>
            <a:ext cx="1262062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88" name="Text Box 56"/>
          <p:cNvSpPr txBox="1">
            <a:spLocks noChangeArrowheads="1"/>
          </p:cNvSpPr>
          <p:nvPr/>
        </p:nvSpPr>
        <p:spPr bwMode="auto">
          <a:xfrm>
            <a:off x="6742113" y="4992688"/>
            <a:ext cx="26003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You can replace x with an equivalent expression by using GCSE Trigonometry… </a:t>
            </a:r>
          </a:p>
        </p:txBody>
      </p:sp>
      <p:sp>
        <p:nvSpPr>
          <p:cNvPr id="89" name="Text Box 56"/>
          <p:cNvSpPr txBox="1">
            <a:spLocks noChangeArrowheads="1"/>
          </p:cNvSpPr>
          <p:nvPr/>
        </p:nvSpPr>
        <p:spPr bwMode="auto">
          <a:xfrm>
            <a:off x="6948488" y="5640388"/>
            <a:ext cx="1109662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90" name="Oval 89"/>
          <p:cNvSpPr/>
          <p:nvPr/>
        </p:nvSpPr>
        <p:spPr>
          <a:xfrm>
            <a:off x="3825875" y="2374900"/>
            <a:ext cx="1068388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5981700" y="4992688"/>
            <a:ext cx="227013" cy="203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5981700" y="5384800"/>
            <a:ext cx="660400" cy="201613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50" grpId="0"/>
      <p:bldP spid="5" grpId="0"/>
      <p:bldP spid="54" grpId="0"/>
      <p:bldP spid="78" grpId="0" animBg="1"/>
      <p:bldP spid="79" grpId="0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  <p:bldP spid="89" grpId="0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A triangle has sides of 4cm, 5cm and 6cm respectively. Find the size of </a:t>
            </a:r>
            <a:r>
              <a:rPr lang="en-US" sz="1400">
                <a:latin typeface="Comic Sans MS" pitchFamily="66" charset="0"/>
              </a:rPr>
              <a:t>the smallest angle</a:t>
            </a: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The smallest angle will always be opposite the smallest side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Call this angle ‘A’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Proceed as before, but you will have to do a little more rearranging…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76200"/>
            <a:ext cx="2436952" cy="30777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219700" y="1447800"/>
            <a:ext cx="6858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19700" y="2514600"/>
            <a:ext cx="21336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5905500" y="1447800"/>
            <a:ext cx="1447800" cy="121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080000" y="1681163"/>
            <a:ext cx="523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4cm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477000" y="1673225"/>
            <a:ext cx="522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5cm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954713" y="2590800"/>
            <a:ext cx="522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6cm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6943725" y="2209800"/>
            <a:ext cx="914400" cy="914400"/>
          </a:xfrm>
          <a:prstGeom prst="arc">
            <a:avLst>
              <a:gd name="adj1" fmla="val 11091845"/>
              <a:gd name="adj2" fmla="val 13073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592888" y="1447800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400925" y="2546350"/>
            <a:ext cx="3159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940300" y="1519238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995988" y="2852738"/>
            <a:ext cx="277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69" name="TextBox 6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02796" y="3124200"/>
            <a:ext cx="2125133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0" name="TextBox 6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80540" y="3584377"/>
            <a:ext cx="2712794" cy="307777"/>
          </a:xfrm>
          <a:prstGeom prst="rect">
            <a:avLst/>
          </a:prstGeom>
          <a:blipFill rotWithShape="1">
            <a:blip r:embed="rId4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1" name="TextBox 7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02797" y="4044554"/>
            <a:ext cx="1727328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2" name="TextBox 7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0975" y="4492929"/>
            <a:ext cx="1741625" cy="3077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3" name="TextBox 7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0975" y="4953105"/>
            <a:ext cx="1398725" cy="307777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4" name="TextBox 7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7121" y="5393846"/>
            <a:ext cx="1571988" cy="307777"/>
          </a:xfrm>
          <a:prstGeom prst="rect">
            <a:avLst/>
          </a:prstGeom>
          <a:blipFill rotWithShape="1">
            <a:blip r:embed="rId8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5" name="Arc 51"/>
          <p:cNvSpPr>
            <a:spLocks/>
          </p:cNvSpPr>
          <p:nvPr/>
        </p:nvSpPr>
        <p:spPr bwMode="auto">
          <a:xfrm>
            <a:off x="6592888" y="3305175"/>
            <a:ext cx="190500" cy="433388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Text Box 56"/>
          <p:cNvSpPr txBox="1">
            <a:spLocks noChangeArrowheads="1"/>
          </p:cNvSpPr>
          <p:nvPr/>
        </p:nvSpPr>
        <p:spPr bwMode="auto">
          <a:xfrm>
            <a:off x="6716713" y="3290888"/>
            <a:ext cx="2198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 in appropriate values for a, b and c</a:t>
            </a:r>
          </a:p>
        </p:txBody>
      </p:sp>
      <p:sp>
        <p:nvSpPr>
          <p:cNvPr id="77" name="Arc 51"/>
          <p:cNvSpPr>
            <a:spLocks/>
          </p:cNvSpPr>
          <p:nvPr/>
        </p:nvSpPr>
        <p:spPr bwMode="auto">
          <a:xfrm>
            <a:off x="6592888" y="3792538"/>
            <a:ext cx="190500" cy="431800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" name="Arc 51"/>
          <p:cNvSpPr>
            <a:spLocks/>
          </p:cNvSpPr>
          <p:nvPr/>
        </p:nvSpPr>
        <p:spPr bwMode="auto">
          <a:xfrm>
            <a:off x="5638800" y="4214813"/>
            <a:ext cx="190500" cy="431800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9" name="Arc 51"/>
          <p:cNvSpPr>
            <a:spLocks/>
          </p:cNvSpPr>
          <p:nvPr/>
        </p:nvSpPr>
        <p:spPr bwMode="auto">
          <a:xfrm>
            <a:off x="5638800" y="4675188"/>
            <a:ext cx="190500" cy="431800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" name="Arc 51"/>
          <p:cNvSpPr>
            <a:spLocks/>
          </p:cNvSpPr>
          <p:nvPr/>
        </p:nvSpPr>
        <p:spPr bwMode="auto">
          <a:xfrm>
            <a:off x="5638800" y="5176838"/>
            <a:ext cx="190500" cy="433387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Text Box 56"/>
          <p:cNvSpPr txBox="1">
            <a:spLocks noChangeArrowheads="1"/>
          </p:cNvSpPr>
          <p:nvPr/>
        </p:nvSpPr>
        <p:spPr bwMode="auto">
          <a:xfrm>
            <a:off x="6513513" y="3870325"/>
            <a:ext cx="21986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Calculate some terms</a:t>
            </a:r>
          </a:p>
        </p:txBody>
      </p:sp>
      <p:sp>
        <p:nvSpPr>
          <p:cNvPr id="82" name="Text Box 56"/>
          <p:cNvSpPr txBox="1">
            <a:spLocks noChangeArrowheads="1"/>
          </p:cNvSpPr>
          <p:nvPr/>
        </p:nvSpPr>
        <p:spPr bwMode="auto">
          <a:xfrm>
            <a:off x="5781675" y="4292600"/>
            <a:ext cx="12176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Subtract 61</a:t>
            </a:r>
          </a:p>
        </p:txBody>
      </p:sp>
      <p:sp>
        <p:nvSpPr>
          <p:cNvPr id="83" name="Text Box 56"/>
          <p:cNvSpPr txBox="1">
            <a:spLocks noChangeArrowheads="1"/>
          </p:cNvSpPr>
          <p:nvPr/>
        </p:nvSpPr>
        <p:spPr bwMode="auto">
          <a:xfrm>
            <a:off x="5748338" y="4752975"/>
            <a:ext cx="12192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-60</a:t>
            </a:r>
          </a:p>
        </p:txBody>
      </p:sp>
      <p:sp>
        <p:nvSpPr>
          <p:cNvPr id="84" name="Text Box 56"/>
          <p:cNvSpPr txBox="1">
            <a:spLocks noChangeArrowheads="1"/>
          </p:cNvSpPr>
          <p:nvPr/>
        </p:nvSpPr>
        <p:spPr bwMode="auto">
          <a:xfrm>
            <a:off x="5753100" y="5254625"/>
            <a:ext cx="14478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Use inverse Cos</a:t>
            </a: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4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62" grpId="0"/>
      <p:bldP spid="63" grpId="0"/>
      <p:bldP spid="65" grpId="0"/>
      <p:bldP spid="66" grpId="0"/>
      <p:bldP spid="67" grpId="0"/>
      <p:bldP spid="68" grpId="0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5989638" y="2790825"/>
            <a:ext cx="4587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42˚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Coastguard station B is 8km on a bearing of 060˚ from coastguard station A. A ship C is 4.8km, on a bearing of 018˚, away from A.</a:t>
            </a: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Calculate the distance from C to B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Start with a diagram (this will help a lot!)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Label the side you are finding ‘a’ (in this case the letters work out nicely, but with different letters it is sometimes easier to ignore them and use a, b and c)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76200"/>
            <a:ext cx="2436952" cy="30777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0" y="2362200"/>
            <a:ext cx="17526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715000" y="1828800"/>
            <a:ext cx="0" cy="1676400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705475" y="2133600"/>
            <a:ext cx="542925" cy="1371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6248400" y="2133600"/>
            <a:ext cx="1219200" cy="228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41963" y="1568450"/>
            <a:ext cx="327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N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5438775" y="3505200"/>
            <a:ext cx="307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A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467600" y="2224088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B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6107113" y="1828800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C</a:t>
            </a:r>
          </a:p>
        </p:txBody>
      </p:sp>
      <p:sp>
        <p:nvSpPr>
          <p:cNvPr id="96" name="Arc 95"/>
          <p:cNvSpPr/>
          <p:nvPr/>
        </p:nvSpPr>
        <p:spPr>
          <a:xfrm>
            <a:off x="5135563" y="3048000"/>
            <a:ext cx="914400" cy="914400"/>
          </a:xfrm>
          <a:prstGeom prst="arc">
            <a:avLst>
              <a:gd name="adj1" fmla="val 17166200"/>
              <a:gd name="adj2" fmla="val 201921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5192713" y="2930525"/>
            <a:ext cx="914400" cy="914400"/>
          </a:xfrm>
          <a:prstGeom prst="arc">
            <a:avLst>
              <a:gd name="adj1" fmla="val 16697839"/>
              <a:gd name="adj2" fmla="val 181489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5822950" y="3011488"/>
            <a:ext cx="4587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60˚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5653088" y="2681288"/>
            <a:ext cx="4333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18˚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6616700" y="2873375"/>
            <a:ext cx="482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8km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6045200" y="2533650"/>
            <a:ext cx="6159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4.8km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6726238" y="1833563"/>
            <a:ext cx="263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6397625" y="3048000"/>
            <a:ext cx="263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5851525" y="2305050"/>
            <a:ext cx="276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05" name="Arc 104"/>
          <p:cNvSpPr/>
          <p:nvPr/>
        </p:nvSpPr>
        <p:spPr>
          <a:xfrm>
            <a:off x="5365750" y="2879725"/>
            <a:ext cx="914400" cy="914400"/>
          </a:xfrm>
          <a:prstGeom prst="arc">
            <a:avLst>
              <a:gd name="adj1" fmla="val 17166200"/>
              <a:gd name="adj2" fmla="val 201921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32490" y="3962400"/>
            <a:ext cx="2125133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07" name="TextBox 10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2965" y="4412458"/>
            <a:ext cx="3086358" cy="307777"/>
          </a:xfrm>
          <a:prstGeom prst="rect">
            <a:avLst/>
          </a:prstGeom>
          <a:blipFill rotWithShape="1">
            <a:blip r:embed="rId4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08" name="TextBox 10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2103" y="4872635"/>
            <a:ext cx="1089722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09" name="TextBox 10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15741" y="5322099"/>
            <a:ext cx="1653401" cy="307777"/>
          </a:xfrm>
          <a:prstGeom prst="rect">
            <a:avLst/>
          </a:prstGeom>
          <a:blipFill rotWithShape="1">
            <a:blip r:embed="rId6"/>
            <a:stretch>
              <a:fillRect b="-784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10" name="Arc 51"/>
          <p:cNvSpPr>
            <a:spLocks/>
          </p:cNvSpPr>
          <p:nvPr/>
        </p:nvSpPr>
        <p:spPr bwMode="auto">
          <a:xfrm>
            <a:off x="7208838" y="4143375"/>
            <a:ext cx="201612" cy="441325"/>
          </a:xfrm>
          <a:custGeom>
            <a:avLst/>
            <a:gdLst>
              <a:gd name="T0" fmla="*/ 73861539 w 22625"/>
              <a:gd name="T1" fmla="*/ 0 h 43200"/>
              <a:gd name="T2" fmla="*/ 0 w 22625"/>
              <a:gd name="T3" fmla="*/ 2147483647 h 43200"/>
              <a:gd name="T4" fmla="*/ 73861539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Text Box 56"/>
          <p:cNvSpPr txBox="1">
            <a:spLocks noChangeArrowheads="1"/>
          </p:cNvSpPr>
          <p:nvPr/>
        </p:nvSpPr>
        <p:spPr bwMode="auto">
          <a:xfrm>
            <a:off x="7332663" y="4105275"/>
            <a:ext cx="17827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a, b and c as appropriate</a:t>
            </a:r>
          </a:p>
        </p:txBody>
      </p:sp>
      <p:sp>
        <p:nvSpPr>
          <p:cNvPr id="112" name="Arc 51"/>
          <p:cNvSpPr>
            <a:spLocks/>
          </p:cNvSpPr>
          <p:nvPr/>
        </p:nvSpPr>
        <p:spPr bwMode="auto">
          <a:xfrm>
            <a:off x="7208838" y="4586288"/>
            <a:ext cx="201612" cy="439737"/>
          </a:xfrm>
          <a:custGeom>
            <a:avLst/>
            <a:gdLst>
              <a:gd name="T0" fmla="*/ 73861539 w 22625"/>
              <a:gd name="T1" fmla="*/ 0 h 43200"/>
              <a:gd name="T2" fmla="*/ 0 w 22625"/>
              <a:gd name="T3" fmla="*/ 2147483647 h 43200"/>
              <a:gd name="T4" fmla="*/ 73861539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Arc 51"/>
          <p:cNvSpPr>
            <a:spLocks/>
          </p:cNvSpPr>
          <p:nvPr/>
        </p:nvSpPr>
        <p:spPr bwMode="auto">
          <a:xfrm>
            <a:off x="7208838" y="5035550"/>
            <a:ext cx="201612" cy="439738"/>
          </a:xfrm>
          <a:custGeom>
            <a:avLst/>
            <a:gdLst>
              <a:gd name="T0" fmla="*/ 73861539 w 22625"/>
              <a:gd name="T1" fmla="*/ 0 h 43200"/>
              <a:gd name="T2" fmla="*/ 0 w 22625"/>
              <a:gd name="T3" fmla="*/ 2147483647 h 43200"/>
              <a:gd name="T4" fmla="*/ 73861539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Text Box 56"/>
          <p:cNvSpPr txBox="1">
            <a:spLocks noChangeArrowheads="1"/>
          </p:cNvSpPr>
          <p:nvPr/>
        </p:nvSpPr>
        <p:spPr bwMode="auto">
          <a:xfrm>
            <a:off x="7373938" y="4586288"/>
            <a:ext cx="17843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Calculate the right-hand side</a:t>
            </a:r>
          </a:p>
        </p:txBody>
      </p:sp>
      <p:sp>
        <p:nvSpPr>
          <p:cNvPr id="115" name="Text Box 56"/>
          <p:cNvSpPr txBox="1">
            <a:spLocks noChangeArrowheads="1"/>
          </p:cNvSpPr>
          <p:nvPr/>
        </p:nvSpPr>
        <p:spPr bwMode="auto">
          <a:xfrm>
            <a:off x="7373938" y="5014913"/>
            <a:ext cx="14970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Square root the answer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01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4" grpId="0"/>
      <p:bldP spid="93" grpId="0"/>
      <p:bldP spid="94" grpId="0"/>
      <p:bldP spid="95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10" grpId="0" animBg="1"/>
      <p:bldP spid="111" grpId="0"/>
      <p:bldP spid="112" grpId="0" animBg="1"/>
      <p:bldP spid="113" grpId="0" animBg="1"/>
      <p:bldP spid="114" grpId="0"/>
      <p:bldP spid="1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In the triangle to the right, PQ = </a:t>
            </a:r>
            <a:r>
              <a:rPr lang="en-US" sz="1400" dirty="0" err="1">
                <a:latin typeface="Comic Sans MS" pitchFamily="66" charset="0"/>
              </a:rPr>
              <a:t>xcm</a:t>
            </a:r>
            <a:r>
              <a:rPr lang="en-US" sz="1400" dirty="0">
                <a:latin typeface="Comic Sans MS" pitchFamily="66" charset="0"/>
              </a:rPr>
              <a:t>, QR = (x + 2)cm, RP = 5cm and angle PQR = 60˚. Find the value of x.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76200"/>
            <a:ext cx="2436952" cy="30777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638800" y="2549525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638800" y="1482725"/>
            <a:ext cx="6858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324600" y="1482725"/>
            <a:ext cx="12954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TextBox 12"/>
          <p:cNvSpPr txBox="1">
            <a:spLocks noChangeArrowheads="1"/>
          </p:cNvSpPr>
          <p:nvPr/>
        </p:nvSpPr>
        <p:spPr bwMode="auto">
          <a:xfrm>
            <a:off x="6186488" y="1174750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P</a:t>
            </a:r>
          </a:p>
        </p:txBody>
      </p:sp>
      <p:sp>
        <p:nvSpPr>
          <p:cNvPr id="16395" name="TextBox 13"/>
          <p:cNvSpPr txBox="1">
            <a:spLocks noChangeArrowheads="1"/>
          </p:cNvSpPr>
          <p:nvPr/>
        </p:nvSpPr>
        <p:spPr bwMode="auto">
          <a:xfrm>
            <a:off x="5329238" y="2395538"/>
            <a:ext cx="341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Q</a:t>
            </a:r>
          </a:p>
        </p:txBody>
      </p:sp>
      <p:sp>
        <p:nvSpPr>
          <p:cNvPr id="16396" name="TextBox 14"/>
          <p:cNvSpPr txBox="1">
            <a:spLocks noChangeArrowheads="1"/>
          </p:cNvSpPr>
          <p:nvPr/>
        </p:nvSpPr>
        <p:spPr bwMode="auto">
          <a:xfrm>
            <a:off x="7588250" y="2395538"/>
            <a:ext cx="296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R</a:t>
            </a:r>
          </a:p>
        </p:txBody>
      </p:sp>
      <p:sp>
        <p:nvSpPr>
          <p:cNvPr id="16397" name="TextBox 15"/>
          <p:cNvSpPr txBox="1">
            <a:spLocks noChangeArrowheads="1"/>
          </p:cNvSpPr>
          <p:nvPr/>
        </p:nvSpPr>
        <p:spPr bwMode="auto">
          <a:xfrm>
            <a:off x="6781800" y="1708150"/>
            <a:ext cx="525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5cm</a:t>
            </a:r>
          </a:p>
        </p:txBody>
      </p:sp>
      <p:sp>
        <p:nvSpPr>
          <p:cNvPr id="16398" name="TextBox 16"/>
          <p:cNvSpPr txBox="1">
            <a:spLocks noChangeArrowheads="1"/>
          </p:cNvSpPr>
          <p:nvPr/>
        </p:nvSpPr>
        <p:spPr bwMode="auto">
          <a:xfrm>
            <a:off x="5465763" y="1708150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x cm</a:t>
            </a:r>
          </a:p>
        </p:txBody>
      </p:sp>
      <p:sp>
        <p:nvSpPr>
          <p:cNvPr id="16399" name="TextBox 17"/>
          <p:cNvSpPr txBox="1">
            <a:spLocks noChangeArrowheads="1"/>
          </p:cNvSpPr>
          <p:nvPr/>
        </p:nvSpPr>
        <p:spPr bwMode="auto">
          <a:xfrm>
            <a:off x="6119813" y="2538413"/>
            <a:ext cx="1009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(x + 2) cm</a:t>
            </a:r>
          </a:p>
        </p:txBody>
      </p:sp>
      <p:sp>
        <p:nvSpPr>
          <p:cNvPr id="7" name="Arc 6"/>
          <p:cNvSpPr/>
          <p:nvPr/>
        </p:nvSpPr>
        <p:spPr>
          <a:xfrm>
            <a:off x="5008563" y="2092325"/>
            <a:ext cx="914400" cy="914400"/>
          </a:xfrm>
          <a:prstGeom prst="arc">
            <a:avLst>
              <a:gd name="adj1" fmla="val 19371197"/>
              <a:gd name="adj2" fmla="val 169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401" name="TextBox 7"/>
          <p:cNvSpPr txBox="1">
            <a:spLocks noChangeArrowheads="1"/>
          </p:cNvSpPr>
          <p:nvPr/>
        </p:nvSpPr>
        <p:spPr bwMode="auto">
          <a:xfrm>
            <a:off x="5822950" y="2233613"/>
            <a:ext cx="5016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60˚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169150" y="1401763"/>
            <a:ext cx="2762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462713" y="2852738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60988" y="1482725"/>
            <a:ext cx="277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49850" y="2546350"/>
            <a:ext cx="3159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8484" y="3162902"/>
            <a:ext cx="2125133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7" name="Text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4934" y="3720257"/>
            <a:ext cx="3392532" cy="307777"/>
          </a:xfrm>
          <a:prstGeom prst="rect">
            <a:avLst/>
          </a:prstGeom>
          <a:blipFill rotWithShape="1">
            <a:blip r:embed="rId4"/>
            <a:stretch>
              <a:fillRect b="-784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8" name="TextBox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8484" y="4252425"/>
            <a:ext cx="617670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9" name="TextBox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8917" y="4252424"/>
            <a:ext cx="1152367" cy="3077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0" name="TextBox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44688" y="4252423"/>
            <a:ext cx="597856" cy="307777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1" name="TextBox 3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39323" y="4252422"/>
            <a:ext cx="1643270" cy="307777"/>
          </a:xfrm>
          <a:prstGeom prst="rect">
            <a:avLst/>
          </a:prstGeom>
          <a:blipFill rotWithShape="1">
            <a:blip r:embed="rId8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2" name="TextBox 3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8484" y="4781865"/>
            <a:ext cx="617670" cy="307777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3" name="TextBox 3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63383" y="4781864"/>
            <a:ext cx="1152367" cy="307777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4" name="TextBox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58373" y="5333167"/>
            <a:ext cx="1585562" cy="307777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180" y="3443578"/>
            <a:ext cx="1824474" cy="553357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6" name="TextBox 3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180" y="4149335"/>
            <a:ext cx="2712153" cy="557973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7" name="TextBox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180" y="4766019"/>
            <a:ext cx="1335558" cy="544123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8" name="TextBox 3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826" y="5487056"/>
            <a:ext cx="905441" cy="307777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9" name="Arc 51"/>
          <p:cNvSpPr>
            <a:spLocks/>
          </p:cNvSpPr>
          <p:nvPr/>
        </p:nvSpPr>
        <p:spPr bwMode="auto">
          <a:xfrm>
            <a:off x="7085013" y="331628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7189788" y="3363913"/>
            <a:ext cx="17843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 in appropriate values for a, b and c</a:t>
            </a:r>
          </a:p>
        </p:txBody>
      </p:sp>
      <p:sp>
        <p:nvSpPr>
          <p:cNvPr id="41" name="Arc 51"/>
          <p:cNvSpPr>
            <a:spLocks/>
          </p:cNvSpPr>
          <p:nvPr/>
        </p:nvSpPr>
        <p:spPr bwMode="auto">
          <a:xfrm>
            <a:off x="7381875" y="384968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51"/>
          <p:cNvSpPr>
            <a:spLocks/>
          </p:cNvSpPr>
          <p:nvPr/>
        </p:nvSpPr>
        <p:spPr bwMode="auto">
          <a:xfrm>
            <a:off x="7381875" y="4405313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51"/>
          <p:cNvSpPr>
            <a:spLocks/>
          </p:cNvSpPr>
          <p:nvPr/>
        </p:nvSpPr>
        <p:spPr bwMode="auto">
          <a:xfrm>
            <a:off x="5514975" y="4937125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56"/>
          <p:cNvSpPr txBox="1">
            <a:spLocks noChangeArrowheads="1"/>
          </p:cNvSpPr>
          <p:nvPr/>
        </p:nvSpPr>
        <p:spPr bwMode="auto">
          <a:xfrm>
            <a:off x="7359650" y="3851275"/>
            <a:ext cx="17843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Cos60 = 0.5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56"/>
          <p:cNvSpPr txBox="1">
            <a:spLocks noChangeArrowheads="1"/>
          </p:cNvSpPr>
          <p:nvPr/>
        </p:nvSpPr>
        <p:spPr bwMode="auto">
          <a:xfrm>
            <a:off x="7572375" y="4545013"/>
            <a:ext cx="10001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 Box 56"/>
          <p:cNvSpPr txBox="1">
            <a:spLocks noChangeArrowheads="1"/>
          </p:cNvSpPr>
          <p:nvPr/>
        </p:nvSpPr>
        <p:spPr bwMode="auto">
          <a:xfrm>
            <a:off x="5641975" y="4962525"/>
            <a:ext cx="15478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Rearrange into a solvable form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4900613" y="6399213"/>
            <a:ext cx="28543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We can use the Quadratic formula!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892550" y="5934075"/>
            <a:ext cx="554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 = 1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546600" y="5934075"/>
            <a:ext cx="596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 = 2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214938" y="5934075"/>
            <a:ext cx="738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 = -21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1" name="Arc 51"/>
          <p:cNvSpPr>
            <a:spLocks/>
          </p:cNvSpPr>
          <p:nvPr/>
        </p:nvSpPr>
        <p:spPr bwMode="auto">
          <a:xfrm>
            <a:off x="2828925" y="387350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51"/>
          <p:cNvSpPr>
            <a:spLocks/>
          </p:cNvSpPr>
          <p:nvPr/>
        </p:nvSpPr>
        <p:spPr bwMode="auto">
          <a:xfrm>
            <a:off x="2828925" y="4481513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Arc 51"/>
          <p:cNvSpPr>
            <a:spLocks/>
          </p:cNvSpPr>
          <p:nvPr/>
        </p:nvSpPr>
        <p:spPr bwMode="auto">
          <a:xfrm>
            <a:off x="1489075" y="5083175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2889250" y="3922713"/>
            <a:ext cx="1066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 in a, b and c…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2924175" y="4643438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1593850" y="51308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Work out answers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458788" y="5924550"/>
            <a:ext cx="296386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There is also a negative solution but this would not make sense in context so we do not need it (it would be good workings to show it though!)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7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9" grpId="0" animBg="1"/>
      <p:bldP spid="40" grpId="0"/>
      <p:bldP spid="41" grpId="0" animBg="1"/>
      <p:bldP spid="42" grpId="0" animBg="1"/>
      <p:bldP spid="43" grpId="0" animBg="1"/>
      <p:bldP spid="45" grpId="0"/>
      <p:bldP spid="46" grpId="0"/>
      <p:bldP spid="47" grpId="0"/>
      <p:bldP spid="19" grpId="0"/>
      <p:bldP spid="49" grpId="0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4837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</TotalTime>
  <Words>2486</Words>
  <Application>Microsoft Office PowerPoint</Application>
  <PresentationFormat>画面に合わせる (4:3)</PresentationFormat>
  <Paragraphs>869</Paragraphs>
  <Slides>34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8" baseType="lpstr">
      <vt:lpstr>HGGyoshotai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Papyrus</vt:lpstr>
      <vt:lpstr>Segoe UI Black</vt:lpstr>
      <vt:lpstr>Wingdings</vt:lpstr>
      <vt:lpstr>Office テーマ</vt:lpstr>
      <vt:lpstr>Equation</vt:lpstr>
      <vt:lpstr>PowerPoint プレゼンテーション</vt:lpstr>
      <vt:lpstr>Prior Knowledge Check</vt:lpstr>
      <vt:lpstr>PowerPoint プレゼンテーション</vt:lpstr>
      <vt:lpstr>Trigonometric Ratios</vt:lpstr>
      <vt:lpstr>Trigonometric Ratios</vt:lpstr>
      <vt:lpstr>Trigonometric Ratios</vt:lpstr>
      <vt:lpstr>Trigonometric Ratios</vt:lpstr>
      <vt:lpstr>Trigonometric Ratios</vt:lpstr>
      <vt:lpstr>PowerPoint プレゼンテーション</vt:lpstr>
      <vt:lpstr>Trigonometric Ratios</vt:lpstr>
      <vt:lpstr>Trigonometric Ratios</vt:lpstr>
      <vt:lpstr>Trigonometric Ratios</vt:lpstr>
      <vt:lpstr>PowerPoint プレゼンテーション</vt:lpstr>
      <vt:lpstr>Trigonometric Ratios</vt:lpstr>
      <vt:lpstr>Trigonometric Ratios</vt:lpstr>
      <vt:lpstr>PowerPoint プレゼンテーション</vt:lpstr>
      <vt:lpstr>Trigonometric Ratios</vt:lpstr>
      <vt:lpstr>Trigonometric Ratios</vt:lpstr>
      <vt:lpstr>Trigonometric Ratios</vt:lpstr>
      <vt:lpstr>PowerPoint プレゼンテーション</vt:lpstr>
      <vt:lpstr>Trigonometric Ratios</vt:lpstr>
      <vt:lpstr>Trigonometric Ratios</vt:lpstr>
      <vt:lpstr>Trigonometric Ratios</vt:lpstr>
      <vt:lpstr>Trigonometric Ratios</vt:lpstr>
      <vt:lpstr>PowerPoint プレゼンテーション</vt:lpstr>
      <vt:lpstr>Trigonometric Ratios</vt:lpstr>
      <vt:lpstr>PowerPoint プレゼンテーション</vt:lpstr>
      <vt:lpstr>Trigonometric Ratios</vt:lpstr>
      <vt:lpstr>Trigonometric Ratios</vt:lpstr>
      <vt:lpstr>Trigonometric Ratios</vt:lpstr>
      <vt:lpstr>Trigonometric Ratios</vt:lpstr>
      <vt:lpstr>Trigonometric Ratios</vt:lpstr>
      <vt:lpstr>Trigonometric Ratios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193</cp:revision>
  <dcterms:created xsi:type="dcterms:W3CDTF">2017-08-14T15:35:38Z</dcterms:created>
  <dcterms:modified xsi:type="dcterms:W3CDTF">2018-08-13T23:41:19Z</dcterms:modified>
</cp:coreProperties>
</file>