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13" Type="http://schemas.openxmlformats.org/officeDocument/2006/relationships/image" Target="../media/image223.png"/><Relationship Id="rId18" Type="http://schemas.openxmlformats.org/officeDocument/2006/relationships/image" Target="../media/image228.png"/><Relationship Id="rId3" Type="http://schemas.openxmlformats.org/officeDocument/2006/relationships/image" Target="../media/image213.png"/><Relationship Id="rId7" Type="http://schemas.openxmlformats.org/officeDocument/2006/relationships/image" Target="../media/image217.png"/><Relationship Id="rId12" Type="http://schemas.openxmlformats.org/officeDocument/2006/relationships/image" Target="../media/image222.png"/><Relationship Id="rId17" Type="http://schemas.openxmlformats.org/officeDocument/2006/relationships/image" Target="../media/image227.png"/><Relationship Id="rId2" Type="http://schemas.openxmlformats.org/officeDocument/2006/relationships/image" Target="../media/image212.png"/><Relationship Id="rId16" Type="http://schemas.openxmlformats.org/officeDocument/2006/relationships/image" Target="../media/image2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11" Type="http://schemas.openxmlformats.org/officeDocument/2006/relationships/image" Target="../media/image221.png"/><Relationship Id="rId5" Type="http://schemas.openxmlformats.org/officeDocument/2006/relationships/image" Target="../media/image215.png"/><Relationship Id="rId15" Type="http://schemas.openxmlformats.org/officeDocument/2006/relationships/image" Target="../media/image225.png"/><Relationship Id="rId10" Type="http://schemas.openxmlformats.org/officeDocument/2006/relationships/image" Target="../media/image220.png"/><Relationship Id="rId4" Type="http://schemas.openxmlformats.org/officeDocument/2006/relationships/image" Target="../media/image214.png"/><Relationship Id="rId9" Type="http://schemas.openxmlformats.org/officeDocument/2006/relationships/image" Target="../media/image219.png"/><Relationship Id="rId14" Type="http://schemas.openxmlformats.org/officeDocument/2006/relationships/image" Target="../media/image2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png"/><Relationship Id="rId3" Type="http://schemas.openxmlformats.org/officeDocument/2006/relationships/image" Target="../media/image230.png"/><Relationship Id="rId7" Type="http://schemas.openxmlformats.org/officeDocument/2006/relationships/image" Target="../media/image234.png"/><Relationship Id="rId2" Type="http://schemas.openxmlformats.org/officeDocument/2006/relationships/image" Target="../media/image2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3.png"/><Relationship Id="rId5" Type="http://schemas.openxmlformats.org/officeDocument/2006/relationships/image" Target="../media/image232.png"/><Relationship Id="rId4" Type="http://schemas.openxmlformats.org/officeDocument/2006/relationships/image" Target="../media/image2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3" Type="http://schemas.openxmlformats.org/officeDocument/2006/relationships/image" Target="../media/image235.png"/><Relationship Id="rId7" Type="http://schemas.openxmlformats.org/officeDocument/2006/relationships/image" Target="../media/image240.png"/><Relationship Id="rId2" Type="http://schemas.openxmlformats.org/officeDocument/2006/relationships/image" Target="../media/image2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9.png"/><Relationship Id="rId11" Type="http://schemas.openxmlformats.org/officeDocument/2006/relationships/image" Target="../media/image244.png"/><Relationship Id="rId5" Type="http://schemas.openxmlformats.org/officeDocument/2006/relationships/image" Target="../media/image238.png"/><Relationship Id="rId10" Type="http://schemas.openxmlformats.org/officeDocument/2006/relationships/image" Target="../media/image243.png"/><Relationship Id="rId4" Type="http://schemas.openxmlformats.org/officeDocument/2006/relationships/image" Target="../media/image237.png"/><Relationship Id="rId9" Type="http://schemas.openxmlformats.org/officeDocument/2006/relationships/image" Target="../media/image2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8E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90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Binomial Expansion to find approximations for complicated functions.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key part to understanding this is that if values of x are small, it can be possible to ignore larger powers…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28732" y="3757749"/>
                <a:ext cx="554254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(3)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732" y="3757749"/>
                <a:ext cx="554254" cy="217817"/>
              </a:xfrm>
              <a:prstGeom prst="rect">
                <a:avLst/>
              </a:prstGeom>
              <a:blipFill>
                <a:blip r:embed="rId2"/>
                <a:stretch>
                  <a:fillRect l="-2198" t="-2778" r="-329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46892" y="3701144"/>
                <a:ext cx="1325940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892" y="3701144"/>
                <a:ext cx="1325940" cy="362215"/>
              </a:xfrm>
              <a:prstGeom prst="rect">
                <a:avLst/>
              </a:prstGeom>
              <a:blipFill>
                <a:blip r:embed="rId3"/>
                <a:stretch>
                  <a:fillRect l="-2294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7532" y="3696789"/>
                <a:ext cx="1408719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532" y="3696789"/>
                <a:ext cx="1408719" cy="362215"/>
              </a:xfrm>
              <a:prstGeom prst="rect">
                <a:avLst/>
              </a:prstGeom>
              <a:blipFill>
                <a:blip r:embed="rId4"/>
                <a:stretch>
                  <a:fillRect l="-2165" r="-43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37840" y="3692435"/>
                <a:ext cx="1408719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840" y="3692435"/>
                <a:ext cx="1408719" cy="363626"/>
              </a:xfrm>
              <a:prstGeom prst="rect">
                <a:avLst/>
              </a:prstGeom>
              <a:blipFill>
                <a:blip r:embed="rId5"/>
                <a:stretch>
                  <a:fillRect l="-2597" t="-1695" r="-433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09440" y="3705498"/>
                <a:ext cx="1324402" cy="362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440" y="3705498"/>
                <a:ext cx="1324402" cy="362215"/>
              </a:xfrm>
              <a:prstGeom prst="rect">
                <a:avLst/>
              </a:prstGeom>
              <a:blipFill>
                <a:blip r:embed="rId6"/>
                <a:stretch>
                  <a:fillRect l="-2765" t="-1695" r="-461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020080" y="3770812"/>
                <a:ext cx="782265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080" y="3770812"/>
                <a:ext cx="782265" cy="217817"/>
              </a:xfrm>
              <a:prstGeom prst="rect">
                <a:avLst/>
              </a:prstGeom>
              <a:blipFill>
                <a:blip r:embed="rId7"/>
                <a:stretch>
                  <a:fillRect l="-4688" t="-2857" r="-156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91919" y="4484915"/>
                <a:ext cx="5227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=243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919" y="4484915"/>
                <a:ext cx="522772" cy="215444"/>
              </a:xfrm>
              <a:prstGeom prst="rect">
                <a:avLst/>
              </a:prstGeom>
              <a:blipFill>
                <a:blip r:embed="rId8"/>
                <a:stretch>
                  <a:fillRect l="-3529" r="-823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10079" y="4489270"/>
                <a:ext cx="6145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− 810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079" y="4489270"/>
                <a:ext cx="614592" cy="215444"/>
              </a:xfrm>
              <a:prstGeom prst="rect">
                <a:avLst/>
              </a:prstGeom>
              <a:blipFill>
                <a:blip r:embed="rId9"/>
                <a:stretch>
                  <a:fillRect l="-1000" r="-5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06616" y="4493624"/>
                <a:ext cx="8011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+ 1080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616" y="4493624"/>
                <a:ext cx="801117" cy="215444"/>
              </a:xfrm>
              <a:prstGeom prst="rect">
                <a:avLst/>
              </a:prstGeom>
              <a:blipFill>
                <a:blip r:embed="rId10"/>
                <a:stretch>
                  <a:fillRect l="-3788" r="-758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7325" y="4497978"/>
                <a:ext cx="7017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720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325" y="4497978"/>
                <a:ext cx="701731" cy="215444"/>
              </a:xfrm>
              <a:prstGeom prst="rect">
                <a:avLst/>
              </a:prstGeom>
              <a:blipFill>
                <a:blip r:embed="rId11"/>
                <a:stretch>
                  <a:fillRect l="-870" r="-87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52240" y="4493623"/>
                <a:ext cx="7017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240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240" y="4493623"/>
                <a:ext cx="701731" cy="215444"/>
              </a:xfrm>
              <a:prstGeom prst="rect">
                <a:avLst/>
              </a:prstGeom>
              <a:blipFill>
                <a:blip r:embed="rId12"/>
                <a:stretch>
                  <a:fillRect l="-5217" r="-870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27154" y="4480560"/>
                <a:ext cx="602344" cy="217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154" y="4480560"/>
                <a:ext cx="602344" cy="217817"/>
              </a:xfrm>
              <a:prstGeom prst="rect">
                <a:avLst/>
              </a:prstGeom>
              <a:blipFill>
                <a:blip r:embed="rId13"/>
                <a:stretch>
                  <a:fillRect l="-1010" t="-2778" r="-202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7245531" y="4484914"/>
            <a:ext cx="17330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x was 0.2. Let’s look at the value of each term…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93921" y="2155372"/>
            <a:ext cx="2791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couple of sections previously, we had this expansion…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5162007" y="2678592"/>
            <a:ext cx="927463" cy="7808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09485" y="5107578"/>
                <a:ext cx="5227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=243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485" y="5107578"/>
                <a:ext cx="522772" cy="215444"/>
              </a:xfrm>
              <a:prstGeom prst="rect">
                <a:avLst/>
              </a:prstGeom>
              <a:blipFill>
                <a:blip r:embed="rId8"/>
                <a:stretch>
                  <a:fillRect l="-3488" r="-697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27645" y="5111933"/>
                <a:ext cx="5129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− 162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645" y="5111933"/>
                <a:ext cx="512961" cy="215444"/>
              </a:xfrm>
              <a:prstGeom prst="rect">
                <a:avLst/>
              </a:prstGeom>
              <a:blipFill>
                <a:blip r:embed="rId14"/>
                <a:stretch>
                  <a:fillRect l="-1190" r="-714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45804" y="5107578"/>
                <a:ext cx="5498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+ 43.2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804" y="5107578"/>
                <a:ext cx="549831" cy="215444"/>
              </a:xfrm>
              <a:prstGeom prst="rect">
                <a:avLst/>
              </a:prstGeom>
              <a:blipFill>
                <a:blip r:embed="rId15"/>
                <a:stretch>
                  <a:fillRect l="-6667" r="-66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90090" y="5111932"/>
                <a:ext cx="54983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− 5.76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090" y="5111932"/>
                <a:ext cx="549830" cy="215444"/>
              </a:xfrm>
              <a:prstGeom prst="rect">
                <a:avLst/>
              </a:prstGeom>
              <a:blipFill>
                <a:blip r:embed="rId16"/>
                <a:stretch>
                  <a:fillRect l="-1111" r="-66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25668" y="5098868"/>
                <a:ext cx="6492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+ 0.384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668" y="5098868"/>
                <a:ext cx="649217" cy="215444"/>
              </a:xfrm>
              <a:prstGeom prst="rect">
                <a:avLst/>
              </a:prstGeom>
              <a:blipFill>
                <a:blip r:embed="rId17"/>
                <a:stretch>
                  <a:fillRect l="-4673" r="-4673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74457" y="5094514"/>
                <a:ext cx="8479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− 0.01024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457" y="5094514"/>
                <a:ext cx="847989" cy="215444"/>
              </a:xfrm>
              <a:prstGeom prst="rect">
                <a:avLst/>
              </a:prstGeom>
              <a:blipFill>
                <a:blip r:embed="rId18"/>
                <a:stretch>
                  <a:fillRect l="-714" r="-285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05395" y="5525588"/>
            <a:ext cx="76635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values get progressively smaller – why is this?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If we are approximating a calculation, we can ignore later terms since they will have less of an effect on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18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Binomial Expansion to find approximations for complicated functions.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first four terms of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in ascending powers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Write out the first four terms and then simplify them…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55109" y="1484813"/>
                <a:ext cx="54123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109" y="1484813"/>
                <a:ext cx="541238" cy="184666"/>
              </a:xfrm>
              <a:prstGeom prst="rect">
                <a:avLst/>
              </a:prstGeom>
              <a:blipFill>
                <a:blip r:embed="rId3"/>
                <a:stretch>
                  <a:fillRect l="-3371" t="-3333" b="-4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99394" y="1428207"/>
                <a:ext cx="1208536" cy="315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394" y="1428207"/>
                <a:ext cx="1208536" cy="315023"/>
              </a:xfrm>
              <a:prstGeom prst="rect">
                <a:avLst/>
              </a:prstGeom>
              <a:blipFill>
                <a:blip r:embed="rId4"/>
                <a:stretch>
                  <a:fillRect l="-2010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88115" y="1389019"/>
                <a:ext cx="1283877" cy="3515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115" y="1389019"/>
                <a:ext cx="1283877" cy="351506"/>
              </a:xfrm>
              <a:prstGeom prst="rect">
                <a:avLst/>
              </a:prstGeom>
              <a:blipFill>
                <a:blip r:embed="rId5"/>
                <a:stretch>
                  <a:fillRect l="-1896" b="-13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229084" y="1393373"/>
                <a:ext cx="1283878" cy="3515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084" y="1393373"/>
                <a:ext cx="1283878" cy="351506"/>
              </a:xfrm>
              <a:prstGeom prst="rect">
                <a:avLst/>
              </a:prstGeom>
              <a:blipFill>
                <a:blip r:embed="rId6"/>
                <a:stretch>
                  <a:fillRect l="-2381" r="-476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73418" y="2146664"/>
                <a:ext cx="30292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=1−2.5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+2.8125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−1.875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418" y="2146664"/>
                <a:ext cx="3029227" cy="246221"/>
              </a:xfrm>
              <a:prstGeom prst="rect">
                <a:avLst/>
              </a:prstGeom>
              <a:blipFill>
                <a:blip r:embed="rId7"/>
                <a:stretch>
                  <a:fillRect l="-201" r="-20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9463" y="4541521"/>
                <a:ext cx="30292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=1−2.5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+2.8125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−1.875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63" y="4541521"/>
                <a:ext cx="3029227" cy="246221"/>
              </a:xfrm>
              <a:prstGeom prst="rect">
                <a:avLst/>
              </a:prstGeom>
              <a:blipFill>
                <a:blip r:embed="rId8"/>
                <a:stretch>
                  <a:fillRect l="-201" r="-20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32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Binomial Expansion to find approximations for complicated functions.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first four terms of the binomial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in ascending powers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Write out the first four terms and then simplify them…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Use your expansion to estimate the value of 0.975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10</a:t>
                </a:r>
                <a:r>
                  <a:rPr lang="en-US" sz="1600" dirty="0">
                    <a:latin typeface="Comic Sans MS" panose="030F0702030302020204" pitchFamily="66" charset="0"/>
                  </a:rPr>
                  <a:t>, giving your answer to 4 decimal places</a:t>
                </a:r>
                <a:endParaRPr lang="en-GB" sz="16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9463" y="4541521"/>
                <a:ext cx="30292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=1−2.5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+2.8125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−1.875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463" y="4541521"/>
                <a:ext cx="3029227" cy="246221"/>
              </a:xfrm>
              <a:prstGeom prst="rect">
                <a:avLst/>
              </a:prstGeom>
              <a:blipFill>
                <a:blip r:embed="rId3"/>
                <a:stretch>
                  <a:fillRect l="-201" r="-20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60795" y="1262742"/>
            <a:ext cx="53832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the expansion with what we are being asked…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16138" y="1698172"/>
                <a:ext cx="899092" cy="468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138" y="1698172"/>
                <a:ext cx="899092" cy="4687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910252" y="1850572"/>
                <a:ext cx="72071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0.975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252" y="1850572"/>
                <a:ext cx="720710" cy="246221"/>
              </a:xfrm>
              <a:prstGeom prst="rect">
                <a:avLst/>
              </a:prstGeom>
              <a:blipFill>
                <a:blip r:embed="rId5"/>
                <a:stretch>
                  <a:fillRect l="-6780" t="-2500" r="-84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794246" y="2329542"/>
            <a:ext cx="1343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Therefore…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60721" y="2869475"/>
                <a:ext cx="1285416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=0.975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721" y="2869475"/>
                <a:ext cx="1285416" cy="420115"/>
              </a:xfrm>
              <a:prstGeom prst="rect">
                <a:avLst/>
              </a:prstGeom>
              <a:blipFill>
                <a:blip r:embed="rId6"/>
                <a:stretch>
                  <a:fillRect l="-2844" r="-2844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30241" y="3431179"/>
                <a:ext cx="926536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0.025=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241" y="3431179"/>
                <a:ext cx="926536" cy="420115"/>
              </a:xfrm>
              <a:prstGeom prst="rect">
                <a:avLst/>
              </a:prstGeom>
              <a:blipFill>
                <a:blip r:embed="rId7"/>
                <a:stretch>
                  <a:fillRect l="-4605" r="-3947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52310" y="4036425"/>
                <a:ext cx="6989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310" y="4036425"/>
                <a:ext cx="698909" cy="246221"/>
              </a:xfrm>
              <a:prstGeom prst="rect">
                <a:avLst/>
              </a:prstGeom>
              <a:blipFill>
                <a:blip r:embed="rId8"/>
                <a:stretch>
                  <a:fillRect l="-6087" r="-347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68"/>
          <p:cNvSpPr>
            <a:spLocks/>
          </p:cNvSpPr>
          <p:nvPr/>
        </p:nvSpPr>
        <p:spPr bwMode="auto">
          <a:xfrm>
            <a:off x="7186750" y="3095900"/>
            <a:ext cx="163284" cy="509449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397933" y="3196049"/>
            <a:ext cx="1075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Arc 68"/>
          <p:cNvSpPr>
            <a:spLocks/>
          </p:cNvSpPr>
          <p:nvPr/>
        </p:nvSpPr>
        <p:spPr bwMode="auto">
          <a:xfrm>
            <a:off x="7182395" y="3622768"/>
            <a:ext cx="163284" cy="509449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236825" y="3705501"/>
            <a:ext cx="1454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90766" y="4495186"/>
            <a:ext cx="5202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means that if we substitute x = 0.1 into the expansion, we will get an approximation for 0.975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18757" y="5253215"/>
                <a:ext cx="302922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=1−2.5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+2.8125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−1.875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757" y="5253215"/>
                <a:ext cx="3029227" cy="246221"/>
              </a:xfrm>
              <a:prstGeom prst="rect">
                <a:avLst/>
              </a:prstGeom>
              <a:blipFill>
                <a:blip r:embed="rId9"/>
                <a:stretch>
                  <a:fillRect l="-201" t="-2500" r="-20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0842" y="5654189"/>
                <a:ext cx="39000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=1−2.5(0.1)+2.8125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(0.1)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−1.875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(0.1)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842" y="5654189"/>
                <a:ext cx="3900042" cy="246221"/>
              </a:xfrm>
              <a:prstGeom prst="rect">
                <a:avLst/>
              </a:prstGeom>
              <a:blipFill>
                <a:blip r:embed="rId10"/>
                <a:stretch>
                  <a:fillRect t="-2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95913" y="6090674"/>
                <a:ext cx="9819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=0.77625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913" y="6090674"/>
                <a:ext cx="981935" cy="246221"/>
              </a:xfrm>
              <a:prstGeom prst="rect">
                <a:avLst/>
              </a:prstGeom>
              <a:blipFill>
                <a:blip r:embed="rId11"/>
                <a:stretch>
                  <a:fillRect l="-1863" r="-372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42044" y="5826836"/>
            <a:ext cx="3684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If you check 0.975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on a calculator, you get 0.776329…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the answer is correct to 4dp!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 animBg="1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18C8AD-E5C5-4F6F-A2E6-C0C215F86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DA9EA6-A29F-4834-B2D7-B563865099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6CA22-53E3-43A4-BE21-C9F0F190620A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00eee050-7eda-4a68-8825-514e694f5f09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665</Words>
  <Application>Microsoft Office PowerPoint</Application>
  <PresentationFormat>On-screen Show (4:3)</PresentationFormat>
  <Paragraphs>69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Segoe UI Black</vt:lpstr>
      <vt:lpstr>Wingdings</vt:lpstr>
      <vt:lpstr>Office テーマ</vt:lpstr>
      <vt:lpstr>PowerPoint Presentation</vt:lpstr>
      <vt:lpstr>The Binomial Expansion</vt:lpstr>
      <vt:lpstr>The Binomial Expansion</vt:lpstr>
      <vt:lpstr>The Binomial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81</cp:revision>
  <dcterms:created xsi:type="dcterms:W3CDTF">2017-08-14T15:35:38Z</dcterms:created>
  <dcterms:modified xsi:type="dcterms:W3CDTF">2021-03-25T08:37:17Z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