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FF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rgbClr val="0000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3.png"/><Relationship Id="rId3" Type="http://schemas.openxmlformats.org/officeDocument/2006/relationships/image" Target="../media/image148.png"/><Relationship Id="rId7" Type="http://schemas.openxmlformats.org/officeDocument/2006/relationships/image" Target="../media/image152.png"/><Relationship Id="rId2" Type="http://schemas.openxmlformats.org/officeDocument/2006/relationships/image" Target="../media/image1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1.png"/><Relationship Id="rId5" Type="http://schemas.openxmlformats.org/officeDocument/2006/relationships/image" Target="../media/image150.png"/><Relationship Id="rId10" Type="http://schemas.openxmlformats.org/officeDocument/2006/relationships/image" Target="../media/image155.png"/><Relationship Id="rId4" Type="http://schemas.openxmlformats.org/officeDocument/2006/relationships/image" Target="../media/image149.png"/><Relationship Id="rId9" Type="http://schemas.openxmlformats.org/officeDocument/2006/relationships/image" Target="../media/image15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8.png"/><Relationship Id="rId2" Type="http://schemas.openxmlformats.org/officeDocument/2006/relationships/image" Target="../media/image1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9.png"/><Relationship Id="rId5" Type="http://schemas.openxmlformats.org/officeDocument/2006/relationships/image" Target="../media/image158.png"/><Relationship Id="rId4" Type="http://schemas.openxmlformats.org/officeDocument/2006/relationships/image" Target="../media/image15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4.png"/><Relationship Id="rId13" Type="http://schemas.openxmlformats.org/officeDocument/2006/relationships/image" Target="../media/image169.png"/><Relationship Id="rId18" Type="http://schemas.openxmlformats.org/officeDocument/2006/relationships/image" Target="../media/image174.png"/><Relationship Id="rId3" Type="http://schemas.openxmlformats.org/officeDocument/2006/relationships/image" Target="../media/image148.png"/><Relationship Id="rId7" Type="http://schemas.openxmlformats.org/officeDocument/2006/relationships/image" Target="../media/image163.png"/><Relationship Id="rId12" Type="http://schemas.openxmlformats.org/officeDocument/2006/relationships/image" Target="../media/image168.png"/><Relationship Id="rId17" Type="http://schemas.openxmlformats.org/officeDocument/2006/relationships/image" Target="../media/image173.png"/><Relationship Id="rId2" Type="http://schemas.openxmlformats.org/officeDocument/2006/relationships/image" Target="../media/image156.png"/><Relationship Id="rId16" Type="http://schemas.openxmlformats.org/officeDocument/2006/relationships/image" Target="../media/image172.png"/><Relationship Id="rId20" Type="http://schemas.openxmlformats.org/officeDocument/2006/relationships/image" Target="../media/image1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2.png"/><Relationship Id="rId11" Type="http://schemas.openxmlformats.org/officeDocument/2006/relationships/image" Target="../media/image167.png"/><Relationship Id="rId5" Type="http://schemas.openxmlformats.org/officeDocument/2006/relationships/image" Target="../media/image161.png"/><Relationship Id="rId15" Type="http://schemas.openxmlformats.org/officeDocument/2006/relationships/image" Target="../media/image171.png"/><Relationship Id="rId10" Type="http://schemas.openxmlformats.org/officeDocument/2006/relationships/image" Target="../media/image166.png"/><Relationship Id="rId19" Type="http://schemas.openxmlformats.org/officeDocument/2006/relationships/image" Target="../media/image175.png"/><Relationship Id="rId4" Type="http://schemas.openxmlformats.org/officeDocument/2006/relationships/image" Target="../media/image160.png"/><Relationship Id="rId9" Type="http://schemas.openxmlformats.org/officeDocument/2006/relationships/image" Target="../media/image165.png"/><Relationship Id="rId14" Type="http://schemas.openxmlformats.org/officeDocument/2006/relationships/image" Target="../media/image17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2.png"/><Relationship Id="rId3" Type="http://schemas.openxmlformats.org/officeDocument/2006/relationships/image" Target="../media/image148.png"/><Relationship Id="rId7" Type="http://schemas.openxmlformats.org/officeDocument/2006/relationships/image" Target="../media/image181.png"/><Relationship Id="rId12" Type="http://schemas.openxmlformats.org/officeDocument/2006/relationships/image" Target="../media/image186.png"/><Relationship Id="rId2" Type="http://schemas.openxmlformats.org/officeDocument/2006/relationships/image" Target="../media/image1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0.png"/><Relationship Id="rId11" Type="http://schemas.openxmlformats.org/officeDocument/2006/relationships/image" Target="../media/image185.png"/><Relationship Id="rId5" Type="http://schemas.openxmlformats.org/officeDocument/2006/relationships/image" Target="../media/image179.png"/><Relationship Id="rId10" Type="http://schemas.openxmlformats.org/officeDocument/2006/relationships/image" Target="../media/image184.png"/><Relationship Id="rId4" Type="http://schemas.openxmlformats.org/officeDocument/2006/relationships/image" Target="../media/image178.png"/><Relationship Id="rId9" Type="http://schemas.openxmlformats.org/officeDocument/2006/relationships/image" Target="../media/image18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2.png"/><Relationship Id="rId3" Type="http://schemas.openxmlformats.org/officeDocument/2006/relationships/image" Target="../media/image148.png"/><Relationship Id="rId7" Type="http://schemas.openxmlformats.org/officeDocument/2006/relationships/image" Target="../media/image191.png"/><Relationship Id="rId2" Type="http://schemas.openxmlformats.org/officeDocument/2006/relationships/image" Target="../media/image18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0.png"/><Relationship Id="rId11" Type="http://schemas.openxmlformats.org/officeDocument/2006/relationships/image" Target="../media/image195.png"/><Relationship Id="rId5" Type="http://schemas.openxmlformats.org/officeDocument/2006/relationships/image" Target="../media/image189.png"/><Relationship Id="rId10" Type="http://schemas.openxmlformats.org/officeDocument/2006/relationships/image" Target="../media/image194.png"/><Relationship Id="rId4" Type="http://schemas.openxmlformats.org/officeDocument/2006/relationships/image" Target="../media/image188.png"/><Relationship Id="rId9" Type="http://schemas.openxmlformats.org/officeDocument/2006/relationships/image" Target="../media/image19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13" Type="http://schemas.openxmlformats.org/officeDocument/2006/relationships/image" Target="../media/image205.png"/><Relationship Id="rId18" Type="http://schemas.openxmlformats.org/officeDocument/2006/relationships/image" Target="../media/image210.png"/><Relationship Id="rId3" Type="http://schemas.openxmlformats.org/officeDocument/2006/relationships/image" Target="../media/image148.png"/><Relationship Id="rId7" Type="http://schemas.openxmlformats.org/officeDocument/2006/relationships/image" Target="../media/image199.png"/><Relationship Id="rId12" Type="http://schemas.openxmlformats.org/officeDocument/2006/relationships/image" Target="../media/image204.png"/><Relationship Id="rId17" Type="http://schemas.openxmlformats.org/officeDocument/2006/relationships/image" Target="../media/image209.png"/><Relationship Id="rId2" Type="http://schemas.openxmlformats.org/officeDocument/2006/relationships/image" Target="../media/image196.png"/><Relationship Id="rId16" Type="http://schemas.openxmlformats.org/officeDocument/2006/relationships/image" Target="../media/image2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8.png"/><Relationship Id="rId11" Type="http://schemas.openxmlformats.org/officeDocument/2006/relationships/image" Target="../media/image203.png"/><Relationship Id="rId5" Type="http://schemas.openxmlformats.org/officeDocument/2006/relationships/image" Target="../media/image197.png"/><Relationship Id="rId15" Type="http://schemas.openxmlformats.org/officeDocument/2006/relationships/image" Target="../media/image207.png"/><Relationship Id="rId10" Type="http://schemas.openxmlformats.org/officeDocument/2006/relationships/image" Target="../media/image202.png"/><Relationship Id="rId19" Type="http://schemas.openxmlformats.org/officeDocument/2006/relationships/image" Target="../media/image211.png"/><Relationship Id="rId4" Type="http://schemas.openxmlformats.org/officeDocument/2006/relationships/image" Target="../media/image195.png"/><Relationship Id="rId9" Type="http://schemas.openxmlformats.org/officeDocument/2006/relationships/image" Target="../media/image201.png"/><Relationship Id="rId14" Type="http://schemas.openxmlformats.org/officeDocument/2006/relationships/image" Target="../media/image20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069E643-85BD-42D4-8964-2F54986D665C}"/>
              </a:ext>
            </a:extLst>
          </p:cNvPr>
          <p:cNvSpPr/>
          <p:nvPr/>
        </p:nvSpPr>
        <p:spPr>
          <a:xfrm>
            <a:off x="1849441" y="2443559"/>
            <a:ext cx="5569473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HGGyoshotai" panose="03000609000000000000" pitchFamily="65" charset="-128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HGGyoshotai" panose="03000609000000000000" pitchFamily="65" charset="-128"/>
                <a:ea typeface="HGGyoshotai" panose="03000609000000000000" pitchFamily="65" charset="-128"/>
                <a:cs typeface="Segoe UI Black" panose="020B0A02040204020203" pitchFamily="34" charset="0"/>
              </a:rPr>
              <a:t>Exercise 8D</a:t>
            </a:r>
            <a:endParaRPr lang="ja-JP" altLang="en-US" sz="6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latin typeface="HGGyoshotai" panose="03000609000000000000" pitchFamily="65" charset="-128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874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The Binomial Expansion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general term of the Binomial expansion to find individual coefficients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2+3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Think about where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term will come from…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3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6213566" cy="3684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+…+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+…+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13566" cy="368499"/>
              </a:xfrm>
              <a:prstGeom prst="rect">
                <a:avLst/>
              </a:prstGeom>
              <a:blipFill>
                <a:blip r:embed="rId3"/>
                <a:stretch>
                  <a:fillRect b="-1406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/>
          <p:nvPr/>
        </p:nvSpPr>
        <p:spPr>
          <a:xfrm>
            <a:off x="1854926" y="2725783"/>
            <a:ext cx="383178" cy="33963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2281645" y="2934789"/>
            <a:ext cx="2246811" cy="32221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58790" y="2987041"/>
            <a:ext cx="2246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term will need to be raised to a power 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1828800" y="3048001"/>
            <a:ext cx="2420983" cy="67055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45281" y="3622767"/>
            <a:ext cx="22468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Which means that this one will be raised to a power 6 (4 + 6 = 10)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484812" y="2721429"/>
            <a:ext cx="383178" cy="33963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431280" y="1711234"/>
                <a:ext cx="6104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1280" y="1711234"/>
                <a:ext cx="610488" cy="276999"/>
              </a:xfrm>
              <a:prstGeom prst="rect">
                <a:avLst/>
              </a:prstGeom>
              <a:blipFill>
                <a:blip r:embed="rId4"/>
                <a:stretch>
                  <a:fillRect t="-4444" r="-4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017623" y="1706880"/>
                <a:ext cx="4800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7623" y="1706880"/>
                <a:ext cx="480067" cy="276999"/>
              </a:xfrm>
              <a:prstGeom prst="rect">
                <a:avLst/>
              </a:prstGeom>
              <a:blipFill>
                <a:blip r:embed="rId5"/>
                <a:stretch>
                  <a:fillRect t="-4444" r="-506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551715" y="1598022"/>
                <a:ext cx="535723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1715" y="1598022"/>
                <a:ext cx="535723" cy="46012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547360" y="2342606"/>
                <a:ext cx="15274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1,088,640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7360" y="2342606"/>
                <a:ext cx="1527405" cy="276999"/>
              </a:xfrm>
              <a:prstGeom prst="rect">
                <a:avLst/>
              </a:prstGeom>
              <a:blipFill>
                <a:blip r:embed="rId7"/>
                <a:stretch>
                  <a:fillRect l="-1195" t="-4348" r="-79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630091" y="2991395"/>
                <a:ext cx="12840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1,088,640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0091" y="2991395"/>
                <a:ext cx="1284005" cy="276999"/>
              </a:xfrm>
              <a:prstGeom prst="rect">
                <a:avLst/>
              </a:prstGeom>
              <a:blipFill>
                <a:blip r:embed="rId8"/>
                <a:stretch>
                  <a:fillRect l="-1905" r="-428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7111181" y="2532672"/>
            <a:ext cx="2032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coefficient is just the number!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Arc 68"/>
          <p:cNvSpPr>
            <a:spLocks/>
          </p:cNvSpPr>
          <p:nvPr/>
        </p:nvSpPr>
        <p:spPr bwMode="auto">
          <a:xfrm>
            <a:off x="7178041" y="2499361"/>
            <a:ext cx="189411" cy="661851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949441" y="1036321"/>
                <a:ext cx="2055222" cy="5447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As the power of 3x is 4, we are using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/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  <m:e>
                        <m:sSub>
                          <m:sSubPr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sPre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9441" y="1036321"/>
                <a:ext cx="2055222" cy="544701"/>
              </a:xfrm>
              <a:prstGeom prst="rect">
                <a:avLst/>
              </a:prstGeom>
              <a:blipFill>
                <a:blip r:embed="rId9"/>
                <a:stretch>
                  <a:fillRect t="-2247" r="-1484" b="-101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 flipH="1">
            <a:off x="6496595" y="1410789"/>
            <a:ext cx="627016" cy="26125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981304" y="3882500"/>
                <a:ext cx="3831772" cy="1486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Note that we could also have used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 the example above!</a:t>
                </a: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(choosing 6 from 10 has the same combinations as choosing 4 from 10)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304" y="3882500"/>
                <a:ext cx="3831772" cy="1486241"/>
              </a:xfrm>
              <a:prstGeom prst="rect">
                <a:avLst/>
              </a:prstGeom>
              <a:blipFill>
                <a:blip r:embed="rId10"/>
                <a:stretch>
                  <a:fillRect t="-820" b="-45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940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9" grpId="0"/>
      <p:bldP spid="9" grpId="1"/>
      <p:bldP spid="13" grpId="0"/>
      <p:bldP spid="13" grpId="1"/>
      <p:bldP spid="14" grpId="0" animBg="1"/>
      <p:bldP spid="14" grpId="1" animBg="1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/>
      <p:bldP spid="2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The Binomial Expansion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general term of the Binomial expansion to find individual coefficients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2+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d>
                          <m:d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3−2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Think about where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terms will come from…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</a:rPr>
                  <a:t>So we need to find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terms from the expansion, and multiply them by 2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respectively…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3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6213566" cy="3684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+…+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+…+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13566" cy="368499"/>
              </a:xfrm>
              <a:prstGeom prst="rect">
                <a:avLst/>
              </a:prstGeom>
              <a:blipFill>
                <a:blip r:embed="rId3"/>
                <a:stretch>
                  <a:fillRect b="-1406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68834" y="2756262"/>
                <a:ext cx="193187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3−2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8834" y="2756262"/>
                <a:ext cx="1931876" cy="307777"/>
              </a:xfrm>
              <a:prstGeom prst="rect">
                <a:avLst/>
              </a:prstGeom>
              <a:blipFill>
                <a:blip r:embed="rId4"/>
                <a:stretch>
                  <a:fillRect r="-631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89094" y="1382369"/>
                <a:ext cx="5000263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Every term in the binomial expansion bracket will get multiplied by the 2 terms in the first bracket</a:t>
                </a: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How could we get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terms?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9094" y="1382369"/>
                <a:ext cx="5000263" cy="1077218"/>
              </a:xfrm>
              <a:prstGeom prst="rect">
                <a:avLst/>
              </a:prstGeom>
              <a:blipFill>
                <a:blip r:embed="rId5"/>
                <a:stretch>
                  <a:fillRect t="-1136" r="-366" b="-73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761771" y="3315342"/>
                <a:ext cx="5150735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would get them when:</a:t>
                </a: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 in the </a:t>
                </a:r>
                <a:r>
                  <a:rPr lang="en-GB" sz="16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right bracket</a:t>
                </a:r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multiplied by the 2 in the </a:t>
                </a:r>
                <a:r>
                  <a:rPr lang="en-GB" sz="16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left bracket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 in the </a:t>
                </a:r>
                <a:r>
                  <a:rPr lang="en-GB" sz="16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right bracket</a:t>
                </a:r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multiplied by the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 in the </a:t>
                </a:r>
                <a:r>
                  <a:rPr lang="en-GB" sz="16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left bracket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1771" y="3315342"/>
                <a:ext cx="5150735" cy="1815882"/>
              </a:xfrm>
              <a:prstGeom prst="rect">
                <a:avLst/>
              </a:prstGeom>
              <a:blipFill>
                <a:blip r:embed="rId6"/>
                <a:stretch>
                  <a:fillRect t="-671" r="-1065" b="-36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1558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The Binomial Expansion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general term of the Binomial expansion to find individual coefficients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2+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d>
                          <m:d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3−2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Think about where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terms will come from…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</a:rPr>
                  <a:t>So we need to find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terms from the expansion, and multiply them by 2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respectively…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3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6213566" cy="3684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+…+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+…+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13566" cy="368499"/>
              </a:xfrm>
              <a:prstGeom prst="rect">
                <a:avLst/>
              </a:prstGeom>
              <a:blipFill>
                <a:blip r:embed="rId3"/>
                <a:stretch>
                  <a:fillRect b="-1406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510347" y="1254033"/>
                <a:ext cx="193187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3−2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0347" y="1254033"/>
                <a:ext cx="1931876" cy="307777"/>
              </a:xfrm>
              <a:prstGeom prst="rect">
                <a:avLst/>
              </a:prstGeom>
              <a:blipFill>
                <a:blip r:embed="rId4"/>
                <a:stretch>
                  <a:fillRect t="-2000" r="-631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233853" y="2168434"/>
                <a:ext cx="7836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853" y="2168434"/>
                <a:ext cx="783612" cy="276999"/>
              </a:xfrm>
              <a:prstGeom prst="rect">
                <a:avLst/>
              </a:prstGeom>
              <a:blipFill>
                <a:blip r:embed="rId5"/>
                <a:stretch>
                  <a:fillRect t="-4444" r="-312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809309" y="2164081"/>
                <a:ext cx="4800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9309" y="2164081"/>
                <a:ext cx="480067" cy="276999"/>
              </a:xfrm>
              <a:prstGeom prst="rect">
                <a:avLst/>
              </a:prstGeom>
              <a:blipFill>
                <a:blip r:embed="rId6"/>
                <a:stretch>
                  <a:fillRect t="-4444" r="-379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41372" y="2076994"/>
                <a:ext cx="407483" cy="4600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1372" y="2076994"/>
                <a:ext cx="407483" cy="460062"/>
              </a:xfrm>
              <a:prstGeom prst="rect">
                <a:avLst/>
              </a:prstGeom>
              <a:blipFill>
                <a:blip r:embed="rId7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H="1">
            <a:off x="5388429" y="1661160"/>
            <a:ext cx="918754" cy="39623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629400" y="1661160"/>
            <a:ext cx="918754" cy="39623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650482" y="2179320"/>
                <a:ext cx="7836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0482" y="2179320"/>
                <a:ext cx="783612" cy="276999"/>
              </a:xfrm>
              <a:prstGeom prst="rect">
                <a:avLst/>
              </a:prstGeom>
              <a:blipFill>
                <a:blip r:embed="rId8"/>
                <a:stretch>
                  <a:fillRect t="-4444" r="-232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225938" y="2174967"/>
                <a:ext cx="480068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5938" y="2174967"/>
                <a:ext cx="480068" cy="280077"/>
              </a:xfrm>
              <a:prstGeom prst="rect">
                <a:avLst/>
              </a:prstGeom>
              <a:blipFill>
                <a:blip r:embed="rId9"/>
                <a:stretch>
                  <a:fillRect t="-4348" r="-506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858001" y="2087880"/>
                <a:ext cx="407483" cy="4600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1" y="2087880"/>
                <a:ext cx="407483" cy="46006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060475" y="2865120"/>
                <a:ext cx="1222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20,412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0475" y="2865120"/>
                <a:ext cx="1222835" cy="276999"/>
              </a:xfrm>
              <a:prstGeom prst="rect">
                <a:avLst/>
              </a:prstGeom>
              <a:blipFill>
                <a:blip r:embed="rId11"/>
                <a:stretch>
                  <a:fillRect l="-1493" t="-4444" r="-199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023756" y="1703615"/>
                <a:ext cx="6504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3756" y="1703615"/>
                <a:ext cx="650434" cy="215444"/>
              </a:xfrm>
              <a:prstGeom prst="rect">
                <a:avLst/>
              </a:prstGeom>
              <a:blipFill>
                <a:blip r:embed="rId12"/>
                <a:stretch>
                  <a:fillRect l="-6542" t="-25000" r="-16822" b="-47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255327" y="1692729"/>
                <a:ext cx="6504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5327" y="1692729"/>
                <a:ext cx="650434" cy="215444"/>
              </a:xfrm>
              <a:prstGeom prst="rect">
                <a:avLst/>
              </a:prstGeom>
              <a:blipFill>
                <a:blip r:embed="rId13"/>
                <a:stretch>
                  <a:fillRect l="-6542" t="-28571" r="-16822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578533" y="2854234"/>
                <a:ext cx="13959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−22,680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8533" y="2854234"/>
                <a:ext cx="1395960" cy="276999"/>
              </a:xfrm>
              <a:prstGeom prst="rect">
                <a:avLst/>
              </a:prstGeom>
              <a:blipFill>
                <a:blip r:embed="rId14"/>
                <a:stretch>
                  <a:fillRect l="-1310" t="-4348" r="-174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>
            <a:off x="5377543" y="3276601"/>
            <a:ext cx="1" cy="80554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772401" y="3276601"/>
            <a:ext cx="1" cy="80554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832269" y="3532414"/>
                <a:ext cx="32265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2269" y="3532414"/>
                <a:ext cx="322652" cy="215444"/>
              </a:xfrm>
              <a:prstGeom prst="rect">
                <a:avLst/>
              </a:prstGeom>
              <a:blipFill>
                <a:blip r:embed="rId15"/>
                <a:stretch>
                  <a:fillRect l="-7547" r="-1887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01983" y="3543300"/>
                <a:ext cx="32265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1983" y="3543300"/>
                <a:ext cx="322652" cy="215444"/>
              </a:xfrm>
              <a:prstGeom prst="rect">
                <a:avLst/>
              </a:prstGeom>
              <a:blipFill>
                <a:blip r:embed="rId16"/>
                <a:stretch>
                  <a:fillRect l="-7692" r="-11538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104019" y="4280264"/>
                <a:ext cx="1222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20,412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4019" y="4280264"/>
                <a:ext cx="1222835" cy="276999"/>
              </a:xfrm>
              <a:prstGeom prst="rect">
                <a:avLst/>
              </a:prstGeom>
              <a:blipFill>
                <a:blip r:embed="rId17"/>
                <a:stretch>
                  <a:fillRect l="-1493" t="-4348" r="-199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00305" y="4247605"/>
                <a:ext cx="13959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−45,360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0305" y="4247605"/>
                <a:ext cx="1395960" cy="276999"/>
              </a:xfrm>
              <a:prstGeom prst="rect">
                <a:avLst/>
              </a:prstGeom>
              <a:blipFill>
                <a:blip r:embed="rId18"/>
                <a:stretch>
                  <a:fillRect l="-1747" t="-4444" r="-1310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534656" y="4839342"/>
                <a:ext cx="393442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Adding these together gives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−24,948</m:t>
                    </m:r>
                    <m:sSup>
                      <m:sSup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u="sng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656" y="4839342"/>
                <a:ext cx="3934429" cy="338554"/>
              </a:xfrm>
              <a:prstGeom prst="rect">
                <a:avLst/>
              </a:prstGeom>
              <a:blipFill>
                <a:blip r:embed="rId19"/>
                <a:stretch>
                  <a:fillRect l="-620" t="-3636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06056" y="5503371"/>
                <a:ext cx="438074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2+</m:t>
                            </m:r>
                            <m: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d>
                          <m:d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3−2</m:t>
                            </m:r>
                            <m: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-24,948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056" y="5503371"/>
                <a:ext cx="4380744" cy="584775"/>
              </a:xfrm>
              <a:prstGeom prst="rect">
                <a:avLst/>
              </a:prstGeom>
              <a:blipFill>
                <a:blip r:embed="rId20"/>
                <a:stretch>
                  <a:fillRect l="-139" t="-2083" r="-1669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337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The Binomial Expansion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general term of the Binomial expansion to find individual coefficients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(1+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is a constant, and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is 15, find the value of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As before, think about where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term comes from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671" t="-766" r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6213566" cy="3684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+…+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+…+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13566" cy="368499"/>
              </a:xfrm>
              <a:prstGeom prst="rect">
                <a:avLst/>
              </a:prstGeom>
              <a:blipFill>
                <a:blip r:embed="rId3"/>
                <a:stretch>
                  <a:fillRect b="-1406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404757" y="1464130"/>
                <a:ext cx="122655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𝑘𝑥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4757" y="1464130"/>
                <a:ext cx="1226554" cy="307777"/>
              </a:xfrm>
              <a:prstGeom prst="rect">
                <a:avLst/>
              </a:prstGeom>
              <a:blipFill>
                <a:blip r:embed="rId4"/>
                <a:stretch>
                  <a:fillRect l="-6965" t="-1961" r="-1493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115596" y="2375264"/>
                <a:ext cx="6088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596" y="2375264"/>
                <a:ext cx="608885" cy="276999"/>
              </a:xfrm>
              <a:prstGeom prst="rect">
                <a:avLst/>
              </a:prstGeom>
              <a:blipFill>
                <a:blip r:embed="rId5"/>
                <a:stretch>
                  <a:fillRect t="-4444" r="-4000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691052" y="2370911"/>
                <a:ext cx="480068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1052" y="2370911"/>
                <a:ext cx="480068" cy="280077"/>
              </a:xfrm>
              <a:prstGeom prst="rect">
                <a:avLst/>
              </a:prstGeom>
              <a:blipFill>
                <a:blip r:embed="rId6"/>
                <a:stretch>
                  <a:fillRect t="-4348" r="-5128"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214258" y="2272938"/>
                <a:ext cx="535724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4258" y="2272938"/>
                <a:ext cx="535724" cy="46192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373191" y="3202578"/>
                <a:ext cx="11634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120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3191" y="3202578"/>
                <a:ext cx="1163460" cy="276999"/>
              </a:xfrm>
              <a:prstGeom prst="rect">
                <a:avLst/>
              </a:prstGeom>
              <a:blipFill>
                <a:blip r:embed="rId8"/>
                <a:stretch>
                  <a:fillRect l="-1571" t="-4348" r="-209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7002326" y="1727130"/>
            <a:ext cx="1771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out the parts of the term we need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Arc 68"/>
          <p:cNvSpPr>
            <a:spLocks/>
          </p:cNvSpPr>
          <p:nvPr/>
        </p:nvSpPr>
        <p:spPr bwMode="auto">
          <a:xfrm>
            <a:off x="6905899" y="1780905"/>
            <a:ext cx="189411" cy="661851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" name="Arc 68"/>
          <p:cNvSpPr>
            <a:spLocks/>
          </p:cNvSpPr>
          <p:nvPr/>
        </p:nvSpPr>
        <p:spPr bwMode="auto">
          <a:xfrm>
            <a:off x="6905899" y="2575562"/>
            <a:ext cx="189411" cy="661851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6839041" y="2641530"/>
            <a:ext cx="1553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/ 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Arc 68"/>
          <p:cNvSpPr>
            <a:spLocks/>
          </p:cNvSpPr>
          <p:nvPr/>
        </p:nvSpPr>
        <p:spPr bwMode="auto">
          <a:xfrm>
            <a:off x="6938556" y="3402876"/>
            <a:ext cx="189411" cy="661851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067641" y="3338215"/>
                <a:ext cx="1553846" cy="7570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know that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15</a:t>
                </a: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7641" y="3338215"/>
                <a:ext cx="1553846" cy="757067"/>
              </a:xfrm>
              <a:prstGeom prst="rect">
                <a:avLst/>
              </a:prstGeom>
              <a:blipFill>
                <a:blip r:embed="rId9"/>
                <a:stretch>
                  <a:fillRect t="-1613" r="-1176" b="-4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340534" y="3921035"/>
                <a:ext cx="12406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120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0534" y="3921035"/>
                <a:ext cx="1240661" cy="276999"/>
              </a:xfrm>
              <a:prstGeom prst="rect">
                <a:avLst/>
              </a:prstGeom>
              <a:blipFill>
                <a:blip r:embed="rId10"/>
                <a:stretch>
                  <a:fillRect l="-3922" t="-4348" r="-441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732421" y="4421778"/>
                <a:ext cx="72769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2421" y="4421778"/>
                <a:ext cx="727699" cy="5203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841278" y="5249093"/>
                <a:ext cx="61587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278" y="5249093"/>
                <a:ext cx="615873" cy="5203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68"/>
          <p:cNvSpPr>
            <a:spLocks/>
          </p:cNvSpPr>
          <p:nvPr/>
        </p:nvSpPr>
        <p:spPr bwMode="auto">
          <a:xfrm>
            <a:off x="6927671" y="4121334"/>
            <a:ext cx="169815" cy="548638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Arc 68"/>
          <p:cNvSpPr>
            <a:spLocks/>
          </p:cNvSpPr>
          <p:nvPr/>
        </p:nvSpPr>
        <p:spPr bwMode="auto">
          <a:xfrm>
            <a:off x="6938557" y="4796247"/>
            <a:ext cx="158929" cy="635723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7045870" y="4230843"/>
            <a:ext cx="13687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120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089414" y="4949301"/>
            <a:ext cx="1042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Cube root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41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3" grpId="0"/>
      <p:bldP spid="34" grpId="0"/>
      <p:bldP spid="35" grpId="0"/>
      <p:bldP spid="36" grpId="0"/>
      <p:bldP spid="37" grpId="0"/>
      <p:bldP spid="38" grpId="0" animBg="1"/>
      <p:bldP spid="39" grpId="0" animBg="1"/>
      <p:bldP spid="40" grpId="0"/>
      <p:bldP spid="42" grpId="0" animBg="1"/>
      <p:bldP spid="43" grpId="0"/>
      <p:bldP spid="44" grpId="0"/>
      <p:bldP spid="45" grpId="0"/>
      <p:bldP spid="46" grpId="0"/>
      <p:bldP spid="47" grpId="0" animBg="1"/>
      <p:bldP spid="48" grpId="0" animBg="1"/>
      <p:bldP spid="49" grpId="0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The Binomial Expansion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general term of the Binomial expansion to find individual coefficients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Write down the first three terms, in ascending powers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of the binomial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(1+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𝑞𝑥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a non-zero constant. 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3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6213566" cy="3684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+…+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+…+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13566" cy="368499"/>
              </a:xfrm>
              <a:prstGeom prst="rect">
                <a:avLst/>
              </a:prstGeom>
              <a:blipFill>
                <a:blip r:embed="rId3"/>
                <a:stretch>
                  <a:fillRect b="-1406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86251" y="1423852"/>
                <a:ext cx="11198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𝑞𝑥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6251" y="1423852"/>
                <a:ext cx="1119858" cy="307777"/>
              </a:xfrm>
              <a:prstGeom prst="rect">
                <a:avLst/>
              </a:prstGeom>
              <a:blipFill>
                <a:blip r:embed="rId4"/>
                <a:stretch>
                  <a:fillRect l="-7650" t="-4000" r="-2186" b="-3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976433" y="2303418"/>
                <a:ext cx="7180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6433" y="2303418"/>
                <a:ext cx="718082" cy="276999"/>
              </a:xfrm>
              <a:prstGeom prst="rect">
                <a:avLst/>
              </a:prstGeom>
              <a:blipFill>
                <a:blip r:embed="rId5"/>
                <a:stretch>
                  <a:fillRect l="-2542" t="-4444" r="-3390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77473" y="2211978"/>
                <a:ext cx="1531766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𝑞𝑥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473" y="2211978"/>
                <a:ext cx="1531766" cy="46012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179703" y="2225042"/>
                <a:ext cx="1639102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9703" y="2225042"/>
                <a:ext cx="1639102" cy="46012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790683" y="3213464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683" y="3213464"/>
                <a:ext cx="418384" cy="276999"/>
              </a:xfrm>
              <a:prstGeom prst="rect">
                <a:avLst/>
              </a:prstGeom>
              <a:blipFill>
                <a:blip r:embed="rId8"/>
                <a:stretch>
                  <a:fillRect l="-5797" r="-1159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195632" y="3209110"/>
                <a:ext cx="6610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+ 8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5632" y="3209110"/>
                <a:ext cx="661015" cy="276999"/>
              </a:xfrm>
              <a:prstGeom prst="rect">
                <a:avLst/>
              </a:prstGeom>
              <a:blipFill>
                <a:blip r:embed="rId9"/>
                <a:stretch>
                  <a:fillRect l="-6422" r="-10092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61838" y="3222174"/>
                <a:ext cx="10165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+ 28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1838" y="3222174"/>
                <a:ext cx="1016560" cy="276999"/>
              </a:xfrm>
              <a:prstGeom prst="rect">
                <a:avLst/>
              </a:prstGeom>
              <a:blipFill>
                <a:blip r:embed="rId10"/>
                <a:stretch>
                  <a:fillRect l="-4819" t="-4444" r="-241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23929" y="3679372"/>
                <a:ext cx="2302448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=1+8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𝑞𝑥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+ 28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929" y="3679372"/>
                <a:ext cx="2302448" cy="307777"/>
              </a:xfrm>
              <a:prstGeom prst="rect">
                <a:avLst/>
              </a:prstGeom>
              <a:blipFill>
                <a:blip r:embed="rId11"/>
                <a:stretch>
                  <a:fillRect l="-2381" t="-4000" r="-2381" b="-3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7811589" y="1628504"/>
            <a:ext cx="14282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out the expansion using the rule above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Arc 68"/>
          <p:cNvSpPr>
            <a:spLocks/>
          </p:cNvSpPr>
          <p:nvPr/>
        </p:nvSpPr>
        <p:spPr bwMode="auto">
          <a:xfrm>
            <a:off x="7809415" y="1689464"/>
            <a:ext cx="124094" cy="772884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Arc 68"/>
          <p:cNvSpPr>
            <a:spLocks/>
          </p:cNvSpPr>
          <p:nvPr/>
        </p:nvSpPr>
        <p:spPr bwMode="auto">
          <a:xfrm>
            <a:off x="7813769" y="2582093"/>
            <a:ext cx="124094" cy="772884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7833362" y="2808516"/>
            <a:ext cx="1023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73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The Binomial Expansion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general term of the Binomial expansion to find individual coefficients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Write down the first three terms, in ascending powers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of the binomial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(1+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𝑞𝑥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a non-zero constant.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that,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(1+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𝑞𝑥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the coefficient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–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and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3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6213566" cy="3684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+…+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+…+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13566" cy="368499"/>
              </a:xfrm>
              <a:prstGeom prst="rect">
                <a:avLst/>
              </a:prstGeom>
              <a:blipFill>
                <a:blip r:embed="rId3"/>
                <a:stretch>
                  <a:fillRect b="-1406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23929" y="3679372"/>
                <a:ext cx="2302448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=1+8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𝑞𝑥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+ 28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929" y="3679372"/>
                <a:ext cx="2302448" cy="307777"/>
              </a:xfrm>
              <a:prstGeom prst="rect">
                <a:avLst/>
              </a:prstGeom>
              <a:blipFill>
                <a:blip r:embed="rId4"/>
                <a:stretch>
                  <a:fillRect l="-2381" t="-4000" r="-2381" b="-3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907280" y="1458686"/>
                <a:ext cx="9017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7280" y="1458686"/>
                <a:ext cx="901722" cy="276999"/>
              </a:xfrm>
              <a:prstGeom prst="rect">
                <a:avLst/>
              </a:prstGeom>
              <a:blipFill>
                <a:blip r:embed="rId5"/>
                <a:stretch>
                  <a:fillRect l="-8108" r="-2703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574971" y="1463041"/>
                <a:ext cx="10924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28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=7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4971" y="1463041"/>
                <a:ext cx="1092415" cy="276999"/>
              </a:xfrm>
              <a:prstGeom prst="rect">
                <a:avLst/>
              </a:prstGeom>
              <a:blipFill>
                <a:blip r:embed="rId6"/>
                <a:stretch>
                  <a:fillRect l="-5028" t="-4444" r="-4469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28754" y="1968138"/>
                <a:ext cx="9017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8754" y="1968138"/>
                <a:ext cx="901721" cy="276999"/>
              </a:xfrm>
              <a:prstGeom prst="rect">
                <a:avLst/>
              </a:prstGeom>
              <a:blipFill>
                <a:blip r:embed="rId7"/>
                <a:stretch>
                  <a:fillRect l="-1351" r="-2703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68"/>
          <p:cNvSpPr>
            <a:spLocks/>
          </p:cNvSpPr>
          <p:nvPr/>
        </p:nvSpPr>
        <p:spPr bwMode="auto">
          <a:xfrm flipH="1">
            <a:off x="4589416" y="1641567"/>
            <a:ext cx="124101" cy="474616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3705499" y="1606733"/>
            <a:ext cx="1023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811485" y="2904310"/>
                <a:ext cx="10924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28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=7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1485" y="2904310"/>
                <a:ext cx="1092415" cy="276999"/>
              </a:xfrm>
              <a:prstGeom prst="rect">
                <a:avLst/>
              </a:prstGeom>
              <a:blipFill>
                <a:blip r:embed="rId8"/>
                <a:stretch>
                  <a:fillRect l="-4469" t="-4348" r="-5028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815839" y="3370219"/>
                <a:ext cx="16040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28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=7(−8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5839" y="3370219"/>
                <a:ext cx="1604093" cy="276999"/>
              </a:xfrm>
              <a:prstGeom prst="rect">
                <a:avLst/>
              </a:prstGeom>
              <a:blipFill>
                <a:blip r:embed="rId9"/>
                <a:stretch>
                  <a:fillRect l="-2662" t="-4444" r="-4943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820193" y="3810001"/>
                <a:ext cx="14117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28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=−56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193" y="3810001"/>
                <a:ext cx="1411733" cy="276999"/>
              </a:xfrm>
              <a:prstGeom prst="rect">
                <a:avLst/>
              </a:prstGeom>
              <a:blipFill>
                <a:blip r:embed="rId10"/>
                <a:stretch>
                  <a:fillRect l="-3896" t="-4444" r="-519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53987" y="4249784"/>
                <a:ext cx="16425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28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+56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987" y="4249784"/>
                <a:ext cx="1642566" cy="276999"/>
              </a:xfrm>
              <a:prstGeom prst="rect">
                <a:avLst/>
              </a:prstGeom>
              <a:blipFill>
                <a:blip r:embed="rId11"/>
                <a:stretch>
                  <a:fillRect l="-2593" t="-4348" r="-2963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532810" y="4689566"/>
                <a:ext cx="12578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2810" y="4689566"/>
                <a:ext cx="1257845" cy="276999"/>
              </a:xfrm>
              <a:prstGeom prst="rect">
                <a:avLst/>
              </a:prstGeom>
              <a:blipFill>
                <a:blip r:embed="rId12"/>
                <a:stretch>
                  <a:fillRect l="-4369" t="-4348" r="-3883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450078" y="5138057"/>
                <a:ext cx="13428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+2)=0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0078" y="5138057"/>
                <a:ext cx="1342868" cy="276999"/>
              </a:xfrm>
              <a:prstGeom prst="rect">
                <a:avLst/>
              </a:prstGeom>
              <a:blipFill>
                <a:blip r:embed="rId13"/>
                <a:stretch>
                  <a:fillRect l="-4091" t="-2222" r="-3636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177244" y="5560423"/>
                <a:ext cx="7876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7244" y="5560423"/>
                <a:ext cx="787652" cy="276999"/>
              </a:xfrm>
              <a:prstGeom prst="rect">
                <a:avLst/>
              </a:prstGeom>
              <a:blipFill>
                <a:blip r:embed="rId14"/>
                <a:stretch>
                  <a:fillRect l="-6977" r="-6977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574972" y="3104607"/>
                <a:ext cx="111469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4972" y="3104607"/>
                <a:ext cx="1114697" cy="307777"/>
              </a:xfrm>
              <a:prstGeom prst="rect">
                <a:avLst/>
              </a:prstGeom>
              <a:blipFill>
                <a:blip r:embed="rId15"/>
                <a:stretch>
                  <a:fillRect l="-549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68"/>
          <p:cNvSpPr>
            <a:spLocks/>
          </p:cNvSpPr>
          <p:nvPr/>
        </p:nvSpPr>
        <p:spPr bwMode="auto">
          <a:xfrm>
            <a:off x="6459585" y="3544390"/>
            <a:ext cx="141512" cy="435427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" name="Arc 68"/>
          <p:cNvSpPr>
            <a:spLocks/>
          </p:cNvSpPr>
          <p:nvPr/>
        </p:nvSpPr>
        <p:spPr bwMode="auto">
          <a:xfrm>
            <a:off x="6463939" y="3061065"/>
            <a:ext cx="141512" cy="435427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Arc 68"/>
          <p:cNvSpPr>
            <a:spLocks/>
          </p:cNvSpPr>
          <p:nvPr/>
        </p:nvSpPr>
        <p:spPr bwMode="auto">
          <a:xfrm>
            <a:off x="6224453" y="3971110"/>
            <a:ext cx="141512" cy="435427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Arc 68"/>
          <p:cNvSpPr>
            <a:spLocks/>
          </p:cNvSpPr>
          <p:nvPr/>
        </p:nvSpPr>
        <p:spPr bwMode="auto">
          <a:xfrm>
            <a:off x="5836921" y="4402185"/>
            <a:ext cx="141512" cy="435427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Arc 68"/>
          <p:cNvSpPr>
            <a:spLocks/>
          </p:cNvSpPr>
          <p:nvPr/>
        </p:nvSpPr>
        <p:spPr bwMode="auto">
          <a:xfrm>
            <a:off x="5841275" y="4859385"/>
            <a:ext cx="141512" cy="435427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" name="Arc 68"/>
          <p:cNvSpPr>
            <a:spLocks/>
          </p:cNvSpPr>
          <p:nvPr/>
        </p:nvSpPr>
        <p:spPr bwMode="auto">
          <a:xfrm>
            <a:off x="6019801" y="5281750"/>
            <a:ext cx="141512" cy="435427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509657" y="3605349"/>
            <a:ext cx="20682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the bracket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339840" y="4010298"/>
                <a:ext cx="8795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Add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56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9840" y="4010298"/>
                <a:ext cx="879566" cy="307777"/>
              </a:xfrm>
              <a:prstGeom prst="rect">
                <a:avLst/>
              </a:prstGeom>
              <a:blipFill>
                <a:blip r:embed="rId16"/>
                <a:stretch>
                  <a:fillRect l="-2083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5969726" y="4458790"/>
            <a:ext cx="1223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008914" y="5255625"/>
                <a:ext cx="218585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Remember that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 ‘non-zero constant’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8914" y="5255625"/>
                <a:ext cx="2185851" cy="523220"/>
              </a:xfrm>
              <a:prstGeom prst="rect">
                <a:avLst/>
              </a:prstGeom>
              <a:blipFill>
                <a:blip r:embed="rId17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5956664" y="4889865"/>
            <a:ext cx="10189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105989" y="3222171"/>
            <a:ext cx="2377440" cy="261258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190307" y="6008914"/>
                <a:ext cx="7248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0307" y="6008914"/>
                <a:ext cx="724814" cy="276999"/>
              </a:xfrm>
              <a:prstGeom prst="rect">
                <a:avLst/>
              </a:prstGeom>
              <a:blipFill>
                <a:blip r:embed="rId18"/>
                <a:stretch>
                  <a:fillRect l="-4202" r="-756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68"/>
          <p:cNvSpPr>
            <a:spLocks/>
          </p:cNvSpPr>
          <p:nvPr/>
        </p:nvSpPr>
        <p:spPr bwMode="auto">
          <a:xfrm>
            <a:off x="6028510" y="5708471"/>
            <a:ext cx="141512" cy="435427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030688" y="5799911"/>
                <a:ext cx="185927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now find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0688" y="5799911"/>
                <a:ext cx="1859278" cy="307777"/>
              </a:xfrm>
              <a:prstGeom prst="rect">
                <a:avLst/>
              </a:prstGeom>
              <a:blipFill>
                <a:blip r:embed="rId19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715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 animBg="1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/>
      <p:bldP spid="40" grpId="0"/>
      <p:bldP spid="41" grpId="0"/>
      <p:bldP spid="42" grpId="0"/>
      <p:bldP spid="43" grpId="0"/>
      <p:bldP spid="45" grpId="0" animBg="1"/>
      <p:bldP spid="45" grpId="1" animBg="1"/>
      <p:bldP spid="46" grpId="0"/>
      <p:bldP spid="47" grpId="0" animBg="1"/>
      <p:bldP spid="4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18C8AD-E5C5-4F6F-A2E6-C0C215F867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DA9EA6-A29F-4834-B2D7-B563865099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96CA22-53E3-43A4-BE21-C9F0F190620A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494</TotalTime>
  <Words>1633</Words>
  <Application>Microsoft Office PowerPoint</Application>
  <PresentationFormat>On-screen Show (4:3)</PresentationFormat>
  <Paragraphs>134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Segoe UI Black</vt:lpstr>
      <vt:lpstr>Wingdings</vt:lpstr>
      <vt:lpstr>Office テーマ</vt:lpstr>
      <vt:lpstr>PowerPoint Presentation</vt:lpstr>
      <vt:lpstr>The Binomial Expansion</vt:lpstr>
      <vt:lpstr>The Binomial Expansion</vt:lpstr>
      <vt:lpstr>The Binomial Expansion</vt:lpstr>
      <vt:lpstr>The Binomial Expansion</vt:lpstr>
      <vt:lpstr>The Binomial Expansion</vt:lpstr>
      <vt:lpstr>The Binomial Expansion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80</cp:revision>
  <dcterms:created xsi:type="dcterms:W3CDTF">2017-08-14T15:35:38Z</dcterms:created>
  <dcterms:modified xsi:type="dcterms:W3CDTF">2021-03-25T08:35:36Z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