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20.png"/><Relationship Id="rId7" Type="http://schemas.openxmlformats.org/officeDocument/2006/relationships/image" Target="../media/image105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5" Type="http://schemas.openxmlformats.org/officeDocument/2006/relationships/image" Target="../media/image104.png"/><Relationship Id="rId4" Type="http://schemas.openxmlformats.org/officeDocument/2006/relationships/image" Target="../media/image103.png"/><Relationship Id="rId9" Type="http://schemas.openxmlformats.org/officeDocument/2006/relationships/image" Target="../media/image10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6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12" Type="http://schemas.openxmlformats.org/officeDocument/2006/relationships/image" Target="../media/image125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11" Type="http://schemas.openxmlformats.org/officeDocument/2006/relationships/image" Target="../media/image124.png"/><Relationship Id="rId5" Type="http://schemas.openxmlformats.org/officeDocument/2006/relationships/image" Target="../media/image118.png"/><Relationship Id="rId15" Type="http://schemas.openxmlformats.org/officeDocument/2006/relationships/image" Target="../media/image128.png"/><Relationship Id="rId10" Type="http://schemas.openxmlformats.org/officeDocument/2006/relationships/image" Target="../media/image123.png"/><Relationship Id="rId4" Type="http://schemas.openxmlformats.org/officeDocument/2006/relationships/image" Target="../media/image117.png"/><Relationship Id="rId9" Type="http://schemas.openxmlformats.org/officeDocument/2006/relationships/image" Target="../media/image122.png"/><Relationship Id="rId14" Type="http://schemas.openxmlformats.org/officeDocument/2006/relationships/image" Target="../media/image1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3" Type="http://schemas.openxmlformats.org/officeDocument/2006/relationships/image" Target="../media/image116.png"/><Relationship Id="rId7" Type="http://schemas.openxmlformats.org/officeDocument/2006/relationships/image" Target="../media/image133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11" Type="http://schemas.openxmlformats.org/officeDocument/2006/relationships/image" Target="../media/image137.png"/><Relationship Id="rId5" Type="http://schemas.openxmlformats.org/officeDocument/2006/relationships/image" Target="../media/image131.png"/><Relationship Id="rId10" Type="http://schemas.openxmlformats.org/officeDocument/2006/relationships/image" Target="../media/image136.png"/><Relationship Id="rId4" Type="http://schemas.openxmlformats.org/officeDocument/2006/relationships/image" Target="../media/image130.png"/><Relationship Id="rId9" Type="http://schemas.openxmlformats.org/officeDocument/2006/relationships/image" Target="../media/image1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116.png"/><Relationship Id="rId7" Type="http://schemas.openxmlformats.org/officeDocument/2006/relationships/image" Target="../media/image142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11" Type="http://schemas.openxmlformats.org/officeDocument/2006/relationships/image" Target="../media/image146.png"/><Relationship Id="rId5" Type="http://schemas.openxmlformats.org/officeDocument/2006/relationships/image" Target="../media/image140.png"/><Relationship Id="rId10" Type="http://schemas.openxmlformats.org/officeDocument/2006/relationships/image" Target="../media/image145.png"/><Relationship Id="rId4" Type="http://schemas.openxmlformats.org/officeDocument/2006/relationships/image" Target="../media/image139.png"/><Relationship Id="rId9" Type="http://schemas.openxmlformats.org/officeDocument/2006/relationships/image" Target="../media/image1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9E643-85BD-42D4-8964-2F54986D665C}"/>
              </a:ext>
            </a:extLst>
          </p:cNvPr>
          <p:cNvSpPr/>
          <p:nvPr/>
        </p:nvSpPr>
        <p:spPr>
          <a:xfrm>
            <a:off x="1849441" y="2443559"/>
            <a:ext cx="556947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Exercise 8C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4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FF5EF9A-3C38-4773-8912-CCB815CED646}"/>
                  </a:ext>
                </a:extLst>
              </p:cNvPr>
              <p:cNvSpPr txBox="1"/>
              <p:nvPr/>
            </p:nvSpPr>
            <p:spPr>
              <a:xfrm>
                <a:off x="7498550" y="445008"/>
                <a:ext cx="1645450" cy="4958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sPre>
                      <m:r>
                        <a:rPr lang="en-US" sz="16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FF5EF9A-3C38-4773-8912-CCB815CED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550" y="445008"/>
                <a:ext cx="1645450" cy="4958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C34B845A-53E0-443C-A64D-8535320F729D}"/>
                  </a:ext>
                </a:extLst>
              </p:cNvPr>
              <p:cNvSpPr txBox="1"/>
              <p:nvPr/>
            </p:nvSpPr>
            <p:spPr>
              <a:xfrm>
                <a:off x="3997017" y="1365287"/>
                <a:ext cx="1185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C34B845A-53E0-443C-A64D-8535320F7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017" y="1365287"/>
                <a:ext cx="1185517" cy="369332"/>
              </a:xfrm>
              <a:prstGeom prst="rect">
                <a:avLst/>
              </a:prstGeom>
              <a:blipFill>
                <a:blip r:embed="rId3"/>
                <a:stretch>
                  <a:fillRect r="-2062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C031BE7-9B0B-488A-B8AA-BE0B2A34871A}"/>
                  </a:ext>
                </a:extLst>
              </p:cNvPr>
              <p:cNvSpPr txBox="1"/>
              <p:nvPr/>
            </p:nvSpPr>
            <p:spPr>
              <a:xfrm>
                <a:off x="464385" y="1874303"/>
                <a:ext cx="8274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C031BE7-9B0B-488A-B8AA-BE0B2A348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85" y="1874303"/>
                <a:ext cx="827438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A6F4662-535C-40CB-83EF-F68DE2EF596B}"/>
                  </a:ext>
                </a:extLst>
              </p:cNvPr>
              <p:cNvSpPr txBox="1"/>
              <p:nvPr/>
            </p:nvSpPr>
            <p:spPr>
              <a:xfrm>
                <a:off x="759984" y="2510559"/>
                <a:ext cx="77585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 know that if I was to expand this, there would be some terms containing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A6F4662-535C-40CB-83EF-F68DE2EF5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984" y="2510559"/>
                <a:ext cx="7758534" cy="338554"/>
              </a:xfrm>
              <a:prstGeom prst="rect">
                <a:avLst/>
              </a:prstGeom>
              <a:blipFill>
                <a:blip r:embed="rId5"/>
                <a:stretch>
                  <a:fillRect l="-472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7B11D22-43E8-4D61-9D57-EBDDCA7E8B52}"/>
                  </a:ext>
                </a:extLst>
              </p:cNvPr>
              <p:cNvSpPr txBox="1"/>
              <p:nvPr/>
            </p:nvSpPr>
            <p:spPr>
              <a:xfrm>
                <a:off x="2334827" y="0"/>
                <a:ext cx="6809173" cy="3799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Number of ways of choosing r items from a group of n items </a:t>
                </a:r>
                <a14:m>
                  <m:oMath xmlns:m="http://schemas.openxmlformats.org/officeDocument/2006/math">
                    <m:r>
                      <a:rPr lang="en-US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7B11D22-43E8-4D61-9D57-EBDDCA7E8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827" y="0"/>
                <a:ext cx="6809173" cy="379976"/>
              </a:xfrm>
              <a:prstGeom prst="rect">
                <a:avLst/>
              </a:prstGeom>
              <a:blipFill>
                <a:blip r:embed="rId6"/>
                <a:stretch>
                  <a:fillRect l="-89" b="-909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0">
                <a:extLst>
                  <a:ext uri="{FF2B5EF4-FFF2-40B4-BE49-F238E27FC236}">
                    <a16:creationId xmlns:a16="http://schemas.microsoft.com/office/drawing/2014/main" id="{1A6F4662-535C-40CB-83EF-F68DE2EF596B}"/>
                  </a:ext>
                </a:extLst>
              </p:cNvPr>
              <p:cNvSpPr txBox="1"/>
              <p:nvPr/>
            </p:nvSpPr>
            <p:spPr>
              <a:xfrm>
                <a:off x="794818" y="3198536"/>
                <a:ext cx="741736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number of terms will be given by the number of ways we can choose 4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terms from the 8 available… (choosing 4 a terms will mean that 4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terms are chosen automatically…)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0">
                <a:extLst>
                  <a:ext uri="{FF2B5EF4-FFF2-40B4-BE49-F238E27FC236}">
                    <a16:creationId xmlns:a16="http://schemas.microsoft.com/office/drawing/2014/main" id="{1A6F4662-535C-40CB-83EF-F68DE2EF5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818" y="3198536"/>
                <a:ext cx="7417365" cy="830997"/>
              </a:xfrm>
              <a:prstGeom prst="rect">
                <a:avLst/>
              </a:prstGeom>
              <a:blipFill>
                <a:blip r:embed="rId7"/>
                <a:stretch>
                  <a:fillRect t="-2206" r="-329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0">
                <a:extLst>
                  <a:ext uri="{FF2B5EF4-FFF2-40B4-BE49-F238E27FC236}">
                    <a16:creationId xmlns:a16="http://schemas.microsoft.com/office/drawing/2014/main" id="{1A6F4662-535C-40CB-83EF-F68DE2EF596B}"/>
                  </a:ext>
                </a:extLst>
              </p:cNvPr>
              <p:cNvSpPr txBox="1"/>
              <p:nvPr/>
            </p:nvSpPr>
            <p:spPr>
              <a:xfrm>
                <a:off x="4465482" y="4186960"/>
                <a:ext cx="559365" cy="433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sPre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0">
                <a:extLst>
                  <a:ext uri="{FF2B5EF4-FFF2-40B4-BE49-F238E27FC236}">
                    <a16:creationId xmlns:a16="http://schemas.microsoft.com/office/drawing/2014/main" id="{1A6F4662-535C-40CB-83EF-F68DE2EF5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482" y="4186960"/>
                <a:ext cx="559365" cy="4335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0">
            <a:extLst>
              <a:ext uri="{FF2B5EF4-FFF2-40B4-BE49-F238E27FC236}">
                <a16:creationId xmlns:a16="http://schemas.microsoft.com/office/drawing/2014/main" id="{1A6F4662-535C-40CB-83EF-F68DE2EF596B}"/>
              </a:ext>
            </a:extLst>
          </p:cNvPr>
          <p:cNvSpPr txBox="1"/>
          <p:nvPr/>
        </p:nvSpPr>
        <p:spPr>
          <a:xfrm>
            <a:off x="4234704" y="4269691"/>
            <a:ext cx="285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0">
            <a:extLst>
              <a:ext uri="{FF2B5EF4-FFF2-40B4-BE49-F238E27FC236}">
                <a16:creationId xmlns:a16="http://schemas.microsoft.com/office/drawing/2014/main" id="{1A6F4662-535C-40CB-83EF-F68DE2EF596B}"/>
              </a:ext>
            </a:extLst>
          </p:cNvPr>
          <p:cNvSpPr txBox="1"/>
          <p:nvPr/>
        </p:nvSpPr>
        <p:spPr>
          <a:xfrm>
            <a:off x="4334853" y="4848810"/>
            <a:ext cx="594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= 70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0">
                <a:extLst>
                  <a:ext uri="{FF2B5EF4-FFF2-40B4-BE49-F238E27FC236}">
                    <a16:creationId xmlns:a16="http://schemas.microsoft.com/office/drawing/2014/main" id="{1A6F4662-535C-40CB-83EF-F68DE2EF596B}"/>
                  </a:ext>
                </a:extLst>
              </p:cNvPr>
              <p:cNvSpPr txBox="1"/>
              <p:nvPr/>
            </p:nvSpPr>
            <p:spPr>
              <a:xfrm>
                <a:off x="2458155" y="5427930"/>
                <a:ext cx="44999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the term containing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will be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70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0">
                <a:extLst>
                  <a:ext uri="{FF2B5EF4-FFF2-40B4-BE49-F238E27FC236}">
                    <a16:creationId xmlns:a16="http://schemas.microsoft.com/office/drawing/2014/main" id="{1A6F4662-535C-40CB-83EF-F68DE2EF5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155" y="5427930"/>
                <a:ext cx="4499993" cy="338554"/>
              </a:xfrm>
              <a:prstGeom prst="rect">
                <a:avLst/>
              </a:prstGeom>
              <a:blipFill>
                <a:blip r:embed="rId9"/>
                <a:stretch>
                  <a:fillRect l="-271" t="-5357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80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Binomial expansion allows you to expand powers of binomial expressions.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full formula for Binomial expansion is: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177" t="44500" r="36568" b="32311"/>
          <a:stretch/>
        </p:blipFill>
        <p:spPr>
          <a:xfrm>
            <a:off x="1828801" y="5007429"/>
            <a:ext cx="5573485" cy="15065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0560" y="3309256"/>
                <a:ext cx="7846005" cy="4145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" y="3309256"/>
                <a:ext cx="7846005" cy="414537"/>
              </a:xfrm>
              <a:prstGeom prst="rect">
                <a:avLst/>
              </a:prstGeom>
              <a:blipFill>
                <a:blip r:embed="rId3"/>
                <a:stretch>
                  <a:fillRect t="-1471"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00103" y="3953691"/>
                <a:ext cx="2895344" cy="436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Where: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sPre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103" y="3953691"/>
                <a:ext cx="2895344" cy="436273"/>
              </a:xfrm>
              <a:prstGeom prst="rect">
                <a:avLst/>
              </a:prstGeom>
              <a:blipFill>
                <a:blip r:embed="rId4"/>
                <a:stretch>
                  <a:fillRect l="-4842" t="-2817" r="-1263" b="-1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229394" y="3352800"/>
            <a:ext cx="322217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182982" y="3357154"/>
            <a:ext cx="474618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58788" y="3352799"/>
            <a:ext cx="474618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300651" y="3357154"/>
            <a:ext cx="474618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778034" y="3283131"/>
            <a:ext cx="391886" cy="48767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045131" y="3287486"/>
            <a:ext cx="391886" cy="48767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04411" y="3283131"/>
            <a:ext cx="391886" cy="48767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627121" y="3370217"/>
            <a:ext cx="239486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929052" y="3365863"/>
            <a:ext cx="239486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770914" y="3361509"/>
            <a:ext cx="239486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733211" y="3348446"/>
            <a:ext cx="239486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2378" y="4572000"/>
                <a:ext cx="6551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powers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decrease one each time (ending with none)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378" y="4572000"/>
                <a:ext cx="6551024" cy="369332"/>
              </a:xfrm>
              <a:prstGeom prst="rect">
                <a:avLst/>
              </a:prstGeom>
              <a:blipFill>
                <a:blip r:embed="rId5"/>
                <a:stretch>
                  <a:fillRect l="-837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54482" y="4558936"/>
                <a:ext cx="6645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powers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increase one each time (starting with none)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82" y="4558936"/>
                <a:ext cx="6645024" cy="369332"/>
              </a:xfrm>
              <a:prstGeom prst="rect">
                <a:avLst/>
              </a:prstGeom>
              <a:blipFill>
                <a:blip r:embed="rId6"/>
                <a:stretch>
                  <a:fillRect l="-734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72643" y="4572000"/>
                <a:ext cx="5370060" cy="376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coefficients can be calculated by using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643" y="4572000"/>
                <a:ext cx="5370060" cy="376450"/>
              </a:xfrm>
              <a:prstGeom prst="rect">
                <a:avLst/>
              </a:prstGeom>
              <a:blipFill>
                <a:blip r:embed="rId7"/>
                <a:stretch>
                  <a:fillRect l="-908" t="-6452" b="-24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2137957" y="4567646"/>
            <a:ext cx="537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This relationship is in the exam formula booklet!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1619" y="5850047"/>
                <a:ext cx="26721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This means that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must be a member of the natural numbers (positive integers)</a:t>
                </a:r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619" y="5850047"/>
                <a:ext cx="2672179" cy="646331"/>
              </a:xfrm>
              <a:prstGeom prst="rect">
                <a:avLst/>
              </a:prstGeom>
              <a:blipFill>
                <a:blip r:embed="rId8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H="1" flipV="1">
            <a:off x="7403977" y="5619565"/>
            <a:ext cx="532660" cy="213064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73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expansion allows you to expand powers of binomial expressions.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Use the binomial theorem to 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blipFill>
                <a:blip r:embed="rId3"/>
                <a:stretch>
                  <a:fillRect b="-140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7874" y="3827417"/>
                <a:ext cx="554254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(3)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74" y="3827417"/>
                <a:ext cx="554254" cy="217817"/>
              </a:xfrm>
              <a:prstGeom prst="rect">
                <a:avLst/>
              </a:prstGeom>
              <a:blipFill>
                <a:blip r:embed="rId4"/>
                <a:stretch>
                  <a:fillRect l="-2198" t="-2778" r="-3297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76034" y="3770812"/>
                <a:ext cx="1325940" cy="362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34" y="3770812"/>
                <a:ext cx="1325940" cy="362215"/>
              </a:xfrm>
              <a:prstGeom prst="rect">
                <a:avLst/>
              </a:prstGeom>
              <a:blipFill>
                <a:blip r:embed="rId5"/>
                <a:stretch>
                  <a:fillRect l="-2294" t="-1695"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86674" y="3766457"/>
                <a:ext cx="1408719" cy="362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674" y="3766457"/>
                <a:ext cx="1408719" cy="362215"/>
              </a:xfrm>
              <a:prstGeom prst="rect">
                <a:avLst/>
              </a:prstGeom>
              <a:blipFill>
                <a:blip r:embed="rId6"/>
                <a:stretch>
                  <a:fillRect l="-2165" t="-1695" r="-433"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66982" y="3762103"/>
                <a:ext cx="1408719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982" y="3762103"/>
                <a:ext cx="1408719" cy="363626"/>
              </a:xfrm>
              <a:prstGeom prst="rect">
                <a:avLst/>
              </a:prstGeom>
              <a:blipFill>
                <a:blip r:embed="rId7"/>
                <a:stretch>
                  <a:fillRect l="-2597" r="-43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838582" y="3775166"/>
                <a:ext cx="1324402" cy="362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(3)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582" y="3775166"/>
                <a:ext cx="1324402" cy="362215"/>
              </a:xfrm>
              <a:prstGeom prst="rect">
                <a:avLst/>
              </a:prstGeom>
              <a:blipFill>
                <a:blip r:embed="rId8"/>
                <a:stretch>
                  <a:fillRect l="-2765" r="-46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49222" y="3840480"/>
                <a:ext cx="782265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222" y="3840480"/>
                <a:ext cx="782265" cy="217817"/>
              </a:xfrm>
              <a:prstGeom prst="rect">
                <a:avLst/>
              </a:prstGeom>
              <a:blipFill>
                <a:blip r:embed="rId9"/>
                <a:stretch>
                  <a:fillRect l="-4688" t="-2778" r="-1563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916856" y="4528457"/>
                <a:ext cx="5227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856" y="4528457"/>
                <a:ext cx="522772" cy="215444"/>
              </a:xfrm>
              <a:prstGeom prst="rect">
                <a:avLst/>
              </a:prstGeom>
              <a:blipFill>
                <a:blip r:embed="rId10"/>
                <a:stretch>
                  <a:fillRect l="-2326" r="-697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35016" y="4532812"/>
                <a:ext cx="614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− 810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016" y="4532812"/>
                <a:ext cx="614592" cy="215444"/>
              </a:xfrm>
              <a:prstGeom prst="rect">
                <a:avLst/>
              </a:prstGeom>
              <a:blipFill>
                <a:blip r:embed="rId11"/>
                <a:stretch>
                  <a:fillRect l="-990" r="-396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31553" y="4537166"/>
                <a:ext cx="8011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+ 1080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553" y="4537166"/>
                <a:ext cx="801117" cy="215444"/>
              </a:xfrm>
              <a:prstGeom prst="rect">
                <a:avLst/>
              </a:prstGeom>
              <a:blipFill>
                <a:blip r:embed="rId12"/>
                <a:stretch>
                  <a:fillRect l="-3788" r="-75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02262" y="4541520"/>
                <a:ext cx="7017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720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262" y="4541520"/>
                <a:ext cx="701731" cy="215444"/>
              </a:xfrm>
              <a:prstGeom prst="rect">
                <a:avLst/>
              </a:prstGeom>
              <a:blipFill>
                <a:blip r:embed="rId13"/>
                <a:stretch>
                  <a:fillRect l="-870" r="-87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77177" y="4537165"/>
                <a:ext cx="7017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240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177" y="4537165"/>
                <a:ext cx="701731" cy="215444"/>
              </a:xfrm>
              <a:prstGeom prst="rect">
                <a:avLst/>
              </a:prstGeom>
              <a:blipFill>
                <a:blip r:embed="rId14"/>
                <a:stretch>
                  <a:fillRect l="-431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152091" y="4524102"/>
                <a:ext cx="602344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091" y="4524102"/>
                <a:ext cx="602344" cy="217817"/>
              </a:xfrm>
              <a:prstGeom prst="rect">
                <a:avLst/>
              </a:prstGeom>
              <a:blipFill>
                <a:blip r:embed="rId15"/>
                <a:stretch>
                  <a:fillRect l="-1010" t="-2778" r="-202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39636" y="2335758"/>
            <a:ext cx="41941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Write out each term with the correct powers and notation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Do this before working any terms out…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80850" y="3690912"/>
            <a:ext cx="20328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coefficient of each term. Be very careful with negative numbers!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Arc 68"/>
          <p:cNvSpPr>
            <a:spLocks/>
          </p:cNvSpPr>
          <p:nvPr/>
        </p:nvSpPr>
        <p:spPr bwMode="auto">
          <a:xfrm>
            <a:off x="7047412" y="3944983"/>
            <a:ext cx="189411" cy="661851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3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2" grpId="0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expansion allows you to expand powers of binomial expressions.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first 4 terms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blipFill>
                <a:blip r:embed="rId3"/>
                <a:stretch>
                  <a:fillRect b="-140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1017" y="3679372"/>
                <a:ext cx="6257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017" y="3679372"/>
                <a:ext cx="625749" cy="215444"/>
              </a:xfrm>
              <a:prstGeom prst="rect">
                <a:avLst/>
              </a:prstGeom>
              <a:blipFill>
                <a:blip r:embed="rId4"/>
                <a:stretch>
                  <a:fillRect l="-1942" r="-971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498845" y="3605349"/>
                <a:ext cx="1335557" cy="357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845" y="3605349"/>
                <a:ext cx="1335557" cy="357855"/>
              </a:xfrm>
              <a:prstGeom prst="rect">
                <a:avLst/>
              </a:prstGeom>
              <a:blipFill>
                <a:blip r:embed="rId5"/>
                <a:stretch>
                  <a:fillRect l="-913"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765943" y="3609703"/>
                <a:ext cx="1418337" cy="357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943" y="3609703"/>
                <a:ext cx="1418337" cy="357855"/>
              </a:xfrm>
              <a:prstGeom prst="rect">
                <a:avLst/>
              </a:prstGeom>
              <a:blipFill>
                <a:blip r:embed="rId6"/>
                <a:stretch>
                  <a:fillRect l="-862"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11416" y="3605349"/>
                <a:ext cx="1418337" cy="35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416" y="3605349"/>
                <a:ext cx="1418337" cy="359266"/>
              </a:xfrm>
              <a:prstGeom prst="rect">
                <a:avLst/>
              </a:prstGeom>
              <a:blipFill>
                <a:blip r:embed="rId7"/>
                <a:stretch>
                  <a:fillRect l="-429" b="-15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125862" y="4423954"/>
                <a:ext cx="32399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862" y="4423954"/>
                <a:ext cx="323999" cy="215444"/>
              </a:xfrm>
              <a:prstGeom prst="rect">
                <a:avLst/>
              </a:prstGeom>
              <a:blipFill>
                <a:blip r:embed="rId8"/>
                <a:stretch>
                  <a:fillRect l="-5660" r="-1132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69851" y="4419600"/>
                <a:ext cx="5152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+ 20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851" y="4419600"/>
                <a:ext cx="515206" cy="215444"/>
              </a:xfrm>
              <a:prstGeom prst="rect">
                <a:avLst/>
              </a:prstGeom>
              <a:blipFill>
                <a:blip r:embed="rId9"/>
                <a:stretch>
                  <a:fillRect l="-5882" r="-470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979302" y="4423955"/>
                <a:ext cx="7017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+ 180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302" y="4423955"/>
                <a:ext cx="701731" cy="215444"/>
              </a:xfrm>
              <a:prstGeom prst="rect">
                <a:avLst/>
              </a:prstGeom>
              <a:blipFill>
                <a:blip r:embed="rId10"/>
                <a:stretch>
                  <a:fillRect l="-5217" r="-1739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62925" y="4419600"/>
                <a:ext cx="7017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960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925" y="4419600"/>
                <a:ext cx="701731" cy="215444"/>
              </a:xfrm>
              <a:prstGeom prst="rect">
                <a:avLst/>
              </a:prstGeom>
              <a:blipFill>
                <a:blip r:embed="rId11"/>
                <a:stretch>
                  <a:fillRect l="-5217" r="-87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995796" y="2239964"/>
            <a:ext cx="4904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Write out each term with the correct powers and notation – you only need to do 4 terms!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Do this before working any terms out…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74565" y="3699621"/>
            <a:ext cx="2032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coefficient of each term. Be careful!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Arc 68"/>
          <p:cNvSpPr>
            <a:spLocks/>
          </p:cNvSpPr>
          <p:nvPr/>
        </p:nvSpPr>
        <p:spPr bwMode="auto">
          <a:xfrm>
            <a:off x="5741126" y="3788229"/>
            <a:ext cx="189411" cy="661851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3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42" grpId="0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expansion allows you to expand powers of binomial expressions.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first 4 terms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10−</m:t>
                            </m:r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blipFill>
                <a:blip r:embed="rId3"/>
                <a:stretch>
                  <a:fillRect b="-140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2343" y="3749041"/>
                <a:ext cx="6536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(10)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43" y="3749041"/>
                <a:ext cx="653640" cy="215444"/>
              </a:xfrm>
              <a:prstGeom prst="rect">
                <a:avLst/>
              </a:prstGeom>
              <a:blipFill>
                <a:blip r:embed="rId4"/>
                <a:stretch>
                  <a:fillRect l="-2804" r="-1869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72422" y="3614058"/>
                <a:ext cx="1671483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422" y="3614058"/>
                <a:ext cx="1671483" cy="484043"/>
              </a:xfrm>
              <a:prstGeom prst="rect">
                <a:avLst/>
              </a:prstGeom>
              <a:blipFill>
                <a:blip r:embed="rId5"/>
                <a:stretch>
                  <a:fillRect l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913989" y="3574870"/>
                <a:ext cx="1754263" cy="526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989" y="3574870"/>
                <a:ext cx="1754263" cy="526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55554" y="3570516"/>
                <a:ext cx="1754263" cy="526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54" y="3570516"/>
                <a:ext cx="1754263" cy="526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68513" y="4493623"/>
                <a:ext cx="99405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=1,000,000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513" y="4493623"/>
                <a:ext cx="994055" cy="215444"/>
              </a:xfrm>
              <a:prstGeom prst="rect">
                <a:avLst/>
              </a:prstGeom>
              <a:blipFill>
                <a:blip r:embed="rId8"/>
                <a:stretch>
                  <a:fillRect l="-1227" r="-368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548228" y="4480560"/>
                <a:ext cx="949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− 300,000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228" y="4480560"/>
                <a:ext cx="949619" cy="215444"/>
              </a:xfrm>
              <a:prstGeom prst="rect">
                <a:avLst/>
              </a:prstGeom>
              <a:blipFill>
                <a:blip r:embed="rId9"/>
                <a:stretch>
                  <a:fillRect l="-641" r="-256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75691" y="4476206"/>
                <a:ext cx="9373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+ 37,500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691" y="4476206"/>
                <a:ext cx="937372" cy="215444"/>
              </a:xfrm>
              <a:prstGeom prst="rect">
                <a:avLst/>
              </a:prstGeom>
              <a:blipFill>
                <a:blip r:embed="rId10"/>
                <a:stretch>
                  <a:fillRect l="-3247" r="-64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03153" y="4471852"/>
                <a:ext cx="8011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2500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153" y="4471852"/>
                <a:ext cx="801117" cy="215444"/>
              </a:xfrm>
              <a:prstGeom prst="rect">
                <a:avLst/>
              </a:prstGeom>
              <a:blipFill>
                <a:blip r:embed="rId11"/>
                <a:stretch>
                  <a:fillRect l="-758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995796" y="2239964"/>
            <a:ext cx="4904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Write out each term with the correct powers and notation – you only need to do 4 terms!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Do this before working any terms out…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36416" y="3760581"/>
            <a:ext cx="2032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coefficient of each term. Be careful!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Arc 68"/>
          <p:cNvSpPr>
            <a:spLocks/>
          </p:cNvSpPr>
          <p:nvPr/>
        </p:nvSpPr>
        <p:spPr bwMode="auto">
          <a:xfrm>
            <a:off x="6394269" y="3823064"/>
            <a:ext cx="189411" cy="661851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17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42" grpId="0"/>
      <p:bldP spid="4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18C8AD-E5C5-4F6F-A2E6-C0C215F86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DA9EA6-A29F-4834-B2D7-B563865099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6CA22-53E3-43A4-BE21-C9F0F190620A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1217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Segoe UI Black</vt:lpstr>
      <vt:lpstr>Wingdings</vt:lpstr>
      <vt:lpstr>Office テーマ</vt:lpstr>
      <vt:lpstr>PowerPoint Presentation</vt:lpstr>
      <vt:lpstr>The Binomial Expansion</vt:lpstr>
      <vt:lpstr>The Binomial Expansion</vt:lpstr>
      <vt:lpstr>The Binomial Expansion</vt:lpstr>
      <vt:lpstr>The Binomial Expansion</vt:lpstr>
      <vt:lpstr>The Binomial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79</cp:revision>
  <dcterms:created xsi:type="dcterms:W3CDTF">2017-08-14T15:35:38Z</dcterms:created>
  <dcterms:modified xsi:type="dcterms:W3CDTF">2021-03-25T08:34:58Z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