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FF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rgbClr val="0000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3" Type="http://schemas.openxmlformats.org/officeDocument/2006/relationships/image" Target="../media/image1020.png"/><Relationship Id="rId7" Type="http://schemas.openxmlformats.org/officeDocument/2006/relationships/image" Target="../media/image105.png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5" Type="http://schemas.openxmlformats.org/officeDocument/2006/relationships/image" Target="../media/image104.png"/><Relationship Id="rId4" Type="http://schemas.openxmlformats.org/officeDocument/2006/relationships/image" Target="../media/image103.png"/><Relationship Id="rId9" Type="http://schemas.openxmlformats.org/officeDocument/2006/relationships/image" Target="../media/image10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3" Type="http://schemas.openxmlformats.org/officeDocument/2006/relationships/image" Target="../media/image109.png"/><Relationship Id="rId7" Type="http://schemas.openxmlformats.org/officeDocument/2006/relationships/image" Target="../media/image1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5" Type="http://schemas.openxmlformats.org/officeDocument/2006/relationships/image" Target="../media/image111.png"/><Relationship Id="rId4" Type="http://schemas.openxmlformats.org/officeDocument/2006/relationships/image" Target="../media/image1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png"/><Relationship Id="rId13" Type="http://schemas.openxmlformats.org/officeDocument/2006/relationships/image" Target="../media/image126.png"/><Relationship Id="rId3" Type="http://schemas.openxmlformats.org/officeDocument/2006/relationships/image" Target="../media/image116.png"/><Relationship Id="rId7" Type="http://schemas.openxmlformats.org/officeDocument/2006/relationships/image" Target="../media/image120.png"/><Relationship Id="rId12" Type="http://schemas.openxmlformats.org/officeDocument/2006/relationships/image" Target="../media/image125.png"/><Relationship Id="rId2" Type="http://schemas.openxmlformats.org/officeDocument/2006/relationships/image" Target="../media/image1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9.png"/><Relationship Id="rId11" Type="http://schemas.openxmlformats.org/officeDocument/2006/relationships/image" Target="../media/image124.png"/><Relationship Id="rId5" Type="http://schemas.openxmlformats.org/officeDocument/2006/relationships/image" Target="../media/image118.png"/><Relationship Id="rId15" Type="http://schemas.openxmlformats.org/officeDocument/2006/relationships/image" Target="../media/image128.png"/><Relationship Id="rId10" Type="http://schemas.openxmlformats.org/officeDocument/2006/relationships/image" Target="../media/image123.png"/><Relationship Id="rId4" Type="http://schemas.openxmlformats.org/officeDocument/2006/relationships/image" Target="../media/image117.png"/><Relationship Id="rId9" Type="http://schemas.openxmlformats.org/officeDocument/2006/relationships/image" Target="../media/image122.png"/><Relationship Id="rId14" Type="http://schemas.openxmlformats.org/officeDocument/2006/relationships/image" Target="../media/image1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png"/><Relationship Id="rId3" Type="http://schemas.openxmlformats.org/officeDocument/2006/relationships/image" Target="../media/image116.png"/><Relationship Id="rId7" Type="http://schemas.openxmlformats.org/officeDocument/2006/relationships/image" Target="../media/image133.pn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2.png"/><Relationship Id="rId11" Type="http://schemas.openxmlformats.org/officeDocument/2006/relationships/image" Target="../media/image137.png"/><Relationship Id="rId5" Type="http://schemas.openxmlformats.org/officeDocument/2006/relationships/image" Target="../media/image131.png"/><Relationship Id="rId10" Type="http://schemas.openxmlformats.org/officeDocument/2006/relationships/image" Target="../media/image136.png"/><Relationship Id="rId4" Type="http://schemas.openxmlformats.org/officeDocument/2006/relationships/image" Target="../media/image130.png"/><Relationship Id="rId9" Type="http://schemas.openxmlformats.org/officeDocument/2006/relationships/image" Target="../media/image13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3.png"/><Relationship Id="rId3" Type="http://schemas.openxmlformats.org/officeDocument/2006/relationships/image" Target="../media/image116.png"/><Relationship Id="rId7" Type="http://schemas.openxmlformats.org/officeDocument/2006/relationships/image" Target="../media/image142.png"/><Relationship Id="rId2" Type="http://schemas.openxmlformats.org/officeDocument/2006/relationships/image" Target="../media/image1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1.png"/><Relationship Id="rId11" Type="http://schemas.openxmlformats.org/officeDocument/2006/relationships/image" Target="../media/image146.png"/><Relationship Id="rId5" Type="http://schemas.openxmlformats.org/officeDocument/2006/relationships/image" Target="../media/image140.png"/><Relationship Id="rId10" Type="http://schemas.openxmlformats.org/officeDocument/2006/relationships/image" Target="../media/image145.png"/><Relationship Id="rId4" Type="http://schemas.openxmlformats.org/officeDocument/2006/relationships/image" Target="../media/image139.png"/><Relationship Id="rId9" Type="http://schemas.openxmlformats.org/officeDocument/2006/relationships/image" Target="../media/image1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069E643-85BD-42D4-8964-2F54986D665C}"/>
              </a:ext>
            </a:extLst>
          </p:cNvPr>
          <p:cNvSpPr/>
          <p:nvPr/>
        </p:nvSpPr>
        <p:spPr>
          <a:xfrm>
            <a:off x="1849441" y="2443559"/>
            <a:ext cx="5569473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Exercise 8C</a:t>
            </a:r>
            <a:endParaRPr lang="ja-JP" altLang="en-US" sz="6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latin typeface="HGGyoshotai" panose="03000609000000000000" pitchFamily="65" charset="-128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244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DFF5EF9A-3C38-4773-8912-CCB815CED646}"/>
                  </a:ext>
                </a:extLst>
              </p:cNvPr>
              <p:cNvSpPr txBox="1"/>
              <p:nvPr/>
            </p:nvSpPr>
            <p:spPr>
              <a:xfrm>
                <a:off x="7498550" y="445008"/>
                <a:ext cx="1645450" cy="4958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sPre>
                      <m:r>
                        <a:rPr lang="en-US" sz="16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DFF5EF9A-3C38-4773-8912-CCB815CED6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550" y="445008"/>
                <a:ext cx="1645450" cy="4958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C34B845A-53E0-443C-A64D-8535320F729D}"/>
                  </a:ext>
                </a:extLst>
              </p:cNvPr>
              <p:cNvSpPr txBox="1"/>
              <p:nvPr/>
            </p:nvSpPr>
            <p:spPr>
              <a:xfrm>
                <a:off x="3997017" y="1365287"/>
                <a:ext cx="118551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C34B845A-53E0-443C-A64D-8535320F72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017" y="1365287"/>
                <a:ext cx="1185517" cy="369332"/>
              </a:xfrm>
              <a:prstGeom prst="rect">
                <a:avLst/>
              </a:prstGeom>
              <a:blipFill>
                <a:blip r:embed="rId3"/>
                <a:stretch>
                  <a:fillRect r="-2062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BC031BE7-9B0B-488A-B8AA-BE0B2A34871A}"/>
                  </a:ext>
                </a:extLst>
              </p:cNvPr>
              <p:cNvSpPr txBox="1"/>
              <p:nvPr/>
            </p:nvSpPr>
            <p:spPr>
              <a:xfrm>
                <a:off x="464385" y="1874303"/>
                <a:ext cx="82743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BC031BE7-9B0B-488A-B8AA-BE0B2A3487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85" y="1874303"/>
                <a:ext cx="8274381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A6F4662-535C-40CB-83EF-F68DE2EF596B}"/>
                  </a:ext>
                </a:extLst>
              </p:cNvPr>
              <p:cNvSpPr txBox="1"/>
              <p:nvPr/>
            </p:nvSpPr>
            <p:spPr>
              <a:xfrm>
                <a:off x="759984" y="2510559"/>
                <a:ext cx="77585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 know that if I was to expand this, there would be some terms containing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A6F4662-535C-40CB-83EF-F68DE2EF5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984" y="2510559"/>
                <a:ext cx="7758534" cy="338554"/>
              </a:xfrm>
              <a:prstGeom prst="rect">
                <a:avLst/>
              </a:prstGeom>
              <a:blipFill>
                <a:blip r:embed="rId5"/>
                <a:stretch>
                  <a:fillRect l="-472"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7B11D22-43E8-4D61-9D57-EBDDCA7E8B52}"/>
                  </a:ext>
                </a:extLst>
              </p:cNvPr>
              <p:cNvSpPr txBox="1"/>
              <p:nvPr/>
            </p:nvSpPr>
            <p:spPr>
              <a:xfrm>
                <a:off x="2334827" y="0"/>
                <a:ext cx="6809173" cy="37997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Number of ways of choosing r items from a group of n items </a:t>
                </a:r>
                <a14:m>
                  <m:oMath xmlns:m="http://schemas.openxmlformats.org/officeDocument/2006/math">
                    <m:r>
                      <a:rPr lang="en-US" sz="16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!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7B11D22-43E8-4D61-9D57-EBDDCA7E8B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827" y="0"/>
                <a:ext cx="6809173" cy="379976"/>
              </a:xfrm>
              <a:prstGeom prst="rect">
                <a:avLst/>
              </a:prstGeom>
              <a:blipFill>
                <a:blip r:embed="rId6"/>
                <a:stretch>
                  <a:fillRect l="-89" b="-909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0">
                <a:extLst>
                  <a:ext uri="{FF2B5EF4-FFF2-40B4-BE49-F238E27FC236}">
                    <a16:creationId xmlns:a16="http://schemas.microsoft.com/office/drawing/2014/main" id="{1A6F4662-535C-40CB-83EF-F68DE2EF596B}"/>
                  </a:ext>
                </a:extLst>
              </p:cNvPr>
              <p:cNvSpPr txBox="1"/>
              <p:nvPr/>
            </p:nvSpPr>
            <p:spPr>
              <a:xfrm>
                <a:off x="794818" y="3198536"/>
                <a:ext cx="741736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number of terms will be given by the number of ways we can choose 4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terms from the 8 available… (choosing 4 a terms will mean that 4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terms are chosen automatically…)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テキスト ボックス 10">
                <a:extLst>
                  <a:ext uri="{FF2B5EF4-FFF2-40B4-BE49-F238E27FC236}">
                    <a16:creationId xmlns:a16="http://schemas.microsoft.com/office/drawing/2014/main" id="{1A6F4662-535C-40CB-83EF-F68DE2EF5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818" y="3198536"/>
                <a:ext cx="7417365" cy="830997"/>
              </a:xfrm>
              <a:prstGeom prst="rect">
                <a:avLst/>
              </a:prstGeom>
              <a:blipFill>
                <a:blip r:embed="rId7"/>
                <a:stretch>
                  <a:fillRect t="-2206" r="-329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0">
                <a:extLst>
                  <a:ext uri="{FF2B5EF4-FFF2-40B4-BE49-F238E27FC236}">
                    <a16:creationId xmlns:a16="http://schemas.microsoft.com/office/drawing/2014/main" id="{1A6F4662-535C-40CB-83EF-F68DE2EF596B}"/>
                  </a:ext>
                </a:extLst>
              </p:cNvPr>
              <p:cNvSpPr txBox="1"/>
              <p:nvPr/>
            </p:nvSpPr>
            <p:spPr>
              <a:xfrm>
                <a:off x="4465482" y="4186960"/>
                <a:ext cx="559365" cy="433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sSub>
                            <m:sSubPr>
                              <m:ctrlPr>
                                <a:rPr lang="en-GB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sPre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0">
                <a:extLst>
                  <a:ext uri="{FF2B5EF4-FFF2-40B4-BE49-F238E27FC236}">
                    <a16:creationId xmlns:a16="http://schemas.microsoft.com/office/drawing/2014/main" id="{1A6F4662-535C-40CB-83EF-F68DE2EF5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482" y="4186960"/>
                <a:ext cx="559365" cy="43358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テキスト ボックス 10">
            <a:extLst>
              <a:ext uri="{FF2B5EF4-FFF2-40B4-BE49-F238E27FC236}">
                <a16:creationId xmlns:a16="http://schemas.microsoft.com/office/drawing/2014/main" id="{1A6F4662-535C-40CB-83EF-F68DE2EF596B}"/>
              </a:ext>
            </a:extLst>
          </p:cNvPr>
          <p:cNvSpPr txBox="1"/>
          <p:nvPr/>
        </p:nvSpPr>
        <p:spPr>
          <a:xfrm>
            <a:off x="4234704" y="4269691"/>
            <a:ext cx="2850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7" name="テキスト ボックス 10">
            <a:extLst>
              <a:ext uri="{FF2B5EF4-FFF2-40B4-BE49-F238E27FC236}">
                <a16:creationId xmlns:a16="http://schemas.microsoft.com/office/drawing/2014/main" id="{1A6F4662-535C-40CB-83EF-F68DE2EF596B}"/>
              </a:ext>
            </a:extLst>
          </p:cNvPr>
          <p:cNvSpPr txBox="1"/>
          <p:nvPr/>
        </p:nvSpPr>
        <p:spPr>
          <a:xfrm>
            <a:off x="4334853" y="4848810"/>
            <a:ext cx="594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= 70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0">
                <a:extLst>
                  <a:ext uri="{FF2B5EF4-FFF2-40B4-BE49-F238E27FC236}">
                    <a16:creationId xmlns:a16="http://schemas.microsoft.com/office/drawing/2014/main" id="{1A6F4662-535C-40CB-83EF-F68DE2EF596B}"/>
                  </a:ext>
                </a:extLst>
              </p:cNvPr>
              <p:cNvSpPr txBox="1"/>
              <p:nvPr/>
            </p:nvSpPr>
            <p:spPr>
              <a:xfrm>
                <a:off x="2458155" y="5427930"/>
                <a:ext cx="449999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 the term containing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𝑏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will be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70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𝑏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0">
                <a:extLst>
                  <a:ext uri="{FF2B5EF4-FFF2-40B4-BE49-F238E27FC236}">
                    <a16:creationId xmlns:a16="http://schemas.microsoft.com/office/drawing/2014/main" id="{1A6F4662-535C-40CB-83EF-F68DE2EF5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155" y="5427930"/>
                <a:ext cx="4499993" cy="338554"/>
              </a:xfrm>
              <a:prstGeom prst="rect">
                <a:avLst/>
              </a:prstGeom>
              <a:blipFill>
                <a:blip r:embed="rId9"/>
                <a:stretch>
                  <a:fillRect l="-271" t="-5357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480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Binomial expansion allows you to expand powers of binomial expressions.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full formula for Binomial expansion is: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5177" t="44500" r="36568" b="32311"/>
          <a:stretch/>
        </p:blipFill>
        <p:spPr>
          <a:xfrm>
            <a:off x="1828801" y="5007429"/>
            <a:ext cx="5573485" cy="15065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70560" y="3309256"/>
                <a:ext cx="7846005" cy="4145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" y="3309256"/>
                <a:ext cx="7846005" cy="414537"/>
              </a:xfrm>
              <a:prstGeom prst="rect">
                <a:avLst/>
              </a:prstGeom>
              <a:blipFill>
                <a:blip r:embed="rId3"/>
                <a:stretch>
                  <a:fillRect t="-1471" b="-176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000103" y="3953691"/>
                <a:ext cx="2895344" cy="436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dirty="0">
                    <a:latin typeface="Comic Sans MS" panose="030F0702030302020204" pitchFamily="66" charset="0"/>
                  </a:rPr>
                  <a:t>Where: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Pre>
                      <m:sPre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e>
                    </m:sPre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103" y="3953691"/>
                <a:ext cx="2895344" cy="436273"/>
              </a:xfrm>
              <a:prstGeom prst="rect">
                <a:avLst/>
              </a:prstGeom>
              <a:blipFill>
                <a:blip r:embed="rId4"/>
                <a:stretch>
                  <a:fillRect l="-4842" t="-2817" r="-1263" b="-12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2229394" y="3352800"/>
            <a:ext cx="322217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182982" y="3357154"/>
            <a:ext cx="474618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458788" y="3352799"/>
            <a:ext cx="474618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300651" y="3357154"/>
            <a:ext cx="474618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778034" y="3283131"/>
            <a:ext cx="391886" cy="48767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045131" y="3287486"/>
            <a:ext cx="391886" cy="48767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904411" y="3283131"/>
            <a:ext cx="391886" cy="48767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627121" y="3370217"/>
            <a:ext cx="239486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4929052" y="3365863"/>
            <a:ext cx="239486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6770914" y="3361509"/>
            <a:ext cx="239486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733211" y="3348446"/>
            <a:ext cx="239486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02378" y="4572000"/>
                <a:ext cx="6551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powers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decrease one each time (ending with none)</a:t>
                </a:r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378" y="4572000"/>
                <a:ext cx="6551024" cy="369332"/>
              </a:xfrm>
              <a:prstGeom prst="rect">
                <a:avLst/>
              </a:prstGeom>
              <a:blipFill>
                <a:blip r:embed="rId5"/>
                <a:stretch>
                  <a:fillRect l="-837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554482" y="4558936"/>
                <a:ext cx="6645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powers of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increase one each time (starting with none)</a:t>
                </a:r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482" y="4558936"/>
                <a:ext cx="6645024" cy="369332"/>
              </a:xfrm>
              <a:prstGeom prst="rect">
                <a:avLst/>
              </a:prstGeom>
              <a:blipFill>
                <a:blip r:embed="rId6"/>
                <a:stretch>
                  <a:fillRect l="-734" t="-8333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072643" y="4572000"/>
                <a:ext cx="5370060" cy="3764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coefficients can be calculated by using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e>
                    </m:sPre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643" y="4572000"/>
                <a:ext cx="5370060" cy="376450"/>
              </a:xfrm>
              <a:prstGeom prst="rect">
                <a:avLst/>
              </a:prstGeom>
              <a:blipFill>
                <a:blip r:embed="rId7"/>
                <a:stretch>
                  <a:fillRect l="-908" t="-6452" b="-241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2137957" y="4567646"/>
            <a:ext cx="5378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This relationship is in the exam formula booklet!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31619" y="5850047"/>
                <a:ext cx="267217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This means that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must be a member of the natural numbers (positive integers)</a:t>
                </a:r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1619" y="5850047"/>
                <a:ext cx="2672179" cy="646331"/>
              </a:xfrm>
              <a:prstGeom prst="rect">
                <a:avLst/>
              </a:prstGeom>
              <a:blipFill>
                <a:blip r:embed="rId8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H="1" flipV="1">
            <a:off x="7403977" y="5619565"/>
            <a:ext cx="532660" cy="213064"/>
          </a:xfrm>
          <a:prstGeom prst="straightConnector1">
            <a:avLst/>
          </a:prstGeom>
          <a:ln w="317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73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4" grpId="0"/>
      <p:bldP spid="2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Binomial expansion allows you to expand powers of binomial expressions.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Use the binomial theorem to find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3−2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0" y="0"/>
                <a:ext cx="6213566" cy="3684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13566" cy="368499"/>
              </a:xfrm>
              <a:prstGeom prst="rect">
                <a:avLst/>
              </a:prstGeom>
              <a:blipFill>
                <a:blip r:embed="rId3"/>
                <a:stretch>
                  <a:fillRect b="-1406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7874" y="3827417"/>
                <a:ext cx="554254" cy="2178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(3)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74" y="3827417"/>
                <a:ext cx="554254" cy="217817"/>
              </a:xfrm>
              <a:prstGeom prst="rect">
                <a:avLst/>
              </a:prstGeom>
              <a:blipFill>
                <a:blip r:embed="rId4"/>
                <a:stretch>
                  <a:fillRect l="-2198" t="-2778" r="-3297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76034" y="3770812"/>
                <a:ext cx="1325940" cy="362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034" y="3770812"/>
                <a:ext cx="1325940" cy="362215"/>
              </a:xfrm>
              <a:prstGeom prst="rect">
                <a:avLst/>
              </a:prstGeom>
              <a:blipFill>
                <a:blip r:embed="rId5"/>
                <a:stretch>
                  <a:fillRect l="-2294" t="-1695" b="-16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086674" y="3766457"/>
                <a:ext cx="1408719" cy="362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6674" y="3766457"/>
                <a:ext cx="1408719" cy="362215"/>
              </a:xfrm>
              <a:prstGeom prst="rect">
                <a:avLst/>
              </a:prstGeom>
              <a:blipFill>
                <a:blip r:embed="rId6"/>
                <a:stretch>
                  <a:fillRect l="-2165" t="-1695" r="-433" b="-16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466982" y="3762103"/>
                <a:ext cx="1408719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6982" y="3762103"/>
                <a:ext cx="1408719" cy="363626"/>
              </a:xfrm>
              <a:prstGeom prst="rect">
                <a:avLst/>
              </a:prstGeom>
              <a:blipFill>
                <a:blip r:embed="rId7"/>
                <a:stretch>
                  <a:fillRect l="-2597" r="-433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838582" y="3775166"/>
                <a:ext cx="1324402" cy="362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(3)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582" y="3775166"/>
                <a:ext cx="1324402" cy="362215"/>
              </a:xfrm>
              <a:prstGeom prst="rect">
                <a:avLst/>
              </a:prstGeom>
              <a:blipFill>
                <a:blip r:embed="rId8"/>
                <a:stretch>
                  <a:fillRect l="-2765" r="-461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149222" y="3840480"/>
                <a:ext cx="782265" cy="2178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9222" y="3840480"/>
                <a:ext cx="782265" cy="217817"/>
              </a:xfrm>
              <a:prstGeom prst="rect">
                <a:avLst/>
              </a:prstGeom>
              <a:blipFill>
                <a:blip r:embed="rId9"/>
                <a:stretch>
                  <a:fillRect l="-4688" t="-2778" r="-1563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916856" y="4528457"/>
                <a:ext cx="5227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=243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6856" y="4528457"/>
                <a:ext cx="522772" cy="215444"/>
              </a:xfrm>
              <a:prstGeom prst="rect">
                <a:avLst/>
              </a:prstGeom>
              <a:blipFill>
                <a:blip r:embed="rId10"/>
                <a:stretch>
                  <a:fillRect l="-2326" r="-697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435016" y="4532812"/>
                <a:ext cx="6145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− 810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5016" y="4532812"/>
                <a:ext cx="614592" cy="215444"/>
              </a:xfrm>
              <a:prstGeom prst="rect">
                <a:avLst/>
              </a:prstGeom>
              <a:blipFill>
                <a:blip r:embed="rId11"/>
                <a:stretch>
                  <a:fillRect l="-990" r="-396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31553" y="4537166"/>
                <a:ext cx="80111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+ 1080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553" y="4537166"/>
                <a:ext cx="801117" cy="215444"/>
              </a:xfrm>
              <a:prstGeom prst="rect">
                <a:avLst/>
              </a:prstGeom>
              <a:blipFill>
                <a:blip r:embed="rId12"/>
                <a:stretch>
                  <a:fillRect l="-3788" r="-758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802262" y="4541520"/>
                <a:ext cx="70173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720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262" y="4541520"/>
                <a:ext cx="701731" cy="215444"/>
              </a:xfrm>
              <a:prstGeom prst="rect">
                <a:avLst/>
              </a:prstGeom>
              <a:blipFill>
                <a:blip r:embed="rId13"/>
                <a:stretch>
                  <a:fillRect l="-870" r="-87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477177" y="4537165"/>
                <a:ext cx="70173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240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7177" y="4537165"/>
                <a:ext cx="701731" cy="215444"/>
              </a:xfrm>
              <a:prstGeom prst="rect">
                <a:avLst/>
              </a:prstGeom>
              <a:blipFill>
                <a:blip r:embed="rId14"/>
                <a:stretch>
                  <a:fillRect l="-4310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152091" y="4524102"/>
                <a:ext cx="602344" cy="2178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091" y="4524102"/>
                <a:ext cx="602344" cy="217817"/>
              </a:xfrm>
              <a:prstGeom prst="rect">
                <a:avLst/>
              </a:prstGeom>
              <a:blipFill>
                <a:blip r:embed="rId15"/>
                <a:stretch>
                  <a:fillRect l="-1010" t="-2778" r="-2020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4239636" y="2335758"/>
            <a:ext cx="41941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Write out each term with the correct powers and notation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Do this before working any terms out…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180850" y="3690912"/>
            <a:ext cx="203281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the coefficient of each term. Be very careful with negative numbers!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Arc 68"/>
          <p:cNvSpPr>
            <a:spLocks/>
          </p:cNvSpPr>
          <p:nvPr/>
        </p:nvSpPr>
        <p:spPr bwMode="auto">
          <a:xfrm>
            <a:off x="7047412" y="3944983"/>
            <a:ext cx="189411" cy="661851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93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9" grpId="0"/>
      <p:bldP spid="40" grpId="0"/>
      <p:bldP spid="42" grpId="0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Binomial expansion allows you to expand powers of binomial expressions.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first 4 terms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1+2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0" y="0"/>
                <a:ext cx="6213566" cy="3684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13566" cy="368499"/>
              </a:xfrm>
              <a:prstGeom prst="rect">
                <a:avLst/>
              </a:prstGeom>
              <a:blipFill>
                <a:blip r:embed="rId3"/>
                <a:stretch>
                  <a:fillRect b="-1406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11017" y="3679372"/>
                <a:ext cx="62574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017" y="3679372"/>
                <a:ext cx="625749" cy="215444"/>
              </a:xfrm>
              <a:prstGeom prst="rect">
                <a:avLst/>
              </a:prstGeom>
              <a:blipFill>
                <a:blip r:embed="rId4"/>
                <a:stretch>
                  <a:fillRect l="-1942" r="-971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498845" y="3605349"/>
                <a:ext cx="1335557" cy="3578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8845" y="3605349"/>
                <a:ext cx="1335557" cy="357855"/>
              </a:xfrm>
              <a:prstGeom prst="rect">
                <a:avLst/>
              </a:prstGeom>
              <a:blipFill>
                <a:blip r:embed="rId5"/>
                <a:stretch>
                  <a:fillRect l="-913" b="-16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765943" y="3609703"/>
                <a:ext cx="1418337" cy="3578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5943" y="3609703"/>
                <a:ext cx="1418337" cy="357855"/>
              </a:xfrm>
              <a:prstGeom prst="rect">
                <a:avLst/>
              </a:prstGeom>
              <a:blipFill>
                <a:blip r:embed="rId6"/>
                <a:stretch>
                  <a:fillRect l="-862" b="-16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11416" y="3605349"/>
                <a:ext cx="1418337" cy="3592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416" y="3605349"/>
                <a:ext cx="1418337" cy="359266"/>
              </a:xfrm>
              <a:prstGeom prst="rect">
                <a:avLst/>
              </a:prstGeom>
              <a:blipFill>
                <a:blip r:embed="rId7"/>
                <a:stretch>
                  <a:fillRect l="-429" b="-152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125862" y="4423954"/>
                <a:ext cx="32399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5862" y="4423954"/>
                <a:ext cx="323999" cy="215444"/>
              </a:xfrm>
              <a:prstGeom prst="rect">
                <a:avLst/>
              </a:prstGeom>
              <a:blipFill>
                <a:blip r:embed="rId8"/>
                <a:stretch>
                  <a:fillRect l="-5660" r="-1132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469851" y="4419600"/>
                <a:ext cx="5152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+ 20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851" y="4419600"/>
                <a:ext cx="515206" cy="215444"/>
              </a:xfrm>
              <a:prstGeom prst="rect">
                <a:avLst/>
              </a:prstGeom>
              <a:blipFill>
                <a:blip r:embed="rId9"/>
                <a:stretch>
                  <a:fillRect l="-5882" r="-470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979302" y="4423955"/>
                <a:ext cx="70173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+ 180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9302" y="4423955"/>
                <a:ext cx="701731" cy="215444"/>
              </a:xfrm>
              <a:prstGeom prst="rect">
                <a:avLst/>
              </a:prstGeom>
              <a:blipFill>
                <a:blip r:embed="rId10"/>
                <a:stretch>
                  <a:fillRect l="-5217" r="-1739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662925" y="4419600"/>
                <a:ext cx="70173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960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925" y="4419600"/>
                <a:ext cx="701731" cy="215444"/>
              </a:xfrm>
              <a:prstGeom prst="rect">
                <a:avLst/>
              </a:prstGeom>
              <a:blipFill>
                <a:blip r:embed="rId11"/>
                <a:stretch>
                  <a:fillRect l="-5217" r="-87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3995796" y="2239964"/>
            <a:ext cx="4904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Write out each term with the correct powers and notation – you only need to do 4 terms!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Do this before working any terms out…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874565" y="3699621"/>
            <a:ext cx="20328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the coefficient of each term. Be careful!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Arc 68"/>
          <p:cNvSpPr>
            <a:spLocks/>
          </p:cNvSpPr>
          <p:nvPr/>
        </p:nvSpPr>
        <p:spPr bwMode="auto">
          <a:xfrm>
            <a:off x="5741126" y="3788229"/>
            <a:ext cx="189411" cy="661851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83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8" grpId="0"/>
      <p:bldP spid="29" grpId="0"/>
      <p:bldP spid="30" grpId="0"/>
      <p:bldP spid="33" grpId="0"/>
      <p:bldP spid="34" grpId="0"/>
      <p:bldP spid="35" grpId="0"/>
      <p:bldP spid="36" grpId="0"/>
      <p:bldP spid="42" grpId="0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Binomial expansion allows you to expand powers of binomial expressions.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first 4 terms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10−</m:t>
                            </m:r>
                            <m:f>
                              <m:f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0" y="0"/>
                <a:ext cx="6213566" cy="3684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13566" cy="368499"/>
              </a:xfrm>
              <a:prstGeom prst="rect">
                <a:avLst/>
              </a:prstGeom>
              <a:blipFill>
                <a:blip r:embed="rId3"/>
                <a:stretch>
                  <a:fillRect b="-1406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2343" y="3749041"/>
                <a:ext cx="6536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(10)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343" y="3749041"/>
                <a:ext cx="653640" cy="215444"/>
              </a:xfrm>
              <a:prstGeom prst="rect">
                <a:avLst/>
              </a:prstGeom>
              <a:blipFill>
                <a:blip r:embed="rId4"/>
                <a:stretch>
                  <a:fillRect l="-2804" r="-1869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272422" y="3614058"/>
                <a:ext cx="1671483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422" y="3614058"/>
                <a:ext cx="1671483" cy="484043"/>
              </a:xfrm>
              <a:prstGeom prst="rect">
                <a:avLst/>
              </a:prstGeom>
              <a:blipFill>
                <a:blip r:embed="rId5"/>
                <a:stretch>
                  <a:fillRect l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913989" y="3574870"/>
                <a:ext cx="1754263" cy="526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3989" y="3574870"/>
                <a:ext cx="1754263" cy="526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55554" y="3570516"/>
                <a:ext cx="1754263" cy="526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5554" y="3570516"/>
                <a:ext cx="1754263" cy="526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568513" y="4493623"/>
                <a:ext cx="99405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=1,000,000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8513" y="4493623"/>
                <a:ext cx="994055" cy="215444"/>
              </a:xfrm>
              <a:prstGeom prst="rect">
                <a:avLst/>
              </a:prstGeom>
              <a:blipFill>
                <a:blip r:embed="rId8"/>
                <a:stretch>
                  <a:fillRect l="-1227" r="-368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548228" y="4480560"/>
                <a:ext cx="949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− 300,000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8228" y="4480560"/>
                <a:ext cx="949619" cy="215444"/>
              </a:xfrm>
              <a:prstGeom prst="rect">
                <a:avLst/>
              </a:prstGeom>
              <a:blipFill>
                <a:blip r:embed="rId9"/>
                <a:stretch>
                  <a:fillRect l="-641" r="-2564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475691" y="4476206"/>
                <a:ext cx="9373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+ 37,500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5691" y="4476206"/>
                <a:ext cx="937372" cy="215444"/>
              </a:xfrm>
              <a:prstGeom prst="rect">
                <a:avLst/>
              </a:prstGeom>
              <a:blipFill>
                <a:blip r:embed="rId10"/>
                <a:stretch>
                  <a:fillRect l="-3247" r="-649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03153" y="4471852"/>
                <a:ext cx="80111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2500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153" y="4471852"/>
                <a:ext cx="801117" cy="215444"/>
              </a:xfrm>
              <a:prstGeom prst="rect">
                <a:avLst/>
              </a:prstGeom>
              <a:blipFill>
                <a:blip r:embed="rId11"/>
                <a:stretch>
                  <a:fillRect l="-758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3995796" y="2239964"/>
            <a:ext cx="4904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Write out each term with the correct powers and notation – you only need to do 4 terms!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Do this before working any terms out…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536416" y="3760581"/>
            <a:ext cx="20328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the coefficient of each term. Be careful!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Arc 68"/>
          <p:cNvSpPr>
            <a:spLocks/>
          </p:cNvSpPr>
          <p:nvPr/>
        </p:nvSpPr>
        <p:spPr bwMode="auto">
          <a:xfrm>
            <a:off x="6394269" y="3823064"/>
            <a:ext cx="189411" cy="661851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17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8" grpId="0"/>
      <p:bldP spid="29" grpId="0"/>
      <p:bldP spid="30" grpId="0"/>
      <p:bldP spid="33" grpId="0"/>
      <p:bldP spid="34" grpId="0"/>
      <p:bldP spid="35" grpId="0"/>
      <p:bldP spid="36" grpId="0"/>
      <p:bldP spid="42" grpId="0"/>
      <p:bldP spid="4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18C8AD-E5C5-4F6F-A2E6-C0C215F867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DA9EA6-A29F-4834-B2D7-B563865099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96CA22-53E3-43A4-BE21-C9F0F190620A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493</TotalTime>
  <Words>1217</Words>
  <Application>Microsoft Office PowerPoint</Application>
  <PresentationFormat>On-screen Show (4:3)</PresentationFormat>
  <Paragraphs>84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Segoe UI Black</vt:lpstr>
      <vt:lpstr>Wingdings</vt:lpstr>
      <vt:lpstr>Office テーマ</vt:lpstr>
      <vt:lpstr>PowerPoint Presentation</vt:lpstr>
      <vt:lpstr>The Binomial Expansion</vt:lpstr>
      <vt:lpstr>The Binomial Expansion</vt:lpstr>
      <vt:lpstr>The Binomial Expansion</vt:lpstr>
      <vt:lpstr>The Binomial Expansion</vt:lpstr>
      <vt:lpstr>The Binomial Expansion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79</cp:revision>
  <dcterms:created xsi:type="dcterms:W3CDTF">2017-08-14T15:35:38Z</dcterms:created>
  <dcterms:modified xsi:type="dcterms:W3CDTF">2021-03-25T08:34:58Z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