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rgbClr val="000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18" Type="http://schemas.openxmlformats.org/officeDocument/2006/relationships/image" Target="../media/image94.png"/><Relationship Id="rId3" Type="http://schemas.openxmlformats.org/officeDocument/2006/relationships/image" Target="../media/image79.png"/><Relationship Id="rId21" Type="http://schemas.openxmlformats.org/officeDocument/2006/relationships/image" Target="../media/image97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17" Type="http://schemas.openxmlformats.org/officeDocument/2006/relationships/image" Target="../media/image93.png"/><Relationship Id="rId2" Type="http://schemas.openxmlformats.org/officeDocument/2006/relationships/image" Target="../media/image78.png"/><Relationship Id="rId16" Type="http://schemas.openxmlformats.org/officeDocument/2006/relationships/image" Target="../media/image92.png"/><Relationship Id="rId20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91.png"/><Relationship Id="rId10" Type="http://schemas.openxmlformats.org/officeDocument/2006/relationships/image" Target="../media/image86.png"/><Relationship Id="rId19" Type="http://schemas.openxmlformats.org/officeDocument/2006/relationships/image" Target="../media/image95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7" Type="http://schemas.openxmlformats.org/officeDocument/2006/relationships/image" Target="../media/image101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9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9E643-85BD-42D4-8964-2F54986D665C}"/>
              </a:ext>
            </a:extLst>
          </p:cNvPr>
          <p:cNvSpPr/>
          <p:nvPr/>
        </p:nvSpPr>
        <p:spPr>
          <a:xfrm>
            <a:off x="1849441" y="2443559"/>
            <a:ext cx="556947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Exercise 8B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97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604859E-5451-41C8-807D-0192D28A546D}"/>
                  </a:ext>
                </a:extLst>
              </p:cNvPr>
              <p:cNvSpPr txBox="1"/>
              <p:nvPr/>
            </p:nvSpPr>
            <p:spPr>
              <a:xfrm>
                <a:off x="3409025" y="1016492"/>
                <a:ext cx="249106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GB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604859E-5451-41C8-807D-0192D28A5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025" y="1016492"/>
                <a:ext cx="2491067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AEEA06-407E-4A25-9757-3C8705F81D1F}"/>
              </a:ext>
            </a:extLst>
          </p:cNvPr>
          <p:cNvSpPr txBox="1"/>
          <p:nvPr/>
        </p:nvSpPr>
        <p:spPr>
          <a:xfrm>
            <a:off x="284086" y="1597980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1) How many ways can we choose all 5, where </a:t>
            </a:r>
            <a:r>
              <a:rPr lang="en-US" sz="1400" b="1" u="sng" dirty="0">
                <a:latin typeface="Comic Sans MS" panose="030F0702030302020204" pitchFamily="66" charset="0"/>
              </a:rPr>
              <a:t>order matters</a:t>
            </a:r>
            <a:r>
              <a:rPr lang="en-US" sz="1400" b="1" dirty="0">
                <a:latin typeface="Comic Sans MS" panose="030F0702030302020204" pitchFamily="66" charset="0"/>
              </a:rPr>
              <a:t>?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3582AE0-2703-42B6-A32D-14F9D16D3284}"/>
              </a:ext>
            </a:extLst>
          </p:cNvPr>
          <p:cNvSpPr txBox="1"/>
          <p:nvPr/>
        </p:nvSpPr>
        <p:spPr>
          <a:xfrm>
            <a:off x="159799" y="2485746"/>
            <a:ext cx="2681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5 choices for the first letter, 4 choices then for the second… down to one choice for the last one…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88A3D58-7FD8-4EA7-A6A9-D5FDD9AAD3E6}"/>
                  </a:ext>
                </a:extLst>
              </p:cNvPr>
              <p:cNvSpPr txBox="1"/>
              <p:nvPr/>
            </p:nvSpPr>
            <p:spPr>
              <a:xfrm>
                <a:off x="329954" y="3552549"/>
                <a:ext cx="252125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1 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ways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88A3D58-7FD8-4EA7-A6A9-D5FDD9AAD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54" y="3552549"/>
                <a:ext cx="2521259" cy="338554"/>
              </a:xfrm>
              <a:prstGeom prst="rect">
                <a:avLst/>
              </a:prstGeom>
              <a:blipFill>
                <a:blip r:embed="rId3"/>
                <a:stretch>
                  <a:fillRect t="-5455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6D0DAFE-3F69-4D99-8448-B77FE8756D97}"/>
                  </a:ext>
                </a:extLst>
              </p:cNvPr>
              <p:cNvSpPr txBox="1"/>
              <p:nvPr/>
            </p:nvSpPr>
            <p:spPr>
              <a:xfrm>
                <a:off x="1254712" y="4166588"/>
                <a:ext cx="7161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5!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6D0DAFE-3F69-4D99-8448-B77FE8756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712" y="4166588"/>
                <a:ext cx="71613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46CDC05-7CE4-43AF-91CD-D7BE1E08D02A}"/>
              </a:ext>
            </a:extLst>
          </p:cNvPr>
          <p:cNvSpPr txBox="1"/>
          <p:nvPr/>
        </p:nvSpPr>
        <p:spPr>
          <a:xfrm>
            <a:off x="3241829" y="1599460"/>
            <a:ext cx="27150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2) How many ways can we choose 3 out of the 5, where </a:t>
            </a:r>
            <a:r>
              <a:rPr lang="en-US" sz="1400" b="1" u="sng" dirty="0">
                <a:latin typeface="Comic Sans MS" panose="030F0702030302020204" pitchFamily="66" charset="0"/>
              </a:rPr>
              <a:t>order matters</a:t>
            </a:r>
            <a:r>
              <a:rPr lang="en-US" sz="1400" b="1" dirty="0">
                <a:latin typeface="Comic Sans MS" panose="030F0702030302020204" pitchFamily="66" charset="0"/>
              </a:rPr>
              <a:t>?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10D96ED-E408-47F3-A6AA-09697F6ED8AF}"/>
              </a:ext>
            </a:extLst>
          </p:cNvPr>
          <p:cNvSpPr txBox="1"/>
          <p:nvPr/>
        </p:nvSpPr>
        <p:spPr>
          <a:xfrm>
            <a:off x="3170809" y="2469471"/>
            <a:ext cx="2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5 choices for the first letter, 4 choices then for the second, and 3 choices for the third…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4266A3-D028-4ACD-9E3E-993671BF5C1B}"/>
                  </a:ext>
                </a:extLst>
              </p:cNvPr>
              <p:cNvSpPr txBox="1"/>
              <p:nvPr/>
            </p:nvSpPr>
            <p:spPr>
              <a:xfrm>
                <a:off x="3278820" y="3287700"/>
                <a:ext cx="252125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ways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4266A3-D028-4ACD-9E3E-993671BF5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820" y="3287700"/>
                <a:ext cx="2521259" cy="338554"/>
              </a:xfrm>
              <a:prstGeom prst="rect">
                <a:avLst/>
              </a:prstGeom>
              <a:blipFill>
                <a:blip r:embed="rId5"/>
                <a:stretch>
                  <a:fillRect t="-5357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2C59A4E3-375A-4568-8DD2-7A94DFAB4FB3}"/>
              </a:ext>
            </a:extLst>
          </p:cNvPr>
          <p:cNvGrpSpPr/>
          <p:nvPr/>
        </p:nvGrpSpPr>
        <p:grpSpPr>
          <a:xfrm>
            <a:off x="3448978" y="3885463"/>
            <a:ext cx="1976760" cy="558358"/>
            <a:chOff x="4150313" y="5057315"/>
            <a:chExt cx="1976760" cy="558358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B2F2E4F-BF4D-4292-B343-F419B29E4E1E}"/>
                </a:ext>
              </a:extLst>
            </p:cNvPr>
            <p:cNvSpPr txBox="1"/>
            <p:nvPr/>
          </p:nvSpPr>
          <p:spPr>
            <a:xfrm>
              <a:off x="4150313" y="5189001"/>
              <a:ext cx="519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4E8A6E4A-6948-4941-A62C-3B022DEA7F76}"/>
                    </a:ext>
                  </a:extLst>
                </p:cNvPr>
                <p:cNvSpPr txBox="1"/>
                <p:nvPr/>
              </p:nvSpPr>
              <p:spPr>
                <a:xfrm>
                  <a:off x="4764352" y="5057315"/>
                  <a:ext cx="1362721" cy="5583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1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6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1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6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1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×2×1</m:t>
                            </m:r>
                          </m:num>
                          <m:den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×1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4E8A6E4A-6948-4941-A62C-3B022DEA7F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4352" y="5057315"/>
                  <a:ext cx="1362721" cy="558358"/>
                </a:xfrm>
                <a:prstGeom prst="rect">
                  <a:avLst/>
                </a:prstGeom>
                <a:blipFill>
                  <a:blip r:embed="rId6"/>
                  <a:stretch>
                    <a:fillRect l="-7623" r="-313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83ED843-BCD6-43C1-A869-502908ACE7A8}"/>
              </a:ext>
            </a:extLst>
          </p:cNvPr>
          <p:cNvGrpSpPr/>
          <p:nvPr/>
        </p:nvGrpSpPr>
        <p:grpSpPr>
          <a:xfrm>
            <a:off x="4329347" y="4543891"/>
            <a:ext cx="606638" cy="558358"/>
            <a:chOff x="4150313" y="5057315"/>
            <a:chExt cx="1976760" cy="558358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928A394-D960-4F30-A7AE-2674BF24D699}"/>
                </a:ext>
              </a:extLst>
            </p:cNvPr>
            <p:cNvSpPr txBox="1"/>
            <p:nvPr/>
          </p:nvSpPr>
          <p:spPr>
            <a:xfrm>
              <a:off x="4150313" y="5189001"/>
              <a:ext cx="519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D2F7474B-11E5-4BE4-8CC1-DC9162E5F6D0}"/>
                    </a:ext>
                  </a:extLst>
                </p:cNvPr>
                <p:cNvSpPr txBox="1"/>
                <p:nvPr/>
              </p:nvSpPr>
              <p:spPr>
                <a:xfrm>
                  <a:off x="4764352" y="5057315"/>
                  <a:ext cx="1362721" cy="5583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!</m:t>
                            </m:r>
                          </m:num>
                          <m:den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2!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D2F7474B-11E5-4BE4-8CC1-DC9162E5F6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4352" y="5057315"/>
                  <a:ext cx="1362721" cy="55835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35E5CD0-43FA-4C84-8AD1-429D267824FB}"/>
              </a:ext>
            </a:extLst>
          </p:cNvPr>
          <p:cNvSpPr txBox="1"/>
          <p:nvPr/>
        </p:nvSpPr>
        <p:spPr>
          <a:xfrm>
            <a:off x="6190697" y="1600941"/>
            <a:ext cx="2793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3) How many ways can we choose 3 out of the 5, where </a:t>
            </a:r>
            <a:r>
              <a:rPr lang="en-US" sz="1400" b="1" u="sng" dirty="0">
                <a:latin typeface="Comic Sans MS" panose="030F0702030302020204" pitchFamily="66" charset="0"/>
              </a:rPr>
              <a:t>order does not matter</a:t>
            </a:r>
            <a:r>
              <a:rPr lang="en-US" sz="1400" b="1" dirty="0">
                <a:latin typeface="Comic Sans MS" panose="030F0702030302020204" pitchFamily="66" charset="0"/>
              </a:rPr>
              <a:t>?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2B596E0-EFA9-40FC-9D9C-9294C4CBD6DB}"/>
              </a:ext>
            </a:extLst>
          </p:cNvPr>
          <p:cNvSpPr txBox="1"/>
          <p:nvPr/>
        </p:nvSpPr>
        <p:spPr>
          <a:xfrm>
            <a:off x="6010183" y="2470951"/>
            <a:ext cx="2861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</a:rPr>
              <a:t>If we are choosing 3 letters, and the order matters (as in example  2)), we would include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FB662A2A-949D-4B98-9E67-1A3792898CF0}"/>
                  </a:ext>
                </a:extLst>
              </p:cNvPr>
              <p:cNvSpPr txBox="1"/>
              <p:nvPr/>
            </p:nvSpPr>
            <p:spPr>
              <a:xfrm>
                <a:off x="6698203" y="3253666"/>
                <a:ext cx="4571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FB662A2A-949D-4B98-9E67-1A3792898C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203" y="3253666"/>
                <a:ext cx="457199" cy="338554"/>
              </a:xfrm>
              <a:prstGeom prst="rect">
                <a:avLst/>
              </a:prstGeom>
              <a:blipFill>
                <a:blip r:embed="rId8"/>
                <a:stretch>
                  <a:fillRect l="-8000" r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F56EB0C-FE9C-4288-BDA9-B65C680E00C0}"/>
                  </a:ext>
                </a:extLst>
              </p:cNvPr>
              <p:cNvSpPr txBox="1"/>
              <p:nvPr/>
            </p:nvSpPr>
            <p:spPr>
              <a:xfrm>
                <a:off x="7374384" y="3264023"/>
                <a:ext cx="4571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𝐴𝐶𝐵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F56EB0C-FE9C-4288-BDA9-B65C680E00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384" y="3264023"/>
                <a:ext cx="457199" cy="338554"/>
              </a:xfrm>
              <a:prstGeom prst="rect">
                <a:avLst/>
              </a:prstGeom>
              <a:blipFill>
                <a:blip r:embed="rId9"/>
                <a:stretch>
                  <a:fillRect l="-8000" r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05CC29B-F750-4E22-95F5-B58F3821C0D1}"/>
                  </a:ext>
                </a:extLst>
              </p:cNvPr>
              <p:cNvSpPr txBox="1"/>
              <p:nvPr/>
            </p:nvSpPr>
            <p:spPr>
              <a:xfrm>
                <a:off x="8041688" y="3265501"/>
                <a:ext cx="4571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𝐵𝐴𝐶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05CC29B-F750-4E22-95F5-B58F3821C0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1688" y="3265501"/>
                <a:ext cx="457199" cy="338554"/>
              </a:xfrm>
              <a:prstGeom prst="rect">
                <a:avLst/>
              </a:prstGeom>
              <a:blipFill>
                <a:blip r:embed="rId10"/>
                <a:stretch>
                  <a:fillRect l="-8000" r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5E30BD51-F59A-4611-9F82-F64770EC4097}"/>
                  </a:ext>
                </a:extLst>
              </p:cNvPr>
              <p:cNvSpPr txBox="1"/>
              <p:nvPr/>
            </p:nvSpPr>
            <p:spPr>
              <a:xfrm>
                <a:off x="6710038" y="3593975"/>
                <a:ext cx="4571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𝐵𝐶𝐴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5E30BD51-F59A-4611-9F82-F64770EC4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0038" y="3593975"/>
                <a:ext cx="457199" cy="338554"/>
              </a:xfrm>
              <a:prstGeom prst="rect">
                <a:avLst/>
              </a:prstGeom>
              <a:blipFill>
                <a:blip r:embed="rId11"/>
                <a:stretch>
                  <a:fillRect l="-8000" r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3FDD97C-1D8A-4E2D-BC7D-96980ADEA93F}"/>
                  </a:ext>
                </a:extLst>
              </p:cNvPr>
              <p:cNvSpPr txBox="1"/>
              <p:nvPr/>
            </p:nvSpPr>
            <p:spPr>
              <a:xfrm>
                <a:off x="7366985" y="3593975"/>
                <a:ext cx="4571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𝐶𝐴𝐵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3FDD97C-1D8A-4E2D-BC7D-96980ADEA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985" y="3593975"/>
                <a:ext cx="457199" cy="338554"/>
              </a:xfrm>
              <a:prstGeom prst="rect">
                <a:avLst/>
              </a:prstGeom>
              <a:blipFill>
                <a:blip r:embed="rId12"/>
                <a:stretch>
                  <a:fillRect l="-6667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4422110-F499-4D47-A63A-79E3092631CD}"/>
                  </a:ext>
                </a:extLst>
              </p:cNvPr>
              <p:cNvSpPr txBox="1"/>
              <p:nvPr/>
            </p:nvSpPr>
            <p:spPr>
              <a:xfrm>
                <a:off x="8041688" y="3593975"/>
                <a:ext cx="4571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𝐶𝐵𝐴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4422110-F499-4D47-A63A-79E309263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1688" y="3593975"/>
                <a:ext cx="457199" cy="338554"/>
              </a:xfrm>
              <a:prstGeom prst="rect">
                <a:avLst/>
              </a:prstGeom>
              <a:blipFill>
                <a:blip r:embed="rId13"/>
                <a:stretch>
                  <a:fillRect l="-6667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C41C1C6-F62F-4EE7-B9AA-498D961897FE}"/>
                  </a:ext>
                </a:extLst>
              </p:cNvPr>
              <p:cNvSpPr txBox="1"/>
              <p:nvPr/>
            </p:nvSpPr>
            <p:spPr>
              <a:xfrm>
                <a:off x="5797118" y="3955002"/>
                <a:ext cx="3346882" cy="12261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latin typeface="Comic Sans MS" panose="030F0702030302020204" pitchFamily="66" charset="0"/>
                  </a:rPr>
                  <a:t>However, if order does not matter, then we would only include one of these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latin typeface="Comic Sans MS" panose="030F0702030302020204" pitchFamily="66" charset="0"/>
                  </a:rPr>
                  <a:t>We have to divide the answer to part 2) by 6 (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3!</m:t>
                    </m:r>
                  </m:oMath>
                </a14:m>
                <a:r>
                  <a:rPr lang="en-US" sz="1200" dirty="0">
                    <a:latin typeface="Comic Sans MS" panose="030F0702030302020204" pitchFamily="66" charset="0"/>
                  </a:rPr>
                  <a:t>) as we have 6 times too many combinations</a:t>
                </a: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C41C1C6-F62F-4EE7-B9AA-498D96189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118" y="3955002"/>
                <a:ext cx="3346882" cy="1226170"/>
              </a:xfrm>
              <a:prstGeom prst="rect">
                <a:avLst/>
              </a:prstGeom>
              <a:blipFill>
                <a:blip r:embed="rId14"/>
                <a:stretch>
                  <a:fillRect t="-498" r="-1275" b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72D84731-2872-4A9E-B0EE-ADA9F8E31EC6}"/>
              </a:ext>
            </a:extLst>
          </p:cNvPr>
          <p:cNvGrpSpPr/>
          <p:nvPr/>
        </p:nvGrpSpPr>
        <p:grpSpPr>
          <a:xfrm>
            <a:off x="7251580" y="5166807"/>
            <a:ext cx="818221" cy="558358"/>
            <a:chOff x="4150313" y="5057315"/>
            <a:chExt cx="1976760" cy="558358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6D4DC4DB-0C7F-4B9F-8C59-25B2812E526C}"/>
                </a:ext>
              </a:extLst>
            </p:cNvPr>
            <p:cNvSpPr txBox="1"/>
            <p:nvPr/>
          </p:nvSpPr>
          <p:spPr>
            <a:xfrm>
              <a:off x="4150313" y="5189001"/>
              <a:ext cx="519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4210E643-47E5-4367-899D-2A77788FB535}"/>
                    </a:ext>
                  </a:extLst>
                </p:cNvPr>
                <p:cNvSpPr txBox="1"/>
                <p:nvPr/>
              </p:nvSpPr>
              <p:spPr>
                <a:xfrm>
                  <a:off x="4764352" y="5057315"/>
                  <a:ext cx="1362721" cy="5583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6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!</m:t>
                            </m:r>
                          </m:num>
                          <m:den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2!3!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4210E643-47E5-4367-899D-2A77788FB5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4352" y="5057315"/>
                  <a:ext cx="1362721" cy="558358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78212DDD-659C-4FD3-86A1-9E9C030E9057}"/>
                  </a:ext>
                </a:extLst>
              </p:cNvPr>
              <p:cNvSpPr txBox="1"/>
              <p:nvPr/>
            </p:nvSpPr>
            <p:spPr>
              <a:xfrm>
                <a:off x="106532" y="133164"/>
                <a:ext cx="1562470" cy="116955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we are going to choose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objects from a set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objects…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78212DDD-659C-4FD3-86A1-9E9C030E9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32" y="133164"/>
                <a:ext cx="1562470" cy="1169551"/>
              </a:xfrm>
              <a:prstGeom prst="rect">
                <a:avLst/>
              </a:prstGeom>
              <a:blipFill>
                <a:blip r:embed="rId16"/>
                <a:stretch>
                  <a:fillRect b="-306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4AC31D89-104E-42F0-9A4B-A221D7961B13}"/>
                  </a:ext>
                </a:extLst>
              </p:cNvPr>
              <p:cNvSpPr txBox="1"/>
              <p:nvPr/>
            </p:nvSpPr>
            <p:spPr>
              <a:xfrm>
                <a:off x="1482571" y="4700726"/>
                <a:ext cx="397288" cy="43088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4AC31D89-104E-42F0-9A4B-A221D7961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571" y="4700726"/>
                <a:ext cx="397288" cy="43088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9C8B407-FE5E-4178-81AC-6BD0ACCE73E2}"/>
                  </a:ext>
                </a:extLst>
              </p:cNvPr>
              <p:cNvSpPr txBox="1"/>
              <p:nvPr/>
            </p:nvSpPr>
            <p:spPr>
              <a:xfrm>
                <a:off x="4023063" y="5190479"/>
                <a:ext cx="1302087" cy="88306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9C8B407-FE5E-4178-81AC-6BD0ACCE7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063" y="5190479"/>
                <a:ext cx="1302087" cy="88306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E3272F1-7B3D-45F4-AFED-84BF41C00357}"/>
                  </a:ext>
                </a:extLst>
              </p:cNvPr>
              <p:cNvSpPr txBox="1"/>
              <p:nvPr/>
            </p:nvSpPr>
            <p:spPr>
              <a:xfrm>
                <a:off x="6954174" y="5822272"/>
                <a:ext cx="1643783" cy="86754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E3272F1-7B3D-45F4-AFED-84BF41C00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74" y="5822272"/>
                <a:ext cx="1643783" cy="86754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13DBB1EB-121A-4DFB-8C31-1460CA5698A5}"/>
              </a:ext>
            </a:extLst>
          </p:cNvPr>
          <p:cNvCxnSpPr>
            <a:cxnSpLocks/>
          </p:cNvCxnSpPr>
          <p:nvPr/>
        </p:nvCxnSpPr>
        <p:spPr>
          <a:xfrm flipV="1">
            <a:off x="4438835" y="4234649"/>
            <a:ext cx="523782" cy="19530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21E55CB0-5CF5-4E7B-9E91-7BB7E574FB56}"/>
              </a:ext>
            </a:extLst>
          </p:cNvPr>
          <p:cNvCxnSpPr>
            <a:cxnSpLocks/>
          </p:cNvCxnSpPr>
          <p:nvPr/>
        </p:nvCxnSpPr>
        <p:spPr>
          <a:xfrm flipV="1">
            <a:off x="4964097" y="3952043"/>
            <a:ext cx="523782" cy="19530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2286EEE-081F-4C42-9EC4-2C40DECEC25A}"/>
                  </a:ext>
                </a:extLst>
              </p:cNvPr>
              <p:cNvSpPr txBox="1"/>
              <p:nvPr/>
            </p:nvSpPr>
            <p:spPr>
              <a:xfrm>
                <a:off x="2334827" y="0"/>
                <a:ext cx="6809173" cy="37997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Number of ways of choosing r items from a group of n items </a:t>
                </a:r>
                <a14:m>
                  <m:oMath xmlns:m="http://schemas.openxmlformats.org/officeDocument/2006/math">
                    <m:r>
                      <a:rPr lang="en-US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2286EEE-081F-4C42-9EC4-2C40DECEC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827" y="0"/>
                <a:ext cx="6809173" cy="379976"/>
              </a:xfrm>
              <a:prstGeom prst="rect">
                <a:avLst/>
              </a:prstGeom>
              <a:blipFill>
                <a:blip r:embed="rId20"/>
                <a:stretch>
                  <a:fillRect l="-89" b="-909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388BE8A6-929B-4955-9F74-9469587B4D04}"/>
                  </a:ext>
                </a:extLst>
              </p:cNvPr>
              <p:cNvSpPr txBox="1"/>
              <p:nvPr/>
            </p:nvSpPr>
            <p:spPr>
              <a:xfrm>
                <a:off x="7498550" y="445008"/>
                <a:ext cx="1645450" cy="4958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sPre>
                      <m:r>
                        <a:rPr lang="en-US" sz="16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388BE8A6-929B-4955-9F74-9469587B4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550" y="445008"/>
                <a:ext cx="1645450" cy="49584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94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23" grpId="0"/>
      <p:bldP spid="24" grpId="0"/>
      <p:bldP spid="32" grpId="0"/>
      <p:bldP spid="33" grpId="0"/>
      <p:bldP spid="34" grpId="0"/>
      <p:bldP spid="35" grpId="0"/>
      <p:bldP spid="36" grpId="0"/>
      <p:bldP spid="37" grpId="0"/>
      <p:bldP spid="42" grpId="0" animBg="1"/>
      <p:bldP spid="43" grpId="0" animBg="1"/>
      <p:bldP spid="44" grpId="0" animBg="1"/>
      <p:bldP spid="45" grpId="0" animBg="1"/>
      <p:bldP spid="50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Factorial notation will be useful in the binomial expansion, and your calculator can be used to help!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B3DC482-ACAB-4255-9508-502D2FA5F2F4}"/>
                  </a:ext>
                </a:extLst>
              </p:cNvPr>
              <p:cNvSpPr txBox="1"/>
              <p:nvPr/>
            </p:nvSpPr>
            <p:spPr>
              <a:xfrm>
                <a:off x="7498550" y="445008"/>
                <a:ext cx="1645450" cy="4958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sPre>
                      <m:r>
                        <a:rPr lang="en-US" sz="16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B3DC482-ACAB-4255-9508-502D2FA5F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550" y="445008"/>
                <a:ext cx="1645450" cy="4958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7FA7275-EA9E-40F0-877F-6D9CB008EB9A}"/>
                  </a:ext>
                </a:extLst>
              </p:cNvPr>
              <p:cNvSpPr txBox="1"/>
              <p:nvPr/>
            </p:nvSpPr>
            <p:spPr>
              <a:xfrm>
                <a:off x="2334827" y="0"/>
                <a:ext cx="6809173" cy="37997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Number of ways of choosing r items from a group of n items </a:t>
                </a:r>
                <a14:m>
                  <m:oMath xmlns:m="http://schemas.openxmlformats.org/officeDocument/2006/math">
                    <m:r>
                      <a:rPr lang="en-US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7FA7275-EA9E-40F0-877F-6D9CB008E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827" y="0"/>
                <a:ext cx="6809173" cy="379976"/>
              </a:xfrm>
              <a:prstGeom prst="rect">
                <a:avLst/>
              </a:prstGeom>
              <a:blipFill>
                <a:blip r:embed="rId3"/>
                <a:stretch>
                  <a:fillRect l="-89" b="-909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597ED6D-A0D6-4E30-8ED1-402BBA3B6B2A}"/>
                  </a:ext>
                </a:extLst>
              </p:cNvPr>
              <p:cNvSpPr txBox="1"/>
              <p:nvPr/>
            </p:nvSpPr>
            <p:spPr>
              <a:xfrm>
                <a:off x="4136994" y="1455938"/>
                <a:ext cx="16818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1) 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6!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597ED6D-A0D6-4E30-8ED1-402BBA3B6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994" y="1455938"/>
                <a:ext cx="1681871" cy="369332"/>
              </a:xfrm>
              <a:prstGeom prst="rect">
                <a:avLst/>
              </a:prstGeom>
              <a:blipFill>
                <a:blip r:embed="rId4"/>
                <a:stretch>
                  <a:fillRect l="-3261" t="-8333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07AC0DE-E392-47CC-AB61-BD1E915DBFD0}"/>
                  </a:ext>
                </a:extLst>
              </p:cNvPr>
              <p:cNvSpPr txBox="1"/>
              <p:nvPr/>
            </p:nvSpPr>
            <p:spPr>
              <a:xfrm>
                <a:off x="4990730" y="1874668"/>
                <a:ext cx="8755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720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07AC0DE-E392-47CC-AB61-BD1E915DBF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730" y="1874668"/>
                <a:ext cx="87556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40E86AA0-D935-4493-BB2D-A8DEB0EA1811}"/>
                  </a:ext>
                </a:extLst>
              </p:cNvPr>
              <p:cNvSpPr txBox="1"/>
              <p:nvPr/>
            </p:nvSpPr>
            <p:spPr>
              <a:xfrm>
                <a:off x="4147352" y="3588058"/>
                <a:ext cx="1973041" cy="377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2) Calculate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sPre>
                  </m:oMath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40E86AA0-D935-4493-BB2D-A8DEB0EA1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52" y="3588058"/>
                <a:ext cx="1973041" cy="377411"/>
              </a:xfrm>
              <a:prstGeom prst="rect">
                <a:avLst/>
              </a:prstGeom>
              <a:blipFill>
                <a:blip r:embed="rId6"/>
                <a:stretch>
                  <a:fillRect l="-2469" t="-6452" b="-25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E8E67C3-18AD-4D58-9BDD-22F818ECA5D2}"/>
                  </a:ext>
                </a:extLst>
              </p:cNvPr>
              <p:cNvSpPr txBox="1"/>
              <p:nvPr/>
            </p:nvSpPr>
            <p:spPr>
              <a:xfrm>
                <a:off x="5045477" y="4060055"/>
                <a:ext cx="7473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E8E67C3-18AD-4D58-9BDD-22F818ECA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477" y="4060055"/>
                <a:ext cx="74732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3CF977-544D-4D2B-984A-4F0821B84E7F}"/>
              </a:ext>
            </a:extLst>
          </p:cNvPr>
          <p:cNvSpPr txBox="1"/>
          <p:nvPr/>
        </p:nvSpPr>
        <p:spPr>
          <a:xfrm>
            <a:off x="6172942" y="3483005"/>
            <a:ext cx="23851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(The number of ways to choose 3 objects from a set of 8)</a:t>
            </a:r>
            <a:endParaRPr lang="en-GB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Factorial notation will be useful in the binomial expansion, and your calculator can be used to help!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B3DC482-ACAB-4255-9508-502D2FA5F2F4}"/>
                  </a:ext>
                </a:extLst>
              </p:cNvPr>
              <p:cNvSpPr txBox="1"/>
              <p:nvPr/>
            </p:nvSpPr>
            <p:spPr>
              <a:xfrm>
                <a:off x="7498550" y="445008"/>
                <a:ext cx="1645450" cy="4958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sPre>
                      <m:r>
                        <a:rPr lang="en-US" sz="16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B3DC482-ACAB-4255-9508-502D2FA5F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550" y="445008"/>
                <a:ext cx="1645450" cy="4958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7FA7275-EA9E-40F0-877F-6D9CB008EB9A}"/>
                  </a:ext>
                </a:extLst>
              </p:cNvPr>
              <p:cNvSpPr txBox="1"/>
              <p:nvPr/>
            </p:nvSpPr>
            <p:spPr>
              <a:xfrm>
                <a:off x="2334827" y="0"/>
                <a:ext cx="6809173" cy="37997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Number of ways of choosing r items from a group of n items </a:t>
                </a:r>
                <a14:m>
                  <m:oMath xmlns:m="http://schemas.openxmlformats.org/officeDocument/2006/math">
                    <m:r>
                      <a:rPr lang="en-US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7FA7275-EA9E-40F0-877F-6D9CB008E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827" y="0"/>
                <a:ext cx="6809173" cy="379976"/>
              </a:xfrm>
              <a:prstGeom prst="rect">
                <a:avLst/>
              </a:prstGeom>
              <a:blipFill>
                <a:blip r:embed="rId3"/>
                <a:stretch>
                  <a:fillRect l="-89" b="-909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9">
                <a:extLst>
                  <a:ext uri="{FF2B5EF4-FFF2-40B4-BE49-F238E27FC236}">
                    <a16:creationId xmlns:a16="http://schemas.microsoft.com/office/drawing/2014/main" id="{40E86AA0-D935-4493-BB2D-A8DEB0EA1811}"/>
                  </a:ext>
                </a:extLst>
              </p:cNvPr>
              <p:cNvSpPr txBox="1"/>
              <p:nvPr/>
            </p:nvSpPr>
            <p:spPr>
              <a:xfrm>
                <a:off x="4103810" y="1437041"/>
                <a:ext cx="4744098" cy="2039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sPre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e>
                    </m:sPre>
                  </m:oMath>
                </a14:m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and comment on your answers</a:t>
                </a:r>
              </a:p>
              <a:p>
                <a:pPr marL="342900" indent="-342900">
                  <a:buAutoNum type="arabicParenR"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They are both 84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Whenever you choose 3 from 9, you are essentially also choosing 6 from 9!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9">
                <a:extLst>
                  <a:ext uri="{FF2B5EF4-FFF2-40B4-BE49-F238E27FC236}">
                    <a16:creationId xmlns:a16="http://schemas.microsoft.com/office/drawing/2014/main" id="{40E86AA0-D935-4493-BB2D-A8DEB0EA1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810" y="1437041"/>
                <a:ext cx="4744098" cy="2039020"/>
              </a:xfrm>
              <a:prstGeom prst="rect">
                <a:avLst/>
              </a:prstGeom>
              <a:blipFill>
                <a:blip r:embed="rId4"/>
                <a:stretch>
                  <a:fillRect l="-1542" t="-3593" r="-1671" b="-4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441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18C8AD-E5C5-4F6F-A2E6-C0C215F867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DA9EA6-A29F-4834-B2D7-B563865099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6CA22-53E3-43A4-BE21-C9F0F190620A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492</TotalTime>
  <Words>534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Segoe UI Black</vt:lpstr>
      <vt:lpstr>Wingdings</vt:lpstr>
      <vt:lpstr>Office テーマ</vt:lpstr>
      <vt:lpstr>PowerPoint Presentation</vt:lpstr>
      <vt:lpstr>The Binomial Expansion</vt:lpstr>
      <vt:lpstr>The Binomial Expansion</vt:lpstr>
      <vt:lpstr>The Binomial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78</cp:revision>
  <dcterms:created xsi:type="dcterms:W3CDTF">2017-08-14T15:35:38Z</dcterms:created>
  <dcterms:modified xsi:type="dcterms:W3CDTF">2021-03-25T08:34:18Z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