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  <p:sldId id="257" r:id="rId6"/>
    <p:sldId id="258" r:id="rId7"/>
    <p:sldId id="259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CCCC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7934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0667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45268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7595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41390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3651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3977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4381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0146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2038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7774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FF"/>
            </a:gs>
            <a:gs pos="7000">
              <a:schemeClr val="accent6">
                <a:lumMod val="20000"/>
                <a:lumOff val="80000"/>
              </a:schemeClr>
            </a:gs>
            <a:gs pos="95000">
              <a:schemeClr val="accent6">
                <a:lumMod val="20000"/>
                <a:lumOff val="80000"/>
              </a:schemeClr>
            </a:gs>
            <a:gs pos="100000">
              <a:srgbClr val="0000FF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50C350-365A-4F35-859D-17F134836970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5662A-1E8C-41A9-AAAB-2F6E2B9C335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99737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4.png"/><Relationship Id="rId13" Type="http://schemas.openxmlformats.org/officeDocument/2006/relationships/image" Target="../media/image89.png"/><Relationship Id="rId18" Type="http://schemas.openxmlformats.org/officeDocument/2006/relationships/image" Target="../media/image94.png"/><Relationship Id="rId3" Type="http://schemas.openxmlformats.org/officeDocument/2006/relationships/image" Target="../media/image79.png"/><Relationship Id="rId21" Type="http://schemas.openxmlformats.org/officeDocument/2006/relationships/image" Target="../media/image97.png"/><Relationship Id="rId7" Type="http://schemas.openxmlformats.org/officeDocument/2006/relationships/image" Target="../media/image83.png"/><Relationship Id="rId12" Type="http://schemas.openxmlformats.org/officeDocument/2006/relationships/image" Target="../media/image88.png"/><Relationship Id="rId17" Type="http://schemas.openxmlformats.org/officeDocument/2006/relationships/image" Target="../media/image93.png"/><Relationship Id="rId2" Type="http://schemas.openxmlformats.org/officeDocument/2006/relationships/image" Target="../media/image78.png"/><Relationship Id="rId16" Type="http://schemas.openxmlformats.org/officeDocument/2006/relationships/image" Target="../media/image92.png"/><Relationship Id="rId20" Type="http://schemas.openxmlformats.org/officeDocument/2006/relationships/image" Target="../media/image9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2.png"/><Relationship Id="rId11" Type="http://schemas.openxmlformats.org/officeDocument/2006/relationships/image" Target="../media/image87.png"/><Relationship Id="rId5" Type="http://schemas.openxmlformats.org/officeDocument/2006/relationships/image" Target="../media/image81.png"/><Relationship Id="rId15" Type="http://schemas.openxmlformats.org/officeDocument/2006/relationships/image" Target="../media/image91.png"/><Relationship Id="rId10" Type="http://schemas.openxmlformats.org/officeDocument/2006/relationships/image" Target="../media/image86.png"/><Relationship Id="rId19" Type="http://schemas.openxmlformats.org/officeDocument/2006/relationships/image" Target="../media/image95.png"/><Relationship Id="rId4" Type="http://schemas.openxmlformats.org/officeDocument/2006/relationships/image" Target="../media/image80.png"/><Relationship Id="rId9" Type="http://schemas.openxmlformats.org/officeDocument/2006/relationships/image" Target="../media/image85.png"/><Relationship Id="rId14" Type="http://schemas.openxmlformats.org/officeDocument/2006/relationships/image" Target="../media/image90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7" Type="http://schemas.openxmlformats.org/officeDocument/2006/relationships/image" Target="../media/image101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0.png"/><Relationship Id="rId5" Type="http://schemas.openxmlformats.org/officeDocument/2006/relationships/image" Target="../media/image99.png"/><Relationship Id="rId4" Type="http://schemas.openxmlformats.org/officeDocument/2006/relationships/image" Target="../media/image98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6.png"/><Relationship Id="rId2" Type="http://schemas.openxmlformats.org/officeDocument/2006/relationships/image" Target="../media/image9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正方形/長方形 2">
            <a:extLst>
              <a:ext uri="{FF2B5EF4-FFF2-40B4-BE49-F238E27FC236}">
                <a16:creationId xmlns:a16="http://schemas.microsoft.com/office/drawing/2014/main" id="{3069E643-85BD-42D4-8964-2F54986D665C}"/>
              </a:ext>
            </a:extLst>
          </p:cNvPr>
          <p:cNvSpPr/>
          <p:nvPr/>
        </p:nvSpPr>
        <p:spPr>
          <a:xfrm>
            <a:off x="1849441" y="2443559"/>
            <a:ext cx="5569473" cy="1915909"/>
          </a:xfrm>
          <a:prstGeom prst="rect">
            <a:avLst/>
          </a:prstGeom>
          <a:noFill/>
        </p:spPr>
        <p:txBody>
          <a:bodyPr wrap="none" lIns="68580" tIns="34290" rIns="68580" bIns="34290">
            <a:spAutoFit/>
          </a:bodyPr>
          <a:lstStyle/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Teachings for </a:t>
            </a:r>
          </a:p>
          <a:p>
            <a:pPr algn="ctr"/>
            <a:r>
              <a:rPr lang="en-US" altLang="ja-JP" sz="6000" b="1" dirty="0">
                <a:ln w="38100">
                  <a:solidFill>
                    <a:schemeClr val="tx1"/>
                  </a:solidFill>
                  <a:prstDash val="solid"/>
                </a:ln>
                <a:solidFill>
                  <a:srgbClr val="FF0000"/>
                </a:solidFill>
                <a:latin typeface="HGGyoshotai" panose="03000609000000000000" pitchFamily="65" charset="-128"/>
                <a:ea typeface="HGGyoshotai" panose="03000609000000000000" pitchFamily="65" charset="-128"/>
                <a:cs typeface="Segoe UI Black" panose="020B0A02040204020203" pitchFamily="34" charset="0"/>
              </a:rPr>
              <a:t>Exercise 8B</a:t>
            </a:r>
            <a:endParaRPr lang="ja-JP" altLang="en-US" sz="6000" b="1" dirty="0">
              <a:ln w="38100">
                <a:solidFill>
                  <a:schemeClr val="tx1"/>
                </a:solidFill>
                <a:prstDash val="solid"/>
              </a:ln>
              <a:solidFill>
                <a:srgbClr val="FF0000"/>
              </a:solidFill>
              <a:latin typeface="HGGyoshotai" panose="03000609000000000000" pitchFamily="65" charset="-128"/>
              <a:ea typeface="HGGyoshotai" panose="03000609000000000000" pitchFamily="65" charset="-128"/>
              <a:cs typeface="Segoe UI Black" panose="020B0A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39755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604859E-5451-41C8-807D-0192D28A546D}"/>
                  </a:ext>
                </a:extLst>
              </p:cNvPr>
              <p:cNvSpPr txBox="1"/>
              <p:nvPr/>
            </p:nvSpPr>
            <p:spPr>
              <a:xfrm>
                <a:off x="3409025" y="1016492"/>
                <a:ext cx="2491067" cy="553998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𝑨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𝑩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𝑪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𝑫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en-US" sz="36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𝑬</m:t>
                      </m:r>
                    </m:oMath>
                  </m:oMathPara>
                </a14:m>
                <a:endParaRPr lang="en-GB" sz="36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604859E-5451-41C8-807D-0192D28A546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09025" y="1016492"/>
                <a:ext cx="2491067" cy="553998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6AEEA06-407E-4A25-9757-3C8705F81D1F}"/>
              </a:ext>
            </a:extLst>
          </p:cNvPr>
          <p:cNvSpPr txBox="1"/>
          <p:nvPr/>
        </p:nvSpPr>
        <p:spPr>
          <a:xfrm>
            <a:off x="284086" y="1597980"/>
            <a:ext cx="27432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omic Sans MS" panose="030F0702030302020204" pitchFamily="66" charset="0"/>
              </a:rPr>
              <a:t>1) How many ways can we choose all 5, where </a:t>
            </a:r>
            <a:r>
              <a:rPr lang="en-US" sz="1400" b="1" u="sng" dirty="0">
                <a:latin typeface="Comic Sans MS" panose="030F0702030302020204" pitchFamily="66" charset="0"/>
              </a:rPr>
              <a:t>order matters</a:t>
            </a:r>
            <a:r>
              <a:rPr lang="en-US" sz="1400" b="1" dirty="0">
                <a:latin typeface="Comic Sans MS" panose="030F0702030302020204" pitchFamily="66" charset="0"/>
              </a:rPr>
              <a:t>?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A3582AE0-2703-42B6-A32D-14F9D16D3284}"/>
              </a:ext>
            </a:extLst>
          </p:cNvPr>
          <p:cNvSpPr txBox="1"/>
          <p:nvPr/>
        </p:nvSpPr>
        <p:spPr>
          <a:xfrm>
            <a:off x="159799" y="2485746"/>
            <a:ext cx="26810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</a:rPr>
              <a:t>5 choices for the first letter, 4 choices then for the second… down to one choice for the last one…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888A3D58-7FD8-4EA7-A6A9-D5FDD9AAD3E6}"/>
                  </a:ext>
                </a:extLst>
              </p:cNvPr>
              <p:cNvSpPr txBox="1"/>
              <p:nvPr/>
            </p:nvSpPr>
            <p:spPr>
              <a:xfrm>
                <a:off x="329954" y="3552549"/>
                <a:ext cx="252125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3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2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1 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ways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888A3D58-7FD8-4EA7-A6A9-D5FDD9AAD3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9954" y="3552549"/>
                <a:ext cx="2521259" cy="338554"/>
              </a:xfrm>
              <a:prstGeom prst="rect">
                <a:avLst/>
              </a:prstGeom>
              <a:blipFill>
                <a:blip r:embed="rId3"/>
                <a:stretch>
                  <a:fillRect t="-5455" b="-2545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6D0DAFE-3F69-4D99-8448-B77FE8756D97}"/>
                  </a:ext>
                </a:extLst>
              </p:cNvPr>
              <p:cNvSpPr txBox="1"/>
              <p:nvPr/>
            </p:nvSpPr>
            <p:spPr>
              <a:xfrm>
                <a:off x="1254712" y="4166588"/>
                <a:ext cx="716131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5!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2" name="テキスト ボックス 11">
                <a:extLst>
                  <a:ext uri="{FF2B5EF4-FFF2-40B4-BE49-F238E27FC236}">
                    <a16:creationId xmlns:a16="http://schemas.microsoft.com/office/drawing/2014/main" id="{66D0DAFE-3F69-4D99-8448-B77FE8756D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4712" y="4166588"/>
                <a:ext cx="716131" cy="338554"/>
              </a:xfrm>
              <a:prstGeom prst="rect">
                <a:avLst/>
              </a:prstGeom>
              <a:blipFill>
                <a:blip r:embed="rId4"/>
                <a:stretch>
                  <a:fillRect t="-5357" b="-214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546CDC05-7CE4-43AF-91CD-D7BE1E08D02A}"/>
              </a:ext>
            </a:extLst>
          </p:cNvPr>
          <p:cNvSpPr txBox="1"/>
          <p:nvPr/>
        </p:nvSpPr>
        <p:spPr>
          <a:xfrm>
            <a:off x="3241829" y="1599460"/>
            <a:ext cx="271508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omic Sans MS" panose="030F0702030302020204" pitchFamily="66" charset="0"/>
              </a:rPr>
              <a:t>2) How many ways can we choose 3 out of the 5, where </a:t>
            </a:r>
            <a:r>
              <a:rPr lang="en-US" sz="1400" b="1" u="sng" dirty="0">
                <a:latin typeface="Comic Sans MS" panose="030F0702030302020204" pitchFamily="66" charset="0"/>
              </a:rPr>
              <a:t>order matters</a:t>
            </a:r>
            <a:r>
              <a:rPr lang="en-US" sz="1400" b="1" dirty="0">
                <a:latin typeface="Comic Sans MS" panose="030F0702030302020204" pitchFamily="66" charset="0"/>
              </a:rPr>
              <a:t>?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14" name="テキスト ボックス 13">
            <a:extLst>
              <a:ext uri="{FF2B5EF4-FFF2-40B4-BE49-F238E27FC236}">
                <a16:creationId xmlns:a16="http://schemas.microsoft.com/office/drawing/2014/main" id="{210D96ED-E408-47F3-A6AA-09697F6ED8AF}"/>
              </a:ext>
            </a:extLst>
          </p:cNvPr>
          <p:cNvSpPr txBox="1"/>
          <p:nvPr/>
        </p:nvSpPr>
        <p:spPr>
          <a:xfrm>
            <a:off x="3170809" y="2469471"/>
            <a:ext cx="2681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</a:rPr>
              <a:t>5 choices for the first letter, 4 choices then for the second, and 3 choices for the third…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94266A3-D028-4ACD-9E3E-993671BF5C1B}"/>
                  </a:ext>
                </a:extLst>
              </p:cNvPr>
              <p:cNvSpPr txBox="1"/>
              <p:nvPr/>
            </p:nvSpPr>
            <p:spPr>
              <a:xfrm>
                <a:off x="3278820" y="3287700"/>
                <a:ext cx="252125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  <a:sym typeface="Wingdings" panose="05000000000000000000" pitchFamily="2" charset="2"/>
                  </a:rPr>
                  <a:t> </a:t>
                </a:r>
                <a14:m>
                  <m:oMath xmlns:m="http://schemas.openxmlformats.org/officeDocument/2006/math"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5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16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r>
                      <a:rPr lang="en-US" sz="1600" i="1" dirty="0" smtClean="0">
                        <a:latin typeface="Cambria Math" panose="02040503050406030204" pitchFamily="18" charset="0"/>
                      </a:rPr>
                      <m:t>3 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ways</a:t>
                </a:r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694266A3-D028-4ACD-9E3E-993671BF5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8820" y="3287700"/>
                <a:ext cx="2521259" cy="338554"/>
              </a:xfrm>
              <a:prstGeom prst="rect">
                <a:avLst/>
              </a:prstGeom>
              <a:blipFill>
                <a:blip r:embed="rId5"/>
                <a:stretch>
                  <a:fillRect t="-5357" b="-232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9" name="グループ化 18">
            <a:extLst>
              <a:ext uri="{FF2B5EF4-FFF2-40B4-BE49-F238E27FC236}">
                <a16:creationId xmlns:a16="http://schemas.microsoft.com/office/drawing/2014/main" id="{2C59A4E3-375A-4568-8DD2-7A94DFAB4FB3}"/>
              </a:ext>
            </a:extLst>
          </p:cNvPr>
          <p:cNvGrpSpPr/>
          <p:nvPr/>
        </p:nvGrpSpPr>
        <p:grpSpPr>
          <a:xfrm>
            <a:off x="3448978" y="3885463"/>
            <a:ext cx="1976760" cy="558358"/>
            <a:chOff x="4150313" y="5057315"/>
            <a:chExt cx="1976760" cy="558358"/>
          </a:xfrm>
        </p:grpSpPr>
        <p:sp>
          <p:nvSpPr>
            <p:cNvPr id="17" name="テキスト ボックス 16">
              <a:extLst>
                <a:ext uri="{FF2B5EF4-FFF2-40B4-BE49-F238E27FC236}">
                  <a16:creationId xmlns:a16="http://schemas.microsoft.com/office/drawing/2014/main" id="{BB2F2E4F-BF4D-4292-B343-F419B29E4E1E}"/>
                </a:ext>
              </a:extLst>
            </p:cNvPr>
            <p:cNvSpPr txBox="1"/>
            <p:nvPr/>
          </p:nvSpPr>
          <p:spPr>
            <a:xfrm>
              <a:off x="4150313" y="5189001"/>
              <a:ext cx="519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テキスト ボックス 17">
                  <a:extLst>
                    <a:ext uri="{FF2B5EF4-FFF2-40B4-BE49-F238E27FC236}">
                      <a16:creationId xmlns:a16="http://schemas.microsoft.com/office/drawing/2014/main" id="{4E8A6E4A-6948-4941-A62C-3B022DEA7F76}"/>
                    </a:ext>
                  </a:extLst>
                </p:cNvPr>
                <p:cNvSpPr txBox="1"/>
                <p:nvPr/>
              </p:nvSpPr>
              <p:spPr>
                <a:xfrm>
                  <a:off x="4764352" y="5057315"/>
                  <a:ext cx="1362721" cy="5583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 dirty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1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1600" i="1" dirty="0">
                                <a:latin typeface="Cambria Math" panose="02040503050406030204" pitchFamily="18" charset="0"/>
                              </a:rPr>
                              <m:t>4</m:t>
                            </m:r>
                            <m:r>
                              <a:rPr lang="en-US" sz="1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</m:t>
                            </m:r>
                            <m:r>
                              <a:rPr lang="en-US" sz="1600" i="1" dirty="0">
                                <a:latin typeface="Cambria Math" panose="02040503050406030204" pitchFamily="18" charset="0"/>
                              </a:rPr>
                              <m:t>3</m:t>
                            </m:r>
                            <m:r>
                              <a:rPr lang="en-US" sz="1600" i="1" dirty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×2×1</m:t>
                            </m:r>
                          </m:num>
                          <m:den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×1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18" name="テキスト ボックス 17">
                  <a:extLst>
                    <a:ext uri="{FF2B5EF4-FFF2-40B4-BE49-F238E27FC236}">
                      <a16:creationId xmlns:a16="http://schemas.microsoft.com/office/drawing/2014/main" id="{4E8A6E4A-6948-4941-A62C-3B022DEA7F76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4352" y="5057315"/>
                  <a:ext cx="1362721" cy="558358"/>
                </a:xfrm>
                <a:prstGeom prst="rect">
                  <a:avLst/>
                </a:prstGeom>
                <a:blipFill>
                  <a:blip r:embed="rId6"/>
                  <a:stretch>
                    <a:fillRect l="-7623" r="-3139"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E83ED843-BCD6-43C1-A869-502908ACE7A8}"/>
              </a:ext>
            </a:extLst>
          </p:cNvPr>
          <p:cNvGrpSpPr/>
          <p:nvPr/>
        </p:nvGrpSpPr>
        <p:grpSpPr>
          <a:xfrm>
            <a:off x="4329347" y="4543891"/>
            <a:ext cx="606638" cy="558358"/>
            <a:chOff x="4150313" y="5057315"/>
            <a:chExt cx="1976760" cy="558358"/>
          </a:xfrm>
        </p:grpSpPr>
        <p:sp>
          <p:nvSpPr>
            <p:cNvPr id="21" name="テキスト ボックス 20">
              <a:extLst>
                <a:ext uri="{FF2B5EF4-FFF2-40B4-BE49-F238E27FC236}">
                  <a16:creationId xmlns:a16="http://schemas.microsoft.com/office/drawing/2014/main" id="{6928A394-D960-4F30-A7AE-2674BF24D699}"/>
                </a:ext>
              </a:extLst>
            </p:cNvPr>
            <p:cNvSpPr txBox="1"/>
            <p:nvPr/>
          </p:nvSpPr>
          <p:spPr>
            <a:xfrm>
              <a:off x="4150313" y="5189001"/>
              <a:ext cx="519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D2F7474B-11E5-4BE4-8CC1-DC9162E5F6D0}"/>
                    </a:ext>
                  </a:extLst>
                </p:cNvPr>
                <p:cNvSpPr txBox="1"/>
                <p:nvPr/>
              </p:nvSpPr>
              <p:spPr>
                <a:xfrm>
                  <a:off x="4764352" y="5057315"/>
                  <a:ext cx="1362721" cy="5583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 dirty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!</m:t>
                            </m:r>
                          </m:num>
                          <m:den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2!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22" name="テキスト ボックス 21">
                  <a:extLst>
                    <a:ext uri="{FF2B5EF4-FFF2-40B4-BE49-F238E27FC236}">
                      <a16:creationId xmlns:a16="http://schemas.microsoft.com/office/drawing/2014/main" id="{D2F7474B-11E5-4BE4-8CC1-DC9162E5F6D0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4352" y="5057315"/>
                  <a:ext cx="1362721" cy="558358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35E5CD0-43FA-4C84-8AD1-429D267824FB}"/>
              </a:ext>
            </a:extLst>
          </p:cNvPr>
          <p:cNvSpPr txBox="1"/>
          <p:nvPr/>
        </p:nvSpPr>
        <p:spPr>
          <a:xfrm>
            <a:off x="6190697" y="1600941"/>
            <a:ext cx="279350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>
                <a:latin typeface="Comic Sans MS" panose="030F0702030302020204" pitchFamily="66" charset="0"/>
              </a:rPr>
              <a:t>3) How many ways can we choose 3 out of the 5, where </a:t>
            </a:r>
            <a:r>
              <a:rPr lang="en-US" sz="1400" b="1" u="sng" dirty="0">
                <a:latin typeface="Comic Sans MS" panose="030F0702030302020204" pitchFamily="66" charset="0"/>
              </a:rPr>
              <a:t>order does not matter</a:t>
            </a:r>
            <a:r>
              <a:rPr lang="en-US" sz="1400" b="1" dirty="0">
                <a:latin typeface="Comic Sans MS" panose="030F0702030302020204" pitchFamily="66" charset="0"/>
              </a:rPr>
              <a:t>?</a:t>
            </a:r>
            <a:endParaRPr lang="en-GB" sz="1400" b="1" dirty="0">
              <a:latin typeface="Comic Sans MS" panose="030F0702030302020204" pitchFamily="66" charset="0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92B596E0-EFA9-40FC-9D9C-9294C4CBD6DB}"/>
              </a:ext>
            </a:extLst>
          </p:cNvPr>
          <p:cNvSpPr txBox="1"/>
          <p:nvPr/>
        </p:nvSpPr>
        <p:spPr>
          <a:xfrm>
            <a:off x="6010183" y="2470951"/>
            <a:ext cx="286157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à"/>
            </a:pPr>
            <a:r>
              <a:rPr lang="en-US" sz="1200" dirty="0">
                <a:latin typeface="Comic Sans MS" panose="030F0702030302020204" pitchFamily="66" charset="0"/>
              </a:rPr>
              <a:t>If we are choosing 3 letters, and the order matters (as in example  2)), we would include the following: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FB662A2A-949D-4B98-9E67-1A3792898CF0}"/>
                  </a:ext>
                </a:extLst>
              </p:cNvPr>
              <p:cNvSpPr txBox="1"/>
              <p:nvPr/>
            </p:nvSpPr>
            <p:spPr>
              <a:xfrm>
                <a:off x="6698203" y="3253666"/>
                <a:ext cx="4571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𝐴𝐵𝐶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32" name="テキスト ボックス 31">
                <a:extLst>
                  <a:ext uri="{FF2B5EF4-FFF2-40B4-BE49-F238E27FC236}">
                    <a16:creationId xmlns:a16="http://schemas.microsoft.com/office/drawing/2014/main" id="{FB662A2A-949D-4B98-9E67-1A3792898CF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98203" y="3253666"/>
                <a:ext cx="457199" cy="338554"/>
              </a:xfrm>
              <a:prstGeom prst="rect">
                <a:avLst/>
              </a:prstGeom>
              <a:blipFill>
                <a:blip r:embed="rId8"/>
                <a:stretch>
                  <a:fillRect l="-8000" r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2F56EB0C-FE9C-4288-BDA9-B65C680E00C0}"/>
                  </a:ext>
                </a:extLst>
              </p:cNvPr>
              <p:cNvSpPr txBox="1"/>
              <p:nvPr/>
            </p:nvSpPr>
            <p:spPr>
              <a:xfrm>
                <a:off x="7374384" y="3264023"/>
                <a:ext cx="4571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𝐴𝐶𝐵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33" name="テキスト ボックス 32">
                <a:extLst>
                  <a:ext uri="{FF2B5EF4-FFF2-40B4-BE49-F238E27FC236}">
                    <a16:creationId xmlns:a16="http://schemas.microsoft.com/office/drawing/2014/main" id="{2F56EB0C-FE9C-4288-BDA9-B65C680E00C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74384" y="3264023"/>
                <a:ext cx="457199" cy="338554"/>
              </a:xfrm>
              <a:prstGeom prst="rect">
                <a:avLst/>
              </a:prstGeom>
              <a:blipFill>
                <a:blip r:embed="rId9"/>
                <a:stretch>
                  <a:fillRect l="-8000" r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05CC29B-F750-4E22-95F5-B58F3821C0D1}"/>
                  </a:ext>
                </a:extLst>
              </p:cNvPr>
              <p:cNvSpPr txBox="1"/>
              <p:nvPr/>
            </p:nvSpPr>
            <p:spPr>
              <a:xfrm>
                <a:off x="8041688" y="3265501"/>
                <a:ext cx="4571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𝐵𝐴𝐶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E05CC29B-F750-4E22-95F5-B58F3821C0D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688" y="3265501"/>
                <a:ext cx="457199" cy="338554"/>
              </a:xfrm>
              <a:prstGeom prst="rect">
                <a:avLst/>
              </a:prstGeom>
              <a:blipFill>
                <a:blip r:embed="rId10"/>
                <a:stretch>
                  <a:fillRect l="-8000" r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5E30BD51-F59A-4611-9F82-F64770EC4097}"/>
                  </a:ext>
                </a:extLst>
              </p:cNvPr>
              <p:cNvSpPr txBox="1"/>
              <p:nvPr/>
            </p:nvSpPr>
            <p:spPr>
              <a:xfrm>
                <a:off x="6710038" y="3593975"/>
                <a:ext cx="4571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𝐵𝐶𝐴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5E30BD51-F59A-4611-9F82-F64770EC409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10038" y="3593975"/>
                <a:ext cx="457199" cy="338554"/>
              </a:xfrm>
              <a:prstGeom prst="rect">
                <a:avLst/>
              </a:prstGeom>
              <a:blipFill>
                <a:blip r:embed="rId11"/>
                <a:stretch>
                  <a:fillRect l="-8000" r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C3FDD97C-1D8A-4E2D-BC7D-96980ADEA93F}"/>
                  </a:ext>
                </a:extLst>
              </p:cNvPr>
              <p:cNvSpPr txBox="1"/>
              <p:nvPr/>
            </p:nvSpPr>
            <p:spPr>
              <a:xfrm>
                <a:off x="7366985" y="3593975"/>
                <a:ext cx="4571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𝐶𝐴𝐵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C3FDD97C-1D8A-4E2D-BC7D-96980ADEA9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66985" y="3593975"/>
                <a:ext cx="457199" cy="338554"/>
              </a:xfrm>
              <a:prstGeom prst="rect">
                <a:avLst/>
              </a:prstGeom>
              <a:blipFill>
                <a:blip r:embed="rId12"/>
                <a:stretch>
                  <a:fillRect l="-6667" r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4422110-F499-4D47-A63A-79E3092631CD}"/>
                  </a:ext>
                </a:extLst>
              </p:cNvPr>
              <p:cNvSpPr txBox="1"/>
              <p:nvPr/>
            </p:nvSpPr>
            <p:spPr>
              <a:xfrm>
                <a:off x="8041688" y="3593975"/>
                <a:ext cx="457199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𝐶𝐵𝐴</m:t>
                    </m:r>
                  </m:oMath>
                </a14:m>
                <a:r>
                  <a:rPr lang="en-US" sz="1600" dirty="0">
                    <a:latin typeface="Comic Sans MS" panose="030F0702030302020204" pitchFamily="66" charset="0"/>
                  </a:rPr>
                  <a:t>  </a:t>
                </a:r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34422110-F499-4D47-A63A-79E3092631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41688" y="3593975"/>
                <a:ext cx="457199" cy="338554"/>
              </a:xfrm>
              <a:prstGeom prst="rect">
                <a:avLst/>
              </a:prstGeom>
              <a:blipFill>
                <a:blip r:embed="rId13"/>
                <a:stretch>
                  <a:fillRect l="-6667" r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C41C1C6-F62F-4EE7-B9AA-498D961897FE}"/>
                  </a:ext>
                </a:extLst>
              </p:cNvPr>
              <p:cNvSpPr txBox="1"/>
              <p:nvPr/>
            </p:nvSpPr>
            <p:spPr>
              <a:xfrm>
                <a:off x="5797118" y="3955002"/>
                <a:ext cx="3346882" cy="122617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latin typeface="Comic Sans MS" panose="030F0702030302020204" pitchFamily="66" charset="0"/>
                  </a:rPr>
                  <a:t>However, if order does not matter, then we would only include one of these</a:t>
                </a: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endParaRPr lang="en-US" sz="1200" dirty="0">
                  <a:latin typeface="Comic Sans MS" panose="030F0702030302020204" pitchFamily="66" charset="0"/>
                </a:endParaRPr>
              </a:p>
              <a:p>
                <a:pPr marL="285750" indent="-285750" algn="ctr">
                  <a:buFont typeface="Wingdings" panose="05000000000000000000" pitchFamily="2" charset="2"/>
                  <a:buChar char="à"/>
                </a:pPr>
                <a:r>
                  <a:rPr lang="en-US" sz="1200" dirty="0">
                    <a:latin typeface="Comic Sans MS" panose="030F0702030302020204" pitchFamily="66" charset="0"/>
                  </a:rPr>
                  <a:t>We have to divide the answer to part 2) by 6 (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3!</m:t>
                    </m:r>
                  </m:oMath>
                </a14:m>
                <a:r>
                  <a:rPr lang="en-US" sz="1200" dirty="0">
                    <a:latin typeface="Comic Sans MS" panose="030F0702030302020204" pitchFamily="66" charset="0"/>
                  </a:rPr>
                  <a:t>) as we have 6 times too many combinations</a:t>
                </a:r>
              </a:p>
            </p:txBody>
          </p:sp>
        </mc:Choice>
        <mc:Fallback xmlns="">
          <p:sp>
            <p:nvSpPr>
              <p:cNvPr id="38" name="テキスト ボックス 37">
                <a:extLst>
                  <a:ext uri="{FF2B5EF4-FFF2-40B4-BE49-F238E27FC236}">
                    <a16:creationId xmlns:a16="http://schemas.microsoft.com/office/drawing/2014/main" id="{BC41C1C6-F62F-4EE7-B9AA-498D961897F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97118" y="3955002"/>
                <a:ext cx="3346882" cy="1226170"/>
              </a:xfrm>
              <a:prstGeom prst="rect">
                <a:avLst/>
              </a:prstGeom>
              <a:blipFill>
                <a:blip r:embed="rId14"/>
                <a:stretch>
                  <a:fillRect t="-498" r="-1275" b="-298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9" name="グループ化 38">
            <a:extLst>
              <a:ext uri="{FF2B5EF4-FFF2-40B4-BE49-F238E27FC236}">
                <a16:creationId xmlns:a16="http://schemas.microsoft.com/office/drawing/2014/main" id="{72D84731-2872-4A9E-B0EE-ADA9F8E31EC6}"/>
              </a:ext>
            </a:extLst>
          </p:cNvPr>
          <p:cNvGrpSpPr/>
          <p:nvPr/>
        </p:nvGrpSpPr>
        <p:grpSpPr>
          <a:xfrm>
            <a:off x="7251580" y="5166807"/>
            <a:ext cx="818221" cy="558358"/>
            <a:chOff x="4150313" y="5057315"/>
            <a:chExt cx="1976760" cy="558358"/>
          </a:xfrm>
        </p:grpSpPr>
        <p:sp>
          <p:nvSpPr>
            <p:cNvPr id="40" name="テキスト ボックス 39">
              <a:extLst>
                <a:ext uri="{FF2B5EF4-FFF2-40B4-BE49-F238E27FC236}">
                  <a16:creationId xmlns:a16="http://schemas.microsoft.com/office/drawing/2014/main" id="{6D4DC4DB-0C7F-4B9F-8C59-25B2812E526C}"/>
                </a:ext>
              </a:extLst>
            </p:cNvPr>
            <p:cNvSpPr txBox="1"/>
            <p:nvPr/>
          </p:nvSpPr>
          <p:spPr>
            <a:xfrm>
              <a:off x="4150313" y="5189001"/>
              <a:ext cx="519341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latin typeface="Comic Sans MS" panose="030F0702030302020204" pitchFamily="66" charset="0"/>
                  <a:sym typeface="Wingdings" panose="05000000000000000000" pitchFamily="2" charset="2"/>
                </a:rPr>
                <a:t></a:t>
              </a:r>
              <a:endParaRPr lang="en-GB" sz="1600" dirty="0">
                <a:latin typeface="Comic Sans MS" panose="030F0702030302020204" pitchFamily="66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4210E643-47E5-4367-899D-2A77788FB535}"/>
                    </a:ext>
                  </a:extLst>
                </p:cNvPr>
                <p:cNvSpPr txBox="1"/>
                <p:nvPr/>
              </p:nvSpPr>
              <p:spPr>
                <a:xfrm>
                  <a:off x="4764352" y="5057315"/>
                  <a:ext cx="1362721" cy="558358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f>
                          <m:fPr>
                            <m:ctrlPr>
                              <a:rPr lang="en-US" sz="1600" i="1" dirty="0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1600" i="1" dirty="0">
                                <a:latin typeface="Cambria Math" panose="02040503050406030204" pitchFamily="18" charset="0"/>
                              </a:rPr>
                              <m:t>5</m:t>
                            </m:r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!</m:t>
                            </m:r>
                          </m:num>
                          <m:den>
                            <m:r>
                              <a:rPr lang="en-US" sz="1600" b="0" i="1" dirty="0" smtClean="0">
                                <a:latin typeface="Cambria Math" panose="02040503050406030204" pitchFamily="18" charset="0"/>
                              </a:rPr>
                              <m:t>2!3!</m:t>
                            </m:r>
                          </m:den>
                        </m:f>
                      </m:oMath>
                    </m:oMathPara>
                  </a14:m>
                  <a:endParaRPr lang="en-GB" sz="1600" dirty="0">
                    <a:latin typeface="Comic Sans MS" panose="030F0702030302020204" pitchFamily="66" charset="0"/>
                  </a:endParaRPr>
                </a:p>
              </p:txBody>
            </p:sp>
          </mc:Choice>
          <mc:Fallback xmlns="">
            <p:sp>
              <p:nvSpPr>
                <p:cNvPr id="41" name="テキスト ボックス 40">
                  <a:extLst>
                    <a:ext uri="{FF2B5EF4-FFF2-40B4-BE49-F238E27FC236}">
                      <a16:creationId xmlns:a16="http://schemas.microsoft.com/office/drawing/2014/main" id="{4210E643-47E5-4367-899D-2A77788FB53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764352" y="5057315"/>
                  <a:ext cx="1362721" cy="558358"/>
                </a:xfrm>
                <a:prstGeom prst="rect">
                  <a:avLst/>
                </a:prstGeom>
                <a:blipFill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GB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78212DDD-659C-4FD3-86A1-9E9C030E9057}"/>
                  </a:ext>
                </a:extLst>
              </p:cNvPr>
              <p:cNvSpPr txBox="1"/>
              <p:nvPr/>
            </p:nvSpPr>
            <p:spPr>
              <a:xfrm>
                <a:off x="106532" y="133164"/>
                <a:ext cx="1562470" cy="116955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If we are going to choose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objects from a set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 objects…</a:t>
                </a:r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78212DDD-659C-4FD3-86A1-9E9C030E90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32" y="133164"/>
                <a:ext cx="1562470" cy="1169551"/>
              </a:xfrm>
              <a:prstGeom prst="rect">
                <a:avLst/>
              </a:prstGeom>
              <a:blipFill>
                <a:blip r:embed="rId16"/>
                <a:stretch>
                  <a:fillRect b="-306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4AC31D89-104E-42F0-9A4B-A221D7961B13}"/>
                  </a:ext>
                </a:extLst>
              </p:cNvPr>
              <p:cNvSpPr txBox="1"/>
              <p:nvPr/>
            </p:nvSpPr>
            <p:spPr>
              <a:xfrm>
                <a:off x="1482571" y="4700726"/>
                <a:ext cx="397288" cy="430887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𝑛</m:t>
                      </m:r>
                      <m:r>
                        <a:rPr lang="en-US" sz="28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!</m:t>
                      </m:r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4AC31D89-104E-42F0-9A4B-A221D7961B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2571" y="4700726"/>
                <a:ext cx="397288" cy="430887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E9C8B407-FE5E-4178-81AC-6BD0ACCE73E2}"/>
                  </a:ext>
                </a:extLst>
              </p:cNvPr>
              <p:cNvSpPr txBox="1"/>
              <p:nvPr/>
            </p:nvSpPr>
            <p:spPr>
              <a:xfrm>
                <a:off x="4023063" y="5190479"/>
                <a:ext cx="1302087" cy="883062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)!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E9C8B407-FE5E-4178-81AC-6BD0ACCE73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23063" y="5190479"/>
                <a:ext cx="1302087" cy="88306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6E3272F1-7B3D-45F4-AFED-84BF41C00357}"/>
                  </a:ext>
                </a:extLst>
              </p:cNvPr>
              <p:cNvSpPr txBox="1"/>
              <p:nvPr/>
            </p:nvSpPr>
            <p:spPr>
              <a:xfrm>
                <a:off x="6954174" y="5822272"/>
                <a:ext cx="1643783" cy="867545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28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28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28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sz="28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6E3272F1-7B3D-45F4-AFED-84BF41C003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54174" y="5822272"/>
                <a:ext cx="1643783" cy="86754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7" name="直線コネクタ 46">
            <a:extLst>
              <a:ext uri="{FF2B5EF4-FFF2-40B4-BE49-F238E27FC236}">
                <a16:creationId xmlns:a16="http://schemas.microsoft.com/office/drawing/2014/main" id="{13DBB1EB-121A-4DFB-8C31-1460CA5698A5}"/>
              </a:ext>
            </a:extLst>
          </p:cNvPr>
          <p:cNvCxnSpPr>
            <a:cxnSpLocks/>
          </p:cNvCxnSpPr>
          <p:nvPr/>
        </p:nvCxnSpPr>
        <p:spPr>
          <a:xfrm flipV="1">
            <a:off x="4438835" y="4234649"/>
            <a:ext cx="523782" cy="19530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コネクタ 48">
            <a:extLst>
              <a:ext uri="{FF2B5EF4-FFF2-40B4-BE49-F238E27FC236}">
                <a16:creationId xmlns:a16="http://schemas.microsoft.com/office/drawing/2014/main" id="{21E55CB0-5CF5-4E7B-9E91-7BB7E574FB56}"/>
              </a:ext>
            </a:extLst>
          </p:cNvPr>
          <p:cNvCxnSpPr>
            <a:cxnSpLocks/>
          </p:cNvCxnSpPr>
          <p:nvPr/>
        </p:nvCxnSpPr>
        <p:spPr>
          <a:xfrm flipV="1">
            <a:off x="4964097" y="3952043"/>
            <a:ext cx="523782" cy="195309"/>
          </a:xfrm>
          <a:prstGeom prst="line">
            <a:avLst/>
          </a:prstGeom>
          <a:ln w="254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2286EEE-081F-4C42-9EC4-2C40DECEC25A}"/>
                  </a:ext>
                </a:extLst>
              </p:cNvPr>
              <p:cNvSpPr txBox="1"/>
              <p:nvPr/>
            </p:nvSpPr>
            <p:spPr>
              <a:xfrm>
                <a:off x="2334827" y="0"/>
                <a:ext cx="6809173" cy="37997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Number of ways of choosing r items from a group of n items </a:t>
                </a:r>
                <a14:m>
                  <m:oMath xmlns:m="http://schemas.openxmlformats.org/officeDocument/2006/math">
                    <m:r>
                      <a:rPr lang="en-US" sz="16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42286EEE-081F-4C42-9EC4-2C40DECEC25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827" y="0"/>
                <a:ext cx="6809173" cy="379976"/>
              </a:xfrm>
              <a:prstGeom prst="rect">
                <a:avLst/>
              </a:prstGeom>
              <a:blipFill>
                <a:blip r:embed="rId20"/>
                <a:stretch>
                  <a:fillRect l="-89" b="-909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388BE8A6-929B-4955-9F74-9469587B4D04}"/>
                  </a:ext>
                </a:extLst>
              </p:cNvPr>
              <p:cNvSpPr txBox="1"/>
              <p:nvPr/>
            </p:nvSpPr>
            <p:spPr>
              <a:xfrm>
                <a:off x="7498550" y="445008"/>
                <a:ext cx="1645450" cy="4958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sPre>
                      <m:r>
                        <a:rPr lang="en-US" sz="16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51" name="テキスト ボックス 50">
                <a:extLst>
                  <a:ext uri="{FF2B5EF4-FFF2-40B4-BE49-F238E27FC236}">
                    <a16:creationId xmlns:a16="http://schemas.microsoft.com/office/drawing/2014/main" id="{388BE8A6-929B-4955-9F74-9469587B4D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550" y="445008"/>
                <a:ext cx="1645450" cy="495841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8947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4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5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1" grpId="0"/>
      <p:bldP spid="12" grpId="0"/>
      <p:bldP spid="13" grpId="0"/>
      <p:bldP spid="14" grpId="0"/>
      <p:bldP spid="15" grpId="0"/>
      <p:bldP spid="23" grpId="0"/>
      <p:bldP spid="24" grpId="0"/>
      <p:bldP spid="32" grpId="0"/>
      <p:bldP spid="33" grpId="0"/>
      <p:bldP spid="34" grpId="0"/>
      <p:bldP spid="35" grpId="0"/>
      <p:bldP spid="36" grpId="0"/>
      <p:bldP spid="37" grpId="0"/>
      <p:bldP spid="42" grpId="0" animBg="1"/>
      <p:bldP spid="43" grpId="0" animBg="1"/>
      <p:bldP spid="44" grpId="0" animBg="1"/>
      <p:bldP spid="45" grpId="0" animBg="1"/>
      <p:bldP spid="50" grpId="0" animBg="1"/>
      <p:bldP spid="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Factorial notation will be useful in the binomial expansion, and your calculator can be used to help!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AB3DC482-ACAB-4255-9508-502D2FA5F2F4}"/>
                  </a:ext>
                </a:extLst>
              </p:cNvPr>
              <p:cNvSpPr txBox="1"/>
              <p:nvPr/>
            </p:nvSpPr>
            <p:spPr>
              <a:xfrm>
                <a:off x="7498550" y="445008"/>
                <a:ext cx="1645450" cy="4958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sPre>
                      <m:r>
                        <a:rPr lang="en-US" sz="16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AB3DC482-ACAB-4255-9508-502D2FA5F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550" y="445008"/>
                <a:ext cx="1645450" cy="4958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7FA7275-EA9E-40F0-877F-6D9CB008EB9A}"/>
                  </a:ext>
                </a:extLst>
              </p:cNvPr>
              <p:cNvSpPr txBox="1"/>
              <p:nvPr/>
            </p:nvSpPr>
            <p:spPr>
              <a:xfrm>
                <a:off x="2334827" y="0"/>
                <a:ext cx="6809173" cy="37997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Number of ways of choosing r items from a group of n items </a:t>
                </a:r>
                <a14:m>
                  <m:oMath xmlns:m="http://schemas.openxmlformats.org/officeDocument/2006/math">
                    <m:r>
                      <a:rPr lang="en-US" sz="16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7FA7275-EA9E-40F0-877F-6D9CB008EB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827" y="0"/>
                <a:ext cx="6809173" cy="379976"/>
              </a:xfrm>
              <a:prstGeom prst="rect">
                <a:avLst/>
              </a:prstGeom>
              <a:blipFill>
                <a:blip r:embed="rId3"/>
                <a:stretch>
                  <a:fillRect l="-89" b="-909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597ED6D-A0D6-4E30-8ED1-402BBA3B6B2A}"/>
                  </a:ext>
                </a:extLst>
              </p:cNvPr>
              <p:cNvSpPr txBox="1"/>
              <p:nvPr/>
            </p:nvSpPr>
            <p:spPr>
              <a:xfrm>
                <a:off x="4136994" y="1455938"/>
                <a:ext cx="168187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latin typeface="Comic Sans MS" panose="030F0702030302020204" pitchFamily="66" charset="0"/>
                  </a:rPr>
                  <a:t>1) Calculate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6!</m:t>
                    </m:r>
                  </m:oMath>
                </a14:m>
                <a:endParaRPr lang="en-GB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F597ED6D-A0D6-4E30-8ED1-402BBA3B6B2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36994" y="1455938"/>
                <a:ext cx="1681871" cy="369332"/>
              </a:xfrm>
              <a:prstGeom prst="rect">
                <a:avLst/>
              </a:prstGeom>
              <a:blipFill>
                <a:blip r:embed="rId4"/>
                <a:stretch>
                  <a:fillRect l="-3261" t="-8333" b="-2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07AC0DE-E392-47CC-AB61-BD1E915DBFD0}"/>
                  </a:ext>
                </a:extLst>
              </p:cNvPr>
              <p:cNvSpPr txBox="1"/>
              <p:nvPr/>
            </p:nvSpPr>
            <p:spPr>
              <a:xfrm>
                <a:off x="4990730" y="1874668"/>
                <a:ext cx="875561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720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E07AC0DE-E392-47CC-AB61-BD1E915DBF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90730" y="1874668"/>
                <a:ext cx="875561" cy="369332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40E86AA0-D935-4493-BB2D-A8DEB0EA1811}"/>
                  </a:ext>
                </a:extLst>
              </p:cNvPr>
              <p:cNvSpPr txBox="1"/>
              <p:nvPr/>
            </p:nvSpPr>
            <p:spPr>
              <a:xfrm>
                <a:off x="4147352" y="3588058"/>
                <a:ext cx="1973041" cy="3774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2) Calculate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8</m:t>
                        </m:r>
                      </m:sup>
                      <m:e>
                        <m:sSub>
                          <m:sSub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sPre>
                  </m:oMath>
                </a14:m>
                <a:endParaRPr lang="en-GB" dirty="0">
                  <a:solidFill>
                    <a:schemeClr val="tx1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40E86AA0-D935-4493-BB2D-A8DEB0EA1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352" y="3588058"/>
                <a:ext cx="1973041" cy="377411"/>
              </a:xfrm>
              <a:prstGeom prst="rect">
                <a:avLst/>
              </a:prstGeom>
              <a:blipFill>
                <a:blip r:embed="rId6"/>
                <a:stretch>
                  <a:fillRect l="-2469" t="-6452" b="-2580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7E8E67C3-18AD-4D58-9BDD-22F818ECA5D2}"/>
                  </a:ext>
                </a:extLst>
              </p:cNvPr>
              <p:cNvSpPr txBox="1"/>
              <p:nvPr/>
            </p:nvSpPr>
            <p:spPr>
              <a:xfrm>
                <a:off x="5045477" y="4060055"/>
                <a:ext cx="74732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56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7E8E67C3-18AD-4D58-9BDD-22F818ECA5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45477" y="4060055"/>
                <a:ext cx="747320" cy="369332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83CF977-544D-4D2B-984A-4F0821B84E7F}"/>
              </a:ext>
            </a:extLst>
          </p:cNvPr>
          <p:cNvSpPr txBox="1"/>
          <p:nvPr/>
        </p:nvSpPr>
        <p:spPr>
          <a:xfrm>
            <a:off x="6172942" y="3483005"/>
            <a:ext cx="2385133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latin typeface="Comic Sans MS" panose="030F0702030302020204" pitchFamily="66" charset="0"/>
              </a:rPr>
              <a:t>(The number of ways to choose 3 objects from a set of 8)</a:t>
            </a:r>
            <a:endParaRPr lang="en-GB" sz="1400" dirty="0">
              <a:solidFill>
                <a:schemeClr val="tx1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3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  <p:bldP spid="1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D25B704-C081-4EAE-BCE9-732DE7588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15503"/>
            <a:ext cx="7886700" cy="994172"/>
          </a:xfrm>
        </p:spPr>
        <p:txBody>
          <a:bodyPr>
            <a:normAutofit/>
          </a:bodyPr>
          <a:lstStyle/>
          <a:p>
            <a:pPr algn="ctr"/>
            <a:r>
              <a:rPr lang="en-US" sz="4050" dirty="0">
                <a:latin typeface="Comic Sans MS" panose="030F0702030302020204" pitchFamily="66" charset="0"/>
              </a:rPr>
              <a:t>The Binomial Expansion</a:t>
            </a:r>
            <a:endParaRPr lang="en-GB" sz="4050" dirty="0">
              <a:latin typeface="Comic Sans MS" panose="030F0702030302020204" pitchFamily="66" charset="0"/>
            </a:endParaRP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40142FD-D65A-415C-B42C-D7288410B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2875" y="1400175"/>
            <a:ext cx="3630135" cy="4776787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1600" b="1" dirty="0">
                <a:latin typeface="Comic Sans MS" panose="030F0702030302020204" pitchFamily="66" charset="0"/>
              </a:rPr>
              <a:t>Factorial notation will be useful in the binomial expansion, and your calculator can be used to help!</a:t>
            </a:r>
            <a:endParaRPr lang="en-GB" sz="1600" b="1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B541AC0-0713-47D7-9D98-F34D1BB5D915}"/>
              </a:ext>
            </a:extLst>
          </p:cNvPr>
          <p:cNvSpPr txBox="1"/>
          <p:nvPr/>
        </p:nvSpPr>
        <p:spPr>
          <a:xfrm>
            <a:off x="8649954" y="6488668"/>
            <a:ext cx="471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mic Sans MS" panose="030F0702030302020204" pitchFamily="66" charset="0"/>
              </a:rPr>
              <a:t>8B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AB3DC482-ACAB-4255-9508-502D2FA5F2F4}"/>
                  </a:ext>
                </a:extLst>
              </p:cNvPr>
              <p:cNvSpPr txBox="1"/>
              <p:nvPr/>
            </p:nvSpPr>
            <p:spPr>
              <a:xfrm>
                <a:off x="7498550" y="445008"/>
                <a:ext cx="1645450" cy="495841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Pre>
                        <m:sPrePr>
                          <m:ctrlPr>
                            <a:rPr lang="en-US" sz="160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PrePr>
                        <m:sub/>
                        <m:sup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p>
                        <m:e>
                          <m:sSub>
                            <m:sSubPr>
                              <m:ctrlPr>
                                <a:rPr lang="en-GB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𝐶</m:t>
                              </m:r>
                            </m:e>
                            <m:sub>
                              <m:r>
                                <a:rPr lang="en-US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sub>
                          </m:sSub>
                        </m:e>
                      </m:sPre>
                      <m:r>
                        <a:rPr lang="en-US" sz="160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f>
                        <m:f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en-US" sz="1600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d>
                            <m:dPr>
                              <m:ctrlP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</m:d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den>
                      </m:f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6" name="テキスト ボックス 5">
                <a:extLst>
                  <a:ext uri="{FF2B5EF4-FFF2-40B4-BE49-F238E27FC236}">
                    <a16:creationId xmlns:a16="http://schemas.microsoft.com/office/drawing/2014/main" id="{AB3DC482-ACAB-4255-9508-502D2FA5F2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98550" y="445008"/>
                <a:ext cx="1645450" cy="495841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7FA7275-EA9E-40F0-877F-6D9CB008EB9A}"/>
                  </a:ext>
                </a:extLst>
              </p:cNvPr>
              <p:cNvSpPr txBox="1"/>
              <p:nvPr/>
            </p:nvSpPr>
            <p:spPr>
              <a:xfrm>
                <a:off x="2334827" y="0"/>
                <a:ext cx="6809173" cy="379976"/>
              </a:xfrm>
              <a:prstGeom prst="rect">
                <a:avLst/>
              </a:prstGeom>
              <a:solidFill>
                <a:schemeClr val="bg1"/>
              </a:solidFill>
              <a:ln w="25400">
                <a:solidFill>
                  <a:schemeClr val="tx1"/>
                </a:solidFill>
              </a:ln>
            </p:spPr>
            <p:txBody>
              <a:bodyPr wrap="square" lIns="0" tIns="0" rIns="0" bIns="0" rtlCol="0">
                <a:spAutoFit/>
              </a:bodyPr>
              <a:lstStyle/>
              <a:p>
                <a:pPr algn="ctr"/>
                <a:r>
                  <a:rPr lang="en-US" sz="1600" b="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Number of ways of choosing r items from a group of n items </a:t>
                </a:r>
                <a14:m>
                  <m:oMath xmlns:m="http://schemas.openxmlformats.org/officeDocument/2006/math">
                    <m:r>
                      <a:rPr lang="en-US" sz="160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600" b="0" i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sz="16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num>
                      <m:den>
                        <m:d>
                          <m:dPr>
                            <m:ctrlP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−</m:t>
                            </m:r>
                            <m:r>
                              <a:rPr lang="en-US" sz="1600" b="0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</m:d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𝑟</m:t>
                        </m:r>
                        <m:r>
                          <a:rPr lang="en-US" sz="1600" b="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!</m:t>
                        </m:r>
                      </m:den>
                    </m:f>
                  </m:oMath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57FA7275-EA9E-40F0-877F-6D9CB008EB9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827" y="0"/>
                <a:ext cx="6809173" cy="379976"/>
              </a:xfrm>
              <a:prstGeom prst="rect">
                <a:avLst/>
              </a:prstGeom>
              <a:blipFill>
                <a:blip r:embed="rId3"/>
                <a:stretch>
                  <a:fillRect l="-89" b="-9091"/>
                </a:stretch>
              </a:blipFill>
              <a:ln w="25400"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9">
                <a:extLst>
                  <a:ext uri="{FF2B5EF4-FFF2-40B4-BE49-F238E27FC236}">
                    <a16:creationId xmlns:a16="http://schemas.microsoft.com/office/drawing/2014/main" id="{40E86AA0-D935-4493-BB2D-A8DEB0EA1811}"/>
                  </a:ext>
                </a:extLst>
              </p:cNvPr>
              <p:cNvSpPr txBox="1"/>
              <p:nvPr/>
            </p:nvSpPr>
            <p:spPr>
              <a:xfrm>
                <a:off x="4103810" y="1437041"/>
                <a:ext cx="4744098" cy="20390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AutoNum type="arabicParenR"/>
                </a:pPr>
                <a:r>
                  <a:rPr lang="en-US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Calculate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16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US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  <m:e>
                        <m:sSub>
                          <m:sSubPr>
                            <m:ctrlPr>
                              <a:rPr lang="en-GB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3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PrePr>
                      <m:sub/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9</m:t>
                        </m:r>
                      </m:sup>
                      <m:e>
                        <m:sSub>
                          <m:sSubPr>
                            <m:ctrlPr>
                              <a:rPr lang="en-GB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𝐶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6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GB" dirty="0">
                    <a:solidFill>
                      <a:schemeClr val="tx1"/>
                    </a:solidFill>
                    <a:latin typeface="Comic Sans MS" panose="030F0702030302020204" pitchFamily="66" charset="0"/>
                  </a:rPr>
                  <a:t>, and comment on your answers</a:t>
                </a:r>
              </a:p>
              <a:p>
                <a:pPr marL="342900" indent="-342900">
                  <a:buAutoNum type="arabicParenR"/>
                </a:pPr>
                <a:endParaRPr lang="en-US" dirty="0">
                  <a:latin typeface="Comic Sans MS" panose="030F0702030302020204" pitchFamily="66" charset="0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They are both 84</a:t>
                </a: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endParaRPr lang="en-US" dirty="0">
                  <a:solidFill>
                    <a:srgbClr val="FF0000"/>
                  </a:solidFill>
                  <a:latin typeface="Comic Sans MS" panose="030F0702030302020204" pitchFamily="66" charset="0"/>
                  <a:sym typeface="Wingdings" panose="05000000000000000000" pitchFamily="2" charset="2"/>
                </a:endParaRPr>
              </a:p>
              <a:p>
                <a:pPr marL="285750" indent="-285750">
                  <a:buFont typeface="Wingdings" panose="05000000000000000000" pitchFamily="2" charset="2"/>
                  <a:buChar char="à"/>
                </a:pPr>
                <a:r>
                  <a:rPr lang="en-US" dirty="0">
                    <a:solidFill>
                      <a:srgbClr val="FF0000"/>
                    </a:solidFill>
                    <a:latin typeface="Comic Sans MS" panose="030F0702030302020204" pitchFamily="66" charset="0"/>
                    <a:sym typeface="Wingdings" panose="05000000000000000000" pitchFamily="2" charset="2"/>
                  </a:rPr>
                  <a:t>Whenever you choose 3 from 9, you are essentially also choosing 6 from 9!</a:t>
                </a:r>
                <a:endParaRPr lang="en-GB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13" name="テキスト ボックス 9">
                <a:extLst>
                  <a:ext uri="{FF2B5EF4-FFF2-40B4-BE49-F238E27FC236}">
                    <a16:creationId xmlns:a16="http://schemas.microsoft.com/office/drawing/2014/main" id="{40E86AA0-D935-4493-BB2D-A8DEB0EA18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03810" y="1437041"/>
                <a:ext cx="4744098" cy="2039020"/>
              </a:xfrm>
              <a:prstGeom prst="rect">
                <a:avLst/>
              </a:prstGeom>
              <a:blipFill>
                <a:blip r:embed="rId4"/>
                <a:stretch>
                  <a:fillRect l="-1542" t="-3593" r="-1671" b="-419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54413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F18C8AD-E5C5-4F6F-A2E6-C0C215F867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0CDA9EA6-A29F-4834-B2D7-B5638650990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096CA22-53E3-43A4-BE21-C9F0F190620A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492</TotalTime>
  <Words>534</Words>
  <Application>Microsoft Office PowerPoint</Application>
  <PresentationFormat>On-screen Show (4:3)</PresentationFormat>
  <Paragraphs>55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5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HGGyoshotai</vt:lpstr>
      <vt:lpstr>Segoe UI Black</vt:lpstr>
      <vt:lpstr>Wingdings</vt:lpstr>
      <vt:lpstr>Office テーマ</vt:lpstr>
      <vt:lpstr>PowerPoint Presentation</vt:lpstr>
      <vt:lpstr>The Binomial Expansion</vt:lpstr>
      <vt:lpstr>The Binomial Expansion</vt:lpstr>
      <vt:lpstr>The Binomial Expansion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Mr G Westwater (Staff)</cp:lastModifiedBy>
  <cp:revision>78</cp:revision>
  <dcterms:created xsi:type="dcterms:W3CDTF">2017-08-14T15:35:38Z</dcterms:created>
  <dcterms:modified xsi:type="dcterms:W3CDTF">2021-03-25T08:34:18Z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