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1" r:id="rId5"/>
    <p:sldId id="272" r:id="rId6"/>
    <p:sldId id="273" r:id="rId7"/>
    <p:sldId id="274" r:id="rId8"/>
    <p:sldId id="275" r:id="rId9"/>
    <p:sldId id="263" r:id="rId10"/>
    <p:sldId id="264" r:id="rId11"/>
    <p:sldId id="277" r:id="rId12"/>
    <p:sldId id="281" r:id="rId13"/>
    <p:sldId id="265" r:id="rId14"/>
    <p:sldId id="276" r:id="rId15"/>
    <p:sldId id="266" r:id="rId16"/>
    <p:sldId id="278" r:id="rId17"/>
    <p:sldId id="279" r:id="rId18"/>
    <p:sldId id="280" r:id="rId19"/>
    <p:sldId id="267" r:id="rId20"/>
    <p:sldId id="268" r:id="rId21"/>
    <p:sldId id="282" r:id="rId22"/>
    <p:sldId id="283" r:id="rId23"/>
    <p:sldId id="284" r:id="rId24"/>
    <p:sldId id="285" r:id="rId25"/>
    <p:sldId id="286" r:id="rId26"/>
    <p:sldId id="269" r:id="rId27"/>
    <p:sldId id="270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8.wmf"/><Relationship Id="rId18" Type="http://schemas.openxmlformats.org/officeDocument/2006/relationships/image" Target="../media/image31.wmf"/><Relationship Id="rId26" Type="http://schemas.openxmlformats.org/officeDocument/2006/relationships/image" Target="../media/image39.wmf"/><Relationship Id="rId3" Type="http://schemas.openxmlformats.org/officeDocument/2006/relationships/image" Target="../media/image24.wmf"/><Relationship Id="rId21" Type="http://schemas.openxmlformats.org/officeDocument/2006/relationships/image" Target="../media/image34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30.wmf"/><Relationship Id="rId25" Type="http://schemas.openxmlformats.org/officeDocument/2006/relationships/image" Target="../media/image38.wmf"/><Relationship Id="rId33" Type="http://schemas.openxmlformats.org/officeDocument/2006/relationships/image" Target="../media/image46.wmf"/><Relationship Id="rId2" Type="http://schemas.openxmlformats.org/officeDocument/2006/relationships/image" Target="../media/image23.wmf"/><Relationship Id="rId16" Type="http://schemas.openxmlformats.org/officeDocument/2006/relationships/image" Target="../media/image21.wmf"/><Relationship Id="rId20" Type="http://schemas.openxmlformats.org/officeDocument/2006/relationships/image" Target="../media/image33.wmf"/><Relationship Id="rId29" Type="http://schemas.openxmlformats.org/officeDocument/2006/relationships/image" Target="../media/image42.wmf"/><Relationship Id="rId1" Type="http://schemas.openxmlformats.org/officeDocument/2006/relationships/image" Target="../media/image6.wmf"/><Relationship Id="rId6" Type="http://schemas.openxmlformats.org/officeDocument/2006/relationships/image" Target="../media/image26.wmf"/><Relationship Id="rId11" Type="http://schemas.openxmlformats.org/officeDocument/2006/relationships/image" Target="../media/image16.wmf"/><Relationship Id="rId24" Type="http://schemas.openxmlformats.org/officeDocument/2006/relationships/image" Target="../media/image37.wmf"/><Relationship Id="rId32" Type="http://schemas.openxmlformats.org/officeDocument/2006/relationships/image" Target="../media/image45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23" Type="http://schemas.openxmlformats.org/officeDocument/2006/relationships/image" Target="../media/image36.wmf"/><Relationship Id="rId28" Type="http://schemas.openxmlformats.org/officeDocument/2006/relationships/image" Target="../media/image41.wmf"/><Relationship Id="rId10" Type="http://schemas.openxmlformats.org/officeDocument/2006/relationships/image" Target="../media/image27.wmf"/><Relationship Id="rId19" Type="http://schemas.openxmlformats.org/officeDocument/2006/relationships/image" Target="../media/image32.wmf"/><Relationship Id="rId31" Type="http://schemas.openxmlformats.org/officeDocument/2006/relationships/image" Target="../media/image44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35.wmf"/><Relationship Id="rId27" Type="http://schemas.openxmlformats.org/officeDocument/2006/relationships/image" Target="../media/image40.wmf"/><Relationship Id="rId30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8.wmf"/><Relationship Id="rId18" Type="http://schemas.openxmlformats.org/officeDocument/2006/relationships/image" Target="../media/image47.wmf"/><Relationship Id="rId26" Type="http://schemas.openxmlformats.org/officeDocument/2006/relationships/image" Target="../media/image54.wmf"/><Relationship Id="rId39" Type="http://schemas.openxmlformats.org/officeDocument/2006/relationships/image" Target="../media/image67.wmf"/><Relationship Id="rId3" Type="http://schemas.openxmlformats.org/officeDocument/2006/relationships/image" Target="../media/image24.wmf"/><Relationship Id="rId21" Type="http://schemas.openxmlformats.org/officeDocument/2006/relationships/image" Target="../media/image50.wmf"/><Relationship Id="rId34" Type="http://schemas.openxmlformats.org/officeDocument/2006/relationships/image" Target="../media/image62.wmf"/><Relationship Id="rId42" Type="http://schemas.openxmlformats.org/officeDocument/2006/relationships/image" Target="../media/image70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30.wmf"/><Relationship Id="rId25" Type="http://schemas.openxmlformats.org/officeDocument/2006/relationships/image" Target="../media/image38.wmf"/><Relationship Id="rId33" Type="http://schemas.openxmlformats.org/officeDocument/2006/relationships/image" Target="../media/image61.wmf"/><Relationship Id="rId38" Type="http://schemas.openxmlformats.org/officeDocument/2006/relationships/image" Target="../media/image66.wmf"/><Relationship Id="rId2" Type="http://schemas.openxmlformats.org/officeDocument/2006/relationships/image" Target="../media/image23.wmf"/><Relationship Id="rId16" Type="http://schemas.openxmlformats.org/officeDocument/2006/relationships/image" Target="../media/image21.wmf"/><Relationship Id="rId20" Type="http://schemas.openxmlformats.org/officeDocument/2006/relationships/image" Target="../media/image49.wmf"/><Relationship Id="rId29" Type="http://schemas.openxmlformats.org/officeDocument/2006/relationships/image" Target="../media/image57.wmf"/><Relationship Id="rId41" Type="http://schemas.openxmlformats.org/officeDocument/2006/relationships/image" Target="../media/image69.wmf"/><Relationship Id="rId1" Type="http://schemas.openxmlformats.org/officeDocument/2006/relationships/image" Target="../media/image6.wmf"/><Relationship Id="rId6" Type="http://schemas.openxmlformats.org/officeDocument/2006/relationships/image" Target="../media/image26.wmf"/><Relationship Id="rId11" Type="http://schemas.openxmlformats.org/officeDocument/2006/relationships/image" Target="../media/image16.wmf"/><Relationship Id="rId24" Type="http://schemas.openxmlformats.org/officeDocument/2006/relationships/image" Target="../media/image53.wmf"/><Relationship Id="rId32" Type="http://schemas.openxmlformats.org/officeDocument/2006/relationships/image" Target="../media/image60.wmf"/><Relationship Id="rId37" Type="http://schemas.openxmlformats.org/officeDocument/2006/relationships/image" Target="../media/image65.wmf"/><Relationship Id="rId40" Type="http://schemas.openxmlformats.org/officeDocument/2006/relationships/image" Target="../media/image68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23" Type="http://schemas.openxmlformats.org/officeDocument/2006/relationships/image" Target="../media/image52.wmf"/><Relationship Id="rId28" Type="http://schemas.openxmlformats.org/officeDocument/2006/relationships/image" Target="../media/image56.wmf"/><Relationship Id="rId36" Type="http://schemas.openxmlformats.org/officeDocument/2006/relationships/image" Target="../media/image64.wmf"/><Relationship Id="rId10" Type="http://schemas.openxmlformats.org/officeDocument/2006/relationships/image" Target="../media/image27.wmf"/><Relationship Id="rId19" Type="http://schemas.openxmlformats.org/officeDocument/2006/relationships/image" Target="../media/image48.wmf"/><Relationship Id="rId31" Type="http://schemas.openxmlformats.org/officeDocument/2006/relationships/image" Target="../media/image59.wmf"/><Relationship Id="rId44" Type="http://schemas.openxmlformats.org/officeDocument/2006/relationships/image" Target="../media/image72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51.wmf"/><Relationship Id="rId27" Type="http://schemas.openxmlformats.org/officeDocument/2006/relationships/image" Target="../media/image55.wmf"/><Relationship Id="rId30" Type="http://schemas.openxmlformats.org/officeDocument/2006/relationships/image" Target="../media/image58.wmf"/><Relationship Id="rId35" Type="http://schemas.openxmlformats.org/officeDocument/2006/relationships/image" Target="../media/image63.wmf"/><Relationship Id="rId43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8.wmf"/><Relationship Id="rId18" Type="http://schemas.openxmlformats.org/officeDocument/2006/relationships/image" Target="../media/image73.wmf"/><Relationship Id="rId3" Type="http://schemas.openxmlformats.org/officeDocument/2006/relationships/image" Target="../media/image24.wmf"/><Relationship Id="rId21" Type="http://schemas.openxmlformats.org/officeDocument/2006/relationships/image" Target="../media/image76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30.wmf"/><Relationship Id="rId2" Type="http://schemas.openxmlformats.org/officeDocument/2006/relationships/image" Target="../media/image23.wmf"/><Relationship Id="rId16" Type="http://schemas.openxmlformats.org/officeDocument/2006/relationships/image" Target="../media/image21.wmf"/><Relationship Id="rId20" Type="http://schemas.openxmlformats.org/officeDocument/2006/relationships/image" Target="../media/image75.wmf"/><Relationship Id="rId1" Type="http://schemas.openxmlformats.org/officeDocument/2006/relationships/image" Target="../media/image6.wmf"/><Relationship Id="rId6" Type="http://schemas.openxmlformats.org/officeDocument/2006/relationships/image" Target="../media/image26.wmf"/><Relationship Id="rId11" Type="http://schemas.openxmlformats.org/officeDocument/2006/relationships/image" Target="../media/image16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10" Type="http://schemas.openxmlformats.org/officeDocument/2006/relationships/image" Target="../media/image27.wmf"/><Relationship Id="rId19" Type="http://schemas.openxmlformats.org/officeDocument/2006/relationships/image" Target="../media/image74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7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rgbClr val="00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0.png"/><Relationship Id="rId7" Type="http://schemas.openxmlformats.org/officeDocument/2006/relationships/image" Target="../media/image10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16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16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48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56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48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48.png"/><Relationship Id="rId7" Type="http://schemas.openxmlformats.org/officeDocument/2006/relationships/image" Target="../media/image191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image" Target="../media/image148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" Type="http://schemas.openxmlformats.org/officeDocument/2006/relationships/image" Target="../media/image196.png"/><Relationship Id="rId16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5" Type="http://schemas.openxmlformats.org/officeDocument/2006/relationships/image" Target="../media/image207.png"/><Relationship Id="rId10" Type="http://schemas.openxmlformats.org/officeDocument/2006/relationships/image" Target="../media/image202.png"/><Relationship Id="rId19" Type="http://schemas.openxmlformats.org/officeDocument/2006/relationships/image" Target="../media/image211.png"/><Relationship Id="rId4" Type="http://schemas.openxmlformats.org/officeDocument/2006/relationships/image" Target="../media/image195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" Type="http://schemas.openxmlformats.org/officeDocument/2006/relationships/image" Target="../media/image212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5.png"/><Relationship Id="rId7" Type="http://schemas.openxmlformats.org/officeDocument/2006/relationships/image" Target="../media/image240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20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7.bin"/><Relationship Id="rId42" Type="http://schemas.openxmlformats.org/officeDocument/2006/relationships/oleObject" Target="../embeddings/oleObject22.bin"/><Relationship Id="rId47" Type="http://schemas.openxmlformats.org/officeDocument/2006/relationships/oleObject" Target="../embeddings/oleObject25.bin"/><Relationship Id="rId50" Type="http://schemas.openxmlformats.org/officeDocument/2006/relationships/oleObject" Target="../embeddings/oleObject2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image" Target="../media/image15.wmf"/><Relationship Id="rId38" Type="http://schemas.openxmlformats.org/officeDocument/2006/relationships/image" Target="../media/image17.wmf"/><Relationship Id="rId46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18.wmf"/><Relationship Id="rId54" Type="http://schemas.openxmlformats.org/officeDocument/2006/relationships/oleObject" Target="../embeddings/oleObject3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32" Type="http://schemas.openxmlformats.org/officeDocument/2006/relationships/oleObject" Target="../embeddings/oleObject16.bin"/><Relationship Id="rId37" Type="http://schemas.openxmlformats.org/officeDocument/2006/relationships/oleObject" Target="../embeddings/oleObject19.bin"/><Relationship Id="rId40" Type="http://schemas.openxmlformats.org/officeDocument/2006/relationships/oleObject" Target="../embeddings/oleObject21.bin"/><Relationship Id="rId45" Type="http://schemas.openxmlformats.org/officeDocument/2006/relationships/oleObject" Target="../embeddings/oleObject24.bin"/><Relationship Id="rId53" Type="http://schemas.openxmlformats.org/officeDocument/2006/relationships/oleObject" Target="../embeddings/oleObject29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21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19.wmf"/><Relationship Id="rId52" Type="http://schemas.openxmlformats.org/officeDocument/2006/relationships/image" Target="../media/image22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Relationship Id="rId35" Type="http://schemas.openxmlformats.org/officeDocument/2006/relationships/image" Target="../media/image16.wmf"/><Relationship Id="rId43" Type="http://schemas.openxmlformats.org/officeDocument/2006/relationships/oleObject" Target="../embeddings/oleObject23.bin"/><Relationship Id="rId48" Type="http://schemas.openxmlformats.org/officeDocument/2006/relationships/oleObject" Target="../embeddings/oleObject26.bin"/><Relationship Id="rId8" Type="http://schemas.openxmlformats.org/officeDocument/2006/relationships/image" Target="../media/image3.wmf"/><Relationship Id="rId51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.bin"/><Relationship Id="rId18" Type="http://schemas.openxmlformats.org/officeDocument/2006/relationships/image" Target="../media/image13.wmf"/><Relationship Id="rId26" Type="http://schemas.openxmlformats.org/officeDocument/2006/relationships/oleObject" Target="../embeddings/oleObject43.bin"/><Relationship Id="rId39" Type="http://schemas.openxmlformats.org/officeDocument/2006/relationships/image" Target="../media/image21.wmf"/><Relationship Id="rId21" Type="http://schemas.openxmlformats.org/officeDocument/2006/relationships/oleObject" Target="../embeddings/oleObject40.bin"/><Relationship Id="rId34" Type="http://schemas.openxmlformats.org/officeDocument/2006/relationships/image" Target="../media/image19.wmf"/><Relationship Id="rId42" Type="http://schemas.openxmlformats.org/officeDocument/2006/relationships/image" Target="../media/image30.wmf"/><Relationship Id="rId47" Type="http://schemas.openxmlformats.org/officeDocument/2006/relationships/oleObject" Target="../embeddings/oleObject57.bin"/><Relationship Id="rId50" Type="http://schemas.openxmlformats.org/officeDocument/2006/relationships/image" Target="../media/image33.wmf"/><Relationship Id="rId55" Type="http://schemas.openxmlformats.org/officeDocument/2006/relationships/oleObject" Target="../embeddings/oleObject61.bin"/><Relationship Id="rId63" Type="http://schemas.openxmlformats.org/officeDocument/2006/relationships/oleObject" Target="../embeddings/oleObject66.bin"/><Relationship Id="rId68" Type="http://schemas.openxmlformats.org/officeDocument/2006/relationships/image" Target="../media/image41.wmf"/><Relationship Id="rId76" Type="http://schemas.openxmlformats.org/officeDocument/2006/relationships/image" Target="../media/image43.wmf"/><Relationship Id="rId84" Type="http://schemas.openxmlformats.org/officeDocument/2006/relationships/oleObject" Target="../embeddings/oleObject80.bin"/><Relationship Id="rId89" Type="http://schemas.openxmlformats.org/officeDocument/2006/relationships/oleObject" Target="../embeddings/oleObject84.bin"/><Relationship Id="rId7" Type="http://schemas.openxmlformats.org/officeDocument/2006/relationships/oleObject" Target="../embeddings/oleObject33.bin"/><Relationship Id="rId71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9" Type="http://schemas.openxmlformats.org/officeDocument/2006/relationships/oleObject" Target="../embeddings/oleObject45.bin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2.bin"/><Relationship Id="rId32" Type="http://schemas.openxmlformats.org/officeDocument/2006/relationships/oleObject" Target="../embeddings/oleObject47.bin"/><Relationship Id="rId37" Type="http://schemas.openxmlformats.org/officeDocument/2006/relationships/oleObject" Target="../embeddings/oleObject50.bin"/><Relationship Id="rId40" Type="http://schemas.openxmlformats.org/officeDocument/2006/relationships/oleObject" Target="../embeddings/oleObject52.bin"/><Relationship Id="rId45" Type="http://schemas.openxmlformats.org/officeDocument/2006/relationships/oleObject" Target="../embeddings/oleObject56.bin"/><Relationship Id="rId53" Type="http://schemas.openxmlformats.org/officeDocument/2006/relationships/oleObject" Target="../embeddings/oleObject60.bin"/><Relationship Id="rId58" Type="http://schemas.openxmlformats.org/officeDocument/2006/relationships/image" Target="../media/image37.wmf"/><Relationship Id="rId66" Type="http://schemas.openxmlformats.org/officeDocument/2006/relationships/image" Target="../media/image40.wmf"/><Relationship Id="rId74" Type="http://schemas.openxmlformats.org/officeDocument/2006/relationships/oleObject" Target="../embeddings/oleObject73.bin"/><Relationship Id="rId79" Type="http://schemas.openxmlformats.org/officeDocument/2006/relationships/oleObject" Target="../embeddings/oleObject76.bin"/><Relationship Id="rId87" Type="http://schemas.openxmlformats.org/officeDocument/2006/relationships/image" Target="../media/image46.wmf"/><Relationship Id="rId5" Type="http://schemas.openxmlformats.org/officeDocument/2006/relationships/oleObject" Target="../embeddings/oleObject32.bin"/><Relationship Id="rId61" Type="http://schemas.openxmlformats.org/officeDocument/2006/relationships/oleObject" Target="../embeddings/oleObject64.bin"/><Relationship Id="rId82" Type="http://schemas.openxmlformats.org/officeDocument/2006/relationships/oleObject" Target="../embeddings/oleObject78.bin"/><Relationship Id="rId90" Type="http://schemas.openxmlformats.org/officeDocument/2006/relationships/oleObject" Target="../embeddings/oleObject85.bin"/><Relationship Id="rId19" Type="http://schemas.openxmlformats.org/officeDocument/2006/relationships/oleObject" Target="../embeddings/oleObject39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41.bin"/><Relationship Id="rId27" Type="http://schemas.openxmlformats.org/officeDocument/2006/relationships/oleObject" Target="../embeddings/oleObject44.bin"/><Relationship Id="rId30" Type="http://schemas.openxmlformats.org/officeDocument/2006/relationships/oleObject" Target="../embeddings/oleObject46.bin"/><Relationship Id="rId35" Type="http://schemas.openxmlformats.org/officeDocument/2006/relationships/oleObject" Target="../embeddings/oleObject49.bin"/><Relationship Id="rId43" Type="http://schemas.openxmlformats.org/officeDocument/2006/relationships/oleObject" Target="../embeddings/oleObject54.bin"/><Relationship Id="rId48" Type="http://schemas.openxmlformats.org/officeDocument/2006/relationships/image" Target="../media/image32.wmf"/><Relationship Id="rId56" Type="http://schemas.openxmlformats.org/officeDocument/2006/relationships/image" Target="../media/image36.wmf"/><Relationship Id="rId64" Type="http://schemas.openxmlformats.org/officeDocument/2006/relationships/image" Target="../media/image39.wmf"/><Relationship Id="rId69" Type="http://schemas.openxmlformats.org/officeDocument/2006/relationships/oleObject" Target="../embeddings/oleObject69.bin"/><Relationship Id="rId77" Type="http://schemas.openxmlformats.org/officeDocument/2006/relationships/oleObject" Target="../embeddings/oleObject75.bin"/><Relationship Id="rId8" Type="http://schemas.openxmlformats.org/officeDocument/2006/relationships/image" Target="../media/image24.wmf"/><Relationship Id="rId51" Type="http://schemas.openxmlformats.org/officeDocument/2006/relationships/oleObject" Target="../embeddings/oleObject59.bin"/><Relationship Id="rId72" Type="http://schemas.openxmlformats.org/officeDocument/2006/relationships/oleObject" Target="../embeddings/oleObject71.bin"/><Relationship Id="rId80" Type="http://schemas.openxmlformats.org/officeDocument/2006/relationships/image" Target="../media/image45.wmf"/><Relationship Id="rId85" Type="http://schemas.openxmlformats.org/officeDocument/2006/relationships/oleObject" Target="../embeddings/oleObject81.bin"/><Relationship Id="rId3" Type="http://schemas.openxmlformats.org/officeDocument/2006/relationships/oleObject" Target="../embeddings/oleObject31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16.wmf"/><Relationship Id="rId33" Type="http://schemas.openxmlformats.org/officeDocument/2006/relationships/oleObject" Target="../embeddings/oleObject48.bin"/><Relationship Id="rId38" Type="http://schemas.openxmlformats.org/officeDocument/2006/relationships/oleObject" Target="../embeddings/oleObject51.bin"/><Relationship Id="rId46" Type="http://schemas.openxmlformats.org/officeDocument/2006/relationships/image" Target="../media/image31.wmf"/><Relationship Id="rId59" Type="http://schemas.openxmlformats.org/officeDocument/2006/relationships/oleObject" Target="../embeddings/oleObject63.bin"/><Relationship Id="rId67" Type="http://schemas.openxmlformats.org/officeDocument/2006/relationships/oleObject" Target="../embeddings/oleObject68.bin"/><Relationship Id="rId20" Type="http://schemas.openxmlformats.org/officeDocument/2006/relationships/image" Target="../media/image14.wmf"/><Relationship Id="rId41" Type="http://schemas.openxmlformats.org/officeDocument/2006/relationships/oleObject" Target="../embeddings/oleObject53.bin"/><Relationship Id="rId54" Type="http://schemas.openxmlformats.org/officeDocument/2006/relationships/image" Target="../media/image35.wmf"/><Relationship Id="rId62" Type="http://schemas.openxmlformats.org/officeDocument/2006/relationships/oleObject" Target="../embeddings/oleObject65.bin"/><Relationship Id="rId70" Type="http://schemas.openxmlformats.org/officeDocument/2006/relationships/image" Target="../media/image42.wmf"/><Relationship Id="rId75" Type="http://schemas.openxmlformats.org/officeDocument/2006/relationships/oleObject" Target="../embeddings/oleObject74.bin"/><Relationship Id="rId83" Type="http://schemas.openxmlformats.org/officeDocument/2006/relationships/oleObject" Target="../embeddings/oleObject79.bin"/><Relationship Id="rId88" Type="http://schemas.openxmlformats.org/officeDocument/2006/relationships/oleObject" Target="../embeddings/oleObject83.bin"/><Relationship Id="rId91" Type="http://schemas.openxmlformats.org/officeDocument/2006/relationships/oleObject" Target="../embeddings/oleObject8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27.wmf"/><Relationship Id="rId28" Type="http://schemas.openxmlformats.org/officeDocument/2006/relationships/image" Target="../media/image17.wmf"/><Relationship Id="rId36" Type="http://schemas.openxmlformats.org/officeDocument/2006/relationships/image" Target="../media/image29.wmf"/><Relationship Id="rId49" Type="http://schemas.openxmlformats.org/officeDocument/2006/relationships/oleObject" Target="../embeddings/oleObject58.bin"/><Relationship Id="rId57" Type="http://schemas.openxmlformats.org/officeDocument/2006/relationships/oleObject" Target="../embeddings/oleObject62.bin"/><Relationship Id="rId10" Type="http://schemas.openxmlformats.org/officeDocument/2006/relationships/image" Target="../media/image9.wmf"/><Relationship Id="rId31" Type="http://schemas.openxmlformats.org/officeDocument/2006/relationships/image" Target="../media/image28.wmf"/><Relationship Id="rId44" Type="http://schemas.openxmlformats.org/officeDocument/2006/relationships/oleObject" Target="../embeddings/oleObject55.bin"/><Relationship Id="rId52" Type="http://schemas.openxmlformats.org/officeDocument/2006/relationships/image" Target="../media/image34.wmf"/><Relationship Id="rId60" Type="http://schemas.openxmlformats.org/officeDocument/2006/relationships/image" Target="../media/image38.wmf"/><Relationship Id="rId65" Type="http://schemas.openxmlformats.org/officeDocument/2006/relationships/oleObject" Target="../embeddings/oleObject67.bin"/><Relationship Id="rId73" Type="http://schemas.openxmlformats.org/officeDocument/2006/relationships/oleObject" Target="../embeddings/oleObject72.bin"/><Relationship Id="rId78" Type="http://schemas.openxmlformats.org/officeDocument/2006/relationships/image" Target="../media/image44.wmf"/><Relationship Id="rId81" Type="http://schemas.openxmlformats.org/officeDocument/2006/relationships/oleObject" Target="../embeddings/oleObject77.bin"/><Relationship Id="rId86" Type="http://schemas.openxmlformats.org/officeDocument/2006/relationships/oleObject" Target="../embeddings/oleObject8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99.bin"/><Relationship Id="rId117" Type="http://schemas.openxmlformats.org/officeDocument/2006/relationships/oleObject" Target="../embeddings/oleObject157.bin"/><Relationship Id="rId21" Type="http://schemas.openxmlformats.org/officeDocument/2006/relationships/oleObject" Target="../embeddings/oleObject96.bin"/><Relationship Id="rId42" Type="http://schemas.openxmlformats.org/officeDocument/2006/relationships/image" Target="../media/image30.wmf"/><Relationship Id="rId47" Type="http://schemas.openxmlformats.org/officeDocument/2006/relationships/oleObject" Target="../embeddings/oleObject113.bin"/><Relationship Id="rId63" Type="http://schemas.openxmlformats.org/officeDocument/2006/relationships/oleObject" Target="../embeddings/oleObject122.bin"/><Relationship Id="rId68" Type="http://schemas.openxmlformats.org/officeDocument/2006/relationships/oleObject" Target="../embeddings/oleObject125.bin"/><Relationship Id="rId84" Type="http://schemas.openxmlformats.org/officeDocument/2006/relationships/image" Target="../media/image61.wmf"/><Relationship Id="rId89" Type="http://schemas.openxmlformats.org/officeDocument/2006/relationships/oleObject" Target="../embeddings/oleObject139.bin"/><Relationship Id="rId112" Type="http://schemas.openxmlformats.org/officeDocument/2006/relationships/image" Target="../media/image71.wmf"/><Relationship Id="rId16" Type="http://schemas.openxmlformats.org/officeDocument/2006/relationships/image" Target="../media/image12.wmf"/><Relationship Id="rId107" Type="http://schemas.openxmlformats.org/officeDocument/2006/relationships/oleObject" Target="../embeddings/oleObject150.bin"/><Relationship Id="rId11" Type="http://schemas.openxmlformats.org/officeDocument/2006/relationships/oleObject" Target="../embeddings/oleObject91.bin"/><Relationship Id="rId24" Type="http://schemas.openxmlformats.org/officeDocument/2006/relationships/oleObject" Target="../embeddings/oleObject98.bin"/><Relationship Id="rId32" Type="http://schemas.openxmlformats.org/officeDocument/2006/relationships/oleObject" Target="../embeddings/oleObject103.bin"/><Relationship Id="rId37" Type="http://schemas.openxmlformats.org/officeDocument/2006/relationships/oleObject" Target="../embeddings/oleObject106.bin"/><Relationship Id="rId40" Type="http://schemas.openxmlformats.org/officeDocument/2006/relationships/oleObject" Target="../embeddings/oleObject108.bin"/><Relationship Id="rId45" Type="http://schemas.openxmlformats.org/officeDocument/2006/relationships/oleObject" Target="../embeddings/oleObject112.bin"/><Relationship Id="rId53" Type="http://schemas.openxmlformats.org/officeDocument/2006/relationships/oleObject" Target="../embeddings/oleObject116.bin"/><Relationship Id="rId58" Type="http://schemas.openxmlformats.org/officeDocument/2006/relationships/image" Target="../media/image53.wmf"/><Relationship Id="rId66" Type="http://schemas.openxmlformats.org/officeDocument/2006/relationships/oleObject" Target="../embeddings/oleObject124.bin"/><Relationship Id="rId74" Type="http://schemas.openxmlformats.org/officeDocument/2006/relationships/oleObject" Target="../embeddings/oleObject128.bin"/><Relationship Id="rId79" Type="http://schemas.openxmlformats.org/officeDocument/2006/relationships/oleObject" Target="../embeddings/oleObject132.bin"/><Relationship Id="rId87" Type="http://schemas.openxmlformats.org/officeDocument/2006/relationships/oleObject" Target="../embeddings/oleObject137.bin"/><Relationship Id="rId102" Type="http://schemas.openxmlformats.org/officeDocument/2006/relationships/oleObject" Target="../embeddings/oleObject147.bin"/><Relationship Id="rId110" Type="http://schemas.openxmlformats.org/officeDocument/2006/relationships/image" Target="../media/image70.wmf"/><Relationship Id="rId115" Type="http://schemas.openxmlformats.org/officeDocument/2006/relationships/image" Target="../media/image72.wmf"/><Relationship Id="rId5" Type="http://schemas.openxmlformats.org/officeDocument/2006/relationships/oleObject" Target="../embeddings/oleObject88.bin"/><Relationship Id="rId61" Type="http://schemas.openxmlformats.org/officeDocument/2006/relationships/oleObject" Target="../embeddings/oleObject120.bin"/><Relationship Id="rId82" Type="http://schemas.openxmlformats.org/officeDocument/2006/relationships/oleObject" Target="../embeddings/oleObject134.bin"/><Relationship Id="rId90" Type="http://schemas.openxmlformats.org/officeDocument/2006/relationships/image" Target="../media/image63.wmf"/><Relationship Id="rId95" Type="http://schemas.openxmlformats.org/officeDocument/2006/relationships/image" Target="../media/image65.wmf"/><Relationship Id="rId19" Type="http://schemas.openxmlformats.org/officeDocument/2006/relationships/oleObject" Target="../embeddings/oleObject95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97.bin"/><Relationship Id="rId27" Type="http://schemas.openxmlformats.org/officeDocument/2006/relationships/oleObject" Target="../embeddings/oleObject100.bin"/><Relationship Id="rId30" Type="http://schemas.openxmlformats.org/officeDocument/2006/relationships/oleObject" Target="../embeddings/oleObject102.bin"/><Relationship Id="rId35" Type="http://schemas.openxmlformats.org/officeDocument/2006/relationships/oleObject" Target="../embeddings/oleObject105.bin"/><Relationship Id="rId43" Type="http://schemas.openxmlformats.org/officeDocument/2006/relationships/oleObject" Target="../embeddings/oleObject110.bin"/><Relationship Id="rId48" Type="http://schemas.openxmlformats.org/officeDocument/2006/relationships/image" Target="../media/image48.wmf"/><Relationship Id="rId56" Type="http://schemas.openxmlformats.org/officeDocument/2006/relationships/image" Target="../media/image52.wmf"/><Relationship Id="rId64" Type="http://schemas.openxmlformats.org/officeDocument/2006/relationships/image" Target="../media/image54.wmf"/><Relationship Id="rId69" Type="http://schemas.openxmlformats.org/officeDocument/2006/relationships/image" Target="../media/image56.wmf"/><Relationship Id="rId77" Type="http://schemas.openxmlformats.org/officeDocument/2006/relationships/oleObject" Target="../embeddings/oleObject131.bin"/><Relationship Id="rId100" Type="http://schemas.openxmlformats.org/officeDocument/2006/relationships/image" Target="../media/image67.wmf"/><Relationship Id="rId105" Type="http://schemas.openxmlformats.org/officeDocument/2006/relationships/oleObject" Target="../embeddings/oleObject149.bin"/><Relationship Id="rId113" Type="http://schemas.openxmlformats.org/officeDocument/2006/relationships/oleObject" Target="../embeddings/oleObject154.bin"/><Relationship Id="rId8" Type="http://schemas.openxmlformats.org/officeDocument/2006/relationships/image" Target="../media/image24.wmf"/><Relationship Id="rId51" Type="http://schemas.openxmlformats.org/officeDocument/2006/relationships/oleObject" Target="../embeddings/oleObject115.bin"/><Relationship Id="rId72" Type="http://schemas.openxmlformats.org/officeDocument/2006/relationships/oleObject" Target="../embeddings/oleObject127.bin"/><Relationship Id="rId80" Type="http://schemas.openxmlformats.org/officeDocument/2006/relationships/oleObject" Target="../embeddings/oleObject133.bin"/><Relationship Id="rId85" Type="http://schemas.openxmlformats.org/officeDocument/2006/relationships/oleObject" Target="../embeddings/oleObject136.bin"/><Relationship Id="rId93" Type="http://schemas.openxmlformats.org/officeDocument/2006/relationships/oleObject" Target="../embeddings/oleObject141.bin"/><Relationship Id="rId98" Type="http://schemas.openxmlformats.org/officeDocument/2006/relationships/image" Target="../media/image66.wmf"/><Relationship Id="rId3" Type="http://schemas.openxmlformats.org/officeDocument/2006/relationships/oleObject" Target="../embeddings/oleObject87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94.bin"/><Relationship Id="rId25" Type="http://schemas.openxmlformats.org/officeDocument/2006/relationships/image" Target="../media/image16.wmf"/><Relationship Id="rId33" Type="http://schemas.openxmlformats.org/officeDocument/2006/relationships/oleObject" Target="../embeddings/oleObject104.bin"/><Relationship Id="rId38" Type="http://schemas.openxmlformats.org/officeDocument/2006/relationships/oleObject" Target="../embeddings/oleObject107.bin"/><Relationship Id="rId46" Type="http://schemas.openxmlformats.org/officeDocument/2006/relationships/image" Target="../media/image47.wmf"/><Relationship Id="rId59" Type="http://schemas.openxmlformats.org/officeDocument/2006/relationships/oleObject" Target="../embeddings/oleObject119.bin"/><Relationship Id="rId67" Type="http://schemas.openxmlformats.org/officeDocument/2006/relationships/image" Target="../media/image55.wmf"/><Relationship Id="rId103" Type="http://schemas.openxmlformats.org/officeDocument/2006/relationships/oleObject" Target="../embeddings/oleObject148.bin"/><Relationship Id="rId108" Type="http://schemas.openxmlformats.org/officeDocument/2006/relationships/oleObject" Target="../embeddings/oleObject151.bin"/><Relationship Id="rId116" Type="http://schemas.openxmlformats.org/officeDocument/2006/relationships/oleObject" Target="../embeddings/oleObject156.bin"/><Relationship Id="rId20" Type="http://schemas.openxmlformats.org/officeDocument/2006/relationships/image" Target="../media/image14.wmf"/><Relationship Id="rId41" Type="http://schemas.openxmlformats.org/officeDocument/2006/relationships/oleObject" Target="../embeddings/oleObject109.bin"/><Relationship Id="rId54" Type="http://schemas.openxmlformats.org/officeDocument/2006/relationships/image" Target="../media/image51.wmf"/><Relationship Id="rId62" Type="http://schemas.openxmlformats.org/officeDocument/2006/relationships/oleObject" Target="../embeddings/oleObject121.bin"/><Relationship Id="rId70" Type="http://schemas.openxmlformats.org/officeDocument/2006/relationships/oleObject" Target="../embeddings/oleObject126.bin"/><Relationship Id="rId75" Type="http://schemas.openxmlformats.org/officeDocument/2006/relationships/oleObject" Target="../embeddings/oleObject129.bin"/><Relationship Id="rId83" Type="http://schemas.openxmlformats.org/officeDocument/2006/relationships/oleObject" Target="../embeddings/oleObject135.bin"/><Relationship Id="rId88" Type="http://schemas.openxmlformats.org/officeDocument/2006/relationships/oleObject" Target="../embeddings/oleObject138.bin"/><Relationship Id="rId91" Type="http://schemas.openxmlformats.org/officeDocument/2006/relationships/oleObject" Target="../embeddings/oleObject140.bin"/><Relationship Id="rId96" Type="http://schemas.openxmlformats.org/officeDocument/2006/relationships/oleObject" Target="../embeddings/oleObject143.bin"/><Relationship Id="rId111" Type="http://schemas.openxmlformats.org/officeDocument/2006/relationships/oleObject" Target="../embeddings/oleObject15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5" Type="http://schemas.openxmlformats.org/officeDocument/2006/relationships/oleObject" Target="../embeddings/oleObject93.bin"/><Relationship Id="rId23" Type="http://schemas.openxmlformats.org/officeDocument/2006/relationships/image" Target="../media/image27.wmf"/><Relationship Id="rId28" Type="http://schemas.openxmlformats.org/officeDocument/2006/relationships/image" Target="../media/image17.wmf"/><Relationship Id="rId36" Type="http://schemas.openxmlformats.org/officeDocument/2006/relationships/image" Target="../media/image29.wmf"/><Relationship Id="rId49" Type="http://schemas.openxmlformats.org/officeDocument/2006/relationships/oleObject" Target="../embeddings/oleObject114.bin"/><Relationship Id="rId57" Type="http://schemas.openxmlformats.org/officeDocument/2006/relationships/oleObject" Target="../embeddings/oleObject118.bin"/><Relationship Id="rId106" Type="http://schemas.openxmlformats.org/officeDocument/2006/relationships/image" Target="../media/image69.wmf"/><Relationship Id="rId114" Type="http://schemas.openxmlformats.org/officeDocument/2006/relationships/oleObject" Target="../embeddings/oleObject155.bin"/><Relationship Id="rId10" Type="http://schemas.openxmlformats.org/officeDocument/2006/relationships/image" Target="../media/image9.wmf"/><Relationship Id="rId31" Type="http://schemas.openxmlformats.org/officeDocument/2006/relationships/image" Target="../media/image28.wmf"/><Relationship Id="rId44" Type="http://schemas.openxmlformats.org/officeDocument/2006/relationships/oleObject" Target="../embeddings/oleObject111.bin"/><Relationship Id="rId52" Type="http://schemas.openxmlformats.org/officeDocument/2006/relationships/image" Target="../media/image50.wmf"/><Relationship Id="rId60" Type="http://schemas.openxmlformats.org/officeDocument/2006/relationships/image" Target="../media/image38.wmf"/><Relationship Id="rId65" Type="http://schemas.openxmlformats.org/officeDocument/2006/relationships/oleObject" Target="../embeddings/oleObject123.bin"/><Relationship Id="rId73" Type="http://schemas.openxmlformats.org/officeDocument/2006/relationships/image" Target="../media/image58.wmf"/><Relationship Id="rId78" Type="http://schemas.openxmlformats.org/officeDocument/2006/relationships/image" Target="../media/image59.wmf"/><Relationship Id="rId81" Type="http://schemas.openxmlformats.org/officeDocument/2006/relationships/image" Target="../media/image60.wmf"/><Relationship Id="rId86" Type="http://schemas.openxmlformats.org/officeDocument/2006/relationships/image" Target="../media/image62.wmf"/><Relationship Id="rId94" Type="http://schemas.openxmlformats.org/officeDocument/2006/relationships/oleObject" Target="../embeddings/oleObject142.bin"/><Relationship Id="rId99" Type="http://schemas.openxmlformats.org/officeDocument/2006/relationships/oleObject" Target="../embeddings/oleObject145.bin"/><Relationship Id="rId101" Type="http://schemas.openxmlformats.org/officeDocument/2006/relationships/oleObject" Target="../embeddings/oleObject146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90.bin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13.wmf"/><Relationship Id="rId39" Type="http://schemas.openxmlformats.org/officeDocument/2006/relationships/image" Target="../media/image21.wmf"/><Relationship Id="rId109" Type="http://schemas.openxmlformats.org/officeDocument/2006/relationships/oleObject" Target="../embeddings/oleObject152.bin"/><Relationship Id="rId34" Type="http://schemas.openxmlformats.org/officeDocument/2006/relationships/image" Target="../media/image19.wmf"/><Relationship Id="rId50" Type="http://schemas.openxmlformats.org/officeDocument/2006/relationships/image" Target="../media/image49.wmf"/><Relationship Id="rId55" Type="http://schemas.openxmlformats.org/officeDocument/2006/relationships/oleObject" Target="../embeddings/oleObject117.bin"/><Relationship Id="rId76" Type="http://schemas.openxmlformats.org/officeDocument/2006/relationships/oleObject" Target="../embeddings/oleObject130.bin"/><Relationship Id="rId97" Type="http://schemas.openxmlformats.org/officeDocument/2006/relationships/oleObject" Target="../embeddings/oleObject144.bin"/><Relationship Id="rId104" Type="http://schemas.openxmlformats.org/officeDocument/2006/relationships/image" Target="../media/image68.wmf"/><Relationship Id="rId7" Type="http://schemas.openxmlformats.org/officeDocument/2006/relationships/oleObject" Target="../embeddings/oleObject89.bin"/><Relationship Id="rId71" Type="http://schemas.openxmlformats.org/officeDocument/2006/relationships/image" Target="../media/image57.wmf"/><Relationship Id="rId9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29" Type="http://schemas.openxmlformats.org/officeDocument/2006/relationships/oleObject" Target="../embeddings/oleObject101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3.wmf"/><Relationship Id="rId26" Type="http://schemas.openxmlformats.org/officeDocument/2006/relationships/oleObject" Target="../embeddings/oleObject170.bin"/><Relationship Id="rId39" Type="http://schemas.openxmlformats.org/officeDocument/2006/relationships/image" Target="../media/image21.wmf"/><Relationship Id="rId21" Type="http://schemas.openxmlformats.org/officeDocument/2006/relationships/oleObject" Target="../embeddings/oleObject167.bin"/><Relationship Id="rId34" Type="http://schemas.openxmlformats.org/officeDocument/2006/relationships/image" Target="../media/image19.wmf"/><Relationship Id="rId42" Type="http://schemas.openxmlformats.org/officeDocument/2006/relationships/image" Target="../media/image30.wmf"/><Relationship Id="rId47" Type="http://schemas.openxmlformats.org/officeDocument/2006/relationships/image" Target="../media/image73.wmf"/><Relationship Id="rId50" Type="http://schemas.openxmlformats.org/officeDocument/2006/relationships/oleObject" Target="../embeddings/oleObject186.bin"/><Relationship Id="rId55" Type="http://schemas.openxmlformats.org/officeDocument/2006/relationships/image" Target="../media/image77.wmf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65.bin"/><Relationship Id="rId25" Type="http://schemas.openxmlformats.org/officeDocument/2006/relationships/image" Target="../media/image16.wmf"/><Relationship Id="rId33" Type="http://schemas.openxmlformats.org/officeDocument/2006/relationships/oleObject" Target="../embeddings/oleObject175.bin"/><Relationship Id="rId38" Type="http://schemas.openxmlformats.org/officeDocument/2006/relationships/oleObject" Target="../embeddings/oleObject178.bin"/><Relationship Id="rId46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72.bin"/><Relationship Id="rId41" Type="http://schemas.openxmlformats.org/officeDocument/2006/relationships/oleObject" Target="../embeddings/oleObject180.bin"/><Relationship Id="rId54" Type="http://schemas.openxmlformats.org/officeDocument/2006/relationships/oleObject" Target="../embeddings/oleObject18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62.bin"/><Relationship Id="rId24" Type="http://schemas.openxmlformats.org/officeDocument/2006/relationships/oleObject" Target="../embeddings/oleObject169.bin"/><Relationship Id="rId32" Type="http://schemas.openxmlformats.org/officeDocument/2006/relationships/oleObject" Target="../embeddings/oleObject174.bin"/><Relationship Id="rId37" Type="http://schemas.openxmlformats.org/officeDocument/2006/relationships/oleObject" Target="../embeddings/oleObject177.bin"/><Relationship Id="rId40" Type="http://schemas.openxmlformats.org/officeDocument/2006/relationships/oleObject" Target="../embeddings/oleObject179.bin"/><Relationship Id="rId45" Type="http://schemas.openxmlformats.org/officeDocument/2006/relationships/oleObject" Target="../embeddings/oleObject183.bin"/><Relationship Id="rId53" Type="http://schemas.openxmlformats.org/officeDocument/2006/relationships/image" Target="../media/image76.w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image" Target="../media/image27.wmf"/><Relationship Id="rId28" Type="http://schemas.openxmlformats.org/officeDocument/2006/relationships/image" Target="../media/image17.wmf"/><Relationship Id="rId36" Type="http://schemas.openxmlformats.org/officeDocument/2006/relationships/image" Target="../media/image29.wmf"/><Relationship Id="rId49" Type="http://schemas.openxmlformats.org/officeDocument/2006/relationships/image" Target="../media/image74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66.bin"/><Relationship Id="rId31" Type="http://schemas.openxmlformats.org/officeDocument/2006/relationships/image" Target="../media/image28.wmf"/><Relationship Id="rId44" Type="http://schemas.openxmlformats.org/officeDocument/2006/relationships/oleObject" Target="../embeddings/oleObject182.bin"/><Relationship Id="rId52" Type="http://schemas.openxmlformats.org/officeDocument/2006/relationships/oleObject" Target="../embeddings/oleObject18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168.bin"/><Relationship Id="rId27" Type="http://schemas.openxmlformats.org/officeDocument/2006/relationships/oleObject" Target="../embeddings/oleObject171.bin"/><Relationship Id="rId30" Type="http://schemas.openxmlformats.org/officeDocument/2006/relationships/oleObject" Target="../embeddings/oleObject173.bin"/><Relationship Id="rId35" Type="http://schemas.openxmlformats.org/officeDocument/2006/relationships/oleObject" Target="../embeddings/oleObject176.bin"/><Relationship Id="rId43" Type="http://schemas.openxmlformats.org/officeDocument/2006/relationships/oleObject" Target="../embeddings/oleObject181.bin"/><Relationship Id="rId48" Type="http://schemas.openxmlformats.org/officeDocument/2006/relationships/oleObject" Target="../embeddings/oleObject185.bin"/><Relationship Id="rId8" Type="http://schemas.openxmlformats.org/officeDocument/2006/relationships/image" Target="../media/image24.wmf"/><Relationship Id="rId51" Type="http://schemas.openxmlformats.org/officeDocument/2006/relationships/image" Target="../media/image75.wmf"/><Relationship Id="rId3" Type="http://schemas.openxmlformats.org/officeDocument/2006/relationships/oleObject" Target="../embeddings/oleObject15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288854" y="2843054"/>
            <a:ext cx="8672887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The Binomial Expansion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82696" y="3961634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04859E-5451-41C8-807D-0192D28A546D}"/>
                  </a:ext>
                </a:extLst>
              </p:cNvPr>
              <p:cNvSpPr txBox="1"/>
              <p:nvPr/>
            </p:nvSpPr>
            <p:spPr>
              <a:xfrm>
                <a:off x="3409025" y="1016492"/>
                <a:ext cx="2491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04859E-5451-41C8-807D-0192D28A5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25" y="1016492"/>
                <a:ext cx="249106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AEEA06-407E-4A25-9757-3C8705F81D1F}"/>
              </a:ext>
            </a:extLst>
          </p:cNvPr>
          <p:cNvSpPr txBox="1"/>
          <p:nvPr/>
        </p:nvSpPr>
        <p:spPr>
          <a:xfrm>
            <a:off x="284086" y="159798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1) How many ways can we choose all 5, where </a:t>
            </a:r>
            <a:r>
              <a:rPr lang="en-US" sz="1400" b="1" u="sng" dirty="0">
                <a:latin typeface="Comic Sans MS" panose="030F0702030302020204" pitchFamily="66" charset="0"/>
              </a:rPr>
              <a:t>order matters</a:t>
            </a:r>
            <a:r>
              <a:rPr lang="en-US" sz="1400" b="1" dirty="0">
                <a:latin typeface="Comic Sans MS" panose="030F0702030302020204" pitchFamily="66" charset="0"/>
              </a:rPr>
              <a:t>?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582AE0-2703-42B6-A32D-14F9D16D3284}"/>
              </a:ext>
            </a:extLst>
          </p:cNvPr>
          <p:cNvSpPr txBox="1"/>
          <p:nvPr/>
        </p:nvSpPr>
        <p:spPr>
          <a:xfrm>
            <a:off x="159799" y="2485746"/>
            <a:ext cx="268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latin typeface="Comic Sans MS" panose="030F0702030302020204" pitchFamily="66" charset="0"/>
              </a:rPr>
              <a:t>5 choices for the first letter, 4 choices then for the second… down to one choice for the last one…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88A3D58-7FD8-4EA7-A6A9-D5FDD9AAD3E6}"/>
                  </a:ext>
                </a:extLst>
              </p:cNvPr>
              <p:cNvSpPr txBox="1"/>
              <p:nvPr/>
            </p:nvSpPr>
            <p:spPr>
              <a:xfrm>
                <a:off x="329954" y="3552549"/>
                <a:ext cx="2521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ways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88A3D58-7FD8-4EA7-A6A9-D5FDD9AA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54" y="3552549"/>
                <a:ext cx="2521259" cy="338554"/>
              </a:xfrm>
              <a:prstGeom prst="rect">
                <a:avLst/>
              </a:prstGeom>
              <a:blipFill>
                <a:blip r:embed="rId3"/>
                <a:stretch>
                  <a:fillRect t="-5455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D0DAFE-3F69-4D99-8448-B77FE8756D97}"/>
                  </a:ext>
                </a:extLst>
              </p:cNvPr>
              <p:cNvSpPr txBox="1"/>
              <p:nvPr/>
            </p:nvSpPr>
            <p:spPr>
              <a:xfrm>
                <a:off x="1254712" y="4166588"/>
                <a:ext cx="716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D0DAFE-3F69-4D99-8448-B77FE8756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12" y="4166588"/>
                <a:ext cx="716131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6CDC05-7CE4-43AF-91CD-D7BE1E08D02A}"/>
              </a:ext>
            </a:extLst>
          </p:cNvPr>
          <p:cNvSpPr txBox="1"/>
          <p:nvPr/>
        </p:nvSpPr>
        <p:spPr>
          <a:xfrm>
            <a:off x="3241829" y="1599460"/>
            <a:ext cx="2715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2) How many ways can we choose 3 out of the 5, where </a:t>
            </a:r>
            <a:r>
              <a:rPr lang="en-US" sz="1400" b="1" u="sng" dirty="0">
                <a:latin typeface="Comic Sans MS" panose="030F0702030302020204" pitchFamily="66" charset="0"/>
              </a:rPr>
              <a:t>order matters</a:t>
            </a:r>
            <a:r>
              <a:rPr lang="en-US" sz="1400" b="1" dirty="0">
                <a:latin typeface="Comic Sans MS" panose="030F0702030302020204" pitchFamily="66" charset="0"/>
              </a:rPr>
              <a:t>?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0D96ED-E408-47F3-A6AA-09697F6ED8AF}"/>
              </a:ext>
            </a:extLst>
          </p:cNvPr>
          <p:cNvSpPr txBox="1"/>
          <p:nvPr/>
        </p:nvSpPr>
        <p:spPr>
          <a:xfrm>
            <a:off x="3170809" y="2469471"/>
            <a:ext cx="2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latin typeface="Comic Sans MS" panose="030F0702030302020204" pitchFamily="66" charset="0"/>
              </a:rPr>
              <a:t>5 choices for the first letter, 4 choices then for the second, and 3 choices for the third…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94266A3-D028-4ACD-9E3E-993671BF5C1B}"/>
                  </a:ext>
                </a:extLst>
              </p:cNvPr>
              <p:cNvSpPr txBox="1"/>
              <p:nvPr/>
            </p:nvSpPr>
            <p:spPr>
              <a:xfrm>
                <a:off x="3278820" y="3287700"/>
                <a:ext cx="2521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ways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94266A3-D028-4ACD-9E3E-993671BF5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20" y="3287700"/>
                <a:ext cx="2521259" cy="338554"/>
              </a:xfrm>
              <a:prstGeom prst="rect">
                <a:avLst/>
              </a:prstGeom>
              <a:blipFill>
                <a:blip r:embed="rId5"/>
                <a:stretch>
                  <a:fillRect t="-5357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C59A4E3-375A-4568-8DD2-7A94DFAB4FB3}"/>
              </a:ext>
            </a:extLst>
          </p:cNvPr>
          <p:cNvGrpSpPr/>
          <p:nvPr/>
        </p:nvGrpSpPr>
        <p:grpSpPr>
          <a:xfrm>
            <a:off x="3448978" y="3885463"/>
            <a:ext cx="1976760" cy="558358"/>
            <a:chOff x="4150313" y="5057315"/>
            <a:chExt cx="1976760" cy="558358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B2F2E4F-BF4D-4292-B343-F419B29E4E1E}"/>
                </a:ext>
              </a:extLst>
            </p:cNvPr>
            <p:cNvSpPr txBox="1"/>
            <p:nvPr/>
          </p:nvSpPr>
          <p:spPr>
            <a:xfrm>
              <a:off x="4150313" y="5189001"/>
              <a:ext cx="519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4E8A6E4A-6948-4941-A62C-3B022DEA7F76}"/>
                    </a:ext>
                  </a:extLst>
                </p:cNvPr>
                <p:cNvSpPr txBox="1"/>
                <p:nvPr/>
              </p:nvSpPr>
              <p:spPr>
                <a:xfrm>
                  <a:off x="4764352" y="5057315"/>
                  <a:ext cx="1362721" cy="558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×2×1</m:t>
                            </m:r>
                          </m:num>
                          <m:den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den>
                        </m:f>
                      </m:oMath>
                    </m:oMathPara>
                  </a14:m>
                  <a:endParaRPr lang="en-GB" sz="1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4E8A6E4A-6948-4941-A62C-3B022DEA7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352" y="5057315"/>
                  <a:ext cx="1362721" cy="558358"/>
                </a:xfrm>
                <a:prstGeom prst="rect">
                  <a:avLst/>
                </a:prstGeom>
                <a:blipFill>
                  <a:blip r:embed="rId6"/>
                  <a:stretch>
                    <a:fillRect l="-7623" r="-31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83ED843-BCD6-43C1-A869-502908ACE7A8}"/>
              </a:ext>
            </a:extLst>
          </p:cNvPr>
          <p:cNvGrpSpPr/>
          <p:nvPr/>
        </p:nvGrpSpPr>
        <p:grpSpPr>
          <a:xfrm>
            <a:off x="4329347" y="4543891"/>
            <a:ext cx="606638" cy="558358"/>
            <a:chOff x="4150313" y="5057315"/>
            <a:chExt cx="1976760" cy="558358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28A394-D960-4F30-A7AE-2674BF24D699}"/>
                </a:ext>
              </a:extLst>
            </p:cNvPr>
            <p:cNvSpPr txBox="1"/>
            <p:nvPr/>
          </p:nvSpPr>
          <p:spPr>
            <a:xfrm>
              <a:off x="4150313" y="5189001"/>
              <a:ext cx="519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D2F7474B-11E5-4BE4-8CC1-DC9162E5F6D0}"/>
                    </a:ext>
                  </a:extLst>
                </p:cNvPr>
                <p:cNvSpPr txBox="1"/>
                <p:nvPr/>
              </p:nvSpPr>
              <p:spPr>
                <a:xfrm>
                  <a:off x="4764352" y="5057315"/>
                  <a:ext cx="1362721" cy="558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2!</m:t>
                            </m:r>
                          </m:den>
                        </m:f>
                      </m:oMath>
                    </m:oMathPara>
                  </a14:m>
                  <a:endParaRPr lang="en-GB" sz="1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D2F7474B-11E5-4BE4-8CC1-DC9162E5F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352" y="5057315"/>
                  <a:ext cx="1362721" cy="5583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35E5CD0-43FA-4C84-8AD1-429D267824FB}"/>
              </a:ext>
            </a:extLst>
          </p:cNvPr>
          <p:cNvSpPr txBox="1"/>
          <p:nvPr/>
        </p:nvSpPr>
        <p:spPr>
          <a:xfrm>
            <a:off x="6190697" y="1600941"/>
            <a:ext cx="2793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3) How many ways can we choose 3 out of the 5, where </a:t>
            </a:r>
            <a:r>
              <a:rPr lang="en-US" sz="1400" b="1" u="sng" dirty="0">
                <a:latin typeface="Comic Sans MS" panose="030F0702030302020204" pitchFamily="66" charset="0"/>
              </a:rPr>
              <a:t>order does not matter</a:t>
            </a:r>
            <a:r>
              <a:rPr lang="en-US" sz="1400" b="1" dirty="0">
                <a:latin typeface="Comic Sans MS" panose="030F0702030302020204" pitchFamily="66" charset="0"/>
              </a:rPr>
              <a:t>?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2B596E0-EFA9-40FC-9D9C-9294C4CBD6DB}"/>
              </a:ext>
            </a:extLst>
          </p:cNvPr>
          <p:cNvSpPr txBox="1"/>
          <p:nvPr/>
        </p:nvSpPr>
        <p:spPr>
          <a:xfrm>
            <a:off x="6010183" y="2470951"/>
            <a:ext cx="286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latin typeface="Comic Sans MS" panose="030F0702030302020204" pitchFamily="66" charset="0"/>
              </a:rPr>
              <a:t>If we are choosing 3 letters, and the order matters (as in example  2)), we would include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B662A2A-949D-4B98-9E67-1A3792898CF0}"/>
                  </a:ext>
                </a:extLst>
              </p:cNvPr>
              <p:cNvSpPr txBox="1"/>
              <p:nvPr/>
            </p:nvSpPr>
            <p:spPr>
              <a:xfrm>
                <a:off x="6698203" y="3253666"/>
                <a:ext cx="457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B662A2A-949D-4B98-9E67-1A379289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03" y="3253666"/>
                <a:ext cx="457199" cy="338554"/>
              </a:xfrm>
              <a:prstGeom prst="rect">
                <a:avLst/>
              </a:prstGeom>
              <a:blipFill>
                <a:blip r:embed="rId8"/>
                <a:stretch>
                  <a:fillRect l="-8000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56EB0C-FE9C-4288-BDA9-B65C680E00C0}"/>
                  </a:ext>
                </a:extLst>
              </p:cNvPr>
              <p:cNvSpPr txBox="1"/>
              <p:nvPr/>
            </p:nvSpPr>
            <p:spPr>
              <a:xfrm>
                <a:off x="7374384" y="3264023"/>
                <a:ext cx="457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56EB0C-FE9C-4288-BDA9-B65C680E0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84" y="3264023"/>
                <a:ext cx="457199" cy="338554"/>
              </a:xfrm>
              <a:prstGeom prst="rect">
                <a:avLst/>
              </a:prstGeom>
              <a:blipFill>
                <a:blip r:embed="rId9"/>
                <a:stretch>
                  <a:fillRect l="-8000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05CC29B-F750-4E22-95F5-B58F3821C0D1}"/>
                  </a:ext>
                </a:extLst>
              </p:cNvPr>
              <p:cNvSpPr txBox="1"/>
              <p:nvPr/>
            </p:nvSpPr>
            <p:spPr>
              <a:xfrm>
                <a:off x="8041688" y="3265501"/>
                <a:ext cx="457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05CC29B-F750-4E22-95F5-B58F3821C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688" y="3265501"/>
                <a:ext cx="457199" cy="338554"/>
              </a:xfrm>
              <a:prstGeom prst="rect">
                <a:avLst/>
              </a:prstGeom>
              <a:blipFill>
                <a:blip r:embed="rId10"/>
                <a:stretch>
                  <a:fillRect l="-8000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E30BD51-F59A-4611-9F82-F64770EC4097}"/>
                  </a:ext>
                </a:extLst>
              </p:cNvPr>
              <p:cNvSpPr txBox="1"/>
              <p:nvPr/>
            </p:nvSpPr>
            <p:spPr>
              <a:xfrm>
                <a:off x="6710038" y="3593975"/>
                <a:ext cx="457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E30BD51-F59A-4611-9F82-F64770EC4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38" y="3593975"/>
                <a:ext cx="457199" cy="338554"/>
              </a:xfrm>
              <a:prstGeom prst="rect">
                <a:avLst/>
              </a:prstGeom>
              <a:blipFill>
                <a:blip r:embed="rId11"/>
                <a:stretch>
                  <a:fillRect l="-8000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3FDD97C-1D8A-4E2D-BC7D-96980ADEA93F}"/>
                  </a:ext>
                </a:extLst>
              </p:cNvPr>
              <p:cNvSpPr txBox="1"/>
              <p:nvPr/>
            </p:nvSpPr>
            <p:spPr>
              <a:xfrm>
                <a:off x="7366985" y="3593975"/>
                <a:ext cx="457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𝐶𝐴𝐵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3FDD97C-1D8A-4E2D-BC7D-96980ADE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985" y="3593975"/>
                <a:ext cx="457199" cy="338554"/>
              </a:xfrm>
              <a:prstGeom prst="rect">
                <a:avLst/>
              </a:prstGeom>
              <a:blipFill>
                <a:blip r:embed="rId12"/>
                <a:stretch>
                  <a:fillRect l="-6667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422110-F499-4D47-A63A-79E3092631CD}"/>
                  </a:ext>
                </a:extLst>
              </p:cNvPr>
              <p:cNvSpPr txBox="1"/>
              <p:nvPr/>
            </p:nvSpPr>
            <p:spPr>
              <a:xfrm>
                <a:off x="8041688" y="3593975"/>
                <a:ext cx="457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𝐶𝐵𝐴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422110-F499-4D47-A63A-79E309263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688" y="3593975"/>
                <a:ext cx="457199" cy="338554"/>
              </a:xfrm>
              <a:prstGeom prst="rect">
                <a:avLst/>
              </a:prstGeom>
              <a:blipFill>
                <a:blip r:embed="rId13"/>
                <a:stretch>
                  <a:fillRect l="-6667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C41C1C6-F62F-4EE7-B9AA-498D961897FE}"/>
                  </a:ext>
                </a:extLst>
              </p:cNvPr>
              <p:cNvSpPr txBox="1"/>
              <p:nvPr/>
            </p:nvSpPr>
            <p:spPr>
              <a:xfrm>
                <a:off x="5797118" y="3955002"/>
                <a:ext cx="3346882" cy="122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latin typeface="Comic Sans MS" panose="030F0702030302020204" pitchFamily="66" charset="0"/>
                  </a:rPr>
                  <a:t>However, if order does not matter, then we would only include one of these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latin typeface="Comic Sans MS" panose="030F0702030302020204" pitchFamily="66" charset="0"/>
                  </a:rPr>
                  <a:t>We have to divide the answer to part 2) by 6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3!</m:t>
                    </m:r>
                  </m:oMath>
                </a14:m>
                <a:r>
                  <a:rPr lang="en-US" sz="1200" dirty="0">
                    <a:latin typeface="Comic Sans MS" panose="030F0702030302020204" pitchFamily="66" charset="0"/>
                  </a:rPr>
                  <a:t>) as we have 6 times too many combinations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C41C1C6-F62F-4EE7-B9AA-498D96189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18" y="3955002"/>
                <a:ext cx="3346882" cy="1226170"/>
              </a:xfrm>
              <a:prstGeom prst="rect">
                <a:avLst/>
              </a:prstGeom>
              <a:blipFill>
                <a:blip r:embed="rId14"/>
                <a:stretch>
                  <a:fillRect t="-498" r="-1275"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2D84731-2872-4A9E-B0EE-ADA9F8E31EC6}"/>
              </a:ext>
            </a:extLst>
          </p:cNvPr>
          <p:cNvGrpSpPr/>
          <p:nvPr/>
        </p:nvGrpSpPr>
        <p:grpSpPr>
          <a:xfrm>
            <a:off x="7251580" y="5166807"/>
            <a:ext cx="818221" cy="558358"/>
            <a:chOff x="4150313" y="5057315"/>
            <a:chExt cx="1976760" cy="558358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6D4DC4DB-0C7F-4B9F-8C59-25B2812E526C}"/>
                </a:ext>
              </a:extLst>
            </p:cNvPr>
            <p:cNvSpPr txBox="1"/>
            <p:nvPr/>
          </p:nvSpPr>
          <p:spPr>
            <a:xfrm>
              <a:off x="4150313" y="5189001"/>
              <a:ext cx="519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4210E643-47E5-4367-899D-2A77788FB535}"/>
                    </a:ext>
                  </a:extLst>
                </p:cNvPr>
                <p:cNvSpPr txBox="1"/>
                <p:nvPr/>
              </p:nvSpPr>
              <p:spPr>
                <a:xfrm>
                  <a:off x="4764352" y="5057315"/>
                  <a:ext cx="1362721" cy="558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2!3!</m:t>
                            </m:r>
                          </m:den>
                        </m:f>
                      </m:oMath>
                    </m:oMathPara>
                  </a14:m>
                  <a:endParaRPr lang="en-GB" sz="1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4210E643-47E5-4367-899D-2A77788FB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352" y="5057315"/>
                  <a:ext cx="1362721" cy="55835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212DDD-659C-4FD3-86A1-9E9C030E9057}"/>
                  </a:ext>
                </a:extLst>
              </p:cNvPr>
              <p:cNvSpPr txBox="1"/>
              <p:nvPr/>
            </p:nvSpPr>
            <p:spPr>
              <a:xfrm>
                <a:off x="106532" y="133164"/>
                <a:ext cx="1562470" cy="116955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are going to choose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objects from a set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objects…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212DDD-659C-4FD3-86A1-9E9C030E9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" y="133164"/>
                <a:ext cx="1562470" cy="1169551"/>
              </a:xfrm>
              <a:prstGeom prst="rect">
                <a:avLst/>
              </a:prstGeom>
              <a:blipFill>
                <a:blip r:embed="rId16"/>
                <a:stretch>
                  <a:fillRect b="-3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AC31D89-104E-42F0-9A4B-A221D7961B13}"/>
                  </a:ext>
                </a:extLst>
              </p:cNvPr>
              <p:cNvSpPr txBox="1"/>
              <p:nvPr/>
            </p:nvSpPr>
            <p:spPr>
              <a:xfrm>
                <a:off x="1482571" y="4700726"/>
                <a:ext cx="397288" cy="4308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AC31D89-104E-42F0-9A4B-A221D7961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571" y="4700726"/>
                <a:ext cx="397288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9C8B407-FE5E-4178-81AC-6BD0ACCE73E2}"/>
                  </a:ext>
                </a:extLst>
              </p:cNvPr>
              <p:cNvSpPr txBox="1"/>
              <p:nvPr/>
            </p:nvSpPr>
            <p:spPr>
              <a:xfrm>
                <a:off x="4023063" y="5190479"/>
                <a:ext cx="1302087" cy="88306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9C8B407-FE5E-4178-81AC-6BD0ACCE7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63" y="5190479"/>
                <a:ext cx="1302087" cy="8830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E3272F1-7B3D-45F4-AFED-84BF41C00357}"/>
                  </a:ext>
                </a:extLst>
              </p:cNvPr>
              <p:cNvSpPr txBox="1"/>
              <p:nvPr/>
            </p:nvSpPr>
            <p:spPr>
              <a:xfrm>
                <a:off x="6954174" y="5822272"/>
                <a:ext cx="1643783" cy="86754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E3272F1-7B3D-45F4-AFED-84BF41C0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74" y="5822272"/>
                <a:ext cx="1643783" cy="8675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3DBB1EB-121A-4DFB-8C31-1460CA5698A5}"/>
              </a:ext>
            </a:extLst>
          </p:cNvPr>
          <p:cNvCxnSpPr>
            <a:cxnSpLocks/>
          </p:cNvCxnSpPr>
          <p:nvPr/>
        </p:nvCxnSpPr>
        <p:spPr>
          <a:xfrm flipV="1">
            <a:off x="4438835" y="4234649"/>
            <a:ext cx="523782" cy="19530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21E55CB0-5CF5-4E7B-9E91-7BB7E574FB56}"/>
              </a:ext>
            </a:extLst>
          </p:cNvPr>
          <p:cNvCxnSpPr>
            <a:cxnSpLocks/>
          </p:cNvCxnSpPr>
          <p:nvPr/>
        </p:nvCxnSpPr>
        <p:spPr>
          <a:xfrm flipV="1">
            <a:off x="4964097" y="3952043"/>
            <a:ext cx="523782" cy="19530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2286EEE-081F-4C42-9EC4-2C40DECEC25A}"/>
                  </a:ext>
                </a:extLst>
              </p:cNvPr>
              <p:cNvSpPr txBox="1"/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 of ways of choosing r items from a group of n items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2286EEE-081F-4C42-9EC4-2C40DECEC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blipFill>
                <a:blip r:embed="rId20"/>
                <a:stretch>
                  <a:fillRect l="-89" b="-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88BE8A6-929B-4955-9F74-9469587B4D04}"/>
                  </a:ext>
                </a:extLst>
              </p:cNvPr>
              <p:cNvSpPr txBox="1"/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88BE8A6-929B-4955-9F74-9469587B4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4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23" grpId="0"/>
      <p:bldP spid="24" grpId="0"/>
      <p:bldP spid="32" grpId="0"/>
      <p:bldP spid="33" grpId="0"/>
      <p:bldP spid="34" grpId="0"/>
      <p:bldP spid="35" grpId="0"/>
      <p:bldP spid="36" grpId="0"/>
      <p:bldP spid="37" grpId="0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Factorial notation will be useful in the binomial expansion, and your calculator can be used to help!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3DC482-ACAB-4255-9508-502D2FA5F2F4}"/>
                  </a:ext>
                </a:extLst>
              </p:cNvPr>
              <p:cNvSpPr txBox="1"/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3DC482-ACAB-4255-9508-502D2FA5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FA7275-EA9E-40F0-877F-6D9CB008EB9A}"/>
                  </a:ext>
                </a:extLst>
              </p:cNvPr>
              <p:cNvSpPr txBox="1"/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 of ways of choosing r items from a group of n items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FA7275-EA9E-40F0-877F-6D9CB008E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blipFill>
                <a:blip r:embed="rId3"/>
                <a:stretch>
                  <a:fillRect l="-89" b="-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597ED6D-A0D6-4E30-8ED1-402BBA3B6B2A}"/>
                  </a:ext>
                </a:extLst>
              </p:cNvPr>
              <p:cNvSpPr txBox="1"/>
              <p:nvPr/>
            </p:nvSpPr>
            <p:spPr>
              <a:xfrm>
                <a:off x="4136994" y="1455938"/>
                <a:ext cx="16818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1)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6!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597ED6D-A0D6-4E30-8ED1-402BBA3B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94" y="1455938"/>
                <a:ext cx="1681871" cy="369332"/>
              </a:xfrm>
              <a:prstGeom prst="rect">
                <a:avLst/>
              </a:prstGeom>
              <a:blipFill>
                <a:blip r:embed="rId4"/>
                <a:stretch>
                  <a:fillRect l="-3261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07AC0DE-E392-47CC-AB61-BD1E915DBFD0}"/>
                  </a:ext>
                </a:extLst>
              </p:cNvPr>
              <p:cNvSpPr txBox="1"/>
              <p:nvPr/>
            </p:nvSpPr>
            <p:spPr>
              <a:xfrm>
                <a:off x="4990730" y="1874668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07AC0DE-E392-47CC-AB61-BD1E915D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730" y="1874668"/>
                <a:ext cx="875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E86AA0-D935-4493-BB2D-A8DEB0EA1811}"/>
                  </a:ext>
                </a:extLst>
              </p:cNvPr>
              <p:cNvSpPr txBox="1"/>
              <p:nvPr/>
            </p:nvSpPr>
            <p:spPr>
              <a:xfrm>
                <a:off x="4147352" y="3588058"/>
                <a:ext cx="1973041" cy="377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2) Calculate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</m:oMath>
                </a14:m>
                <a:endParaRPr lang="en-GB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E86AA0-D935-4493-BB2D-A8DEB0EA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52" y="3588058"/>
                <a:ext cx="1973041" cy="377411"/>
              </a:xfrm>
              <a:prstGeom prst="rect">
                <a:avLst/>
              </a:prstGeom>
              <a:blipFill>
                <a:blip r:embed="rId6"/>
                <a:stretch>
                  <a:fillRect l="-2469" t="-6452" b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E8E67C3-18AD-4D58-9BDD-22F818ECA5D2}"/>
                  </a:ext>
                </a:extLst>
              </p:cNvPr>
              <p:cNvSpPr txBox="1"/>
              <p:nvPr/>
            </p:nvSpPr>
            <p:spPr>
              <a:xfrm>
                <a:off x="5045477" y="4060055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E8E67C3-18AD-4D58-9BDD-22F818EC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477" y="4060055"/>
                <a:ext cx="7473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3CF977-544D-4D2B-984A-4F0821B84E7F}"/>
              </a:ext>
            </a:extLst>
          </p:cNvPr>
          <p:cNvSpPr txBox="1"/>
          <p:nvPr/>
        </p:nvSpPr>
        <p:spPr>
          <a:xfrm>
            <a:off x="6172942" y="3483005"/>
            <a:ext cx="2385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(The number of ways to choose 3 objects from a set of 8)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Factorial notation will be useful in the binomial expansion, and your calculator can be used to help!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3DC482-ACAB-4255-9508-502D2FA5F2F4}"/>
                  </a:ext>
                </a:extLst>
              </p:cNvPr>
              <p:cNvSpPr txBox="1"/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3DC482-ACAB-4255-9508-502D2FA5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FA7275-EA9E-40F0-877F-6D9CB008EB9A}"/>
                  </a:ext>
                </a:extLst>
              </p:cNvPr>
              <p:cNvSpPr txBox="1"/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 of ways of choosing r items from a group of n items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FA7275-EA9E-40F0-877F-6D9CB008E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blipFill>
                <a:blip r:embed="rId3"/>
                <a:stretch>
                  <a:fillRect l="-89" b="-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9">
                <a:extLst>
                  <a:ext uri="{FF2B5EF4-FFF2-40B4-BE49-F238E27FC236}">
                    <a16:creationId xmlns:a16="http://schemas.microsoft.com/office/drawing/2014/main" id="{40E86AA0-D935-4493-BB2D-A8DEB0EA1811}"/>
                  </a:ext>
                </a:extLst>
              </p:cNvPr>
              <p:cNvSpPr txBox="1"/>
              <p:nvPr/>
            </p:nvSpPr>
            <p:spPr>
              <a:xfrm>
                <a:off x="4103810" y="1437041"/>
                <a:ext cx="4744098" cy="203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and comment on your answers</a:t>
                </a:r>
              </a:p>
              <a:p>
                <a:pPr marL="342900" indent="-342900">
                  <a:buAutoNum type="arabicParenR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They are both 84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Whenever you choose 3 from 9, you are essentially also choosing 6 from 9!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9">
                <a:extLst>
                  <a:ext uri="{FF2B5EF4-FFF2-40B4-BE49-F238E27FC236}">
                    <a16:creationId xmlns:a16="http://schemas.microsoft.com/office/drawing/2014/main" id="{40E86AA0-D935-4493-BB2D-A8DEB0EA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810" y="1437041"/>
                <a:ext cx="4744098" cy="2039020"/>
              </a:xfrm>
              <a:prstGeom prst="rect">
                <a:avLst/>
              </a:prstGeom>
              <a:blipFill>
                <a:blip r:embed="rId4"/>
                <a:stretch>
                  <a:fillRect l="-1542" t="-3593" r="-1671" b="-4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8C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6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FF5EF9A-3C38-4773-8912-CCB815CED646}"/>
                  </a:ext>
                </a:extLst>
              </p:cNvPr>
              <p:cNvSpPr txBox="1"/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FF5EF9A-3C38-4773-8912-CCB815CED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50" y="445008"/>
                <a:ext cx="1645450" cy="4958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34B845A-53E0-443C-A64D-8535320F729D}"/>
                  </a:ext>
                </a:extLst>
              </p:cNvPr>
              <p:cNvSpPr txBox="1"/>
              <p:nvPr/>
            </p:nvSpPr>
            <p:spPr>
              <a:xfrm>
                <a:off x="3997017" y="1365287"/>
                <a:ext cx="1185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34B845A-53E0-443C-A64D-8535320F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17" y="1365287"/>
                <a:ext cx="1185517" cy="369332"/>
              </a:xfrm>
              <a:prstGeom prst="rect">
                <a:avLst/>
              </a:prstGeom>
              <a:blipFill>
                <a:blip r:embed="rId3"/>
                <a:stretch>
                  <a:fillRect r="-2062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C031BE7-9B0B-488A-B8AA-BE0B2A34871A}"/>
                  </a:ext>
                </a:extLst>
              </p:cNvPr>
              <p:cNvSpPr txBox="1"/>
              <p:nvPr/>
            </p:nvSpPr>
            <p:spPr>
              <a:xfrm>
                <a:off x="464385" y="1874303"/>
                <a:ext cx="8274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C031BE7-9B0B-488A-B8AA-BE0B2A34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5" y="1874303"/>
                <a:ext cx="8274381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/>
              <p:nvPr/>
            </p:nvSpPr>
            <p:spPr>
              <a:xfrm>
                <a:off x="759984" y="2510559"/>
                <a:ext cx="77585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 know that if I was to expand this, there would be some terms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84" y="2510559"/>
                <a:ext cx="7758534" cy="338554"/>
              </a:xfrm>
              <a:prstGeom prst="rect">
                <a:avLst/>
              </a:prstGeom>
              <a:blipFill>
                <a:blip r:embed="rId5"/>
                <a:stretch>
                  <a:fillRect l="-47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7B11D22-43E8-4D61-9D57-EBDDCA7E8B52}"/>
                  </a:ext>
                </a:extLst>
              </p:cNvPr>
              <p:cNvSpPr txBox="1"/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 of ways of choosing r items from a group of n items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7B11D22-43E8-4D61-9D57-EBDDCA7E8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27" y="0"/>
                <a:ext cx="6809173" cy="379976"/>
              </a:xfrm>
              <a:prstGeom prst="rect">
                <a:avLst/>
              </a:prstGeom>
              <a:blipFill>
                <a:blip r:embed="rId6"/>
                <a:stretch>
                  <a:fillRect l="-89" b="-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/>
              <p:nvPr/>
            </p:nvSpPr>
            <p:spPr>
              <a:xfrm>
                <a:off x="794818" y="3198536"/>
                <a:ext cx="74173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number of terms will be given by the number of ways we can choose 4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 from the 8 available… (choosing 4 a terms will mean that 4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 are chosen automatically…)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8" y="3198536"/>
                <a:ext cx="7417365" cy="830997"/>
              </a:xfrm>
              <a:prstGeom prst="rect">
                <a:avLst/>
              </a:prstGeom>
              <a:blipFill>
                <a:blip r:embed="rId7"/>
                <a:stretch>
                  <a:fillRect t="-2206" r="-329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/>
              <p:nvPr/>
            </p:nvSpPr>
            <p:spPr>
              <a:xfrm>
                <a:off x="4465482" y="4186960"/>
                <a:ext cx="559365" cy="43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82" y="4186960"/>
                <a:ext cx="559365" cy="433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1A6F4662-535C-40CB-83EF-F68DE2EF596B}"/>
              </a:ext>
            </a:extLst>
          </p:cNvPr>
          <p:cNvSpPr txBox="1"/>
          <p:nvPr/>
        </p:nvSpPr>
        <p:spPr>
          <a:xfrm>
            <a:off x="4234704" y="4269691"/>
            <a:ext cx="285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0">
            <a:extLst>
              <a:ext uri="{FF2B5EF4-FFF2-40B4-BE49-F238E27FC236}">
                <a16:creationId xmlns:a16="http://schemas.microsoft.com/office/drawing/2014/main" id="{1A6F4662-535C-40CB-83EF-F68DE2EF596B}"/>
              </a:ext>
            </a:extLst>
          </p:cNvPr>
          <p:cNvSpPr txBox="1"/>
          <p:nvPr/>
        </p:nvSpPr>
        <p:spPr>
          <a:xfrm>
            <a:off x="4334853" y="4848810"/>
            <a:ext cx="59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= 70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/>
              <p:nvPr/>
            </p:nvSpPr>
            <p:spPr>
              <a:xfrm>
                <a:off x="2458155" y="5427930"/>
                <a:ext cx="4499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the term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will be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70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0">
                <a:extLst>
                  <a:ext uri="{FF2B5EF4-FFF2-40B4-BE49-F238E27FC236}">
                    <a16:creationId xmlns:a16="http://schemas.microsoft.com/office/drawing/2014/main" id="{1A6F4662-535C-40CB-83EF-F68DE2EF5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155" y="5427930"/>
                <a:ext cx="4499993" cy="338554"/>
              </a:xfrm>
              <a:prstGeom prst="rect">
                <a:avLst/>
              </a:prstGeom>
              <a:blipFill>
                <a:blip r:embed="rId9"/>
                <a:stretch>
                  <a:fillRect l="-271" t="-5357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1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Binomial expansion allows you to expand powers of binomial expressions.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full formula for Binomial expansion is: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77" t="44500" r="36568" b="32311"/>
          <a:stretch/>
        </p:blipFill>
        <p:spPr>
          <a:xfrm>
            <a:off x="1828801" y="5007429"/>
            <a:ext cx="5573485" cy="1506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60" y="3309256"/>
                <a:ext cx="7846005" cy="414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3309256"/>
                <a:ext cx="7846005" cy="414537"/>
              </a:xfrm>
              <a:prstGeom prst="rect">
                <a:avLst/>
              </a:prstGeom>
              <a:blipFill>
                <a:blip r:embed="rId3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00103" y="3953691"/>
                <a:ext cx="2895344" cy="436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Where: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03" y="3953691"/>
                <a:ext cx="2895344" cy="436273"/>
              </a:xfrm>
              <a:prstGeom prst="rect">
                <a:avLst/>
              </a:prstGeom>
              <a:blipFill>
                <a:blip r:embed="rId4"/>
                <a:stretch>
                  <a:fillRect l="-4842" t="-2817" r="-1263" b="-1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29394" y="3352800"/>
            <a:ext cx="322217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82982" y="3357154"/>
            <a:ext cx="474618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58788" y="3352799"/>
            <a:ext cx="474618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300651" y="3357154"/>
            <a:ext cx="474618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778034" y="3283131"/>
            <a:ext cx="391886" cy="4876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45131" y="3287486"/>
            <a:ext cx="391886" cy="4876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04411" y="3283131"/>
            <a:ext cx="391886" cy="4876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627121" y="3370217"/>
            <a:ext cx="239486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929052" y="3365863"/>
            <a:ext cx="239486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70914" y="3361509"/>
            <a:ext cx="239486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733211" y="3348446"/>
            <a:ext cx="239486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2378" y="4572000"/>
                <a:ext cx="6551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powers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decrease one each time (ending with none)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78" y="4572000"/>
                <a:ext cx="6551024" cy="369332"/>
              </a:xfrm>
              <a:prstGeom prst="rect">
                <a:avLst/>
              </a:prstGeom>
              <a:blipFill>
                <a:blip r:embed="rId5"/>
                <a:stretch>
                  <a:fillRect l="-837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54482" y="4558936"/>
                <a:ext cx="6645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powers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increase one each time (starting with none)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2" y="4558936"/>
                <a:ext cx="6645024" cy="369332"/>
              </a:xfrm>
              <a:prstGeom prst="rect">
                <a:avLst/>
              </a:prstGeom>
              <a:blipFill>
                <a:blip r:embed="rId6"/>
                <a:stretch>
                  <a:fillRect l="-734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72643" y="4572000"/>
                <a:ext cx="5370060" cy="376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coefficients can be calculated by using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3" y="4572000"/>
                <a:ext cx="5370060" cy="376450"/>
              </a:xfrm>
              <a:prstGeom prst="rect">
                <a:avLst/>
              </a:prstGeom>
              <a:blipFill>
                <a:blip r:embed="rId7"/>
                <a:stretch>
                  <a:fillRect l="-908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7957" y="4567646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relationship is in the exam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31619" y="5850047"/>
                <a:ext cx="2672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must be a member of the natural numbers (positive integers)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19" y="5850047"/>
                <a:ext cx="2672179" cy="646331"/>
              </a:xfrm>
              <a:prstGeom prst="rect">
                <a:avLst/>
              </a:prstGeom>
              <a:blipFill>
                <a:blip r:embed="rId8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7403977" y="5619565"/>
            <a:ext cx="532660" cy="213064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expansion allows you to expand powers of binomial expressions.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the binomial theorem to find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3−2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7874" y="3827417"/>
                <a:ext cx="554254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74" y="3827417"/>
                <a:ext cx="554254" cy="217817"/>
              </a:xfrm>
              <a:prstGeom prst="rect">
                <a:avLst/>
              </a:prstGeom>
              <a:blipFill>
                <a:blip r:embed="rId4"/>
                <a:stretch>
                  <a:fillRect l="-2198" t="-2778" r="-3297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6034" y="3770812"/>
                <a:ext cx="1325940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4" y="3770812"/>
                <a:ext cx="1325940" cy="362215"/>
              </a:xfrm>
              <a:prstGeom prst="rect">
                <a:avLst/>
              </a:prstGeom>
              <a:blipFill>
                <a:blip r:embed="rId5"/>
                <a:stretch>
                  <a:fillRect l="-2294" t="-1695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86674" y="3766457"/>
                <a:ext cx="1408719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74" y="3766457"/>
                <a:ext cx="1408719" cy="362215"/>
              </a:xfrm>
              <a:prstGeom prst="rect">
                <a:avLst/>
              </a:prstGeom>
              <a:blipFill>
                <a:blip r:embed="rId6"/>
                <a:stretch>
                  <a:fillRect l="-2165" t="-1695" r="-433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66982" y="3762103"/>
                <a:ext cx="1408719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82" y="3762103"/>
                <a:ext cx="1408719" cy="363626"/>
              </a:xfrm>
              <a:prstGeom prst="rect">
                <a:avLst/>
              </a:prstGeom>
              <a:blipFill>
                <a:blip r:embed="rId7"/>
                <a:stretch>
                  <a:fillRect l="-2597" r="-433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38582" y="3775166"/>
                <a:ext cx="1324402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82" y="3775166"/>
                <a:ext cx="1324402" cy="362215"/>
              </a:xfrm>
              <a:prstGeom prst="rect">
                <a:avLst/>
              </a:prstGeom>
              <a:blipFill>
                <a:blip r:embed="rId8"/>
                <a:stretch>
                  <a:fillRect l="-2765" r="-4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49222" y="3840480"/>
                <a:ext cx="78226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222" y="3840480"/>
                <a:ext cx="782265" cy="217817"/>
              </a:xfrm>
              <a:prstGeom prst="rect">
                <a:avLst/>
              </a:prstGeom>
              <a:blipFill>
                <a:blip r:embed="rId9"/>
                <a:stretch>
                  <a:fillRect l="-4688" t="-2778" r="-15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16856" y="4528457"/>
                <a:ext cx="522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=243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56" y="4528457"/>
                <a:ext cx="522772" cy="215444"/>
              </a:xfrm>
              <a:prstGeom prst="rect">
                <a:avLst/>
              </a:prstGeom>
              <a:blipFill>
                <a:blip r:embed="rId10"/>
                <a:stretch>
                  <a:fillRect l="-2326" r="-69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35016" y="4532812"/>
                <a:ext cx="6145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− 810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16" y="4532812"/>
                <a:ext cx="614592" cy="215444"/>
              </a:xfrm>
              <a:prstGeom prst="rect">
                <a:avLst/>
              </a:prstGeom>
              <a:blipFill>
                <a:blip r:embed="rId11"/>
                <a:stretch>
                  <a:fillRect l="-990" r="-396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31553" y="4537166"/>
                <a:ext cx="801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+ 1080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53" y="4537166"/>
                <a:ext cx="801117" cy="215444"/>
              </a:xfrm>
              <a:prstGeom prst="rect">
                <a:avLst/>
              </a:prstGeom>
              <a:blipFill>
                <a:blip r:embed="rId12"/>
                <a:stretch>
                  <a:fillRect l="-3788" r="-75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02262" y="4541520"/>
                <a:ext cx="7017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720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262" y="4541520"/>
                <a:ext cx="701731" cy="215444"/>
              </a:xfrm>
              <a:prstGeom prst="rect">
                <a:avLst/>
              </a:prstGeom>
              <a:blipFill>
                <a:blip r:embed="rId13"/>
                <a:stretch>
                  <a:fillRect l="-870" r="-87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77177" y="4537165"/>
                <a:ext cx="7017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177" y="4537165"/>
                <a:ext cx="701731" cy="215444"/>
              </a:xfrm>
              <a:prstGeom prst="rect">
                <a:avLst/>
              </a:prstGeom>
              <a:blipFill>
                <a:blip r:embed="rId14"/>
                <a:stretch>
                  <a:fillRect l="-4310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52091" y="4524102"/>
                <a:ext cx="602344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091" y="4524102"/>
                <a:ext cx="602344" cy="217817"/>
              </a:xfrm>
              <a:prstGeom prst="rect">
                <a:avLst/>
              </a:prstGeom>
              <a:blipFill>
                <a:blip r:embed="rId15"/>
                <a:stretch>
                  <a:fillRect l="-1010" t="-2778" r="-202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239636" y="2335758"/>
            <a:ext cx="4194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each term with the correct powers and notation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Do this before working any terms out…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0850" y="3690912"/>
            <a:ext cx="2032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coefficient of each term. Be very careful with negative numbers!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68"/>
          <p:cNvSpPr>
            <a:spLocks/>
          </p:cNvSpPr>
          <p:nvPr/>
        </p:nvSpPr>
        <p:spPr bwMode="auto">
          <a:xfrm>
            <a:off x="7047412" y="3944983"/>
            <a:ext cx="189411" cy="661851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expansion allows you to expand powers of binomial expressions.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4 terms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1017" y="3679372"/>
                <a:ext cx="6257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17" y="3679372"/>
                <a:ext cx="625749" cy="215444"/>
              </a:xfrm>
              <a:prstGeom prst="rect">
                <a:avLst/>
              </a:prstGeom>
              <a:blipFill>
                <a:blip r:embed="rId4"/>
                <a:stretch>
                  <a:fillRect l="-1942" r="-971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98845" y="3605349"/>
                <a:ext cx="1335557" cy="35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845" y="3605349"/>
                <a:ext cx="1335557" cy="357855"/>
              </a:xfrm>
              <a:prstGeom prst="rect">
                <a:avLst/>
              </a:prstGeom>
              <a:blipFill>
                <a:blip r:embed="rId5"/>
                <a:stretch>
                  <a:fillRect l="-913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65943" y="3609703"/>
                <a:ext cx="1418337" cy="35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943" y="3609703"/>
                <a:ext cx="1418337" cy="357855"/>
              </a:xfrm>
              <a:prstGeom prst="rect">
                <a:avLst/>
              </a:prstGeom>
              <a:blipFill>
                <a:blip r:embed="rId6"/>
                <a:stretch>
                  <a:fillRect l="-862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1416" y="3605349"/>
                <a:ext cx="1418337" cy="359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416" y="3605349"/>
                <a:ext cx="1418337" cy="359266"/>
              </a:xfrm>
              <a:prstGeom prst="rect">
                <a:avLst/>
              </a:prstGeom>
              <a:blipFill>
                <a:blip r:embed="rId7"/>
                <a:stretch>
                  <a:fillRect l="-429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25862" y="4423954"/>
                <a:ext cx="3239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862" y="4423954"/>
                <a:ext cx="323999" cy="215444"/>
              </a:xfrm>
              <a:prstGeom prst="rect">
                <a:avLst/>
              </a:prstGeom>
              <a:blipFill>
                <a:blip r:embed="rId8"/>
                <a:stretch>
                  <a:fillRect l="-5660" r="-1132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69851" y="4419600"/>
                <a:ext cx="5152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51" y="4419600"/>
                <a:ext cx="515206" cy="215444"/>
              </a:xfrm>
              <a:prstGeom prst="rect">
                <a:avLst/>
              </a:prstGeom>
              <a:blipFill>
                <a:blip r:embed="rId9"/>
                <a:stretch>
                  <a:fillRect l="-5882" r="-470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79302" y="4423955"/>
                <a:ext cx="7017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+ 180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02" y="4423955"/>
                <a:ext cx="701731" cy="215444"/>
              </a:xfrm>
              <a:prstGeom prst="rect">
                <a:avLst/>
              </a:prstGeom>
              <a:blipFill>
                <a:blip r:embed="rId10"/>
                <a:stretch>
                  <a:fillRect l="-5217" r="-173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62925" y="4419600"/>
                <a:ext cx="7017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960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25" y="4419600"/>
                <a:ext cx="701731" cy="215444"/>
              </a:xfrm>
              <a:prstGeom prst="rect">
                <a:avLst/>
              </a:prstGeom>
              <a:blipFill>
                <a:blip r:embed="rId11"/>
                <a:stretch>
                  <a:fillRect l="-5217" r="-87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995796" y="2239964"/>
            <a:ext cx="490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each term with the correct powers and notation – you only need to do 4 terms!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Do this before working any terms out…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4565" y="3699621"/>
            <a:ext cx="2032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coefficient of each term. Be careful!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68"/>
          <p:cNvSpPr>
            <a:spLocks/>
          </p:cNvSpPr>
          <p:nvPr/>
        </p:nvSpPr>
        <p:spPr bwMode="auto">
          <a:xfrm>
            <a:off x="5741126" y="3788229"/>
            <a:ext cx="189411" cy="661851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42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expansion allows you to expand powers of binomial expressions.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4 terms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2343" y="3749041"/>
                <a:ext cx="6536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43" y="3749041"/>
                <a:ext cx="653640" cy="215444"/>
              </a:xfrm>
              <a:prstGeom prst="rect">
                <a:avLst/>
              </a:prstGeom>
              <a:blipFill>
                <a:blip r:embed="rId4"/>
                <a:stretch>
                  <a:fillRect l="-2804" r="-186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72422" y="3614058"/>
                <a:ext cx="167148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22" y="3614058"/>
                <a:ext cx="1671483" cy="484043"/>
              </a:xfrm>
              <a:prstGeom prst="rect">
                <a:avLst/>
              </a:prstGeom>
              <a:blipFill>
                <a:blip r:embed="rId5"/>
                <a:stretch>
                  <a:fillRect l="-2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13989" y="3574870"/>
                <a:ext cx="1754263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89" y="3574870"/>
                <a:ext cx="1754263" cy="526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55554" y="3570516"/>
                <a:ext cx="1754263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54" y="3570516"/>
                <a:ext cx="1754263" cy="526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68513" y="4493623"/>
                <a:ext cx="9940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=1,000,000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13" y="4493623"/>
                <a:ext cx="994055" cy="215444"/>
              </a:xfrm>
              <a:prstGeom prst="rect">
                <a:avLst/>
              </a:prstGeom>
              <a:blipFill>
                <a:blip r:embed="rId8"/>
                <a:stretch>
                  <a:fillRect l="-1227" r="-368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48228" y="4480560"/>
                <a:ext cx="949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− 300,000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28" y="4480560"/>
                <a:ext cx="949619" cy="215444"/>
              </a:xfrm>
              <a:prstGeom prst="rect">
                <a:avLst/>
              </a:prstGeom>
              <a:blipFill>
                <a:blip r:embed="rId9"/>
                <a:stretch>
                  <a:fillRect l="-641" r="-25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75691" y="4476206"/>
                <a:ext cx="9373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+ 37,500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91" y="4476206"/>
                <a:ext cx="937372" cy="215444"/>
              </a:xfrm>
              <a:prstGeom prst="rect">
                <a:avLst/>
              </a:prstGeom>
              <a:blipFill>
                <a:blip r:embed="rId10"/>
                <a:stretch>
                  <a:fillRect l="-3247" r="-649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03153" y="4471852"/>
                <a:ext cx="801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2500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153" y="4471852"/>
                <a:ext cx="801117" cy="215444"/>
              </a:xfrm>
              <a:prstGeom prst="rect">
                <a:avLst/>
              </a:prstGeom>
              <a:blipFill>
                <a:blip r:embed="rId11"/>
                <a:stretch>
                  <a:fillRect l="-75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995796" y="2239964"/>
            <a:ext cx="490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each term with the correct powers and notation – you only need to do 4 terms!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Do this before working any terms out…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36416" y="3760581"/>
            <a:ext cx="2032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coefficient of each term. Be careful!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68"/>
          <p:cNvSpPr>
            <a:spLocks/>
          </p:cNvSpPr>
          <p:nvPr/>
        </p:nvSpPr>
        <p:spPr bwMode="auto">
          <a:xfrm>
            <a:off x="6394269" y="3823064"/>
            <a:ext cx="189411" cy="661851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42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8D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9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383" y="1375954"/>
                <a:ext cx="4310743" cy="4937760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Expand and simplify if possible: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Simplify: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83" y="1375954"/>
                <a:ext cx="4310743" cy="4937760"/>
              </a:xfrm>
              <a:blipFill>
                <a:blip r:embed="rId2"/>
                <a:stretch>
                  <a:fillRect l="-1980" t="-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8937" y="1345474"/>
                <a:ext cx="4310743" cy="4801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Expand and simplify if possible: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den>
                            </m:f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937" y="1345474"/>
                <a:ext cx="4310743" cy="4801009"/>
              </a:xfrm>
              <a:prstGeom prst="rect">
                <a:avLst/>
              </a:prstGeom>
              <a:blipFill>
                <a:blip r:embed="rId3"/>
                <a:stretch>
                  <a:fillRect l="-1556" t="-1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4366" y="2272936"/>
                <a:ext cx="230210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66" y="2272936"/>
                <a:ext cx="2302105" cy="37555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7429" y="3017520"/>
                <a:ext cx="2794098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29" y="3017520"/>
                <a:ext cx="2794098" cy="375552"/>
              </a:xfrm>
              <a:prstGeom prst="rect">
                <a:avLst/>
              </a:prstGeom>
              <a:blipFill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3074" y="3762103"/>
                <a:ext cx="247843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74" y="3762103"/>
                <a:ext cx="2478435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7497" y="5238204"/>
                <a:ext cx="79214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" y="5238204"/>
                <a:ext cx="792140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52503" y="4946467"/>
                <a:ext cx="756874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𝟖𝟏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03" y="4946467"/>
                <a:ext cx="756874" cy="6127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9679" y="5821678"/>
                <a:ext cx="795346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79" y="5821678"/>
                <a:ext cx="795346" cy="611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2800" y="5756364"/>
                <a:ext cx="513282" cy="611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756364"/>
                <a:ext cx="513282" cy="6113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1451" y="2225038"/>
                <a:ext cx="660052" cy="374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51" y="2225038"/>
                <a:ext cx="660052" cy="3743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67748" y="1976843"/>
                <a:ext cx="934679" cy="666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ad>
                            <m:ra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48" y="1976843"/>
                <a:ext cx="934679" cy="6662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85657" y="3792580"/>
                <a:ext cx="660052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657" y="3792580"/>
                <a:ext cx="660052" cy="6646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98081" y="3762099"/>
                <a:ext cx="993028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  <m:rad>
                        <m:ra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81" y="3762099"/>
                <a:ext cx="993028" cy="6127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general term of the Binomial expansion to find individual coefficients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Think about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term will come from…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854926" y="2725783"/>
            <a:ext cx="383178" cy="339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81645" y="2934789"/>
            <a:ext cx="2246811" cy="3222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58790" y="2987041"/>
            <a:ext cx="224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term will need to be raised to a power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3048001"/>
            <a:ext cx="2420983" cy="6705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45281" y="3622767"/>
            <a:ext cx="2246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Which means that this one will be raised to a power 6 (4 + 6 = 10)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4812" y="2721429"/>
            <a:ext cx="383178" cy="339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31280" y="1711234"/>
                <a:ext cx="610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1711234"/>
                <a:ext cx="610488" cy="276999"/>
              </a:xfrm>
              <a:prstGeom prst="rect">
                <a:avLst/>
              </a:prstGeom>
              <a:blipFill>
                <a:blip r:embed="rId4"/>
                <a:stretch>
                  <a:fillRect t="-4444" r="-4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17623" y="1706880"/>
                <a:ext cx="480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23" y="1706880"/>
                <a:ext cx="480067" cy="276999"/>
              </a:xfrm>
              <a:prstGeom prst="rect">
                <a:avLst/>
              </a:prstGeom>
              <a:blipFill>
                <a:blip r:embed="rId5"/>
                <a:stretch>
                  <a:fillRect t="-4444" r="-50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51715" y="1598022"/>
                <a:ext cx="535723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5" y="1598022"/>
                <a:ext cx="535723" cy="460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47360" y="2342606"/>
                <a:ext cx="1527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1,088,640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342606"/>
                <a:ext cx="1527405" cy="276999"/>
              </a:xfrm>
              <a:prstGeom prst="rect">
                <a:avLst/>
              </a:prstGeom>
              <a:blipFill>
                <a:blip r:embed="rId7"/>
                <a:stretch>
                  <a:fillRect l="-1195" t="-4348" r="-79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0091" y="2991395"/>
                <a:ext cx="12840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1,088,640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1" y="2991395"/>
                <a:ext cx="1284005" cy="276999"/>
              </a:xfrm>
              <a:prstGeom prst="rect">
                <a:avLst/>
              </a:prstGeom>
              <a:blipFill>
                <a:blip r:embed="rId8"/>
                <a:stretch>
                  <a:fillRect l="-1905" r="-42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11181" y="2532672"/>
            <a:ext cx="203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coefficient is just the number!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68"/>
          <p:cNvSpPr>
            <a:spLocks/>
          </p:cNvSpPr>
          <p:nvPr/>
        </p:nvSpPr>
        <p:spPr bwMode="auto">
          <a:xfrm>
            <a:off x="7178041" y="2499361"/>
            <a:ext cx="189411" cy="661851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9441" y="1036321"/>
                <a:ext cx="2055222" cy="54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 power of 3x is 4, we are using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sPre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1" y="1036321"/>
                <a:ext cx="2055222" cy="544701"/>
              </a:xfrm>
              <a:prstGeom prst="rect">
                <a:avLst/>
              </a:prstGeom>
              <a:blipFill>
                <a:blip r:embed="rId9"/>
                <a:stretch>
                  <a:fillRect t="-2247" r="-1484" b="-10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6496595" y="1410789"/>
            <a:ext cx="627016" cy="2612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81304" y="3882500"/>
                <a:ext cx="3831772" cy="14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we could also have used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 the example above!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(choosing 6 from 10 has the same combinations as choosing 4 from 10)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04" y="3882500"/>
                <a:ext cx="3831772" cy="1486241"/>
              </a:xfrm>
              <a:prstGeom prst="rect">
                <a:avLst/>
              </a:prstGeom>
              <a:blipFill>
                <a:blip r:embed="rId10"/>
                <a:stretch>
                  <a:fillRect t="-820" b="-4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3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3" grpId="0"/>
      <p:bldP spid="13" grpId="1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general term of the Binomial expansion to find individual coefficients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3−2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Think about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terms will come from…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So we need to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terms from the expansion, and multiply them by 2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8834" y="2756262"/>
                <a:ext cx="19318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4" y="2756262"/>
                <a:ext cx="1931876" cy="307777"/>
              </a:xfrm>
              <a:prstGeom prst="rect">
                <a:avLst/>
              </a:prstGeom>
              <a:blipFill>
                <a:blip r:embed="rId4"/>
                <a:stretch>
                  <a:fillRect r="-63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9094" y="1382369"/>
                <a:ext cx="50002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Every term in the binomial expansion bracket will get multiplied by the 2 terms in the first bracket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How could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94" y="1382369"/>
                <a:ext cx="5000263" cy="1077218"/>
              </a:xfrm>
              <a:prstGeom prst="rect">
                <a:avLst/>
              </a:prstGeom>
              <a:blipFill>
                <a:blip r:embed="rId5"/>
                <a:stretch>
                  <a:fillRect t="-1136" r="-366" b="-7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61771" y="3315342"/>
                <a:ext cx="515073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would get them when: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in the </a:t>
                </a:r>
                <a:r>
                  <a:rPr lang="en-GB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right bracket</a:t>
                </a: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multiplied by the 2 in the </a:t>
                </a:r>
                <a:r>
                  <a:rPr lang="en-GB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left bracket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in the </a:t>
                </a:r>
                <a:r>
                  <a:rPr lang="en-GB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right bracket</a:t>
                </a: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multiplied by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in the </a:t>
                </a:r>
                <a:r>
                  <a:rPr lang="en-GB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left bracket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71" y="3315342"/>
                <a:ext cx="5150735" cy="1815882"/>
              </a:xfrm>
              <a:prstGeom prst="rect">
                <a:avLst/>
              </a:prstGeom>
              <a:blipFill>
                <a:blip r:embed="rId6"/>
                <a:stretch>
                  <a:fillRect t="-671" r="-1065" b="-3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3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general term of the Binomial expansion to find individual coefficients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3−2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Think about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terms will come from…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So we need to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terms from the expansion, and multiply them by 2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10347" y="1254033"/>
                <a:ext cx="19318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347" y="1254033"/>
                <a:ext cx="1931876" cy="307777"/>
              </a:xfrm>
              <a:prstGeom prst="rect">
                <a:avLst/>
              </a:prstGeom>
              <a:blipFill>
                <a:blip r:embed="rId4"/>
                <a:stretch>
                  <a:fillRect t="-2000" r="-631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33853" y="2168434"/>
                <a:ext cx="78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53" y="2168434"/>
                <a:ext cx="783612" cy="276999"/>
              </a:xfrm>
              <a:prstGeom prst="rect">
                <a:avLst/>
              </a:prstGeom>
              <a:blipFill>
                <a:blip r:embed="rId5"/>
                <a:stretch>
                  <a:fillRect t="-4444" r="-312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9309" y="2164081"/>
                <a:ext cx="480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309" y="2164081"/>
                <a:ext cx="480067" cy="276999"/>
              </a:xfrm>
              <a:prstGeom prst="rect">
                <a:avLst/>
              </a:prstGeom>
              <a:blipFill>
                <a:blip r:embed="rId6"/>
                <a:stretch>
                  <a:fillRect t="-4444" r="-379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41372" y="2076994"/>
                <a:ext cx="407483" cy="460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2" y="2076994"/>
                <a:ext cx="407483" cy="460062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5388429" y="1661160"/>
            <a:ext cx="918754" cy="3962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29400" y="1661160"/>
            <a:ext cx="918754" cy="3962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50482" y="2179320"/>
                <a:ext cx="78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2" y="2179320"/>
                <a:ext cx="783612" cy="276999"/>
              </a:xfrm>
              <a:prstGeom prst="rect">
                <a:avLst/>
              </a:prstGeom>
              <a:blipFill>
                <a:blip r:embed="rId8"/>
                <a:stretch>
                  <a:fillRect t="-4444" r="-23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25938" y="2174967"/>
                <a:ext cx="480068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938" y="2174967"/>
                <a:ext cx="480068" cy="280077"/>
              </a:xfrm>
              <a:prstGeom prst="rect">
                <a:avLst/>
              </a:prstGeom>
              <a:blipFill>
                <a:blip r:embed="rId9"/>
                <a:stretch>
                  <a:fillRect t="-4348" r="-506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1" y="2087880"/>
                <a:ext cx="407483" cy="460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2087880"/>
                <a:ext cx="407483" cy="460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60475" y="2865120"/>
                <a:ext cx="1222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20,412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75" y="2865120"/>
                <a:ext cx="1222835" cy="276999"/>
              </a:xfrm>
              <a:prstGeom prst="rect">
                <a:avLst/>
              </a:prstGeom>
              <a:blipFill>
                <a:blip r:embed="rId11"/>
                <a:stretch>
                  <a:fillRect l="-1493" t="-4444" r="-199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23756" y="1703615"/>
                <a:ext cx="6504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56" y="1703615"/>
                <a:ext cx="650434" cy="215444"/>
              </a:xfrm>
              <a:prstGeom prst="rect">
                <a:avLst/>
              </a:prstGeom>
              <a:blipFill>
                <a:blip r:embed="rId12"/>
                <a:stretch>
                  <a:fillRect l="-6542" t="-25000" r="-16822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55327" y="1692729"/>
                <a:ext cx="6504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327" y="1692729"/>
                <a:ext cx="650434" cy="215444"/>
              </a:xfrm>
              <a:prstGeom prst="rect">
                <a:avLst/>
              </a:prstGeom>
              <a:blipFill>
                <a:blip r:embed="rId13"/>
                <a:stretch>
                  <a:fillRect l="-6542" t="-28571" r="-16822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8533" y="2854234"/>
                <a:ext cx="1395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−22,680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3" y="2854234"/>
                <a:ext cx="1395960" cy="276999"/>
              </a:xfrm>
              <a:prstGeom prst="rect">
                <a:avLst/>
              </a:prstGeom>
              <a:blipFill>
                <a:blip r:embed="rId14"/>
                <a:stretch>
                  <a:fillRect l="-1310" t="-4348" r="-174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5377543" y="3276601"/>
            <a:ext cx="1" cy="805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772401" y="3276601"/>
            <a:ext cx="1" cy="805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32269" y="3532414"/>
                <a:ext cx="322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69" y="3532414"/>
                <a:ext cx="322652" cy="215444"/>
              </a:xfrm>
              <a:prstGeom prst="rect">
                <a:avLst/>
              </a:prstGeom>
              <a:blipFill>
                <a:blip r:embed="rId15"/>
                <a:stretch>
                  <a:fillRect l="-7547" r="-188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01983" y="3543300"/>
                <a:ext cx="322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983" y="3543300"/>
                <a:ext cx="322652" cy="215444"/>
              </a:xfrm>
              <a:prstGeom prst="rect">
                <a:avLst/>
              </a:prstGeom>
              <a:blipFill>
                <a:blip r:embed="rId16"/>
                <a:stretch>
                  <a:fillRect l="-7692" r="-1153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04019" y="4280264"/>
                <a:ext cx="1222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20,412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019" y="4280264"/>
                <a:ext cx="1222835" cy="276999"/>
              </a:xfrm>
              <a:prstGeom prst="rect">
                <a:avLst/>
              </a:prstGeom>
              <a:blipFill>
                <a:blip r:embed="rId17"/>
                <a:stretch>
                  <a:fillRect l="-1493" t="-4348" r="-199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00305" y="4247605"/>
                <a:ext cx="1395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−45,360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05" y="4247605"/>
                <a:ext cx="1395960" cy="276999"/>
              </a:xfrm>
              <a:prstGeom prst="rect">
                <a:avLst/>
              </a:prstGeom>
              <a:blipFill>
                <a:blip r:embed="rId18"/>
                <a:stretch>
                  <a:fillRect l="-1747" t="-4444" r="-131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34656" y="4839342"/>
                <a:ext cx="39344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Adding these together gives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−24,948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600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56" y="4839342"/>
                <a:ext cx="3934429" cy="338554"/>
              </a:xfrm>
              <a:prstGeom prst="rect">
                <a:avLst/>
              </a:prstGeom>
              <a:blipFill>
                <a:blip r:embed="rId19"/>
                <a:stretch>
                  <a:fillRect l="-62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06056" y="5503371"/>
                <a:ext cx="4380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3−2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-24,948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56" y="5503371"/>
                <a:ext cx="4380744" cy="584775"/>
              </a:xfrm>
              <a:prstGeom prst="rect">
                <a:avLst/>
              </a:prstGeom>
              <a:blipFill>
                <a:blip r:embed="rId20"/>
                <a:stretch>
                  <a:fillRect l="-139" t="-2083" r="-1669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5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general term of the Binomial expansion to find individual coefficients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a constant, and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15, 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think about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term comes from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4757" y="1464130"/>
                <a:ext cx="12265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57" y="1464130"/>
                <a:ext cx="1226554" cy="307777"/>
              </a:xfrm>
              <a:prstGeom prst="rect">
                <a:avLst/>
              </a:prstGeom>
              <a:blipFill>
                <a:blip r:embed="rId4"/>
                <a:stretch>
                  <a:fillRect l="-6965" t="-1961" r="-149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15596" y="2375264"/>
                <a:ext cx="608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6" y="2375264"/>
                <a:ext cx="608885" cy="276999"/>
              </a:xfrm>
              <a:prstGeom prst="rect">
                <a:avLst/>
              </a:prstGeom>
              <a:blipFill>
                <a:blip r:embed="rId5"/>
                <a:stretch>
                  <a:fillRect t="-4444" r="-40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91052" y="2370911"/>
                <a:ext cx="480068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052" y="2370911"/>
                <a:ext cx="480068" cy="280077"/>
              </a:xfrm>
              <a:prstGeom prst="rect">
                <a:avLst/>
              </a:prstGeom>
              <a:blipFill>
                <a:blip r:embed="rId6"/>
                <a:stretch>
                  <a:fillRect t="-4348" r="-5128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14258" y="2272938"/>
                <a:ext cx="535724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58" y="2272938"/>
                <a:ext cx="535724" cy="461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73191" y="3202578"/>
                <a:ext cx="1163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191" y="3202578"/>
                <a:ext cx="1163460" cy="276999"/>
              </a:xfrm>
              <a:prstGeom prst="rect">
                <a:avLst/>
              </a:prstGeom>
              <a:blipFill>
                <a:blip r:embed="rId8"/>
                <a:stretch>
                  <a:fillRect l="-1571" t="-4348" r="-20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2326" y="1727130"/>
            <a:ext cx="17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the parts of the term we need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68"/>
          <p:cNvSpPr>
            <a:spLocks/>
          </p:cNvSpPr>
          <p:nvPr/>
        </p:nvSpPr>
        <p:spPr bwMode="auto">
          <a:xfrm>
            <a:off x="6905899" y="1780905"/>
            <a:ext cx="189411" cy="661851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68"/>
          <p:cNvSpPr>
            <a:spLocks/>
          </p:cNvSpPr>
          <p:nvPr/>
        </p:nvSpPr>
        <p:spPr bwMode="auto">
          <a:xfrm>
            <a:off x="6905899" y="2575562"/>
            <a:ext cx="189411" cy="661851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839041" y="2641530"/>
            <a:ext cx="15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/ 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68"/>
          <p:cNvSpPr>
            <a:spLocks/>
          </p:cNvSpPr>
          <p:nvPr/>
        </p:nvSpPr>
        <p:spPr bwMode="auto">
          <a:xfrm>
            <a:off x="6938556" y="3402876"/>
            <a:ext cx="189411" cy="661851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67641" y="3338215"/>
                <a:ext cx="1553846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know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15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41" y="3338215"/>
                <a:ext cx="1553846" cy="757067"/>
              </a:xfrm>
              <a:prstGeom prst="rect">
                <a:avLst/>
              </a:prstGeom>
              <a:blipFill>
                <a:blip r:embed="rId9"/>
                <a:stretch>
                  <a:fillRect t="-1613" r="-1176"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40534" y="3921035"/>
                <a:ext cx="12406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34" y="3921035"/>
                <a:ext cx="1240661" cy="276999"/>
              </a:xfrm>
              <a:prstGeom prst="rect">
                <a:avLst/>
              </a:prstGeom>
              <a:blipFill>
                <a:blip r:embed="rId10"/>
                <a:stretch>
                  <a:fillRect l="-3922" t="-4348" r="-441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32421" y="4421778"/>
                <a:ext cx="72769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421" y="4421778"/>
                <a:ext cx="727699" cy="520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41278" y="5249093"/>
                <a:ext cx="6158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78" y="5249093"/>
                <a:ext cx="615873" cy="520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68"/>
          <p:cNvSpPr>
            <a:spLocks/>
          </p:cNvSpPr>
          <p:nvPr/>
        </p:nvSpPr>
        <p:spPr bwMode="auto">
          <a:xfrm>
            <a:off x="6927671" y="4121334"/>
            <a:ext cx="169815" cy="548638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68"/>
          <p:cNvSpPr>
            <a:spLocks/>
          </p:cNvSpPr>
          <p:nvPr/>
        </p:nvSpPr>
        <p:spPr bwMode="auto">
          <a:xfrm>
            <a:off x="6938557" y="4796247"/>
            <a:ext cx="158929" cy="635723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045870" y="4230843"/>
            <a:ext cx="136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120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89414" y="4949301"/>
            <a:ext cx="1042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Cube root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general term of the Binomial expansion to find individual coefficients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first three terms, in ascending powers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non-zero constant.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86251" y="1423852"/>
                <a:ext cx="1119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51" y="1423852"/>
                <a:ext cx="1119858" cy="307777"/>
              </a:xfrm>
              <a:prstGeom prst="rect">
                <a:avLst/>
              </a:prstGeom>
              <a:blipFill>
                <a:blip r:embed="rId4"/>
                <a:stretch>
                  <a:fillRect l="-7650" t="-4000" r="-2186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6433" y="2303418"/>
                <a:ext cx="718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433" y="2303418"/>
                <a:ext cx="718082" cy="276999"/>
              </a:xfrm>
              <a:prstGeom prst="rect">
                <a:avLst/>
              </a:prstGeom>
              <a:blipFill>
                <a:blip r:embed="rId5"/>
                <a:stretch>
                  <a:fillRect l="-2542" t="-4444" r="-339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7473" y="2211978"/>
                <a:ext cx="1531766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73" y="2211978"/>
                <a:ext cx="1531766" cy="460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79703" y="2225042"/>
                <a:ext cx="1639102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703" y="2225042"/>
                <a:ext cx="1639102" cy="460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0683" y="3213464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83" y="3213464"/>
                <a:ext cx="418384" cy="276999"/>
              </a:xfrm>
              <a:prstGeom prst="rect">
                <a:avLst/>
              </a:prstGeom>
              <a:blipFill>
                <a:blip r:embed="rId8"/>
                <a:stretch>
                  <a:fillRect l="-5797" r="-115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95632" y="3209110"/>
                <a:ext cx="661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32" y="3209110"/>
                <a:ext cx="661015" cy="276999"/>
              </a:xfrm>
              <a:prstGeom prst="rect">
                <a:avLst/>
              </a:prstGeom>
              <a:blipFill>
                <a:blip r:embed="rId9"/>
                <a:stretch>
                  <a:fillRect l="-6422" r="-1009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1838" y="3222174"/>
                <a:ext cx="1016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+ 28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38" y="3222174"/>
                <a:ext cx="1016560" cy="276999"/>
              </a:xfrm>
              <a:prstGeom prst="rect">
                <a:avLst/>
              </a:prstGeom>
              <a:blipFill>
                <a:blip r:embed="rId10"/>
                <a:stretch>
                  <a:fillRect l="-4819" t="-4444" r="-241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3929" y="3679372"/>
                <a:ext cx="230244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=1+8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+ 28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29" y="3679372"/>
                <a:ext cx="2302448" cy="307777"/>
              </a:xfrm>
              <a:prstGeom prst="rect">
                <a:avLst/>
              </a:prstGeom>
              <a:blipFill>
                <a:blip r:embed="rId11"/>
                <a:stretch>
                  <a:fillRect l="-2381" t="-4000" r="-2381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11589" y="1628504"/>
            <a:ext cx="1428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the expansion using the rule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68"/>
          <p:cNvSpPr>
            <a:spLocks/>
          </p:cNvSpPr>
          <p:nvPr/>
        </p:nvSpPr>
        <p:spPr bwMode="auto">
          <a:xfrm>
            <a:off x="7809415" y="1689464"/>
            <a:ext cx="124094" cy="772884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68"/>
          <p:cNvSpPr>
            <a:spLocks/>
          </p:cNvSpPr>
          <p:nvPr/>
        </p:nvSpPr>
        <p:spPr bwMode="auto">
          <a:xfrm>
            <a:off x="7813769" y="2582093"/>
            <a:ext cx="124094" cy="772884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33362" y="2808516"/>
            <a:ext cx="102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general term of the Binomial expansion to find individual coefficients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first three terms, in ascending powers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non-zero constant.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that,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coefficient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and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13566" cy="368499"/>
              </a:xfrm>
              <a:prstGeom prst="rect">
                <a:avLst/>
              </a:prstGeom>
              <a:blipFill>
                <a:blip r:embed="rId3"/>
                <a:stretch>
                  <a:fillRect b="-140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3929" y="3679372"/>
                <a:ext cx="230244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=1+8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+ 28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29" y="3679372"/>
                <a:ext cx="2302448" cy="307777"/>
              </a:xfrm>
              <a:prstGeom prst="rect">
                <a:avLst/>
              </a:prstGeom>
              <a:blipFill>
                <a:blip r:embed="rId4"/>
                <a:stretch>
                  <a:fillRect l="-2381" t="-4000" r="-2381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07280" y="1458686"/>
                <a:ext cx="901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0" y="1458686"/>
                <a:ext cx="901722" cy="276999"/>
              </a:xfrm>
              <a:prstGeom prst="rect">
                <a:avLst/>
              </a:prstGeom>
              <a:blipFill>
                <a:blip r:embed="rId5"/>
                <a:stretch>
                  <a:fillRect l="-8108" r="-270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74971" y="1463041"/>
                <a:ext cx="1092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28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1463041"/>
                <a:ext cx="1092415" cy="276999"/>
              </a:xfrm>
              <a:prstGeom prst="rect">
                <a:avLst/>
              </a:prstGeom>
              <a:blipFill>
                <a:blip r:embed="rId6"/>
                <a:stretch>
                  <a:fillRect l="-5028" t="-4444" r="-4469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28754" y="1968138"/>
                <a:ext cx="901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1968138"/>
                <a:ext cx="901721" cy="276999"/>
              </a:xfrm>
              <a:prstGeom prst="rect">
                <a:avLst/>
              </a:prstGeom>
              <a:blipFill>
                <a:blip r:embed="rId7"/>
                <a:stretch>
                  <a:fillRect l="-1351" r="-270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68"/>
          <p:cNvSpPr>
            <a:spLocks/>
          </p:cNvSpPr>
          <p:nvPr/>
        </p:nvSpPr>
        <p:spPr bwMode="auto">
          <a:xfrm flipH="1">
            <a:off x="4589416" y="1641567"/>
            <a:ext cx="124101" cy="474616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705499" y="1606733"/>
            <a:ext cx="10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1485" y="2904310"/>
                <a:ext cx="1092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28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5" y="2904310"/>
                <a:ext cx="1092415" cy="276999"/>
              </a:xfrm>
              <a:prstGeom prst="rect">
                <a:avLst/>
              </a:prstGeom>
              <a:blipFill>
                <a:blip r:embed="rId8"/>
                <a:stretch>
                  <a:fillRect l="-4469" t="-4348" r="-5028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15839" y="3370219"/>
                <a:ext cx="16040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28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=7(−8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39" y="3370219"/>
                <a:ext cx="1604093" cy="276999"/>
              </a:xfrm>
              <a:prstGeom prst="rect">
                <a:avLst/>
              </a:prstGeom>
              <a:blipFill>
                <a:blip r:embed="rId9"/>
                <a:stretch>
                  <a:fillRect l="-2662" t="-4444" r="-494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20193" y="3810001"/>
                <a:ext cx="1411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28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3" y="3810001"/>
                <a:ext cx="1411733" cy="276999"/>
              </a:xfrm>
              <a:prstGeom prst="rect">
                <a:avLst/>
              </a:prstGeom>
              <a:blipFill>
                <a:blip r:embed="rId10"/>
                <a:stretch>
                  <a:fillRect l="-3896" t="-4444" r="-519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53987" y="4249784"/>
                <a:ext cx="1642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28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4249784"/>
                <a:ext cx="1642566" cy="276999"/>
              </a:xfrm>
              <a:prstGeom prst="rect">
                <a:avLst/>
              </a:prstGeom>
              <a:blipFill>
                <a:blip r:embed="rId11"/>
                <a:stretch>
                  <a:fillRect l="-2593" t="-4348" r="-296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2810" y="4689566"/>
                <a:ext cx="1257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10" y="4689566"/>
                <a:ext cx="1257845" cy="276999"/>
              </a:xfrm>
              <a:prstGeom prst="rect">
                <a:avLst/>
              </a:prstGeom>
              <a:blipFill>
                <a:blip r:embed="rId12"/>
                <a:stretch>
                  <a:fillRect l="-4369" t="-4348" r="-388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50078" y="5138057"/>
                <a:ext cx="1342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8" y="5138057"/>
                <a:ext cx="1342868" cy="276999"/>
              </a:xfrm>
              <a:prstGeom prst="rect">
                <a:avLst/>
              </a:prstGeom>
              <a:blipFill>
                <a:blip r:embed="rId13"/>
                <a:stretch>
                  <a:fillRect l="-4091" t="-2222" r="-363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77244" y="5560423"/>
                <a:ext cx="787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244" y="5560423"/>
                <a:ext cx="787652" cy="276999"/>
              </a:xfrm>
              <a:prstGeom prst="rect">
                <a:avLst/>
              </a:prstGeom>
              <a:blipFill>
                <a:blip r:embed="rId14"/>
                <a:stretch>
                  <a:fillRect l="-6977" r="-697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74972" y="3104607"/>
                <a:ext cx="11146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2" y="3104607"/>
                <a:ext cx="1114697" cy="307777"/>
              </a:xfrm>
              <a:prstGeom prst="rect">
                <a:avLst/>
              </a:prstGeom>
              <a:blipFill>
                <a:blip r:embed="rId15"/>
                <a:stretch>
                  <a:fillRect l="-549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68"/>
          <p:cNvSpPr>
            <a:spLocks/>
          </p:cNvSpPr>
          <p:nvPr/>
        </p:nvSpPr>
        <p:spPr bwMode="auto">
          <a:xfrm>
            <a:off x="6459585" y="3544390"/>
            <a:ext cx="141512" cy="435427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68"/>
          <p:cNvSpPr>
            <a:spLocks/>
          </p:cNvSpPr>
          <p:nvPr/>
        </p:nvSpPr>
        <p:spPr bwMode="auto">
          <a:xfrm>
            <a:off x="6463939" y="3061065"/>
            <a:ext cx="141512" cy="435427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68"/>
          <p:cNvSpPr>
            <a:spLocks/>
          </p:cNvSpPr>
          <p:nvPr/>
        </p:nvSpPr>
        <p:spPr bwMode="auto">
          <a:xfrm>
            <a:off x="6224453" y="3971110"/>
            <a:ext cx="141512" cy="435427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68"/>
          <p:cNvSpPr>
            <a:spLocks/>
          </p:cNvSpPr>
          <p:nvPr/>
        </p:nvSpPr>
        <p:spPr bwMode="auto">
          <a:xfrm>
            <a:off x="5836921" y="4402185"/>
            <a:ext cx="141512" cy="435427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68"/>
          <p:cNvSpPr>
            <a:spLocks/>
          </p:cNvSpPr>
          <p:nvPr/>
        </p:nvSpPr>
        <p:spPr bwMode="auto">
          <a:xfrm>
            <a:off x="5841275" y="4859385"/>
            <a:ext cx="141512" cy="435427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68"/>
          <p:cNvSpPr>
            <a:spLocks/>
          </p:cNvSpPr>
          <p:nvPr/>
        </p:nvSpPr>
        <p:spPr bwMode="auto">
          <a:xfrm>
            <a:off x="6019801" y="5281750"/>
            <a:ext cx="141512" cy="435427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509657" y="3605349"/>
            <a:ext cx="206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39840" y="4010298"/>
                <a:ext cx="879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56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40" y="4010298"/>
                <a:ext cx="879566" cy="307777"/>
              </a:xfrm>
              <a:prstGeom prst="rect">
                <a:avLst/>
              </a:prstGeom>
              <a:blipFill>
                <a:blip r:embed="rId16"/>
                <a:stretch>
                  <a:fillRect l="-2083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969726" y="4458790"/>
            <a:ext cx="1223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8914" y="5255625"/>
                <a:ext cx="21858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‘non-zero constant’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4" y="5255625"/>
                <a:ext cx="2185851" cy="523220"/>
              </a:xfrm>
              <a:prstGeom prst="rect">
                <a:avLst/>
              </a:prstGeom>
              <a:blipFill>
                <a:blip r:embed="rId1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956664" y="4889865"/>
            <a:ext cx="1018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05989" y="3222171"/>
            <a:ext cx="2377440" cy="2612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90307" y="6008914"/>
                <a:ext cx="724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07" y="6008914"/>
                <a:ext cx="724814" cy="276999"/>
              </a:xfrm>
              <a:prstGeom prst="rect">
                <a:avLst/>
              </a:prstGeom>
              <a:blipFill>
                <a:blip r:embed="rId18"/>
                <a:stretch>
                  <a:fillRect l="-4202" r="-75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68"/>
          <p:cNvSpPr>
            <a:spLocks/>
          </p:cNvSpPr>
          <p:nvPr/>
        </p:nvSpPr>
        <p:spPr bwMode="auto">
          <a:xfrm>
            <a:off x="6028510" y="5708471"/>
            <a:ext cx="141512" cy="435427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0688" y="5799911"/>
                <a:ext cx="18592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now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8" y="5799911"/>
                <a:ext cx="1859278" cy="307777"/>
              </a:xfrm>
              <a:prstGeom prst="rect">
                <a:avLst/>
              </a:prstGeom>
              <a:blipFill>
                <a:blip r:embed="rId19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6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5" grpId="0" animBg="1"/>
      <p:bldP spid="45" grpId="1" animBg="1"/>
      <p:bldP spid="46" grpId="0"/>
      <p:bldP spid="47" grpId="0" animBg="1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8E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6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Binomial Expansion to find approximations for complicated functions.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key part to understanding this is that if values of x are small, it can be possible to ignore larger powers…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8732" y="3757749"/>
                <a:ext cx="554254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32" y="3757749"/>
                <a:ext cx="554254" cy="217817"/>
              </a:xfrm>
              <a:prstGeom prst="rect">
                <a:avLst/>
              </a:prstGeom>
              <a:blipFill>
                <a:blip r:embed="rId2"/>
                <a:stretch>
                  <a:fillRect l="-2198" t="-2778" r="-329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6892" y="3701144"/>
                <a:ext cx="1325940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2" y="3701144"/>
                <a:ext cx="1325940" cy="362215"/>
              </a:xfrm>
              <a:prstGeom prst="rect">
                <a:avLst/>
              </a:prstGeom>
              <a:blipFill>
                <a:blip r:embed="rId3"/>
                <a:stretch>
                  <a:fillRect l="-2294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7532" y="3696789"/>
                <a:ext cx="1408719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32" y="3696789"/>
                <a:ext cx="1408719" cy="362215"/>
              </a:xfrm>
              <a:prstGeom prst="rect">
                <a:avLst/>
              </a:prstGeom>
              <a:blipFill>
                <a:blip r:embed="rId4"/>
                <a:stretch>
                  <a:fillRect l="-2165" r="-433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7840" y="3692435"/>
                <a:ext cx="1408719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0" y="3692435"/>
                <a:ext cx="1408719" cy="363626"/>
              </a:xfrm>
              <a:prstGeom prst="rect">
                <a:avLst/>
              </a:prstGeom>
              <a:blipFill>
                <a:blip r:embed="rId5"/>
                <a:stretch>
                  <a:fillRect l="-2597" t="-1695" r="-433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09440" y="3705498"/>
                <a:ext cx="1324402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440" y="3705498"/>
                <a:ext cx="1324402" cy="362215"/>
              </a:xfrm>
              <a:prstGeom prst="rect">
                <a:avLst/>
              </a:prstGeom>
              <a:blipFill>
                <a:blip r:embed="rId6"/>
                <a:stretch>
                  <a:fillRect l="-2765" t="-1695" r="-461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20080" y="3770812"/>
                <a:ext cx="78226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80" y="3770812"/>
                <a:ext cx="782265" cy="217817"/>
              </a:xfrm>
              <a:prstGeom prst="rect">
                <a:avLst/>
              </a:prstGeom>
              <a:blipFill>
                <a:blip r:embed="rId7"/>
                <a:stretch>
                  <a:fillRect l="-4688" t="-2857" r="-156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91919" y="4484915"/>
                <a:ext cx="522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=243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19" y="4484915"/>
                <a:ext cx="522772" cy="215444"/>
              </a:xfrm>
              <a:prstGeom prst="rect">
                <a:avLst/>
              </a:prstGeom>
              <a:blipFill>
                <a:blip r:embed="rId8"/>
                <a:stretch>
                  <a:fillRect l="-3529" r="-823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0079" y="4489270"/>
                <a:ext cx="6145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− 810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079" y="4489270"/>
                <a:ext cx="614592" cy="215444"/>
              </a:xfrm>
              <a:prstGeom prst="rect">
                <a:avLst/>
              </a:prstGeom>
              <a:blipFill>
                <a:blip r:embed="rId9"/>
                <a:stretch>
                  <a:fillRect l="-1000" r="-5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6616" y="4493624"/>
                <a:ext cx="801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+ 1080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616" y="4493624"/>
                <a:ext cx="801117" cy="215444"/>
              </a:xfrm>
              <a:prstGeom prst="rect">
                <a:avLst/>
              </a:prstGeom>
              <a:blipFill>
                <a:blip r:embed="rId10"/>
                <a:stretch>
                  <a:fillRect l="-3788" r="-758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7325" y="4497978"/>
                <a:ext cx="7017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720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325" y="4497978"/>
                <a:ext cx="701731" cy="215444"/>
              </a:xfrm>
              <a:prstGeom prst="rect">
                <a:avLst/>
              </a:prstGeom>
              <a:blipFill>
                <a:blip r:embed="rId11"/>
                <a:stretch>
                  <a:fillRect l="-870" r="-87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2240" y="4493623"/>
                <a:ext cx="7017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40" y="4493623"/>
                <a:ext cx="701731" cy="215444"/>
              </a:xfrm>
              <a:prstGeom prst="rect">
                <a:avLst/>
              </a:prstGeom>
              <a:blipFill>
                <a:blip r:embed="rId12"/>
                <a:stretch>
                  <a:fillRect l="-5217" r="-870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27154" y="4480560"/>
                <a:ext cx="602344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154" y="4480560"/>
                <a:ext cx="602344" cy="217817"/>
              </a:xfrm>
              <a:prstGeom prst="rect">
                <a:avLst/>
              </a:prstGeom>
              <a:blipFill>
                <a:blip r:embed="rId13"/>
                <a:stretch>
                  <a:fillRect l="-1010" t="-2778" r="-202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245531" y="4484914"/>
            <a:ext cx="1733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x was 0.2. Let’s look at the value of each term…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3921" y="2155372"/>
            <a:ext cx="27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couple of sections previously, we had this expansion…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5162007" y="2678592"/>
            <a:ext cx="927463" cy="780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09485" y="5107578"/>
                <a:ext cx="522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=243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85" y="5107578"/>
                <a:ext cx="522772" cy="215444"/>
              </a:xfrm>
              <a:prstGeom prst="rect">
                <a:avLst/>
              </a:prstGeom>
              <a:blipFill>
                <a:blip r:embed="rId8"/>
                <a:stretch>
                  <a:fillRect l="-3488" r="-69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27645" y="5111933"/>
                <a:ext cx="512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− 162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645" y="5111933"/>
                <a:ext cx="512961" cy="215444"/>
              </a:xfrm>
              <a:prstGeom prst="rect">
                <a:avLst/>
              </a:prstGeom>
              <a:blipFill>
                <a:blip r:embed="rId14"/>
                <a:stretch>
                  <a:fillRect l="-1190" r="-71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45804" y="5107578"/>
                <a:ext cx="5498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+ 43.2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804" y="5107578"/>
                <a:ext cx="549831" cy="215444"/>
              </a:xfrm>
              <a:prstGeom prst="rect">
                <a:avLst/>
              </a:prstGeom>
              <a:blipFill>
                <a:blip r:embed="rId15"/>
                <a:stretch>
                  <a:fillRect l="-6667" r="-66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90090" y="5111932"/>
                <a:ext cx="5498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− 5.76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90" y="5111932"/>
                <a:ext cx="549830" cy="215444"/>
              </a:xfrm>
              <a:prstGeom prst="rect">
                <a:avLst/>
              </a:prstGeom>
              <a:blipFill>
                <a:blip r:embed="rId16"/>
                <a:stretch>
                  <a:fillRect l="-1111" r="-66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25668" y="5098868"/>
                <a:ext cx="6492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+ 0.384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68" y="5098868"/>
                <a:ext cx="649217" cy="215444"/>
              </a:xfrm>
              <a:prstGeom prst="rect">
                <a:avLst/>
              </a:prstGeom>
              <a:blipFill>
                <a:blip r:embed="rId17"/>
                <a:stretch>
                  <a:fillRect l="-4673" r="-467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74457" y="5094514"/>
                <a:ext cx="8479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− 0.01024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457" y="5094514"/>
                <a:ext cx="847989" cy="215444"/>
              </a:xfrm>
              <a:prstGeom prst="rect">
                <a:avLst/>
              </a:prstGeom>
              <a:blipFill>
                <a:blip r:embed="rId18"/>
                <a:stretch>
                  <a:fillRect l="-714" r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05395" y="5525588"/>
            <a:ext cx="7663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values get progressively smaller – why is this?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we are approximating a calculation, we can ignore later terms since they will have less of an effect on it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Binomial Expansion to find approximations for complicated functions.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four terms of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in ascending powers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Write out the first four terms and then simplify them…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55109" y="1484813"/>
                <a:ext cx="5412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109" y="1484813"/>
                <a:ext cx="541238" cy="184666"/>
              </a:xfrm>
              <a:prstGeom prst="rect">
                <a:avLst/>
              </a:prstGeom>
              <a:blipFill>
                <a:blip r:embed="rId3"/>
                <a:stretch>
                  <a:fillRect l="-3371" t="-3333"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99394" y="1428207"/>
                <a:ext cx="1208536" cy="31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94" y="1428207"/>
                <a:ext cx="1208536" cy="315023"/>
              </a:xfrm>
              <a:prstGeom prst="rect">
                <a:avLst/>
              </a:prstGeom>
              <a:blipFill>
                <a:blip r:embed="rId4"/>
                <a:stretch>
                  <a:fillRect l="-2010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88115" y="1389019"/>
                <a:ext cx="1283877" cy="351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15" y="1389019"/>
                <a:ext cx="1283877" cy="351506"/>
              </a:xfrm>
              <a:prstGeom prst="rect">
                <a:avLst/>
              </a:prstGeom>
              <a:blipFill>
                <a:blip r:embed="rId5"/>
                <a:stretch>
                  <a:fillRect l="-1896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29084" y="1393373"/>
                <a:ext cx="1283878" cy="351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084" y="1393373"/>
                <a:ext cx="1283878" cy="351506"/>
              </a:xfrm>
              <a:prstGeom prst="rect">
                <a:avLst/>
              </a:prstGeom>
              <a:blipFill>
                <a:blip r:embed="rId6"/>
                <a:stretch>
                  <a:fillRect l="-2381" r="-476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73418" y="2146664"/>
                <a:ext cx="30292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+2.8125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−1.875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418" y="2146664"/>
                <a:ext cx="3029227" cy="246221"/>
              </a:xfrm>
              <a:prstGeom prst="rect">
                <a:avLst/>
              </a:prstGeom>
              <a:blipFill>
                <a:blip r:embed="rId7"/>
                <a:stretch>
                  <a:fillRect l="-201" r="-20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463" y="4541521"/>
                <a:ext cx="30292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+2.8125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−1.875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3" y="4541521"/>
                <a:ext cx="3029227" cy="246221"/>
              </a:xfrm>
              <a:prstGeom prst="rect">
                <a:avLst/>
              </a:prstGeom>
              <a:blipFill>
                <a:blip r:embed="rId8"/>
                <a:stretch>
                  <a:fillRect l="-201" r="-20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7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Binomial Expansion to find approximations for complicated functions.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four terms of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in ascending powers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Write out the first four terms and then simplify them…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Use your expansion to estimate the value of 0.975</a:t>
                </a:r>
                <a:r>
                  <a:rPr lang="en-US" sz="1600" baseline="30000" dirty="0">
                    <a:latin typeface="Comic Sans MS" panose="030F0702030302020204" pitchFamily="66" charset="0"/>
                  </a:rPr>
                  <a:t>10</a:t>
                </a:r>
                <a:r>
                  <a:rPr lang="en-US" sz="1600" dirty="0">
                    <a:latin typeface="Comic Sans MS" panose="030F0702030302020204" pitchFamily="66" charset="0"/>
                  </a:rPr>
                  <a:t>, giving your answer to 4 decimal places</a:t>
                </a:r>
                <a:endParaRPr lang="en-GB" sz="1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463" y="4541521"/>
                <a:ext cx="30292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+2.8125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−1.875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3" y="4541521"/>
                <a:ext cx="3029227" cy="246221"/>
              </a:xfrm>
              <a:prstGeom prst="rect">
                <a:avLst/>
              </a:prstGeom>
              <a:blipFill>
                <a:blip r:embed="rId3"/>
                <a:stretch>
                  <a:fillRect l="-201" r="-20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60795" y="1262742"/>
            <a:ext cx="5383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the expansion with what we are being asked…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6138" y="1698172"/>
                <a:ext cx="899092" cy="468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8" y="1698172"/>
                <a:ext cx="899092" cy="4687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10252" y="1850572"/>
                <a:ext cx="7207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0.975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52" y="1850572"/>
                <a:ext cx="720710" cy="246221"/>
              </a:xfrm>
              <a:prstGeom prst="rect">
                <a:avLst/>
              </a:prstGeom>
              <a:blipFill>
                <a:blip r:embed="rId5"/>
                <a:stretch>
                  <a:fillRect l="-6780" t="-2500" r="-84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4246" y="2329542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60721" y="2869475"/>
                <a:ext cx="1285416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=0.975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1" y="2869475"/>
                <a:ext cx="1285416" cy="420115"/>
              </a:xfrm>
              <a:prstGeom prst="rect">
                <a:avLst/>
              </a:prstGeom>
              <a:blipFill>
                <a:blip r:embed="rId6"/>
                <a:stretch>
                  <a:fillRect l="-2844" r="-2844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0241" y="3431179"/>
                <a:ext cx="926536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0.025=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1" y="3431179"/>
                <a:ext cx="926536" cy="420115"/>
              </a:xfrm>
              <a:prstGeom prst="rect">
                <a:avLst/>
              </a:prstGeom>
              <a:blipFill>
                <a:blip r:embed="rId7"/>
                <a:stretch>
                  <a:fillRect l="-4605" r="-39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2310" y="4036425"/>
                <a:ext cx="698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10" y="4036425"/>
                <a:ext cx="698909" cy="246221"/>
              </a:xfrm>
              <a:prstGeom prst="rect">
                <a:avLst/>
              </a:prstGeom>
              <a:blipFill>
                <a:blip r:embed="rId8"/>
                <a:stretch>
                  <a:fillRect l="-6087" r="-34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68"/>
          <p:cNvSpPr>
            <a:spLocks/>
          </p:cNvSpPr>
          <p:nvPr/>
        </p:nvSpPr>
        <p:spPr bwMode="auto">
          <a:xfrm>
            <a:off x="7186750" y="3095900"/>
            <a:ext cx="163284" cy="509449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397933" y="3196049"/>
            <a:ext cx="1075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68"/>
          <p:cNvSpPr>
            <a:spLocks/>
          </p:cNvSpPr>
          <p:nvPr/>
        </p:nvSpPr>
        <p:spPr bwMode="auto">
          <a:xfrm>
            <a:off x="7182395" y="3622768"/>
            <a:ext cx="163284" cy="509449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236825" y="3705501"/>
            <a:ext cx="145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0766" y="4495186"/>
            <a:ext cx="520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means that if we substitute x = 0.1 into the expansion, we will get an approximation for 0.975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GB" sz="16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18757" y="5253215"/>
                <a:ext cx="30292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+2.8125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−1.875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57" y="5253215"/>
                <a:ext cx="3029227" cy="246221"/>
              </a:xfrm>
              <a:prstGeom prst="rect">
                <a:avLst/>
              </a:prstGeom>
              <a:blipFill>
                <a:blip r:embed="rId9"/>
                <a:stretch>
                  <a:fillRect l="-201" t="-2500" r="-20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40842" y="5654189"/>
                <a:ext cx="39000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=1−2.5(0.1)+2.8125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(0.1)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−1.875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(0.1)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842" y="5654189"/>
                <a:ext cx="3900042" cy="246221"/>
              </a:xfrm>
              <a:prstGeom prst="rect">
                <a:avLst/>
              </a:prstGeom>
              <a:blipFill>
                <a:blip r:embed="rId10"/>
                <a:stretch>
                  <a:fillRect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95913" y="6090674"/>
                <a:ext cx="9819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=0.77625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13" y="6090674"/>
                <a:ext cx="981935" cy="246221"/>
              </a:xfrm>
              <a:prstGeom prst="rect">
                <a:avLst/>
              </a:prstGeom>
              <a:blipFill>
                <a:blip r:embed="rId11"/>
                <a:stretch>
                  <a:fillRect l="-1863" r="-372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42044" y="5826836"/>
            <a:ext cx="368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If you check 0.975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on a calculator, you get 0.776329…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answer is correct to 4dp!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sz="16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8A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	Work out each of these: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20713" y="3048000"/>
          <a:ext cx="914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Equation" r:id="rId3" imgW="482391" imgH="279279" progId="Equation.DSMT4">
                  <p:embed/>
                </p:oleObj>
              </mc:Choice>
              <mc:Fallback>
                <p:oleObj name="Equation" r:id="rId3" imgW="482391" imgH="279279" progId="Equation.DSMT4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048000"/>
                        <a:ext cx="914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20713" y="3733800"/>
          <a:ext cx="9620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Equation" r:id="rId5" imgW="508000" imgH="279400" progId="Equation.DSMT4">
                  <p:embed/>
                </p:oleObj>
              </mc:Choice>
              <mc:Fallback>
                <p:oleObj name="Equation" r:id="rId5" imgW="508000" imgH="279400" progId="Equation.DSMT4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733800"/>
                        <a:ext cx="9620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20713" y="4419600"/>
          <a:ext cx="9382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" name="Equation" r:id="rId7" imgW="495085" imgH="279279" progId="Equation.DSMT4">
                  <p:embed/>
                </p:oleObj>
              </mc:Choice>
              <mc:Fallback>
                <p:oleObj name="Equation" r:id="rId7" imgW="495085" imgH="279279" progId="Equation.DSMT4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419600"/>
                        <a:ext cx="93821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620713" y="2362200"/>
          <a:ext cx="9620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" name="Equation" r:id="rId9" imgW="508000" imgH="279400" progId="Equation.DSMT4">
                  <p:embed/>
                </p:oleObj>
              </mc:Choice>
              <mc:Fallback>
                <p:oleObj name="Equation" r:id="rId9" imgW="508000" imgH="279400" progId="Equation.DSMT4">
                  <p:embed/>
                  <p:pic>
                    <p:nvPicPr>
                      <p:cNvPr id="92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362200"/>
                        <a:ext cx="9620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609600" y="5105400"/>
          <a:ext cx="9620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" name="Equation" r:id="rId11" imgW="508000" imgH="279400" progId="Equation.DSMT4">
                  <p:embed/>
                </p:oleObj>
              </mc:Choice>
              <mc:Fallback>
                <p:oleObj name="Equation" r:id="rId11" imgW="508000" imgH="279400" progId="Equation.DSMT4">
                  <p:embed/>
                  <p:pic>
                    <p:nvPicPr>
                      <p:cNvPr id="92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9620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4811713" y="2438400"/>
          <a:ext cx="173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" name="Equation" r:id="rId13" imgW="88707" imgH="164742" progId="Equation.DSMT4">
                  <p:embed/>
                </p:oleObj>
              </mc:Choice>
              <mc:Fallback>
                <p:oleObj name="Equation" r:id="rId13" imgW="88707" imgH="164742" progId="Equation.DSMT4">
                  <p:embed/>
                  <p:pic>
                    <p:nvPicPr>
                      <p:cNvPr id="92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2438400"/>
                        <a:ext cx="173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4049713" y="3048000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" name="Equation" r:id="rId15" imgW="177492" imgH="177492" progId="Equation.DSMT4">
                  <p:embed/>
                </p:oleObj>
              </mc:Choice>
              <mc:Fallback>
                <p:oleObj name="Equation" r:id="rId15" imgW="177492" imgH="177492" progId="Equation.DSMT4">
                  <p:embed/>
                  <p:pic>
                    <p:nvPicPr>
                      <p:cNvPr id="92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3048000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5497513" y="3048000"/>
          <a:ext cx="3206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" name="Equation" r:id="rId17" imgW="164814" imgH="177492" progId="Equation.DSMT4">
                  <p:embed/>
                </p:oleObj>
              </mc:Choice>
              <mc:Fallback>
                <p:oleObj name="Equation" r:id="rId17" imgW="164814" imgH="177492" progId="Equation.DSMT4">
                  <p:embed/>
                  <p:pic>
                    <p:nvPicPr>
                      <p:cNvPr id="92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3048000"/>
                        <a:ext cx="3206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4811713" y="3124200"/>
          <a:ext cx="2714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924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124200"/>
                        <a:ext cx="2714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3287713" y="3657600"/>
          <a:ext cx="444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" name="Equation" r:id="rId21" imgW="228501" imgH="203112" progId="Equation.DSMT4">
                  <p:embed/>
                </p:oleObj>
              </mc:Choice>
              <mc:Fallback>
                <p:oleObj name="Equation" r:id="rId21" imgW="228501" imgH="203112" progId="Equation.DSMT4">
                  <p:embed/>
                  <p:pic>
                    <p:nvPicPr>
                      <p:cNvPr id="92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3657600"/>
                        <a:ext cx="4445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6259513" y="3657600"/>
          <a:ext cx="419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" name="Equation" r:id="rId23" imgW="215713" imgH="203024" progId="Equation.DSMT4">
                  <p:embed/>
                </p:oleObj>
              </mc:Choice>
              <mc:Fallback>
                <p:oleObj name="Equation" r:id="rId23" imgW="215713" imgH="203024" progId="Equation.DSMT4">
                  <p:embed/>
                  <p:pic>
                    <p:nvPicPr>
                      <p:cNvPr id="92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657600"/>
                        <a:ext cx="4191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5573713" y="3733800"/>
          <a:ext cx="2714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" name="Equation" r:id="rId25" imgW="139700" imgH="139700" progId="Equation.DSMT4">
                  <p:embed/>
                </p:oleObj>
              </mc:Choice>
              <mc:Fallback>
                <p:oleObj name="Equation" r:id="rId25" imgW="139700" imgH="139700" progId="Equation.DSMT4">
                  <p:embed/>
                  <p:pic>
                    <p:nvPicPr>
                      <p:cNvPr id="924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3733800"/>
                        <a:ext cx="2714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4" name="Object 28"/>
          <p:cNvGraphicFramePr>
            <a:graphicFrameLocks noChangeAspect="1"/>
          </p:cNvGraphicFramePr>
          <p:nvPr/>
        </p:nvGraphicFramePr>
        <p:xfrm>
          <a:off x="4659313" y="3733800"/>
          <a:ext cx="5445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" name="Equation" r:id="rId27" imgW="279158" imgH="177646" progId="Equation.DSMT4">
                  <p:embed/>
                </p:oleObj>
              </mc:Choice>
              <mc:Fallback>
                <p:oleObj name="Equation" r:id="rId27" imgW="279158" imgH="177646" progId="Equation.DSMT4">
                  <p:embed/>
                  <p:pic>
                    <p:nvPicPr>
                      <p:cNvPr id="92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3733800"/>
                        <a:ext cx="5445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5421313" y="4419600"/>
          <a:ext cx="6175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" name="Equation" r:id="rId29" imgW="317225" imgH="203024" progId="Equation.DSMT4">
                  <p:embed/>
                </p:oleObj>
              </mc:Choice>
              <mc:Fallback>
                <p:oleObj name="Equation" r:id="rId29" imgW="317225" imgH="203024" progId="Equation.DSMT4">
                  <p:embed/>
                  <p:pic>
                    <p:nvPicPr>
                      <p:cNvPr id="92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4419600"/>
                        <a:ext cx="6175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" name="Object 30"/>
          <p:cNvGraphicFramePr>
            <a:graphicFrameLocks noChangeAspect="1"/>
          </p:cNvGraphicFramePr>
          <p:nvPr/>
        </p:nvGraphicFramePr>
        <p:xfrm>
          <a:off x="4049713" y="3733800"/>
          <a:ext cx="2714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" name="Equation" r:id="rId31" imgW="139700" imgH="139700" progId="Equation.DSMT4">
                  <p:embed/>
                </p:oleObj>
              </mc:Choice>
              <mc:Fallback>
                <p:oleObj name="Equation" r:id="rId31" imgW="139700" imgH="139700" progId="Equation.DSMT4">
                  <p:embed/>
                  <p:pic>
                    <p:nvPicPr>
                      <p:cNvPr id="92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3733800"/>
                        <a:ext cx="2714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7" name="Object 31"/>
          <p:cNvGraphicFramePr>
            <a:graphicFrameLocks noChangeAspect="1"/>
          </p:cNvGraphicFramePr>
          <p:nvPr/>
        </p:nvGraphicFramePr>
        <p:xfrm>
          <a:off x="2754313" y="4419600"/>
          <a:ext cx="444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" name="Equation" r:id="rId32" imgW="228501" imgH="203112" progId="Equation.DSMT4">
                  <p:embed/>
                </p:oleObj>
              </mc:Choice>
              <mc:Fallback>
                <p:oleObj name="Equation" r:id="rId32" imgW="228501" imgH="203112" progId="Equation.DSMT4">
                  <p:embed/>
                  <p:pic>
                    <p:nvPicPr>
                      <p:cNvPr id="92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4419600"/>
                        <a:ext cx="4445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8" name="Object 32"/>
          <p:cNvGraphicFramePr>
            <a:graphicFrameLocks noChangeAspect="1"/>
          </p:cNvGraphicFramePr>
          <p:nvPr/>
        </p:nvGraphicFramePr>
        <p:xfrm>
          <a:off x="6172200" y="5181600"/>
          <a:ext cx="641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" name="Equation" r:id="rId34" imgW="330057" imgH="203112" progId="Equation.DSMT4">
                  <p:embed/>
                </p:oleObj>
              </mc:Choice>
              <mc:Fallback>
                <p:oleObj name="Equation" r:id="rId34" imgW="330057" imgH="203112" progId="Equation.DSMT4">
                  <p:embed/>
                  <p:pic>
                    <p:nvPicPr>
                      <p:cNvPr id="92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81600"/>
                        <a:ext cx="641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33"/>
          <p:cNvGraphicFramePr>
            <a:graphicFrameLocks noChangeAspect="1"/>
          </p:cNvGraphicFramePr>
          <p:nvPr/>
        </p:nvGraphicFramePr>
        <p:xfrm>
          <a:off x="3363913" y="4495800"/>
          <a:ext cx="2714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" name="Equation" r:id="rId36" imgW="139700" imgH="139700" progId="Equation.DSMT4">
                  <p:embed/>
                </p:oleObj>
              </mc:Choice>
              <mc:Fallback>
                <p:oleObj name="Equation" r:id="rId36" imgW="139700" imgH="139700" progId="Equation.DSMT4">
                  <p:embed/>
                  <p:pic>
                    <p:nvPicPr>
                      <p:cNvPr id="92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495800"/>
                        <a:ext cx="2714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0" name="Object 34"/>
          <p:cNvGraphicFramePr>
            <a:graphicFrameLocks noChangeAspect="1"/>
          </p:cNvGraphicFramePr>
          <p:nvPr/>
        </p:nvGraphicFramePr>
        <p:xfrm>
          <a:off x="3897313" y="4419600"/>
          <a:ext cx="642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" name="Equation" r:id="rId37" imgW="330057" imgH="203112" progId="Equation.DSMT4">
                  <p:embed/>
                </p:oleObj>
              </mc:Choice>
              <mc:Fallback>
                <p:oleObj name="Equation" r:id="rId37" imgW="330057" imgH="203112" progId="Equation.DSMT4">
                  <p:embed/>
                  <p:pic>
                    <p:nvPicPr>
                      <p:cNvPr id="925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4419600"/>
                        <a:ext cx="6429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1" name="Object 35"/>
          <p:cNvGraphicFramePr>
            <a:graphicFrameLocks noChangeAspect="1"/>
          </p:cNvGraphicFramePr>
          <p:nvPr/>
        </p:nvGraphicFramePr>
        <p:xfrm>
          <a:off x="4811713" y="4495800"/>
          <a:ext cx="2714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"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92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495800"/>
                        <a:ext cx="2714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2" name="Object 36"/>
          <p:cNvGraphicFramePr>
            <a:graphicFrameLocks noChangeAspect="1"/>
          </p:cNvGraphicFramePr>
          <p:nvPr/>
        </p:nvGraphicFramePr>
        <p:xfrm>
          <a:off x="6945313" y="4419600"/>
          <a:ext cx="419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" name="Equation" r:id="rId40" imgW="215713" imgH="203024" progId="Equation.DSMT4">
                  <p:embed/>
                </p:oleObj>
              </mc:Choice>
              <mc:Fallback>
                <p:oleObj name="Equation" r:id="rId40" imgW="215713" imgH="203024" progId="Equation.DSMT4">
                  <p:embed/>
                  <p:pic>
                    <p:nvPicPr>
                      <p:cNvPr id="925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4419600"/>
                        <a:ext cx="4191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3" name="Object 37"/>
          <p:cNvGraphicFramePr>
            <a:graphicFrameLocks noChangeAspect="1"/>
          </p:cNvGraphicFramePr>
          <p:nvPr/>
        </p:nvGraphicFramePr>
        <p:xfrm>
          <a:off x="6335713" y="4495800"/>
          <a:ext cx="2714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" name="Equation" r:id="rId42" imgW="139700" imgH="139700" progId="Equation.DSMT4">
                  <p:embed/>
                </p:oleObj>
              </mc:Choice>
              <mc:Fallback>
                <p:oleObj name="Equation" r:id="rId42" imgW="139700" imgH="139700" progId="Equation.DSMT4">
                  <p:embed/>
                  <p:pic>
                    <p:nvPicPr>
                      <p:cNvPr id="92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4495800"/>
                        <a:ext cx="2714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0" name="Object 54"/>
          <p:cNvGraphicFramePr>
            <a:graphicFrameLocks noChangeAspect="1"/>
          </p:cNvGraphicFramePr>
          <p:nvPr/>
        </p:nvGraphicFramePr>
        <p:xfrm>
          <a:off x="4572000" y="5181600"/>
          <a:ext cx="7413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" name="Equation" r:id="rId43" imgW="380835" imgH="203112" progId="Equation.DSMT4">
                  <p:embed/>
                </p:oleObj>
              </mc:Choice>
              <mc:Fallback>
                <p:oleObj name="Equation" r:id="rId43" imgW="380835" imgH="203112" progId="Equation.DSMT4">
                  <p:embed/>
                  <p:pic>
                    <p:nvPicPr>
                      <p:cNvPr id="927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7413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1" name="Object 55"/>
          <p:cNvGraphicFramePr>
            <a:graphicFrameLocks noChangeAspect="1"/>
          </p:cNvGraphicFramePr>
          <p:nvPr/>
        </p:nvGraphicFramePr>
        <p:xfrm>
          <a:off x="2209800" y="5181600"/>
          <a:ext cx="444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Equation" r:id="rId45" imgW="228501" imgH="203112" progId="Equation.DSMT4">
                  <p:embed/>
                </p:oleObj>
              </mc:Choice>
              <mc:Fallback>
                <p:oleObj name="Equation" r:id="rId45" imgW="228501" imgH="203112" progId="Equation.DSMT4">
                  <p:embed/>
                  <p:pic>
                    <p:nvPicPr>
                      <p:cNvPr id="9271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81600"/>
                        <a:ext cx="4445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2" name="Object 56"/>
          <p:cNvGraphicFramePr>
            <a:graphicFrameLocks noChangeAspect="1"/>
          </p:cNvGraphicFramePr>
          <p:nvPr/>
        </p:nvGraphicFramePr>
        <p:xfrm>
          <a:off x="2819400" y="5257800"/>
          <a:ext cx="2714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Equation" r:id="rId47" imgW="139700" imgH="139700" progId="Equation.DSMT4">
                  <p:embed/>
                </p:oleObj>
              </mc:Choice>
              <mc:Fallback>
                <p:oleObj name="Equation" r:id="rId47" imgW="139700" imgH="139700" progId="Equation.DSMT4">
                  <p:embed/>
                  <p:pic>
                    <p:nvPicPr>
                      <p:cNvPr id="927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57800"/>
                        <a:ext cx="27146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3" name="Object 57"/>
          <p:cNvGraphicFramePr>
            <a:graphicFrameLocks noChangeAspect="1"/>
          </p:cNvGraphicFramePr>
          <p:nvPr/>
        </p:nvGraphicFramePr>
        <p:xfrm>
          <a:off x="3200400" y="5181600"/>
          <a:ext cx="6429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Equation" r:id="rId48" imgW="330057" imgH="203112" progId="Equation.DSMT4">
                  <p:embed/>
                </p:oleObj>
              </mc:Choice>
              <mc:Fallback>
                <p:oleObj name="Equation" r:id="rId48" imgW="330057" imgH="203112" progId="Equation.DSMT4">
                  <p:embed/>
                  <p:pic>
                    <p:nvPicPr>
                      <p:cNvPr id="927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6429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4" name="Object 58"/>
          <p:cNvGraphicFramePr>
            <a:graphicFrameLocks noChangeAspect="1"/>
          </p:cNvGraphicFramePr>
          <p:nvPr/>
        </p:nvGraphicFramePr>
        <p:xfrm>
          <a:off x="4114800" y="5257800"/>
          <a:ext cx="2714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Equation" r:id="rId50" imgW="139700" imgH="139700" progId="Equation.DSMT4">
                  <p:embed/>
                </p:oleObj>
              </mc:Choice>
              <mc:Fallback>
                <p:oleObj name="Equation" r:id="rId50" imgW="139700" imgH="139700" progId="Equation.DSMT4">
                  <p:embed/>
                  <p:pic>
                    <p:nvPicPr>
                      <p:cNvPr id="9274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257800"/>
                        <a:ext cx="27146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5" name="Object 59"/>
          <p:cNvGraphicFramePr>
            <a:graphicFrameLocks noChangeAspect="1"/>
          </p:cNvGraphicFramePr>
          <p:nvPr/>
        </p:nvGraphicFramePr>
        <p:xfrm>
          <a:off x="7543800" y="5181600"/>
          <a:ext cx="419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" name="Equation" r:id="rId51" imgW="215713" imgH="203024" progId="Equation.DSMT4">
                  <p:embed/>
                </p:oleObj>
              </mc:Choice>
              <mc:Fallback>
                <p:oleObj name="Equation" r:id="rId51" imgW="215713" imgH="203024" progId="Equation.DSMT4">
                  <p:embed/>
                  <p:pic>
                    <p:nvPicPr>
                      <p:cNvPr id="9275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4191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6" name="Object 60"/>
          <p:cNvGraphicFramePr>
            <a:graphicFrameLocks noChangeAspect="1"/>
          </p:cNvGraphicFramePr>
          <p:nvPr/>
        </p:nvGraphicFramePr>
        <p:xfrm>
          <a:off x="5562600" y="5257800"/>
          <a:ext cx="2714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Equation" r:id="rId53" imgW="139700" imgH="139700" progId="Equation.DSMT4">
                  <p:embed/>
                </p:oleObj>
              </mc:Choice>
              <mc:Fallback>
                <p:oleObj name="Equation" r:id="rId53" imgW="139700" imgH="139700" progId="Equation.DSMT4">
                  <p:embed/>
                  <p:pic>
                    <p:nvPicPr>
                      <p:cNvPr id="9276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257800"/>
                        <a:ext cx="27146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" name="Object 61"/>
          <p:cNvGraphicFramePr>
            <a:graphicFrameLocks noChangeAspect="1"/>
          </p:cNvGraphicFramePr>
          <p:nvPr/>
        </p:nvGraphicFramePr>
        <p:xfrm>
          <a:off x="7010400" y="5257800"/>
          <a:ext cx="2714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" name="Equation" r:id="rId54" imgW="139700" imgH="139700" progId="Equation.DSMT4">
                  <p:embed/>
                </p:oleObj>
              </mc:Choice>
              <mc:Fallback>
                <p:oleObj name="Equation" r:id="rId54" imgW="139700" imgH="139700" progId="Equation.DSMT4">
                  <p:embed/>
                  <p:pic>
                    <p:nvPicPr>
                      <p:cNvPr id="9277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57800"/>
                        <a:ext cx="27146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2133600" y="60198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There is a pattern in the coefficients (the numbers at the front of each term)</a:t>
            </a: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	The coefficients make a pattern known as </a:t>
            </a:r>
            <a:r>
              <a:rPr lang="en-GB" altLang="en-US" sz="2400" dirty="0">
                <a:solidFill>
                  <a:srgbClr val="CC0000"/>
                </a:solidFill>
                <a:latin typeface="Comic Sans MS" pitchFamily="66" charset="0"/>
              </a:rPr>
              <a:t>Pascal’s triangle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267200" y="2286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3810000" y="2819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724400" y="2819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4267200" y="3429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5181600" y="3429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352800" y="3429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2895600" y="4038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3810000" y="4038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724400" y="4038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5638800" y="4038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5181600" y="4724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6096000" y="4724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4267200" y="4724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2438400" y="4724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3352800" y="4724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4648200" y="541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638800" y="5410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3733800" y="541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1981200" y="5410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2895600" y="5410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6553200" y="5410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41148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 flipH="1">
            <a:off x="44958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304800" y="2438400"/>
            <a:ext cx="23622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You work out each number by adding the 2 above it.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Number 1s always go down the edges</a:t>
            </a: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3657600" y="3733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 flipH="1">
            <a:off x="4038600" y="3733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4572000" y="3733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H="1">
            <a:off x="4953000" y="3733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3200400" y="4419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H="1">
            <a:off x="3581400" y="4419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4114800" y="4419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 flipH="1">
            <a:off x="4495800" y="4419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5029200" y="4419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H="1">
            <a:off x="5410200" y="4419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/>
      <p:bldP spid="10276" grpId="0"/>
      <p:bldP spid="10277" grpId="0"/>
      <p:bldP spid="10279" grpId="0"/>
      <p:bldP spid="10281" grpId="0"/>
      <p:bldP spid="10283" grpId="0"/>
      <p:bldP spid="10285" grpId="0"/>
      <p:bldP spid="10287" grpId="0"/>
      <p:bldP spid="10289" grpId="0"/>
      <p:bldP spid="10290" grpId="0"/>
      <p:bldP spid="10291" grpId="0"/>
      <p:bldP spid="10292" grpId="0"/>
      <p:bldP spid="10293" grpId="0"/>
      <p:bldP spid="10294" grpId="0"/>
      <p:bldP spid="10295" grpId="0"/>
      <p:bldP spid="10296" grpId="0" animBg="1"/>
      <p:bldP spid="10296" grpId="1" animBg="1"/>
      <p:bldP spid="10297" grpId="0" animBg="1"/>
      <p:bldP spid="10297" grpId="1" animBg="1"/>
      <p:bldP spid="10298" grpId="0"/>
      <p:bldP spid="10299" grpId="0" animBg="1"/>
      <p:bldP spid="10299" grpId="1" animBg="1"/>
      <p:bldP spid="10300" grpId="0" animBg="1"/>
      <p:bldP spid="10300" grpId="1" animBg="1"/>
      <p:bldP spid="10301" grpId="0" animBg="1"/>
      <p:bldP spid="10301" grpId="1" animBg="1"/>
      <p:bldP spid="10302" grpId="0" animBg="1"/>
      <p:bldP spid="10302" grpId="1" animBg="1"/>
      <p:bldP spid="10303" grpId="0" animBg="1"/>
      <p:bldP spid="10303" grpId="1" animBg="1"/>
      <p:bldP spid="10304" grpId="0" animBg="1"/>
      <p:bldP spid="10304" grpId="1" animBg="1"/>
      <p:bldP spid="10305" grpId="0" animBg="1"/>
      <p:bldP spid="10305" grpId="1" animBg="1"/>
      <p:bldP spid="10306" grpId="0" animBg="1"/>
      <p:bldP spid="10306" grpId="1" animBg="1"/>
      <p:bldP spid="10307" grpId="0" animBg="1"/>
      <p:bldP spid="10307" grpId="1" animBg="1"/>
      <p:bldP spid="10308" grpId="0" animBg="1"/>
      <p:bldP spid="103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046288" y="2209800"/>
          <a:ext cx="92075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" name="Equation" r:id="rId3" imgW="88707" imgH="164742" progId="Equation.DSMT4">
                  <p:embed/>
                </p:oleObj>
              </mc:Choice>
              <mc:Fallback>
                <p:oleObj name="Equation" r:id="rId3" imgW="88707" imgH="164742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2209800"/>
                        <a:ext cx="92075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673225" y="2624138"/>
          <a:ext cx="1301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624138"/>
                        <a:ext cx="1301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425700" y="2582863"/>
          <a:ext cx="128588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"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582863"/>
                        <a:ext cx="128588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036763" y="2619375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619375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274763" y="2963863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" name="Equation" r:id="rId11" imgW="177569" imgH="202936" progId="Equation.DSMT4">
                  <p:embed/>
                </p:oleObj>
              </mc:Choice>
              <mc:Fallback>
                <p:oleObj name="Equation" r:id="rId11" imgW="177569" imgH="202936" progId="Equation.DSMT4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963863"/>
                        <a:ext cx="1809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2824163" y="2963863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" name="Equation" r:id="rId13" imgW="177569" imgH="202936" progId="Equation.DSMT4">
                  <p:embed/>
                </p:oleObj>
              </mc:Choice>
              <mc:Fallback>
                <p:oleObj name="Equation" r:id="rId13" imgW="177569" imgH="202936" progId="Equation.DSMT4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963863"/>
                        <a:ext cx="1809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2446338" y="3009900"/>
          <a:ext cx="1412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11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009900"/>
                        <a:ext cx="141287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1966913" y="3009900"/>
          <a:ext cx="285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" name="Equation" r:id="rId17" imgW="279158" imgH="177646" progId="Equation.DSMT4">
                  <p:embed/>
                </p:oleObj>
              </mc:Choice>
              <mc:Fallback>
                <p:oleObj name="Equation" r:id="rId17" imgW="279158" imgH="177646" progId="Equation.DSMT4">
                  <p:embed/>
                  <p:pic>
                    <p:nvPicPr>
                      <p:cNvPr id="11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009900"/>
                        <a:ext cx="28575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2365375" y="3419475"/>
          <a:ext cx="32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" name="Equation" r:id="rId19" imgW="317225" imgH="203024" progId="Equation.DSMT4">
                  <p:embed/>
                </p:oleObj>
              </mc:Choice>
              <mc:Fallback>
                <p:oleObj name="Equation" r:id="rId19" imgW="317225" imgH="203024" progId="Equation.DSMT4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3419475"/>
                        <a:ext cx="32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1647825" y="300990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11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3009900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995363" y="3419475"/>
          <a:ext cx="18256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" name="Equation" r:id="rId22" imgW="177569" imgH="202936" progId="Equation.DSMT4">
                  <p:embed/>
                </p:oleObj>
              </mc:Choice>
              <mc:Fallback>
                <p:oleObj name="Equation" r:id="rId22" imgW="177569" imgH="202936" progId="Equation.DSMT4">
                  <p:embed/>
                  <p:pic>
                    <p:nvPicPr>
                      <p:cNvPr id="112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3419475"/>
                        <a:ext cx="182562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2759075" y="3873500"/>
          <a:ext cx="3349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" name="Equation" r:id="rId24" imgW="330057" imgH="203112" progId="Equation.DSMT4">
                  <p:embed/>
                </p:oleObj>
              </mc:Choice>
              <mc:Fallback>
                <p:oleObj name="Equation" r:id="rId24" imgW="330057" imgH="203112" progId="Equation.DSMT4">
                  <p:embed/>
                  <p:pic>
                    <p:nvPicPr>
                      <p:cNvPr id="112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3873500"/>
                        <a:ext cx="334963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1289050" y="3463925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" name="Equation" r:id="rId26" imgW="139700" imgH="139700" progId="Equation.DSMT4">
                  <p:embed/>
                </p:oleObj>
              </mc:Choice>
              <mc:Fallback>
                <p:oleObj name="Equation" r:id="rId26" imgW="139700" imgH="139700" progId="Equation.DSMT4">
                  <p:embed/>
                  <p:pic>
                    <p:nvPicPr>
                      <p:cNvPr id="112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3463925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17"/>
          <p:cNvGraphicFramePr>
            <a:graphicFrameLocks noChangeAspect="1"/>
          </p:cNvGraphicFramePr>
          <p:nvPr/>
        </p:nvGraphicFramePr>
        <p:xfrm>
          <a:off x="1568450" y="3419475"/>
          <a:ext cx="3365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name="Equation" r:id="rId27" imgW="330057" imgH="203112" progId="Equation.DSMT4">
                  <p:embed/>
                </p:oleObj>
              </mc:Choice>
              <mc:Fallback>
                <p:oleObj name="Equation" r:id="rId27" imgW="330057" imgH="203112" progId="Equation.DSMT4">
                  <p:embed/>
                  <p:pic>
                    <p:nvPicPr>
                      <p:cNvPr id="112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419475"/>
                        <a:ext cx="3365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2046288" y="3463925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112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463925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/>
          <p:cNvGraphicFramePr>
            <a:graphicFrameLocks noChangeAspect="1"/>
          </p:cNvGraphicFramePr>
          <p:nvPr/>
        </p:nvGraphicFramePr>
        <p:xfrm>
          <a:off x="3189288" y="3419475"/>
          <a:ext cx="1682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Equation" r:id="rId30" imgW="164957" imgH="203024" progId="Equation.DSMT4">
                  <p:embed/>
                </p:oleObj>
              </mc:Choice>
              <mc:Fallback>
                <p:oleObj name="Equation" r:id="rId30" imgW="164957" imgH="203024" progId="Equation.DSMT4">
                  <p:embed/>
                  <p:pic>
                    <p:nvPicPr>
                      <p:cNvPr id="112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3419475"/>
                        <a:ext cx="1682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2844800" y="3463925"/>
          <a:ext cx="14128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112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463925"/>
                        <a:ext cx="141288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1920875" y="3873500"/>
          <a:ext cx="388938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" name="Equation" r:id="rId33" imgW="380835" imgH="203112" progId="Equation.DSMT4">
                  <p:embed/>
                </p:oleObj>
              </mc:Choice>
              <mc:Fallback>
                <p:oleObj name="Equation" r:id="rId33" imgW="380835" imgH="203112" progId="Equation.DSMT4">
                  <p:embed/>
                  <p:pic>
                    <p:nvPicPr>
                      <p:cNvPr id="1128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873500"/>
                        <a:ext cx="388938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711200" y="3873500"/>
          <a:ext cx="18097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" name="Equation" r:id="rId35" imgW="177569" imgH="202936" progId="Equation.DSMT4">
                  <p:embed/>
                </p:oleObj>
              </mc:Choice>
              <mc:Fallback>
                <p:oleObj name="Equation" r:id="rId35" imgW="177569" imgH="202936" progId="Equation.DSMT4">
                  <p:embed/>
                  <p:pic>
                    <p:nvPicPr>
                      <p:cNvPr id="112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873500"/>
                        <a:ext cx="18097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23"/>
          <p:cNvGraphicFramePr>
            <a:graphicFrameLocks noChangeAspect="1"/>
          </p:cNvGraphicFramePr>
          <p:nvPr/>
        </p:nvGraphicFramePr>
        <p:xfrm>
          <a:off x="1004888" y="3917950"/>
          <a:ext cx="141287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112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917950"/>
                        <a:ext cx="141287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1203325" y="3873500"/>
          <a:ext cx="3365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" name="Equation" r:id="rId38" imgW="330057" imgH="203112" progId="Equation.DSMT4">
                  <p:embed/>
                </p:oleObj>
              </mc:Choice>
              <mc:Fallback>
                <p:oleObj name="Equation" r:id="rId38" imgW="330057" imgH="203112" progId="Equation.DSMT4">
                  <p:embed/>
                  <p:pic>
                    <p:nvPicPr>
                      <p:cNvPr id="1128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3873500"/>
                        <a:ext cx="3365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9" name="Object 25"/>
          <p:cNvGraphicFramePr>
            <a:graphicFrameLocks noChangeAspect="1"/>
          </p:cNvGraphicFramePr>
          <p:nvPr/>
        </p:nvGraphicFramePr>
        <p:xfrm>
          <a:off x="1682750" y="3917950"/>
          <a:ext cx="141288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" name="Equation" r:id="rId40" imgW="139700" imgH="139700" progId="Equation.DSMT4">
                  <p:embed/>
                </p:oleObj>
              </mc:Choice>
              <mc:Fallback>
                <p:oleObj name="Equation" r:id="rId40" imgW="139700" imgH="139700" progId="Equation.DSMT4">
                  <p:embed/>
                  <p:pic>
                    <p:nvPicPr>
                      <p:cNvPr id="1128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917950"/>
                        <a:ext cx="141288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0" name="Object 26"/>
          <p:cNvGraphicFramePr>
            <a:graphicFrameLocks noChangeAspect="1"/>
          </p:cNvGraphicFramePr>
          <p:nvPr/>
        </p:nvGraphicFramePr>
        <p:xfrm>
          <a:off x="3495675" y="3873500"/>
          <a:ext cx="179388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" name="Equation" r:id="rId41" imgW="177569" imgH="202936" progId="Equation.DSMT4">
                  <p:embed/>
                </p:oleObj>
              </mc:Choice>
              <mc:Fallback>
                <p:oleObj name="Equation" r:id="rId41" imgW="177569" imgH="202936" progId="Equation.DSMT4">
                  <p:embed/>
                  <p:pic>
                    <p:nvPicPr>
                      <p:cNvPr id="1129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3873500"/>
                        <a:ext cx="179388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1" name="Object 27"/>
          <p:cNvGraphicFramePr>
            <a:graphicFrameLocks noChangeAspect="1"/>
          </p:cNvGraphicFramePr>
          <p:nvPr/>
        </p:nvGraphicFramePr>
        <p:xfrm>
          <a:off x="2439988" y="3917950"/>
          <a:ext cx="141287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" name="Equation" r:id="rId43" imgW="139700" imgH="139700" progId="Equation.DSMT4">
                  <p:embed/>
                </p:oleObj>
              </mc:Choice>
              <mc:Fallback>
                <p:oleObj name="Equation" r:id="rId43" imgW="139700" imgH="139700" progId="Equation.DSMT4">
                  <p:embed/>
                  <p:pic>
                    <p:nvPicPr>
                      <p:cNvPr id="1129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3917950"/>
                        <a:ext cx="141287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/>
          <p:cNvGraphicFramePr>
            <a:graphicFrameLocks noChangeAspect="1"/>
          </p:cNvGraphicFramePr>
          <p:nvPr/>
        </p:nvGraphicFramePr>
        <p:xfrm>
          <a:off x="3197225" y="3917950"/>
          <a:ext cx="142875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" name="Equation" r:id="rId44" imgW="139700" imgH="139700" progId="Equation.DSMT4">
                  <p:embed/>
                </p:oleObj>
              </mc:Choice>
              <mc:Fallback>
                <p:oleObj name="Equation" r:id="rId44" imgW="139700" imgH="139700" progId="Equation.DSMT4">
                  <p:embed/>
                  <p:pic>
                    <p:nvPicPr>
                      <p:cNvPr id="112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3917950"/>
                        <a:ext cx="142875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344613" y="1692275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For (a + b)</a:t>
            </a:r>
            <a:r>
              <a:rPr lang="en-GB" altLang="en-US" baseline="30000">
                <a:latin typeface="Comic Sans MS" pitchFamily="66" charset="0"/>
              </a:rPr>
              <a:t>n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0" y="2159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n = 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0" y="25590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n = 1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0" y="297656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n = 2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0" y="3411538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n = 3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0" y="384492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n = 4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943475" y="1665288"/>
            <a:ext cx="368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Find the expansion of (x + 2y)</a:t>
            </a:r>
            <a:r>
              <a:rPr lang="en-GB" altLang="en-US" baseline="30000">
                <a:latin typeface="Comic Sans MS" pitchFamily="66" charset="0"/>
              </a:rPr>
              <a:t>3</a:t>
            </a:r>
          </a:p>
        </p:txBody>
      </p:sp>
      <p:graphicFrame>
        <p:nvGraphicFramePr>
          <p:cNvPr id="11303" name="Object 39"/>
          <p:cNvGraphicFramePr>
            <a:graphicFrameLocks noChangeAspect="1"/>
          </p:cNvGraphicFramePr>
          <p:nvPr/>
        </p:nvGraphicFramePr>
        <p:xfrm>
          <a:off x="4953000" y="2286000"/>
          <a:ext cx="660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" name="Equation" r:id="rId45" imgW="355446" imgH="139639" progId="Equation.DSMT4">
                  <p:embed/>
                </p:oleObj>
              </mc:Choice>
              <mc:Fallback>
                <p:oleObj name="Equation" r:id="rId45" imgW="355446" imgH="139639" progId="Equation.DSMT4">
                  <p:embed/>
                  <p:pic>
                    <p:nvPicPr>
                      <p:cNvPr id="1130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86000"/>
                        <a:ext cx="660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4" name="Object 40"/>
          <p:cNvGraphicFramePr>
            <a:graphicFrameLocks noChangeAspect="1"/>
          </p:cNvGraphicFramePr>
          <p:nvPr/>
        </p:nvGraphicFramePr>
        <p:xfrm>
          <a:off x="6477000" y="2209800"/>
          <a:ext cx="825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" name="Equation" r:id="rId47" imgW="444307" imgH="203112" progId="Equation.DSMT4">
                  <p:embed/>
                </p:oleObj>
              </mc:Choice>
              <mc:Fallback>
                <p:oleObj name="Equation" r:id="rId47" imgW="444307" imgH="203112" progId="Equation.DSMT4">
                  <p:embed/>
                  <p:pic>
                    <p:nvPicPr>
                      <p:cNvPr id="1130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8255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5" name="Object 41"/>
          <p:cNvGraphicFramePr>
            <a:graphicFrameLocks noChangeAspect="1"/>
          </p:cNvGraphicFramePr>
          <p:nvPr/>
        </p:nvGraphicFramePr>
        <p:xfrm>
          <a:off x="8077200" y="2209800"/>
          <a:ext cx="6381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" name="Equation" r:id="rId49" imgW="342603" imgH="177646" progId="Equation.DSMT4">
                  <p:embed/>
                </p:oleObj>
              </mc:Choice>
              <mc:Fallback>
                <p:oleObj name="Equation" r:id="rId49" imgW="342603" imgH="177646" progId="Equation.DSMT4">
                  <p:embed/>
                  <p:pic>
                    <p:nvPicPr>
                      <p:cNvPr id="1130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209800"/>
                        <a:ext cx="6381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6" name="Object 52"/>
          <p:cNvGraphicFramePr>
            <a:graphicFrameLocks noChangeAspect="1"/>
          </p:cNvGraphicFramePr>
          <p:nvPr/>
        </p:nvGraphicFramePr>
        <p:xfrm>
          <a:off x="5257800" y="3276600"/>
          <a:ext cx="298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" name="Equation" r:id="rId51" imgW="177569" imgH="202936" progId="Equation.DSMT4">
                  <p:embed/>
                </p:oleObj>
              </mc:Choice>
              <mc:Fallback>
                <p:oleObj name="Equation" r:id="rId51" imgW="177569" imgH="202936" progId="Equation.DSMT4">
                  <p:embed/>
                  <p:pic>
                    <p:nvPicPr>
                      <p:cNvPr id="1131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2984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7" name="Object 53"/>
          <p:cNvGraphicFramePr>
            <a:graphicFrameLocks noChangeAspect="1"/>
          </p:cNvGraphicFramePr>
          <p:nvPr/>
        </p:nvGraphicFramePr>
        <p:xfrm>
          <a:off x="5943600" y="3276600"/>
          <a:ext cx="609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" name="Equation" r:id="rId53" imgW="330057" imgH="203112" progId="Equation.DSMT4">
                  <p:embed/>
                </p:oleObj>
              </mc:Choice>
              <mc:Fallback>
                <p:oleObj name="Equation" r:id="rId53" imgW="330057" imgH="203112" progId="Equation.DSMT4">
                  <p:embed/>
                  <p:pic>
                    <p:nvPicPr>
                      <p:cNvPr id="1131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6096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8" name="Object 54"/>
          <p:cNvGraphicFramePr>
            <a:graphicFrameLocks noChangeAspect="1"/>
          </p:cNvGraphicFramePr>
          <p:nvPr/>
        </p:nvGraphicFramePr>
        <p:xfrm>
          <a:off x="6934200" y="3276600"/>
          <a:ext cx="609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" name="Equation" r:id="rId55" imgW="317225" imgH="203024" progId="Equation.DSMT4">
                  <p:embed/>
                </p:oleObj>
              </mc:Choice>
              <mc:Fallback>
                <p:oleObj name="Equation" r:id="rId55" imgW="317225" imgH="203024" progId="Equation.DSMT4">
                  <p:embed/>
                  <p:pic>
                    <p:nvPicPr>
                      <p:cNvPr id="1131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76600"/>
                        <a:ext cx="609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9" name="Object 55"/>
          <p:cNvGraphicFramePr>
            <a:graphicFrameLocks noChangeAspect="1"/>
          </p:cNvGraphicFramePr>
          <p:nvPr/>
        </p:nvGraphicFramePr>
        <p:xfrm>
          <a:off x="7924800" y="3276600"/>
          <a:ext cx="2762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0" name="Equation" r:id="rId57" imgW="164957" imgH="203024" progId="Equation.DSMT4">
                  <p:embed/>
                </p:oleObj>
              </mc:Choice>
              <mc:Fallback>
                <p:oleObj name="Equation" r:id="rId57" imgW="164957" imgH="203024" progId="Equation.DSMT4">
                  <p:embed/>
                  <p:pic>
                    <p:nvPicPr>
                      <p:cNvPr id="1131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276600"/>
                        <a:ext cx="2762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0" name="Object 56"/>
          <p:cNvGraphicFramePr>
            <a:graphicFrameLocks noChangeAspect="1"/>
          </p:cNvGraphicFramePr>
          <p:nvPr/>
        </p:nvGraphicFramePr>
        <p:xfrm>
          <a:off x="7620000" y="3352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" name="Equation" r:id="rId59" imgW="139700" imgH="139700" progId="Equation.DSMT4">
                  <p:embed/>
                </p:oleObj>
              </mc:Choice>
              <mc:Fallback>
                <p:oleObj name="Equation" r:id="rId59" imgW="139700" imgH="139700" progId="Equation.DSMT4">
                  <p:embed/>
                  <p:pic>
                    <p:nvPicPr>
                      <p:cNvPr id="1132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352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1" name="Object 57"/>
          <p:cNvGraphicFramePr>
            <a:graphicFrameLocks noChangeAspect="1"/>
          </p:cNvGraphicFramePr>
          <p:nvPr/>
        </p:nvGraphicFramePr>
        <p:xfrm>
          <a:off x="5638800" y="3352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" name="Equation" r:id="rId61" imgW="139700" imgH="139700" progId="Equation.DSMT4">
                  <p:embed/>
                </p:oleObj>
              </mc:Choice>
              <mc:Fallback>
                <p:oleObj name="Equation" r:id="rId61" imgW="139700" imgH="139700" progId="Equation.DSMT4">
                  <p:embed/>
                  <p:pic>
                    <p:nvPicPr>
                      <p:cNvPr id="1132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52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2" name="Object 58"/>
          <p:cNvGraphicFramePr>
            <a:graphicFrameLocks noChangeAspect="1"/>
          </p:cNvGraphicFramePr>
          <p:nvPr/>
        </p:nvGraphicFramePr>
        <p:xfrm>
          <a:off x="6629400" y="3352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" name="Equation" r:id="rId62" imgW="139700" imgH="139700" progId="Equation.DSMT4">
                  <p:embed/>
                </p:oleObj>
              </mc:Choice>
              <mc:Fallback>
                <p:oleObj name="Equation" r:id="rId62" imgW="139700" imgH="139700" progId="Equation.DSMT4">
                  <p:embed/>
                  <p:pic>
                    <p:nvPicPr>
                      <p:cNvPr id="1132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352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3" name="Object 59"/>
          <p:cNvGraphicFramePr>
            <a:graphicFrameLocks noChangeAspect="1"/>
          </p:cNvGraphicFramePr>
          <p:nvPr/>
        </p:nvGraphicFramePr>
        <p:xfrm>
          <a:off x="4876800" y="4114800"/>
          <a:ext cx="2778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" name="Equation" r:id="rId63" imgW="164957" imgH="203024" progId="Equation.DSMT4">
                  <p:embed/>
                </p:oleObj>
              </mc:Choice>
              <mc:Fallback>
                <p:oleObj name="Equation" r:id="rId63" imgW="164957" imgH="203024" progId="Equation.DSMT4">
                  <p:embed/>
                  <p:pic>
                    <p:nvPicPr>
                      <p:cNvPr id="11323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14800"/>
                        <a:ext cx="2778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4" name="Object 60"/>
          <p:cNvGraphicFramePr>
            <a:graphicFrameLocks noChangeAspect="1"/>
          </p:cNvGraphicFramePr>
          <p:nvPr/>
        </p:nvGraphicFramePr>
        <p:xfrm>
          <a:off x="5562600" y="41148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" name="Equation" r:id="rId65" imgW="634725" imgH="228501" progId="Equation.DSMT4">
                  <p:embed/>
                </p:oleObj>
              </mc:Choice>
              <mc:Fallback>
                <p:oleObj name="Equation" r:id="rId65" imgW="634725" imgH="228501" progId="Equation.DSMT4">
                  <p:embed/>
                  <p:pic>
                    <p:nvPicPr>
                      <p:cNvPr id="11324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14800"/>
                        <a:ext cx="1066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" name="Object 61"/>
          <p:cNvGraphicFramePr>
            <a:graphicFrameLocks noChangeAspect="1"/>
          </p:cNvGraphicFramePr>
          <p:nvPr/>
        </p:nvGraphicFramePr>
        <p:xfrm>
          <a:off x="6934200" y="4114800"/>
          <a:ext cx="10668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" name="Equation" r:id="rId67" imgW="622030" imgH="228501" progId="Equation.DSMT4">
                  <p:embed/>
                </p:oleObj>
              </mc:Choice>
              <mc:Fallback>
                <p:oleObj name="Equation" r:id="rId67" imgW="622030" imgH="228501" progId="Equation.DSMT4">
                  <p:embed/>
                  <p:pic>
                    <p:nvPicPr>
                      <p:cNvPr id="11325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14800"/>
                        <a:ext cx="10668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6" name="Object 62"/>
          <p:cNvGraphicFramePr>
            <a:graphicFrameLocks noChangeAspect="1"/>
          </p:cNvGraphicFramePr>
          <p:nvPr/>
        </p:nvGraphicFramePr>
        <p:xfrm>
          <a:off x="8305800" y="4114800"/>
          <a:ext cx="6175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" name="Equation" r:id="rId69" imgW="368300" imgH="228600" progId="Equation.DSMT4">
                  <p:embed/>
                </p:oleObj>
              </mc:Choice>
              <mc:Fallback>
                <p:oleObj name="Equation" r:id="rId69" imgW="368300" imgH="228600" progId="Equation.DSMT4">
                  <p:embed/>
                  <p:pic>
                    <p:nvPicPr>
                      <p:cNvPr id="1132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114800"/>
                        <a:ext cx="6175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7" name="Object 63"/>
          <p:cNvGraphicFramePr>
            <a:graphicFrameLocks noChangeAspect="1"/>
          </p:cNvGraphicFramePr>
          <p:nvPr/>
        </p:nvGraphicFramePr>
        <p:xfrm>
          <a:off x="8077200" y="4191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" name="Equation" r:id="rId71" imgW="139700" imgH="139700" progId="Equation.DSMT4">
                  <p:embed/>
                </p:oleObj>
              </mc:Choice>
              <mc:Fallback>
                <p:oleObj name="Equation" r:id="rId71" imgW="139700" imgH="139700" progId="Equation.DSMT4">
                  <p:embed/>
                  <p:pic>
                    <p:nvPicPr>
                      <p:cNvPr id="11327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91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8" name="Object 64"/>
          <p:cNvGraphicFramePr>
            <a:graphicFrameLocks noChangeAspect="1"/>
          </p:cNvGraphicFramePr>
          <p:nvPr/>
        </p:nvGraphicFramePr>
        <p:xfrm>
          <a:off x="5257800" y="4191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" name="Equation" r:id="rId72" imgW="139700" imgH="139700" progId="Equation.DSMT4">
                  <p:embed/>
                </p:oleObj>
              </mc:Choice>
              <mc:Fallback>
                <p:oleObj name="Equation" r:id="rId72" imgW="139700" imgH="139700" progId="Equation.DSMT4">
                  <p:embed/>
                  <p:pic>
                    <p:nvPicPr>
                      <p:cNvPr id="11328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9" name="Object 65"/>
          <p:cNvGraphicFramePr>
            <a:graphicFrameLocks noChangeAspect="1"/>
          </p:cNvGraphicFramePr>
          <p:nvPr/>
        </p:nvGraphicFramePr>
        <p:xfrm>
          <a:off x="6629400" y="4191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" name="Equation" r:id="rId73" imgW="139700" imgH="139700" progId="Equation.DSMT4">
                  <p:embed/>
                </p:oleObj>
              </mc:Choice>
              <mc:Fallback>
                <p:oleObj name="Equation" r:id="rId73" imgW="139700" imgH="139700" progId="Equation.DSMT4">
                  <p:embed/>
                  <p:pic>
                    <p:nvPicPr>
                      <p:cNvPr id="11329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0" name="Object 66"/>
          <p:cNvGraphicFramePr>
            <a:graphicFrameLocks noChangeAspect="1"/>
          </p:cNvGraphicFramePr>
          <p:nvPr/>
        </p:nvGraphicFramePr>
        <p:xfrm>
          <a:off x="5257800" y="4960938"/>
          <a:ext cx="2778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" name="Equation" r:id="rId74" imgW="164957" imgH="203024" progId="Equation.DSMT4">
                  <p:embed/>
                </p:oleObj>
              </mc:Choice>
              <mc:Fallback>
                <p:oleObj name="Equation" r:id="rId74" imgW="164957" imgH="203024" progId="Equation.DSMT4">
                  <p:embed/>
                  <p:pic>
                    <p:nvPicPr>
                      <p:cNvPr id="1133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60938"/>
                        <a:ext cx="27781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1" name="Object 67"/>
          <p:cNvGraphicFramePr>
            <a:graphicFrameLocks noChangeAspect="1"/>
          </p:cNvGraphicFramePr>
          <p:nvPr/>
        </p:nvGraphicFramePr>
        <p:xfrm>
          <a:off x="5943600" y="4960938"/>
          <a:ext cx="5762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" name="Equation" r:id="rId75" imgW="342751" imgH="228501" progId="Equation.DSMT4">
                  <p:embed/>
                </p:oleObj>
              </mc:Choice>
              <mc:Fallback>
                <p:oleObj name="Equation" r:id="rId75" imgW="342751" imgH="228501" progId="Equation.DSMT4">
                  <p:embed/>
                  <p:pic>
                    <p:nvPicPr>
                      <p:cNvPr id="11331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60938"/>
                        <a:ext cx="5762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2" name="Object 68"/>
          <p:cNvGraphicFramePr>
            <a:graphicFrameLocks noChangeAspect="1"/>
          </p:cNvGraphicFramePr>
          <p:nvPr/>
        </p:nvGraphicFramePr>
        <p:xfrm>
          <a:off x="6934200" y="4943475"/>
          <a:ext cx="914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" name="Equation" r:id="rId77" imgW="533169" imgH="228501" progId="Equation.DSMT4">
                  <p:embed/>
                </p:oleObj>
              </mc:Choice>
              <mc:Fallback>
                <p:oleObj name="Equation" r:id="rId77" imgW="533169" imgH="228501" progId="Equation.DSMT4">
                  <p:embed/>
                  <p:pic>
                    <p:nvPicPr>
                      <p:cNvPr id="11332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43475"/>
                        <a:ext cx="914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3" name="Object 69"/>
          <p:cNvGraphicFramePr>
            <a:graphicFrameLocks noChangeAspect="1"/>
          </p:cNvGraphicFramePr>
          <p:nvPr/>
        </p:nvGraphicFramePr>
        <p:xfrm>
          <a:off x="8305800" y="4943475"/>
          <a:ext cx="4270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" name="Equation" r:id="rId79" imgW="253890" imgH="228501" progId="Equation.DSMT4">
                  <p:embed/>
                </p:oleObj>
              </mc:Choice>
              <mc:Fallback>
                <p:oleObj name="Equation" r:id="rId79" imgW="253890" imgH="228501" progId="Equation.DSMT4">
                  <p:embed/>
                  <p:pic>
                    <p:nvPicPr>
                      <p:cNvPr id="1133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43475"/>
                        <a:ext cx="4270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4" name="Object 70"/>
          <p:cNvGraphicFramePr>
            <a:graphicFrameLocks noChangeAspect="1"/>
          </p:cNvGraphicFramePr>
          <p:nvPr/>
        </p:nvGraphicFramePr>
        <p:xfrm>
          <a:off x="7924800" y="50196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" name="Equation" r:id="rId81" imgW="139700" imgH="139700" progId="Equation.DSMT4">
                  <p:embed/>
                </p:oleObj>
              </mc:Choice>
              <mc:Fallback>
                <p:oleObj name="Equation" r:id="rId81" imgW="139700" imgH="139700" progId="Equation.DSMT4">
                  <p:embed/>
                  <p:pic>
                    <p:nvPicPr>
                      <p:cNvPr id="1133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0196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5" name="Object 71"/>
          <p:cNvGraphicFramePr>
            <a:graphicFrameLocks noChangeAspect="1"/>
          </p:cNvGraphicFramePr>
          <p:nvPr/>
        </p:nvGraphicFramePr>
        <p:xfrm>
          <a:off x="5638800" y="5037138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" name="Equation" r:id="rId82" imgW="139700" imgH="139700" progId="Equation.DSMT4">
                  <p:embed/>
                </p:oleObj>
              </mc:Choice>
              <mc:Fallback>
                <p:oleObj name="Equation" r:id="rId82" imgW="139700" imgH="139700" progId="Equation.DSMT4">
                  <p:embed/>
                  <p:pic>
                    <p:nvPicPr>
                      <p:cNvPr id="1133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037138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6" name="Object 72"/>
          <p:cNvGraphicFramePr>
            <a:graphicFrameLocks noChangeAspect="1"/>
          </p:cNvGraphicFramePr>
          <p:nvPr/>
        </p:nvGraphicFramePr>
        <p:xfrm>
          <a:off x="6629400" y="5037138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" name="Equation" r:id="rId83" imgW="139700" imgH="139700" progId="Equation.DSMT4">
                  <p:embed/>
                </p:oleObj>
              </mc:Choice>
              <mc:Fallback>
                <p:oleObj name="Equation" r:id="rId83" imgW="139700" imgH="139700" progId="Equation.DSMT4">
                  <p:embed/>
                  <p:pic>
                    <p:nvPicPr>
                      <p:cNvPr id="1133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037138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7" name="Object 73"/>
          <p:cNvGraphicFramePr>
            <a:graphicFrameLocks noChangeAspect="1"/>
          </p:cNvGraphicFramePr>
          <p:nvPr/>
        </p:nvGraphicFramePr>
        <p:xfrm>
          <a:off x="5257800" y="5781675"/>
          <a:ext cx="2778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" name="Equation" r:id="rId84" imgW="164957" imgH="203024" progId="Equation.DSMT4">
                  <p:embed/>
                </p:oleObj>
              </mc:Choice>
              <mc:Fallback>
                <p:oleObj name="Equation" r:id="rId84" imgW="164957" imgH="203024" progId="Equation.DSMT4">
                  <p:embed/>
                  <p:pic>
                    <p:nvPicPr>
                      <p:cNvPr id="1133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781675"/>
                        <a:ext cx="2778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8" name="Object 74"/>
          <p:cNvGraphicFramePr>
            <a:graphicFrameLocks noChangeAspect="1"/>
          </p:cNvGraphicFramePr>
          <p:nvPr/>
        </p:nvGraphicFramePr>
        <p:xfrm>
          <a:off x="5943600" y="5781675"/>
          <a:ext cx="5762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" name="Equation" r:id="rId85" imgW="342751" imgH="228501" progId="Equation.DSMT4">
                  <p:embed/>
                </p:oleObj>
              </mc:Choice>
              <mc:Fallback>
                <p:oleObj name="Equation" r:id="rId85" imgW="342751" imgH="228501" progId="Equation.DSMT4">
                  <p:embed/>
                  <p:pic>
                    <p:nvPicPr>
                      <p:cNvPr id="1133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781675"/>
                        <a:ext cx="5762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9" name="Object 75"/>
          <p:cNvGraphicFramePr>
            <a:graphicFrameLocks noChangeAspect="1"/>
          </p:cNvGraphicFramePr>
          <p:nvPr/>
        </p:nvGraphicFramePr>
        <p:xfrm>
          <a:off x="6934200" y="5791200"/>
          <a:ext cx="6524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0" name="Equation" r:id="rId86" imgW="381000" imgH="228600" progId="Equation.DSMT4">
                  <p:embed/>
                </p:oleObj>
              </mc:Choice>
              <mc:Fallback>
                <p:oleObj name="Equation" r:id="rId86" imgW="381000" imgH="228600" progId="Equation.DSMT4">
                  <p:embed/>
                  <p:pic>
                    <p:nvPicPr>
                      <p:cNvPr id="1133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791200"/>
                        <a:ext cx="6524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0" name="Object 76"/>
          <p:cNvGraphicFramePr>
            <a:graphicFrameLocks noChangeAspect="1"/>
          </p:cNvGraphicFramePr>
          <p:nvPr/>
        </p:nvGraphicFramePr>
        <p:xfrm>
          <a:off x="8001000" y="5791200"/>
          <a:ext cx="4270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" name="Equation" r:id="rId88" imgW="253890" imgH="228501" progId="Equation.DSMT4">
                  <p:embed/>
                </p:oleObj>
              </mc:Choice>
              <mc:Fallback>
                <p:oleObj name="Equation" r:id="rId88" imgW="253890" imgH="228501" progId="Equation.DSMT4">
                  <p:embed/>
                  <p:pic>
                    <p:nvPicPr>
                      <p:cNvPr id="1134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91200"/>
                        <a:ext cx="4270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1" name="Object 77"/>
          <p:cNvGraphicFramePr>
            <a:graphicFrameLocks noChangeAspect="1"/>
          </p:cNvGraphicFramePr>
          <p:nvPr/>
        </p:nvGraphicFramePr>
        <p:xfrm>
          <a:off x="7696200" y="58674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" name="Equation" r:id="rId89" imgW="139700" imgH="139700" progId="Equation.DSMT4">
                  <p:embed/>
                </p:oleObj>
              </mc:Choice>
              <mc:Fallback>
                <p:oleObj name="Equation" r:id="rId89" imgW="139700" imgH="139700" progId="Equation.DSMT4">
                  <p:embed/>
                  <p:pic>
                    <p:nvPicPr>
                      <p:cNvPr id="1134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8674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2" name="Object 78"/>
          <p:cNvGraphicFramePr>
            <a:graphicFrameLocks noChangeAspect="1"/>
          </p:cNvGraphicFramePr>
          <p:nvPr/>
        </p:nvGraphicFramePr>
        <p:xfrm>
          <a:off x="5638800" y="58578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" name="Equation" r:id="rId90" imgW="139700" imgH="139700" progId="Equation.DSMT4">
                  <p:embed/>
                </p:oleObj>
              </mc:Choice>
              <mc:Fallback>
                <p:oleObj name="Equation" r:id="rId90" imgW="139700" imgH="139700" progId="Equation.DSMT4">
                  <p:embed/>
                  <p:pic>
                    <p:nvPicPr>
                      <p:cNvPr id="1134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578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3" name="Object 79"/>
          <p:cNvGraphicFramePr>
            <a:graphicFrameLocks noChangeAspect="1"/>
          </p:cNvGraphicFramePr>
          <p:nvPr/>
        </p:nvGraphicFramePr>
        <p:xfrm>
          <a:off x="6629400" y="58578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" name="Equation" r:id="rId91" imgW="139700" imgH="139700" progId="Equation.DSMT4">
                  <p:embed/>
                </p:oleObj>
              </mc:Choice>
              <mc:Fallback>
                <p:oleObj name="Equation" r:id="rId91" imgW="139700" imgH="139700" progId="Equation.DSMT4">
                  <p:embed/>
                  <p:pic>
                    <p:nvPicPr>
                      <p:cNvPr id="1134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8578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4953000" y="2590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n = 3, so use the relevant row</a:t>
            </a:r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 flipH="1">
            <a:off x="3505200" y="2819400"/>
            <a:ext cx="15240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47" name="Arc 83"/>
          <p:cNvSpPr>
            <a:spLocks/>
          </p:cNvSpPr>
          <p:nvPr/>
        </p:nvSpPr>
        <p:spPr bwMode="auto">
          <a:xfrm flipH="1">
            <a:off x="4648200" y="3505200"/>
            <a:ext cx="220663" cy="838200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3886200" y="3505200"/>
            <a:ext cx="914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Sub in for a and b</a:t>
            </a:r>
          </a:p>
        </p:txBody>
      </p:sp>
      <p:sp>
        <p:nvSpPr>
          <p:cNvPr id="11349" name="Arc 85"/>
          <p:cNvSpPr>
            <a:spLocks/>
          </p:cNvSpPr>
          <p:nvPr/>
        </p:nvSpPr>
        <p:spPr bwMode="auto">
          <a:xfrm flipH="1">
            <a:off x="4648200" y="4343400"/>
            <a:ext cx="220663" cy="838200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3733800" y="4419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Simplify </a:t>
            </a: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2819400" y="4714875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Careful, (2y)</a:t>
            </a:r>
            <a:r>
              <a:rPr lang="en-GB" altLang="en-US" sz="1400" baseline="30000">
                <a:solidFill>
                  <a:srgbClr val="CC0000"/>
                </a:solidFill>
                <a:latin typeface="Comic Sans MS" pitchFamily="66" charset="0"/>
              </a:rPr>
              <a:t>2</a:t>
            </a: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 = 4y</a:t>
            </a:r>
            <a:r>
              <a:rPr lang="en-GB" altLang="en-US" sz="1400" baseline="30000">
                <a:solidFill>
                  <a:srgbClr val="CC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352" name="Arc 88"/>
          <p:cNvSpPr>
            <a:spLocks/>
          </p:cNvSpPr>
          <p:nvPr/>
        </p:nvSpPr>
        <p:spPr bwMode="auto">
          <a:xfrm flipH="1">
            <a:off x="4648200" y="5172075"/>
            <a:ext cx="220663" cy="838200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3429000" y="53244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Now fully simplify</a:t>
            </a:r>
          </a:p>
        </p:txBody>
      </p:sp>
      <p:sp>
        <p:nvSpPr>
          <p:cNvPr id="7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8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 animBg="1"/>
      <p:bldP spid="11295" grpId="0"/>
      <p:bldP spid="11296" grpId="0"/>
      <p:bldP spid="11297" grpId="0"/>
      <p:bldP spid="11298" grpId="0"/>
      <p:bldP spid="11299" grpId="0"/>
      <p:bldP spid="11301" grpId="0" animBg="1"/>
      <p:bldP spid="11344" grpId="0"/>
      <p:bldP spid="11345" grpId="0" animBg="1"/>
      <p:bldP spid="11347" grpId="0" animBg="1"/>
      <p:bldP spid="11348" grpId="0"/>
      <p:bldP spid="11349" grpId="0" animBg="1"/>
      <p:bldP spid="11350" grpId="0"/>
      <p:bldP spid="11351" grpId="0"/>
      <p:bldP spid="11352" grpId="0" animBg="1"/>
      <p:bldP spid="113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463675" y="2193925"/>
          <a:ext cx="92075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" name="Equation" r:id="rId3" imgW="88707" imgH="164742" progId="Equation.DSMT4">
                  <p:embed/>
                </p:oleObj>
              </mc:Choice>
              <mc:Fallback>
                <p:oleObj name="Equation" r:id="rId3" imgW="88707" imgH="164742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193925"/>
                        <a:ext cx="92075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090613" y="2608263"/>
          <a:ext cx="1301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608263"/>
                        <a:ext cx="1301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843088" y="2566988"/>
          <a:ext cx="128587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"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2566988"/>
                        <a:ext cx="128587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454150" y="260350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6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603500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92150" y="2947988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7" name="Equation" r:id="rId11" imgW="177569" imgH="202936" progId="Equation.DSMT4">
                  <p:embed/>
                </p:oleObj>
              </mc:Choice>
              <mc:Fallback>
                <p:oleObj name="Equation" r:id="rId11" imgW="177569" imgH="202936" progId="Equation.DSMT4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2947988"/>
                        <a:ext cx="1809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241550" y="2947988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" name="Equation" r:id="rId13" imgW="177569" imgH="202936" progId="Equation.DSMT4">
                  <p:embed/>
                </p:oleObj>
              </mc:Choice>
              <mc:Fallback>
                <p:oleObj name="Equation" r:id="rId13" imgW="177569" imgH="202936" progId="Equation.DSMT4">
                  <p:embed/>
                  <p:pic>
                    <p:nvPicPr>
                      <p:cNvPr id="92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2947988"/>
                        <a:ext cx="1809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863725" y="2994025"/>
          <a:ext cx="14128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9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994025"/>
                        <a:ext cx="141288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384300" y="2994025"/>
          <a:ext cx="285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" name="Equation" r:id="rId17" imgW="279158" imgH="177646" progId="Equation.DSMT4">
                  <p:embed/>
                </p:oleObj>
              </mc:Choice>
              <mc:Fallback>
                <p:oleObj name="Equation" r:id="rId17" imgW="279158" imgH="177646" progId="Equation.DSMT4">
                  <p:embed/>
                  <p:pic>
                    <p:nvPicPr>
                      <p:cNvPr id="9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994025"/>
                        <a:ext cx="28575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1782763" y="3403600"/>
          <a:ext cx="32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" name="Equation" r:id="rId19" imgW="317225" imgH="203024" progId="Equation.DSMT4">
                  <p:embed/>
                </p:oleObj>
              </mc:Choice>
              <mc:Fallback>
                <p:oleObj name="Equation" r:id="rId19" imgW="317225" imgH="203024" progId="Equation.DSMT4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403600"/>
                        <a:ext cx="32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1065213" y="2994025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9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994025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412750" y="3403600"/>
          <a:ext cx="18256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" name="Equation" r:id="rId22" imgW="177569" imgH="202936" progId="Equation.DSMT4">
                  <p:embed/>
                </p:oleObj>
              </mc:Choice>
              <mc:Fallback>
                <p:oleObj name="Equation" r:id="rId22" imgW="177569" imgH="202936" progId="Equation.DSMT4">
                  <p:embed/>
                  <p:pic>
                    <p:nvPicPr>
                      <p:cNvPr id="92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403600"/>
                        <a:ext cx="18256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2176463" y="3857625"/>
          <a:ext cx="3349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" name="Equation" r:id="rId24" imgW="330057" imgH="203112" progId="Equation.DSMT4">
                  <p:embed/>
                </p:oleObj>
              </mc:Choice>
              <mc:Fallback>
                <p:oleObj name="Equation" r:id="rId24" imgW="330057" imgH="203112" progId="Equation.DSMT4">
                  <p:embed/>
                  <p:pic>
                    <p:nvPicPr>
                      <p:cNvPr id="92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3857625"/>
                        <a:ext cx="334962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706438" y="344805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" name="Equation" r:id="rId26" imgW="139700" imgH="139700" progId="Equation.DSMT4">
                  <p:embed/>
                </p:oleObj>
              </mc:Choice>
              <mc:Fallback>
                <p:oleObj name="Equation" r:id="rId26" imgW="139700" imgH="139700" progId="Equation.DSMT4">
                  <p:embed/>
                  <p:pic>
                    <p:nvPicPr>
                      <p:cNvPr id="92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448050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985838" y="3403600"/>
          <a:ext cx="3365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" name="Equation" r:id="rId27" imgW="330057" imgH="203112" progId="Equation.DSMT4">
                  <p:embed/>
                </p:oleObj>
              </mc:Choice>
              <mc:Fallback>
                <p:oleObj name="Equation" r:id="rId27" imgW="330057" imgH="203112" progId="Equation.DSMT4">
                  <p:embed/>
                  <p:pic>
                    <p:nvPicPr>
                      <p:cNvPr id="92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403600"/>
                        <a:ext cx="3365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1463675" y="344805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92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448050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2606675" y="3403600"/>
          <a:ext cx="1682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" name="Equation" r:id="rId30" imgW="164957" imgH="203024" progId="Equation.DSMT4">
                  <p:embed/>
                </p:oleObj>
              </mc:Choice>
              <mc:Fallback>
                <p:oleObj name="Equation" r:id="rId30" imgW="164957" imgH="203024" progId="Equation.DSMT4">
                  <p:embed/>
                  <p:pic>
                    <p:nvPicPr>
                      <p:cNvPr id="92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03600"/>
                        <a:ext cx="1682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2262188" y="3448050"/>
          <a:ext cx="1412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92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3448050"/>
                        <a:ext cx="141287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1338263" y="3857625"/>
          <a:ext cx="38893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" name="Equation" r:id="rId33" imgW="380835" imgH="203112" progId="Equation.DSMT4">
                  <p:embed/>
                </p:oleObj>
              </mc:Choice>
              <mc:Fallback>
                <p:oleObj name="Equation" r:id="rId33" imgW="380835" imgH="203112" progId="Equation.DSMT4">
                  <p:embed/>
                  <p:pic>
                    <p:nvPicPr>
                      <p:cNvPr id="92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3857625"/>
                        <a:ext cx="388937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128588" y="3857625"/>
          <a:ext cx="18097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" name="Equation" r:id="rId35" imgW="177569" imgH="202936" progId="Equation.DSMT4">
                  <p:embed/>
                </p:oleObj>
              </mc:Choice>
              <mc:Fallback>
                <p:oleObj name="Equation" r:id="rId35" imgW="177569" imgH="202936" progId="Equation.DSMT4">
                  <p:embed/>
                  <p:pic>
                    <p:nvPicPr>
                      <p:cNvPr id="92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857625"/>
                        <a:ext cx="18097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422275" y="3902075"/>
          <a:ext cx="141288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92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3902075"/>
                        <a:ext cx="141288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620713" y="3857625"/>
          <a:ext cx="3365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" name="Equation" r:id="rId38" imgW="330057" imgH="203112" progId="Equation.DSMT4">
                  <p:embed/>
                </p:oleObj>
              </mc:Choice>
              <mc:Fallback>
                <p:oleObj name="Equation" r:id="rId38" imgW="330057" imgH="203112" progId="Equation.DSMT4">
                  <p:embed/>
                  <p:pic>
                    <p:nvPicPr>
                      <p:cNvPr id="92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857625"/>
                        <a:ext cx="3365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1100138" y="3902075"/>
          <a:ext cx="141287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" name="Equation" r:id="rId40" imgW="139700" imgH="139700" progId="Equation.DSMT4">
                  <p:embed/>
                </p:oleObj>
              </mc:Choice>
              <mc:Fallback>
                <p:oleObj name="Equation" r:id="rId40" imgW="139700" imgH="139700" progId="Equation.DSMT4">
                  <p:embed/>
                  <p:pic>
                    <p:nvPicPr>
                      <p:cNvPr id="924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902075"/>
                        <a:ext cx="141287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2913063" y="3857625"/>
          <a:ext cx="17938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" name="Equation" r:id="rId41" imgW="177569" imgH="202936" progId="Equation.DSMT4">
                  <p:embed/>
                </p:oleObj>
              </mc:Choice>
              <mc:Fallback>
                <p:oleObj name="Equation" r:id="rId41" imgW="177569" imgH="202936" progId="Equation.DSMT4">
                  <p:embed/>
                  <p:pic>
                    <p:nvPicPr>
                      <p:cNvPr id="92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3857625"/>
                        <a:ext cx="179387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1857375" y="3902075"/>
          <a:ext cx="141288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" name="Equation" r:id="rId43" imgW="139700" imgH="139700" progId="Equation.DSMT4">
                  <p:embed/>
                </p:oleObj>
              </mc:Choice>
              <mc:Fallback>
                <p:oleObj name="Equation" r:id="rId43" imgW="139700" imgH="139700" progId="Equation.DSMT4">
                  <p:embed/>
                  <p:pic>
                    <p:nvPicPr>
                      <p:cNvPr id="92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902075"/>
                        <a:ext cx="141288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2614613" y="3902075"/>
          <a:ext cx="142875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" name="Equation" r:id="rId44" imgW="139700" imgH="139700" progId="Equation.DSMT4">
                  <p:embed/>
                </p:oleObj>
              </mc:Choice>
              <mc:Fallback>
                <p:oleObj name="Equation" r:id="rId44" imgW="139700" imgH="139700" progId="Equation.DSMT4">
                  <p:embed/>
                  <p:pic>
                    <p:nvPicPr>
                      <p:cNvPr id="924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3902075"/>
                        <a:ext cx="142875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62000" y="1676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For (a + b)</a:t>
            </a:r>
            <a:r>
              <a:rPr lang="en-GB" altLang="en-US" baseline="30000">
                <a:latin typeface="Comic Sans MS" pitchFamily="66" charset="0"/>
              </a:rPr>
              <a:t>n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4943475" y="1665288"/>
            <a:ext cx="368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Find the expansion of (2x - 5)</a:t>
            </a:r>
            <a:r>
              <a:rPr lang="en-GB" altLang="en-US" baseline="30000">
                <a:latin typeface="Comic Sans MS" pitchFamily="66" charset="0"/>
              </a:rPr>
              <a:t>4</a:t>
            </a:r>
          </a:p>
        </p:txBody>
      </p:sp>
      <p:graphicFrame>
        <p:nvGraphicFramePr>
          <p:cNvPr id="12323" name="Object 35"/>
          <p:cNvGraphicFramePr>
            <a:graphicFrameLocks noChangeAspect="1"/>
          </p:cNvGraphicFramePr>
          <p:nvPr/>
        </p:nvGraphicFramePr>
        <p:xfrm>
          <a:off x="4883150" y="2233613"/>
          <a:ext cx="8016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" name="Equation" r:id="rId45" imgW="431425" imgH="177646" progId="Equation.DSMT4">
                  <p:embed/>
                </p:oleObj>
              </mc:Choice>
              <mc:Fallback>
                <p:oleObj name="Equation" r:id="rId45" imgW="431425" imgH="177646" progId="Equation.DSMT4">
                  <p:embed/>
                  <p:pic>
                    <p:nvPicPr>
                      <p:cNvPr id="1232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233613"/>
                        <a:ext cx="80168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4" name="Object 36"/>
          <p:cNvGraphicFramePr>
            <a:graphicFrameLocks noChangeAspect="1"/>
          </p:cNvGraphicFramePr>
          <p:nvPr/>
        </p:nvGraphicFramePr>
        <p:xfrm>
          <a:off x="6478588" y="2233613"/>
          <a:ext cx="8016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" name="Equation" r:id="rId47" imgW="431425" imgH="177646" progId="Equation.DSMT4">
                  <p:embed/>
                </p:oleObj>
              </mc:Choice>
              <mc:Fallback>
                <p:oleObj name="Equation" r:id="rId47" imgW="431425" imgH="177646" progId="Equation.DSMT4">
                  <p:embed/>
                  <p:pic>
                    <p:nvPicPr>
                      <p:cNvPr id="1232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2233613"/>
                        <a:ext cx="80168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5" name="Object 37"/>
          <p:cNvGraphicFramePr>
            <a:graphicFrameLocks noChangeAspect="1"/>
          </p:cNvGraphicFramePr>
          <p:nvPr/>
        </p:nvGraphicFramePr>
        <p:xfrm>
          <a:off x="8056563" y="2236788"/>
          <a:ext cx="6619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" name="Equation" r:id="rId49" imgW="355138" imgH="177569" progId="Equation.DSMT4">
                  <p:embed/>
                </p:oleObj>
              </mc:Choice>
              <mc:Fallback>
                <p:oleObj name="Equation" r:id="rId49" imgW="355138" imgH="177569" progId="Equation.DSMT4">
                  <p:embed/>
                  <p:pic>
                    <p:nvPicPr>
                      <p:cNvPr id="1232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2236788"/>
                        <a:ext cx="66198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6" name="Object 38"/>
          <p:cNvGraphicFramePr>
            <a:graphicFrameLocks noChangeAspect="1"/>
          </p:cNvGraphicFramePr>
          <p:nvPr/>
        </p:nvGraphicFramePr>
        <p:xfrm>
          <a:off x="4251325" y="3375025"/>
          <a:ext cx="298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" name="Equation" r:id="rId51" imgW="177569" imgH="202936" progId="Equation.DSMT4">
                  <p:embed/>
                </p:oleObj>
              </mc:Choice>
              <mc:Fallback>
                <p:oleObj name="Equation" r:id="rId51" imgW="177569" imgH="202936" progId="Equation.DSMT4">
                  <p:embed/>
                  <p:pic>
                    <p:nvPicPr>
                      <p:cNvPr id="1232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375025"/>
                        <a:ext cx="2984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7" name="Object 39"/>
          <p:cNvGraphicFramePr>
            <a:graphicFrameLocks noChangeAspect="1"/>
          </p:cNvGraphicFramePr>
          <p:nvPr/>
        </p:nvGraphicFramePr>
        <p:xfrm>
          <a:off x="4860925" y="3375025"/>
          <a:ext cx="609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" name="Equation" r:id="rId53" imgW="330057" imgH="203112" progId="Equation.DSMT4">
                  <p:embed/>
                </p:oleObj>
              </mc:Choice>
              <mc:Fallback>
                <p:oleObj name="Equation" r:id="rId53" imgW="330057" imgH="203112" progId="Equation.DSMT4">
                  <p:embed/>
                  <p:pic>
                    <p:nvPicPr>
                      <p:cNvPr id="1232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375025"/>
                        <a:ext cx="6096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8" name="Object 40"/>
          <p:cNvGraphicFramePr>
            <a:graphicFrameLocks noChangeAspect="1"/>
          </p:cNvGraphicFramePr>
          <p:nvPr/>
        </p:nvGraphicFramePr>
        <p:xfrm>
          <a:off x="5791200" y="3355975"/>
          <a:ext cx="730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" name="Equation" r:id="rId55" imgW="380835" imgH="203112" progId="Equation.DSMT4">
                  <p:embed/>
                </p:oleObj>
              </mc:Choice>
              <mc:Fallback>
                <p:oleObj name="Equation" r:id="rId55" imgW="380835" imgH="203112" progId="Equation.DSMT4">
                  <p:embed/>
                  <p:pic>
                    <p:nvPicPr>
                      <p:cNvPr id="1232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5975"/>
                        <a:ext cx="7302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9" name="Object 41"/>
          <p:cNvGraphicFramePr>
            <a:graphicFrameLocks noChangeAspect="1"/>
          </p:cNvGraphicFramePr>
          <p:nvPr/>
        </p:nvGraphicFramePr>
        <p:xfrm>
          <a:off x="7680325" y="3375025"/>
          <a:ext cx="2968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" name="Equation" r:id="rId57" imgW="177569" imgH="202936" progId="Equation.DSMT4">
                  <p:embed/>
                </p:oleObj>
              </mc:Choice>
              <mc:Fallback>
                <p:oleObj name="Equation" r:id="rId57" imgW="177569" imgH="202936" progId="Equation.DSMT4">
                  <p:embed/>
                  <p:pic>
                    <p:nvPicPr>
                      <p:cNvPr id="1232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375025"/>
                        <a:ext cx="2968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0" name="Object 42"/>
          <p:cNvGraphicFramePr>
            <a:graphicFrameLocks noChangeAspect="1"/>
          </p:cNvGraphicFramePr>
          <p:nvPr/>
        </p:nvGraphicFramePr>
        <p:xfrm>
          <a:off x="6537325" y="345122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" name="Equation" r:id="rId59" imgW="139700" imgH="139700" progId="Equation.DSMT4">
                  <p:embed/>
                </p:oleObj>
              </mc:Choice>
              <mc:Fallback>
                <p:oleObj name="Equation" r:id="rId59" imgW="139700" imgH="139700" progId="Equation.DSMT4">
                  <p:embed/>
                  <p:pic>
                    <p:nvPicPr>
                      <p:cNvPr id="1233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345122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1" name="Object 43"/>
          <p:cNvGraphicFramePr>
            <a:graphicFrameLocks noChangeAspect="1"/>
          </p:cNvGraphicFramePr>
          <p:nvPr/>
        </p:nvGraphicFramePr>
        <p:xfrm>
          <a:off x="4556125" y="345122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" name="Equation" r:id="rId61" imgW="139700" imgH="139700" progId="Equation.DSMT4">
                  <p:embed/>
                </p:oleObj>
              </mc:Choice>
              <mc:Fallback>
                <p:oleObj name="Equation" r:id="rId61" imgW="139700" imgH="139700" progId="Equation.DSMT4">
                  <p:embed/>
                  <p:pic>
                    <p:nvPicPr>
                      <p:cNvPr id="1233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45122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2" name="Object 44"/>
          <p:cNvGraphicFramePr>
            <a:graphicFrameLocks noChangeAspect="1"/>
          </p:cNvGraphicFramePr>
          <p:nvPr/>
        </p:nvGraphicFramePr>
        <p:xfrm>
          <a:off x="5546725" y="345122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" name="Equation" r:id="rId62" imgW="139700" imgH="139700" progId="Equation.DSMT4">
                  <p:embed/>
                </p:oleObj>
              </mc:Choice>
              <mc:Fallback>
                <p:oleObj name="Equation" r:id="rId62" imgW="139700" imgH="139700" progId="Equation.DSMT4">
                  <p:embed/>
                  <p:pic>
                    <p:nvPicPr>
                      <p:cNvPr id="1233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45122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4953000" y="2590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n = 4, so use the relevant row</a:t>
            </a:r>
          </a:p>
        </p:txBody>
      </p:sp>
      <p:sp>
        <p:nvSpPr>
          <p:cNvPr id="12355" name="Line 67"/>
          <p:cNvSpPr>
            <a:spLocks noChangeShapeType="1"/>
          </p:cNvSpPr>
          <p:nvPr/>
        </p:nvSpPr>
        <p:spPr bwMode="auto">
          <a:xfrm flipH="1">
            <a:off x="3200400" y="2819400"/>
            <a:ext cx="1830388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6" name="Arc 68"/>
          <p:cNvSpPr>
            <a:spLocks/>
          </p:cNvSpPr>
          <p:nvPr/>
        </p:nvSpPr>
        <p:spPr bwMode="auto">
          <a:xfrm flipH="1">
            <a:off x="2971800" y="4267200"/>
            <a:ext cx="220663" cy="838200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1752600" y="4343400"/>
            <a:ext cx="1371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Work out each part carefully</a:t>
            </a:r>
          </a:p>
        </p:txBody>
      </p:sp>
      <p:graphicFrame>
        <p:nvGraphicFramePr>
          <p:cNvPr id="12364" name="Object 76"/>
          <p:cNvGraphicFramePr>
            <a:graphicFrameLocks noChangeAspect="1"/>
          </p:cNvGraphicFramePr>
          <p:nvPr/>
        </p:nvGraphicFramePr>
        <p:xfrm>
          <a:off x="6770688" y="3363913"/>
          <a:ext cx="609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" name="Equation" r:id="rId63" imgW="330057" imgH="203112" progId="Equation.DSMT4">
                  <p:embed/>
                </p:oleObj>
              </mc:Choice>
              <mc:Fallback>
                <p:oleObj name="Equation" r:id="rId63" imgW="330057" imgH="203112" progId="Equation.DSMT4">
                  <p:embed/>
                  <p:pic>
                    <p:nvPicPr>
                      <p:cNvPr id="12364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363913"/>
                        <a:ext cx="6096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5" name="Object 77"/>
          <p:cNvGraphicFramePr>
            <a:graphicFrameLocks noChangeAspect="1"/>
          </p:cNvGraphicFramePr>
          <p:nvPr/>
        </p:nvGraphicFramePr>
        <p:xfrm>
          <a:off x="7375525" y="345122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" name="Equation" r:id="rId65" imgW="139700" imgH="139700" progId="Equation.DSMT4">
                  <p:embed/>
                </p:oleObj>
              </mc:Choice>
              <mc:Fallback>
                <p:oleObj name="Equation" r:id="rId65" imgW="139700" imgH="139700" progId="Equation.DSMT4">
                  <p:embed/>
                  <p:pic>
                    <p:nvPicPr>
                      <p:cNvPr id="12365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345122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6" name="Object 78"/>
          <p:cNvGraphicFramePr>
            <a:graphicFrameLocks noChangeAspect="1"/>
          </p:cNvGraphicFramePr>
          <p:nvPr/>
        </p:nvGraphicFramePr>
        <p:xfrm>
          <a:off x="3276600" y="4056063"/>
          <a:ext cx="5969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" name="Equation" r:id="rId66" imgW="355446" imgH="228501" progId="Equation.DSMT4">
                  <p:embed/>
                </p:oleObj>
              </mc:Choice>
              <mc:Fallback>
                <p:oleObj name="Equation" r:id="rId66" imgW="355446" imgH="228501" progId="Equation.DSMT4">
                  <p:embed/>
                  <p:pic>
                    <p:nvPicPr>
                      <p:cNvPr id="12366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56063"/>
                        <a:ext cx="5969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7" name="Object 79"/>
          <p:cNvGraphicFramePr>
            <a:graphicFrameLocks noChangeAspect="1"/>
          </p:cNvGraphicFramePr>
          <p:nvPr/>
        </p:nvGraphicFramePr>
        <p:xfrm>
          <a:off x="4038600" y="4038600"/>
          <a:ext cx="1219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" name="Equation" r:id="rId68" imgW="711200" imgH="228600" progId="Equation.DSMT4">
                  <p:embed/>
                </p:oleObj>
              </mc:Choice>
              <mc:Fallback>
                <p:oleObj name="Equation" r:id="rId68" imgW="711200" imgH="228600" progId="Equation.DSMT4">
                  <p:embed/>
                  <p:pic>
                    <p:nvPicPr>
                      <p:cNvPr id="12367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38600"/>
                        <a:ext cx="12192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8" name="Object 80"/>
          <p:cNvGraphicFramePr>
            <a:graphicFrameLocks noChangeAspect="1"/>
          </p:cNvGraphicFramePr>
          <p:nvPr/>
        </p:nvGraphicFramePr>
        <p:xfrm>
          <a:off x="5486400" y="4038600"/>
          <a:ext cx="1295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" name="Equation" r:id="rId70" imgW="761669" imgH="228501" progId="Equation.DSMT4">
                  <p:embed/>
                </p:oleObj>
              </mc:Choice>
              <mc:Fallback>
                <p:oleObj name="Equation" r:id="rId70" imgW="761669" imgH="228501" progId="Equation.DSMT4">
                  <p:embed/>
                  <p:pic>
                    <p:nvPicPr>
                      <p:cNvPr id="12368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38600"/>
                        <a:ext cx="1295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" name="Object 81"/>
          <p:cNvGraphicFramePr>
            <a:graphicFrameLocks noChangeAspect="1"/>
          </p:cNvGraphicFramePr>
          <p:nvPr/>
        </p:nvGraphicFramePr>
        <p:xfrm>
          <a:off x="8382000" y="4038600"/>
          <a:ext cx="5937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" name="Equation" r:id="rId72" imgW="355446" imgH="228501" progId="Equation.DSMT4">
                  <p:embed/>
                </p:oleObj>
              </mc:Choice>
              <mc:Fallback>
                <p:oleObj name="Equation" r:id="rId72" imgW="355446" imgH="228501" progId="Equation.DSMT4">
                  <p:embed/>
                  <p:pic>
                    <p:nvPicPr>
                      <p:cNvPr id="12369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038600"/>
                        <a:ext cx="5937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" name="Object 82"/>
          <p:cNvGraphicFramePr>
            <a:graphicFrameLocks noChangeAspect="1"/>
          </p:cNvGraphicFramePr>
          <p:nvPr/>
        </p:nvGraphicFramePr>
        <p:xfrm>
          <a:off x="6781800" y="4114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" name="Equation" r:id="rId74" imgW="139700" imgH="139700" progId="Equation.DSMT4">
                  <p:embed/>
                </p:oleObj>
              </mc:Choice>
              <mc:Fallback>
                <p:oleObj name="Equation" r:id="rId74" imgW="139700" imgH="139700" progId="Equation.DSMT4">
                  <p:embed/>
                  <p:pic>
                    <p:nvPicPr>
                      <p:cNvPr id="1237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14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1" name="Object 83"/>
          <p:cNvGraphicFramePr>
            <a:graphicFrameLocks noChangeAspect="1"/>
          </p:cNvGraphicFramePr>
          <p:nvPr/>
        </p:nvGraphicFramePr>
        <p:xfrm>
          <a:off x="5257800" y="4114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" name="Equation" r:id="rId75" imgW="139700" imgH="139700" progId="Equation.DSMT4">
                  <p:embed/>
                </p:oleObj>
              </mc:Choice>
              <mc:Fallback>
                <p:oleObj name="Equation" r:id="rId75" imgW="139700" imgH="139700" progId="Equation.DSMT4">
                  <p:embed/>
                  <p:pic>
                    <p:nvPicPr>
                      <p:cNvPr id="12371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2" name="Object 84"/>
          <p:cNvGraphicFramePr>
            <a:graphicFrameLocks noChangeAspect="1"/>
          </p:cNvGraphicFramePr>
          <p:nvPr/>
        </p:nvGraphicFramePr>
        <p:xfrm>
          <a:off x="3810000" y="4114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" name="Equation" r:id="rId76" imgW="139700" imgH="139700" progId="Equation.DSMT4">
                  <p:embed/>
                </p:oleObj>
              </mc:Choice>
              <mc:Fallback>
                <p:oleObj name="Equation" r:id="rId76" imgW="139700" imgH="139700" progId="Equation.DSMT4">
                  <p:embed/>
                  <p:pic>
                    <p:nvPicPr>
                      <p:cNvPr id="12372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3" name="Object 85"/>
          <p:cNvGraphicFramePr>
            <a:graphicFrameLocks noChangeAspect="1"/>
          </p:cNvGraphicFramePr>
          <p:nvPr/>
        </p:nvGraphicFramePr>
        <p:xfrm>
          <a:off x="7019925" y="4021138"/>
          <a:ext cx="1219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" name="Equation" r:id="rId77" imgW="698500" imgH="228600" progId="Equation.DSMT4">
                  <p:embed/>
                </p:oleObj>
              </mc:Choice>
              <mc:Fallback>
                <p:oleObj name="Equation" r:id="rId77" imgW="698500" imgH="228600" progId="Equation.DSMT4">
                  <p:embed/>
                  <p:pic>
                    <p:nvPicPr>
                      <p:cNvPr id="12373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021138"/>
                        <a:ext cx="1219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4" name="Object 86"/>
          <p:cNvGraphicFramePr>
            <a:graphicFrameLocks noChangeAspect="1"/>
          </p:cNvGraphicFramePr>
          <p:nvPr/>
        </p:nvGraphicFramePr>
        <p:xfrm>
          <a:off x="8229600" y="4114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" name="Equation" r:id="rId79" imgW="139700" imgH="139700" progId="Equation.DSMT4">
                  <p:embed/>
                </p:oleObj>
              </mc:Choice>
              <mc:Fallback>
                <p:oleObj name="Equation" r:id="rId79" imgW="139700" imgH="139700" progId="Equation.DSMT4">
                  <p:embed/>
                  <p:pic>
                    <p:nvPicPr>
                      <p:cNvPr id="12374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114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5" name="Object 87"/>
          <p:cNvGraphicFramePr>
            <a:graphicFrameLocks noChangeAspect="1"/>
          </p:cNvGraphicFramePr>
          <p:nvPr/>
        </p:nvGraphicFramePr>
        <p:xfrm>
          <a:off x="3267075" y="4878388"/>
          <a:ext cx="533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" name="Equation" r:id="rId80" imgW="317225" imgH="203024" progId="Equation.DSMT4">
                  <p:embed/>
                </p:oleObj>
              </mc:Choice>
              <mc:Fallback>
                <p:oleObj name="Equation" r:id="rId80" imgW="317225" imgH="203024" progId="Equation.DSMT4">
                  <p:embed/>
                  <p:pic>
                    <p:nvPicPr>
                      <p:cNvPr id="12375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4878388"/>
                        <a:ext cx="5334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6" name="Object 88"/>
          <p:cNvGraphicFramePr>
            <a:graphicFrameLocks noChangeAspect="1"/>
          </p:cNvGraphicFramePr>
          <p:nvPr/>
        </p:nvGraphicFramePr>
        <p:xfrm>
          <a:off x="3800475" y="4953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" name="Equation" r:id="rId82" imgW="139700" imgH="139700" progId="Equation.DSMT4">
                  <p:embed/>
                </p:oleObj>
              </mc:Choice>
              <mc:Fallback>
                <p:oleObj name="Equation" r:id="rId82" imgW="139700" imgH="139700" progId="Equation.DSMT4">
                  <p:embed/>
                  <p:pic>
                    <p:nvPicPr>
                      <p:cNvPr id="12376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4953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7" name="Object 89"/>
          <p:cNvGraphicFramePr>
            <a:graphicFrameLocks noChangeAspect="1"/>
          </p:cNvGraphicFramePr>
          <p:nvPr/>
        </p:nvGraphicFramePr>
        <p:xfrm>
          <a:off x="4029075" y="4868863"/>
          <a:ext cx="11969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" name="Equation" r:id="rId83" imgW="698500" imgH="228600" progId="Equation.DSMT4">
                  <p:embed/>
                </p:oleObj>
              </mc:Choice>
              <mc:Fallback>
                <p:oleObj name="Equation" r:id="rId83" imgW="698500" imgH="228600" progId="Equation.DSMT4">
                  <p:embed/>
                  <p:pic>
                    <p:nvPicPr>
                      <p:cNvPr id="12377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4868863"/>
                        <a:ext cx="11969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8" name="Object 90"/>
          <p:cNvGraphicFramePr>
            <a:graphicFrameLocks noChangeAspect="1"/>
          </p:cNvGraphicFramePr>
          <p:nvPr/>
        </p:nvGraphicFramePr>
        <p:xfrm>
          <a:off x="5508625" y="4876800"/>
          <a:ext cx="1209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" name="Equation" r:id="rId85" imgW="711200" imgH="228600" progId="Equation.DSMT4">
                  <p:embed/>
                </p:oleObj>
              </mc:Choice>
              <mc:Fallback>
                <p:oleObj name="Equation" r:id="rId85" imgW="711200" imgH="228600" progId="Equation.DSMT4">
                  <p:embed/>
                  <p:pic>
                    <p:nvPicPr>
                      <p:cNvPr id="12378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876800"/>
                        <a:ext cx="12096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9" name="Object 91"/>
          <p:cNvGraphicFramePr>
            <a:graphicFrameLocks noChangeAspect="1"/>
          </p:cNvGraphicFramePr>
          <p:nvPr/>
        </p:nvGraphicFramePr>
        <p:xfrm>
          <a:off x="5248275" y="4953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" name="Equation" r:id="rId87" imgW="139700" imgH="139700" progId="Equation.DSMT4">
                  <p:embed/>
                </p:oleObj>
              </mc:Choice>
              <mc:Fallback>
                <p:oleObj name="Equation" r:id="rId87" imgW="139700" imgH="139700" progId="Equation.DSMT4">
                  <p:embed/>
                  <p:pic>
                    <p:nvPicPr>
                      <p:cNvPr id="12379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4953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" name="Object 92"/>
          <p:cNvGraphicFramePr>
            <a:graphicFrameLocks noChangeAspect="1"/>
          </p:cNvGraphicFramePr>
          <p:nvPr/>
        </p:nvGraphicFramePr>
        <p:xfrm>
          <a:off x="6772275" y="4953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" name="Equation" r:id="rId88" imgW="139700" imgH="139700" progId="Equation.DSMT4">
                  <p:embed/>
                </p:oleObj>
              </mc:Choice>
              <mc:Fallback>
                <p:oleObj name="Equation" r:id="rId88" imgW="139700" imgH="139700" progId="Equation.DSMT4">
                  <p:embed/>
                  <p:pic>
                    <p:nvPicPr>
                      <p:cNvPr id="1238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4953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1" name="Object 93"/>
          <p:cNvGraphicFramePr>
            <a:graphicFrameLocks noChangeAspect="1"/>
          </p:cNvGraphicFramePr>
          <p:nvPr/>
        </p:nvGraphicFramePr>
        <p:xfrm>
          <a:off x="7000875" y="4916488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" name="Equation" r:id="rId89" imgW="799753" imgH="203112" progId="Equation.DSMT4">
                  <p:embed/>
                </p:oleObj>
              </mc:Choice>
              <mc:Fallback>
                <p:oleObj name="Equation" r:id="rId89" imgW="799753" imgH="203112" progId="Equation.DSMT4">
                  <p:embed/>
                  <p:pic>
                    <p:nvPicPr>
                      <p:cNvPr id="1238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916488"/>
                        <a:ext cx="1397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2" name="Object 94"/>
          <p:cNvGraphicFramePr>
            <a:graphicFrameLocks noChangeAspect="1"/>
          </p:cNvGraphicFramePr>
          <p:nvPr/>
        </p:nvGraphicFramePr>
        <p:xfrm>
          <a:off x="8578850" y="4927600"/>
          <a:ext cx="4460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" name="Equation" r:id="rId91" imgW="266353" imgH="177569" progId="Equation.DSMT4">
                  <p:embed/>
                </p:oleObj>
              </mc:Choice>
              <mc:Fallback>
                <p:oleObj name="Equation" r:id="rId91" imgW="266353" imgH="177569" progId="Equation.DSMT4">
                  <p:embed/>
                  <p:pic>
                    <p:nvPicPr>
                      <p:cNvPr id="1238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850" y="4927600"/>
                        <a:ext cx="4460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3" name="Object 95"/>
          <p:cNvGraphicFramePr>
            <a:graphicFrameLocks noChangeAspect="1"/>
          </p:cNvGraphicFramePr>
          <p:nvPr/>
        </p:nvGraphicFramePr>
        <p:xfrm>
          <a:off x="8372475" y="4953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" name="Equation" r:id="rId93" imgW="139700" imgH="139700" progId="Equation.DSMT4">
                  <p:embed/>
                </p:oleObj>
              </mc:Choice>
              <mc:Fallback>
                <p:oleObj name="Equation" r:id="rId93" imgW="139700" imgH="139700" progId="Equation.DSMT4">
                  <p:embed/>
                  <p:pic>
                    <p:nvPicPr>
                      <p:cNvPr id="12383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475" y="4953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84" name="Arc 96"/>
          <p:cNvSpPr>
            <a:spLocks/>
          </p:cNvSpPr>
          <p:nvPr/>
        </p:nvSpPr>
        <p:spPr bwMode="auto">
          <a:xfrm flipH="1">
            <a:off x="2971800" y="5105400"/>
            <a:ext cx="220663" cy="838200"/>
          </a:xfrm>
          <a:custGeom>
            <a:avLst/>
            <a:gdLst>
              <a:gd name="T0" fmla="*/ 2058728 w 21796"/>
              <a:gd name="T1" fmla="*/ 0 h 43200"/>
              <a:gd name="T2" fmla="*/ 0 w 21796"/>
              <a:gd name="T3" fmla="*/ 2147483647 h 43200"/>
              <a:gd name="T4" fmla="*/ 2058728 w 2179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1600200" y="53340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Careful with negatives!</a:t>
            </a:r>
          </a:p>
        </p:txBody>
      </p:sp>
      <p:graphicFrame>
        <p:nvGraphicFramePr>
          <p:cNvPr id="12387" name="Object 99"/>
          <p:cNvGraphicFramePr>
            <a:graphicFrameLocks noChangeAspect="1"/>
          </p:cNvGraphicFramePr>
          <p:nvPr/>
        </p:nvGraphicFramePr>
        <p:xfrm>
          <a:off x="3783013" y="5715000"/>
          <a:ext cx="5334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8" name="Equation" r:id="rId94" imgW="317225" imgH="203024" progId="Equation.DSMT4">
                  <p:embed/>
                </p:oleObj>
              </mc:Choice>
              <mc:Fallback>
                <p:oleObj name="Equation" r:id="rId94" imgW="317225" imgH="203024" progId="Equation.DSMT4">
                  <p:embed/>
                  <p:pic>
                    <p:nvPicPr>
                      <p:cNvPr id="12387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5715000"/>
                        <a:ext cx="5334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8" name="Object 100"/>
          <p:cNvGraphicFramePr>
            <a:graphicFrameLocks noChangeAspect="1"/>
          </p:cNvGraphicFramePr>
          <p:nvPr/>
        </p:nvGraphicFramePr>
        <p:xfrm>
          <a:off x="4325938" y="581025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" name="Equation" r:id="rId96" imgW="139700" imgH="139700" progId="Equation.DSMT4">
                  <p:embed/>
                </p:oleObj>
              </mc:Choice>
              <mc:Fallback>
                <p:oleObj name="Equation" r:id="rId96" imgW="139700" imgH="139700" progId="Equation.DSMT4">
                  <p:embed/>
                  <p:pic>
                    <p:nvPicPr>
                      <p:cNvPr id="12388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581025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9" name="Object 101"/>
          <p:cNvGraphicFramePr>
            <a:graphicFrameLocks noChangeAspect="1"/>
          </p:cNvGraphicFramePr>
          <p:nvPr/>
        </p:nvGraphicFramePr>
        <p:xfrm>
          <a:off x="4586288" y="5715000"/>
          <a:ext cx="8270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" name="Equation" r:id="rId97" imgW="482391" imgH="203112" progId="Equation.DSMT4">
                  <p:embed/>
                </p:oleObj>
              </mc:Choice>
              <mc:Fallback>
                <p:oleObj name="Equation" r:id="rId97" imgW="482391" imgH="203112" progId="Equation.DSMT4">
                  <p:embed/>
                  <p:pic>
                    <p:nvPicPr>
                      <p:cNvPr id="12389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715000"/>
                        <a:ext cx="8270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" name="Object 102"/>
          <p:cNvGraphicFramePr>
            <a:graphicFrameLocks noChangeAspect="1"/>
          </p:cNvGraphicFramePr>
          <p:nvPr/>
        </p:nvGraphicFramePr>
        <p:xfrm>
          <a:off x="5776913" y="5735638"/>
          <a:ext cx="6921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" name="Equation" r:id="rId99" imgW="406048" imgH="203024" progId="Equation.DSMT4">
                  <p:embed/>
                </p:oleObj>
              </mc:Choice>
              <mc:Fallback>
                <p:oleObj name="Equation" r:id="rId99" imgW="406048" imgH="203024" progId="Equation.DSMT4">
                  <p:embed/>
                  <p:pic>
                    <p:nvPicPr>
                      <p:cNvPr id="1239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5735638"/>
                        <a:ext cx="6921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" name="Object 103"/>
          <p:cNvGraphicFramePr>
            <a:graphicFrameLocks noChangeAspect="1"/>
          </p:cNvGraphicFramePr>
          <p:nvPr/>
        </p:nvGraphicFramePr>
        <p:xfrm>
          <a:off x="5486400" y="5791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" name="Equation" r:id="rId101" imgW="139700" imgH="139700" progId="Equation.DSMT4">
                  <p:embed/>
                </p:oleObj>
              </mc:Choice>
              <mc:Fallback>
                <p:oleObj name="Equation" r:id="rId101" imgW="139700" imgH="139700" progId="Equation.DSMT4">
                  <p:embed/>
                  <p:pic>
                    <p:nvPicPr>
                      <p:cNvPr id="12391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91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" name="Object 104"/>
          <p:cNvGraphicFramePr>
            <a:graphicFrameLocks noChangeAspect="1"/>
          </p:cNvGraphicFramePr>
          <p:nvPr/>
        </p:nvGraphicFramePr>
        <p:xfrm>
          <a:off x="6489700" y="58197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" name="Equation" r:id="rId102" imgW="139700" imgH="139700" progId="Equation.DSMT4">
                  <p:embed/>
                </p:oleObj>
              </mc:Choice>
              <mc:Fallback>
                <p:oleObj name="Equation" r:id="rId102" imgW="139700" imgH="139700" progId="Equation.DSMT4">
                  <p:embed/>
                  <p:pic>
                    <p:nvPicPr>
                      <p:cNvPr id="12392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58197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3" name="Object 105"/>
          <p:cNvGraphicFramePr>
            <a:graphicFrameLocks noChangeAspect="1"/>
          </p:cNvGraphicFramePr>
          <p:nvPr/>
        </p:nvGraphicFramePr>
        <p:xfrm>
          <a:off x="6807200" y="5768975"/>
          <a:ext cx="9096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" name="Equation" r:id="rId103" imgW="520248" imgH="177646" progId="Equation.DSMT4">
                  <p:embed/>
                </p:oleObj>
              </mc:Choice>
              <mc:Fallback>
                <p:oleObj name="Equation" r:id="rId103" imgW="520248" imgH="177646" progId="Equation.DSMT4">
                  <p:embed/>
                  <p:pic>
                    <p:nvPicPr>
                      <p:cNvPr id="12393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768975"/>
                        <a:ext cx="9096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4" name="Object 106"/>
          <p:cNvGraphicFramePr>
            <a:graphicFrameLocks noChangeAspect="1"/>
          </p:cNvGraphicFramePr>
          <p:nvPr/>
        </p:nvGraphicFramePr>
        <p:xfrm>
          <a:off x="8039100" y="5781675"/>
          <a:ext cx="4460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" name="Equation" r:id="rId105" imgW="266353" imgH="177569" progId="Equation.DSMT4">
                  <p:embed/>
                </p:oleObj>
              </mc:Choice>
              <mc:Fallback>
                <p:oleObj name="Equation" r:id="rId105" imgW="266353" imgH="177569" progId="Equation.DSMT4">
                  <p:embed/>
                  <p:pic>
                    <p:nvPicPr>
                      <p:cNvPr id="12394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5781675"/>
                        <a:ext cx="4460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5" name="Object 107"/>
          <p:cNvGraphicFramePr>
            <a:graphicFrameLocks noChangeAspect="1"/>
          </p:cNvGraphicFramePr>
          <p:nvPr/>
        </p:nvGraphicFramePr>
        <p:xfrm>
          <a:off x="7747000" y="5808663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" name="Equation" r:id="rId107" imgW="139700" imgH="139700" progId="Equation.DSMT4">
                  <p:embed/>
                </p:oleObj>
              </mc:Choice>
              <mc:Fallback>
                <p:oleObj name="Equation" r:id="rId107" imgW="139700" imgH="139700" progId="Equation.DSMT4">
                  <p:embed/>
                  <p:pic>
                    <p:nvPicPr>
                      <p:cNvPr id="12395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5808663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6" name="Object 108"/>
          <p:cNvGraphicFramePr>
            <a:graphicFrameLocks noChangeAspect="1"/>
          </p:cNvGraphicFramePr>
          <p:nvPr/>
        </p:nvGraphicFramePr>
        <p:xfrm>
          <a:off x="4027488" y="6219825"/>
          <a:ext cx="5334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" name="Equation" r:id="rId108" imgW="317225" imgH="203024" progId="Equation.DSMT4">
                  <p:embed/>
                </p:oleObj>
              </mc:Choice>
              <mc:Fallback>
                <p:oleObj name="Equation" r:id="rId108" imgW="317225" imgH="203024" progId="Equation.DSMT4">
                  <p:embed/>
                  <p:pic>
                    <p:nvPicPr>
                      <p:cNvPr id="12396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6219825"/>
                        <a:ext cx="5334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8" name="Object 110"/>
          <p:cNvGraphicFramePr>
            <a:graphicFrameLocks noChangeAspect="1"/>
          </p:cNvGraphicFramePr>
          <p:nvPr/>
        </p:nvGraphicFramePr>
        <p:xfrm>
          <a:off x="4594225" y="6219825"/>
          <a:ext cx="8270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" name="Equation" r:id="rId109" imgW="482391" imgH="203112" progId="Equation.DSMT4">
                  <p:embed/>
                </p:oleObj>
              </mc:Choice>
              <mc:Fallback>
                <p:oleObj name="Equation" r:id="rId109" imgW="482391" imgH="203112" progId="Equation.DSMT4">
                  <p:embed/>
                  <p:pic>
                    <p:nvPicPr>
                      <p:cNvPr id="12398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6219825"/>
                        <a:ext cx="8270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9" name="Object 111"/>
          <p:cNvGraphicFramePr>
            <a:graphicFrameLocks noChangeAspect="1"/>
          </p:cNvGraphicFramePr>
          <p:nvPr/>
        </p:nvGraphicFramePr>
        <p:xfrm>
          <a:off x="5784850" y="6240463"/>
          <a:ext cx="6921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9" name="Equation" r:id="rId111" imgW="406048" imgH="203024" progId="Equation.DSMT4">
                  <p:embed/>
                </p:oleObj>
              </mc:Choice>
              <mc:Fallback>
                <p:oleObj name="Equation" r:id="rId111" imgW="406048" imgH="203024" progId="Equation.DSMT4">
                  <p:embed/>
                  <p:pic>
                    <p:nvPicPr>
                      <p:cNvPr id="12399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6240463"/>
                        <a:ext cx="6921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0" name="Object 112"/>
          <p:cNvGraphicFramePr>
            <a:graphicFrameLocks noChangeAspect="1"/>
          </p:cNvGraphicFramePr>
          <p:nvPr/>
        </p:nvGraphicFramePr>
        <p:xfrm>
          <a:off x="5494338" y="629602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" name="Equation" r:id="rId113" imgW="139700" imgH="139700" progId="Equation.DSMT4">
                  <p:embed/>
                </p:oleObj>
              </mc:Choice>
              <mc:Fallback>
                <p:oleObj name="Equation" r:id="rId113" imgW="139700" imgH="139700" progId="Equation.DSMT4">
                  <p:embed/>
                  <p:pic>
                    <p:nvPicPr>
                      <p:cNvPr id="1240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629602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2" name="Object 114"/>
          <p:cNvGraphicFramePr>
            <a:graphicFrameLocks noChangeAspect="1"/>
          </p:cNvGraphicFramePr>
          <p:nvPr/>
        </p:nvGraphicFramePr>
        <p:xfrm>
          <a:off x="6535738" y="6273800"/>
          <a:ext cx="9096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" name="Equation" r:id="rId114" imgW="520248" imgH="177646" progId="Equation.DSMT4">
                  <p:embed/>
                </p:oleObj>
              </mc:Choice>
              <mc:Fallback>
                <p:oleObj name="Equation" r:id="rId114" imgW="520248" imgH="177646" progId="Equation.DSMT4">
                  <p:embed/>
                  <p:pic>
                    <p:nvPicPr>
                      <p:cNvPr id="12402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6273800"/>
                        <a:ext cx="9096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3" name="Object 115"/>
          <p:cNvGraphicFramePr>
            <a:graphicFrameLocks noChangeAspect="1"/>
          </p:cNvGraphicFramePr>
          <p:nvPr/>
        </p:nvGraphicFramePr>
        <p:xfrm>
          <a:off x="7766050" y="6286500"/>
          <a:ext cx="4460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" name="Equation" r:id="rId116" imgW="266353" imgH="177569" progId="Equation.DSMT4">
                  <p:embed/>
                </p:oleObj>
              </mc:Choice>
              <mc:Fallback>
                <p:oleObj name="Equation" r:id="rId116" imgW="266353" imgH="177569" progId="Equation.DSMT4">
                  <p:embed/>
                  <p:pic>
                    <p:nvPicPr>
                      <p:cNvPr id="12403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286500"/>
                        <a:ext cx="4460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4" name="Object 116"/>
          <p:cNvGraphicFramePr>
            <a:graphicFrameLocks noChangeAspect="1"/>
          </p:cNvGraphicFramePr>
          <p:nvPr/>
        </p:nvGraphicFramePr>
        <p:xfrm>
          <a:off x="7491413" y="630555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" name="Equation" r:id="rId117" imgW="139700" imgH="139700" progId="Equation.DSMT4">
                  <p:embed/>
                </p:oleObj>
              </mc:Choice>
              <mc:Fallback>
                <p:oleObj name="Equation" r:id="rId117" imgW="139700" imgH="139700" progId="Equation.DSMT4">
                  <p:embed/>
                  <p:pic>
                    <p:nvPicPr>
                      <p:cNvPr id="12404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630555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06" name="Arc 118"/>
          <p:cNvSpPr>
            <a:spLocks/>
          </p:cNvSpPr>
          <p:nvPr/>
        </p:nvSpPr>
        <p:spPr bwMode="auto">
          <a:xfrm flipH="1">
            <a:off x="3014663" y="5946775"/>
            <a:ext cx="176212" cy="555625"/>
          </a:xfrm>
          <a:custGeom>
            <a:avLst/>
            <a:gdLst>
              <a:gd name="T0" fmla="*/ 837532 w 21796"/>
              <a:gd name="T1" fmla="*/ 0 h 43200"/>
              <a:gd name="T2" fmla="*/ 0 w 21796"/>
              <a:gd name="T3" fmla="*/ 1182131248 h 43200"/>
              <a:gd name="T4" fmla="*/ 837532 w 21796"/>
              <a:gd name="T5" fmla="*/ 59108060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6" h="43200" fill="none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</a:path>
              <a:path w="21796" h="43200" stroke="0" extrusionOk="0">
                <a:moveTo>
                  <a:pt x="195" y="0"/>
                </a:moveTo>
                <a:cubicBezTo>
                  <a:pt x="12125" y="0"/>
                  <a:pt x="21796" y="9670"/>
                  <a:pt x="21796" y="21600"/>
                </a:cubicBezTo>
                <a:cubicBezTo>
                  <a:pt x="21796" y="33529"/>
                  <a:pt x="12125" y="43200"/>
                  <a:pt x="196" y="43200"/>
                </a:cubicBezTo>
                <a:cubicBezTo>
                  <a:pt x="130" y="43200"/>
                  <a:pt x="65" y="43199"/>
                  <a:pt x="-1" y="43199"/>
                </a:cubicBezTo>
                <a:lnTo>
                  <a:pt x="196" y="21600"/>
                </a:lnTo>
                <a:lnTo>
                  <a:pt x="19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07" name="Text Box 119"/>
          <p:cNvSpPr txBox="1">
            <a:spLocks noChangeArrowheads="1"/>
          </p:cNvSpPr>
          <p:nvPr/>
        </p:nvSpPr>
        <p:spPr bwMode="auto">
          <a:xfrm>
            <a:off x="1490663" y="5983288"/>
            <a:ext cx="1552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Simplify as much as you can</a:t>
            </a:r>
          </a:p>
        </p:txBody>
      </p:sp>
      <p:sp>
        <p:nvSpPr>
          <p:cNvPr id="8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8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 animBg="1"/>
      <p:bldP spid="12354" grpId="0"/>
      <p:bldP spid="12355" grpId="0" animBg="1"/>
      <p:bldP spid="12356" grpId="0" animBg="1"/>
      <p:bldP spid="12357" grpId="0"/>
      <p:bldP spid="12384" grpId="0" animBg="1"/>
      <p:bldP spid="12386" grpId="0"/>
      <p:bldP spid="12406" grpId="0" animBg="1"/>
      <p:bldP spid="124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463675" y="2193925"/>
          <a:ext cx="92075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7" name="Equation" r:id="rId3" imgW="88707" imgH="164742" progId="Equation.DSMT4">
                  <p:embed/>
                </p:oleObj>
              </mc:Choice>
              <mc:Fallback>
                <p:oleObj name="Equation" r:id="rId3" imgW="88707" imgH="164742" progId="Equation.DSMT4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193925"/>
                        <a:ext cx="92075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1090613" y="2608263"/>
          <a:ext cx="1301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02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608263"/>
                        <a:ext cx="1301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1843088" y="2566988"/>
          <a:ext cx="128587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"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102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2566988"/>
                        <a:ext cx="128587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1454150" y="260350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102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603500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692150" y="2947988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" name="Equation" r:id="rId11" imgW="177569" imgH="202936" progId="Equation.DSMT4">
                  <p:embed/>
                </p:oleObj>
              </mc:Choice>
              <mc:Fallback>
                <p:oleObj name="Equation" r:id="rId11" imgW="177569" imgH="202936" progId="Equation.DSMT4">
                  <p:embed/>
                  <p:pic>
                    <p:nvPicPr>
                      <p:cNvPr id="102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2947988"/>
                        <a:ext cx="1809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9"/>
          <p:cNvGraphicFramePr>
            <a:graphicFrameLocks noChangeAspect="1"/>
          </p:cNvGraphicFramePr>
          <p:nvPr/>
        </p:nvGraphicFramePr>
        <p:xfrm>
          <a:off x="2241550" y="2947988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" name="Equation" r:id="rId13" imgW="177569" imgH="202936" progId="Equation.DSMT4">
                  <p:embed/>
                </p:oleObj>
              </mc:Choice>
              <mc:Fallback>
                <p:oleObj name="Equation" r:id="rId13" imgW="177569" imgH="202936" progId="Equation.DSMT4">
                  <p:embed/>
                  <p:pic>
                    <p:nvPicPr>
                      <p:cNvPr id="102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2947988"/>
                        <a:ext cx="1809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0"/>
          <p:cNvGraphicFramePr>
            <a:graphicFrameLocks noChangeAspect="1"/>
          </p:cNvGraphicFramePr>
          <p:nvPr/>
        </p:nvGraphicFramePr>
        <p:xfrm>
          <a:off x="1863725" y="2994025"/>
          <a:ext cx="14128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3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1024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994025"/>
                        <a:ext cx="141288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1"/>
          <p:cNvGraphicFramePr>
            <a:graphicFrameLocks noChangeAspect="1"/>
          </p:cNvGraphicFramePr>
          <p:nvPr/>
        </p:nvGraphicFramePr>
        <p:xfrm>
          <a:off x="1384300" y="2994025"/>
          <a:ext cx="285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" name="Equation" r:id="rId17" imgW="279158" imgH="177646" progId="Equation.DSMT4">
                  <p:embed/>
                </p:oleObj>
              </mc:Choice>
              <mc:Fallback>
                <p:oleObj name="Equation" r:id="rId17" imgW="279158" imgH="177646" progId="Equation.DSMT4">
                  <p:embed/>
                  <p:pic>
                    <p:nvPicPr>
                      <p:cNvPr id="102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994025"/>
                        <a:ext cx="28575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2"/>
          <p:cNvGraphicFramePr>
            <a:graphicFrameLocks noChangeAspect="1"/>
          </p:cNvGraphicFramePr>
          <p:nvPr/>
        </p:nvGraphicFramePr>
        <p:xfrm>
          <a:off x="1782763" y="3403600"/>
          <a:ext cx="32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5" name="Equation" r:id="rId19" imgW="317225" imgH="203024" progId="Equation.DSMT4">
                  <p:embed/>
                </p:oleObj>
              </mc:Choice>
              <mc:Fallback>
                <p:oleObj name="Equation" r:id="rId19" imgW="317225" imgH="203024" progId="Equation.DSMT4">
                  <p:embed/>
                  <p:pic>
                    <p:nvPicPr>
                      <p:cNvPr id="102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403600"/>
                        <a:ext cx="32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3"/>
          <p:cNvGraphicFramePr>
            <a:graphicFrameLocks noChangeAspect="1"/>
          </p:cNvGraphicFramePr>
          <p:nvPr/>
        </p:nvGraphicFramePr>
        <p:xfrm>
          <a:off x="1065213" y="2994025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6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102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994025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4"/>
          <p:cNvGraphicFramePr>
            <a:graphicFrameLocks noChangeAspect="1"/>
          </p:cNvGraphicFramePr>
          <p:nvPr/>
        </p:nvGraphicFramePr>
        <p:xfrm>
          <a:off x="412750" y="3403600"/>
          <a:ext cx="18256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7" name="Equation" r:id="rId22" imgW="177569" imgH="202936" progId="Equation.DSMT4">
                  <p:embed/>
                </p:oleObj>
              </mc:Choice>
              <mc:Fallback>
                <p:oleObj name="Equation" r:id="rId22" imgW="177569" imgH="202936" progId="Equation.DSMT4">
                  <p:embed/>
                  <p:pic>
                    <p:nvPicPr>
                      <p:cNvPr id="1025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403600"/>
                        <a:ext cx="18256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5"/>
          <p:cNvGraphicFramePr>
            <a:graphicFrameLocks noChangeAspect="1"/>
          </p:cNvGraphicFramePr>
          <p:nvPr/>
        </p:nvGraphicFramePr>
        <p:xfrm>
          <a:off x="2176463" y="3857625"/>
          <a:ext cx="3349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" name="Equation" r:id="rId24" imgW="330057" imgH="203112" progId="Equation.DSMT4">
                  <p:embed/>
                </p:oleObj>
              </mc:Choice>
              <mc:Fallback>
                <p:oleObj name="Equation" r:id="rId24" imgW="330057" imgH="203112" progId="Equation.DSMT4">
                  <p:embed/>
                  <p:pic>
                    <p:nvPicPr>
                      <p:cNvPr id="1025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3857625"/>
                        <a:ext cx="334962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6"/>
          <p:cNvGraphicFramePr>
            <a:graphicFrameLocks noChangeAspect="1"/>
          </p:cNvGraphicFramePr>
          <p:nvPr/>
        </p:nvGraphicFramePr>
        <p:xfrm>
          <a:off x="706438" y="344805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" name="Equation" r:id="rId26" imgW="139700" imgH="139700" progId="Equation.DSMT4">
                  <p:embed/>
                </p:oleObj>
              </mc:Choice>
              <mc:Fallback>
                <p:oleObj name="Equation" r:id="rId26" imgW="139700" imgH="139700" progId="Equation.DSMT4">
                  <p:embed/>
                  <p:pic>
                    <p:nvPicPr>
                      <p:cNvPr id="102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448050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7"/>
          <p:cNvGraphicFramePr>
            <a:graphicFrameLocks noChangeAspect="1"/>
          </p:cNvGraphicFramePr>
          <p:nvPr/>
        </p:nvGraphicFramePr>
        <p:xfrm>
          <a:off x="985838" y="3403600"/>
          <a:ext cx="3365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" name="Equation" r:id="rId27" imgW="330057" imgH="203112" progId="Equation.DSMT4">
                  <p:embed/>
                </p:oleObj>
              </mc:Choice>
              <mc:Fallback>
                <p:oleObj name="Equation" r:id="rId27" imgW="330057" imgH="203112" progId="Equation.DSMT4">
                  <p:embed/>
                  <p:pic>
                    <p:nvPicPr>
                      <p:cNvPr id="1025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403600"/>
                        <a:ext cx="3365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8"/>
          <p:cNvGraphicFramePr>
            <a:graphicFrameLocks noChangeAspect="1"/>
          </p:cNvGraphicFramePr>
          <p:nvPr/>
        </p:nvGraphicFramePr>
        <p:xfrm>
          <a:off x="1463675" y="344805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1025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448050"/>
                        <a:ext cx="1428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9"/>
          <p:cNvGraphicFramePr>
            <a:graphicFrameLocks noChangeAspect="1"/>
          </p:cNvGraphicFramePr>
          <p:nvPr/>
        </p:nvGraphicFramePr>
        <p:xfrm>
          <a:off x="2606675" y="3403600"/>
          <a:ext cx="1682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" name="Equation" r:id="rId30" imgW="164957" imgH="203024" progId="Equation.DSMT4">
                  <p:embed/>
                </p:oleObj>
              </mc:Choice>
              <mc:Fallback>
                <p:oleObj name="Equation" r:id="rId30" imgW="164957" imgH="203024" progId="Equation.DSMT4">
                  <p:embed/>
                  <p:pic>
                    <p:nvPicPr>
                      <p:cNvPr id="1025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03600"/>
                        <a:ext cx="1682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20"/>
          <p:cNvGraphicFramePr>
            <a:graphicFrameLocks noChangeAspect="1"/>
          </p:cNvGraphicFramePr>
          <p:nvPr/>
        </p:nvGraphicFramePr>
        <p:xfrm>
          <a:off x="2262188" y="3448050"/>
          <a:ext cx="1412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1025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3448050"/>
                        <a:ext cx="141287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1"/>
          <p:cNvGraphicFramePr>
            <a:graphicFrameLocks noChangeAspect="1"/>
          </p:cNvGraphicFramePr>
          <p:nvPr/>
        </p:nvGraphicFramePr>
        <p:xfrm>
          <a:off x="1338263" y="3857625"/>
          <a:ext cx="38893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" name="Equation" r:id="rId33" imgW="380835" imgH="203112" progId="Equation.DSMT4">
                  <p:embed/>
                </p:oleObj>
              </mc:Choice>
              <mc:Fallback>
                <p:oleObj name="Equation" r:id="rId33" imgW="380835" imgH="203112" progId="Equation.DSMT4">
                  <p:embed/>
                  <p:pic>
                    <p:nvPicPr>
                      <p:cNvPr id="1026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3857625"/>
                        <a:ext cx="388937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2"/>
          <p:cNvGraphicFramePr>
            <a:graphicFrameLocks noChangeAspect="1"/>
          </p:cNvGraphicFramePr>
          <p:nvPr/>
        </p:nvGraphicFramePr>
        <p:xfrm>
          <a:off x="128588" y="3857625"/>
          <a:ext cx="18097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" name="Equation" r:id="rId35" imgW="177569" imgH="202936" progId="Equation.DSMT4">
                  <p:embed/>
                </p:oleObj>
              </mc:Choice>
              <mc:Fallback>
                <p:oleObj name="Equation" r:id="rId35" imgW="177569" imgH="202936" progId="Equation.DSMT4">
                  <p:embed/>
                  <p:pic>
                    <p:nvPicPr>
                      <p:cNvPr id="1026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857625"/>
                        <a:ext cx="18097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3"/>
          <p:cNvGraphicFramePr>
            <a:graphicFrameLocks noChangeAspect="1"/>
          </p:cNvGraphicFramePr>
          <p:nvPr/>
        </p:nvGraphicFramePr>
        <p:xfrm>
          <a:off x="422275" y="3902075"/>
          <a:ext cx="141288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1026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3902075"/>
                        <a:ext cx="141288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24"/>
          <p:cNvGraphicFramePr>
            <a:graphicFrameLocks noChangeAspect="1"/>
          </p:cNvGraphicFramePr>
          <p:nvPr/>
        </p:nvGraphicFramePr>
        <p:xfrm>
          <a:off x="620713" y="3857625"/>
          <a:ext cx="3365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" name="Equation" r:id="rId38" imgW="330057" imgH="203112" progId="Equation.DSMT4">
                  <p:embed/>
                </p:oleObj>
              </mc:Choice>
              <mc:Fallback>
                <p:oleObj name="Equation" r:id="rId38" imgW="330057" imgH="203112" progId="Equation.DSMT4">
                  <p:embed/>
                  <p:pic>
                    <p:nvPicPr>
                      <p:cNvPr id="1026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857625"/>
                        <a:ext cx="3365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5"/>
          <p:cNvGraphicFramePr>
            <a:graphicFrameLocks noChangeAspect="1"/>
          </p:cNvGraphicFramePr>
          <p:nvPr/>
        </p:nvGraphicFramePr>
        <p:xfrm>
          <a:off x="1100138" y="3902075"/>
          <a:ext cx="141287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" name="Equation" r:id="rId40" imgW="139700" imgH="139700" progId="Equation.DSMT4">
                  <p:embed/>
                </p:oleObj>
              </mc:Choice>
              <mc:Fallback>
                <p:oleObj name="Equation" r:id="rId40" imgW="139700" imgH="139700" progId="Equation.DSMT4">
                  <p:embed/>
                  <p:pic>
                    <p:nvPicPr>
                      <p:cNvPr id="1026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902075"/>
                        <a:ext cx="141287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5" name="Object 26"/>
          <p:cNvGraphicFramePr>
            <a:graphicFrameLocks noChangeAspect="1"/>
          </p:cNvGraphicFramePr>
          <p:nvPr/>
        </p:nvGraphicFramePr>
        <p:xfrm>
          <a:off x="2913063" y="3857625"/>
          <a:ext cx="17938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" name="Equation" r:id="rId41" imgW="177569" imgH="202936" progId="Equation.DSMT4">
                  <p:embed/>
                </p:oleObj>
              </mc:Choice>
              <mc:Fallback>
                <p:oleObj name="Equation" r:id="rId41" imgW="177569" imgH="202936" progId="Equation.DSMT4">
                  <p:embed/>
                  <p:pic>
                    <p:nvPicPr>
                      <p:cNvPr id="1026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3857625"/>
                        <a:ext cx="179387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6" name="Object 27"/>
          <p:cNvGraphicFramePr>
            <a:graphicFrameLocks noChangeAspect="1"/>
          </p:cNvGraphicFramePr>
          <p:nvPr/>
        </p:nvGraphicFramePr>
        <p:xfrm>
          <a:off x="1857375" y="3902075"/>
          <a:ext cx="141288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" name="Equation" r:id="rId43" imgW="139700" imgH="139700" progId="Equation.DSMT4">
                  <p:embed/>
                </p:oleObj>
              </mc:Choice>
              <mc:Fallback>
                <p:oleObj name="Equation" r:id="rId43" imgW="139700" imgH="139700" progId="Equation.DSMT4">
                  <p:embed/>
                  <p:pic>
                    <p:nvPicPr>
                      <p:cNvPr id="1026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902075"/>
                        <a:ext cx="141288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7" name="Object 28"/>
          <p:cNvGraphicFramePr>
            <a:graphicFrameLocks noChangeAspect="1"/>
          </p:cNvGraphicFramePr>
          <p:nvPr/>
        </p:nvGraphicFramePr>
        <p:xfrm>
          <a:off x="2614613" y="3902075"/>
          <a:ext cx="142875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" name="Equation" r:id="rId44" imgW="139700" imgH="139700" progId="Equation.DSMT4">
                  <p:embed/>
                </p:oleObj>
              </mc:Choice>
              <mc:Fallback>
                <p:oleObj name="Equation" r:id="rId44" imgW="139700" imgH="139700" progId="Equation.DSMT4">
                  <p:embed/>
                  <p:pic>
                    <p:nvPicPr>
                      <p:cNvPr id="1026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3902075"/>
                        <a:ext cx="142875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762000" y="1676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For (a + b)</a:t>
            </a:r>
            <a:r>
              <a:rPr lang="en-GB" altLang="en-US" baseline="30000">
                <a:latin typeface="Comic Sans MS" pitchFamily="66" charset="0"/>
              </a:rPr>
              <a:t>n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495800" y="1676400"/>
            <a:ext cx="44259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The coefficient of 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in the expansion of (2 - cx)</a:t>
            </a:r>
            <a:r>
              <a:rPr lang="en-GB" altLang="en-US" baseline="30000">
                <a:latin typeface="Comic Sans MS" pitchFamily="66" charset="0"/>
              </a:rPr>
              <a:t>3</a:t>
            </a:r>
            <a:r>
              <a:rPr lang="en-GB" altLang="en-US">
                <a:latin typeface="Comic Sans MS" pitchFamily="66" charset="0"/>
              </a:rPr>
              <a:t> is 294. Find the value of c.</a:t>
            </a:r>
            <a:endParaRPr lang="en-GB" altLang="en-US" baseline="30000">
              <a:latin typeface="Comic Sans MS" pitchFamily="66" charset="0"/>
            </a:endParaRPr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2971800" y="2438400"/>
            <a:ext cx="1693863" cy="1087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2895600" y="2438400"/>
            <a:ext cx="1411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CC0000"/>
                </a:solidFill>
                <a:latin typeface="Comic Sans MS" pitchFamily="66" charset="0"/>
              </a:rPr>
              <a:t>Using n = 3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4876800" y="2514600"/>
            <a:ext cx="3622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The ‘x’ will be substituted in for b, so we want the term which has b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1711325" y="3368675"/>
            <a:ext cx="434975" cy="3063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47" name="Object 35"/>
          <p:cNvGraphicFramePr>
            <a:graphicFrameLocks noChangeAspect="1"/>
          </p:cNvGraphicFramePr>
          <p:nvPr/>
        </p:nvGraphicFramePr>
        <p:xfrm>
          <a:off x="6324600" y="3200400"/>
          <a:ext cx="6096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" name="Equation" r:id="rId45" imgW="317225" imgH="203024" progId="Equation.DSMT4">
                  <p:embed/>
                </p:oleObj>
              </mc:Choice>
              <mc:Fallback>
                <p:oleObj name="Equation" r:id="rId45" imgW="317225" imgH="203024" progId="Equation.DSMT4">
                  <p:embed/>
                  <p:pic>
                    <p:nvPicPr>
                      <p:cNvPr id="133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200400"/>
                        <a:ext cx="6096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8" name="Object 36"/>
          <p:cNvGraphicFramePr>
            <a:graphicFrameLocks noChangeAspect="1"/>
          </p:cNvGraphicFramePr>
          <p:nvPr/>
        </p:nvGraphicFramePr>
        <p:xfrm>
          <a:off x="6019800" y="3733800"/>
          <a:ext cx="12922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" name="Equation" r:id="rId46" imgW="672808" imgH="228501" progId="Equation.DSMT4">
                  <p:embed/>
                </p:oleObj>
              </mc:Choice>
              <mc:Fallback>
                <p:oleObj name="Equation" r:id="rId46" imgW="672808" imgH="228501" progId="Equation.DSMT4">
                  <p:embed/>
                  <p:pic>
                    <p:nvPicPr>
                      <p:cNvPr id="1334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33800"/>
                        <a:ext cx="12922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9" name="Object 37"/>
          <p:cNvGraphicFramePr>
            <a:graphicFrameLocks noChangeAspect="1"/>
          </p:cNvGraphicFramePr>
          <p:nvPr/>
        </p:nvGraphicFramePr>
        <p:xfrm>
          <a:off x="6324600" y="4267200"/>
          <a:ext cx="7302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" name="Equation" r:id="rId48" imgW="380835" imgH="203112" progId="Equation.DSMT4">
                  <p:embed/>
                </p:oleObj>
              </mc:Choice>
              <mc:Fallback>
                <p:oleObj name="Equation" r:id="rId48" imgW="380835" imgH="203112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267200"/>
                        <a:ext cx="7302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6248400" y="4267200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876800" y="4800600"/>
            <a:ext cx="3622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6c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 is the coefficient of x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so must be equal to 294</a:t>
            </a:r>
            <a:endParaRPr lang="en-GB" altLang="en-US" sz="1600" baseline="30000">
              <a:latin typeface="Comic Sans MS" pitchFamily="66" charset="0"/>
            </a:endParaRPr>
          </a:p>
        </p:txBody>
      </p:sp>
      <p:graphicFrame>
        <p:nvGraphicFramePr>
          <p:cNvPr id="13352" name="Object 40"/>
          <p:cNvGraphicFramePr>
            <a:graphicFrameLocks noChangeAspect="1"/>
          </p:cNvGraphicFramePr>
          <p:nvPr/>
        </p:nvGraphicFramePr>
        <p:xfrm>
          <a:off x="6096000" y="5486400"/>
          <a:ext cx="12192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" name="Equation" r:id="rId50" imgW="634725" imgH="203112" progId="Equation.DSMT4">
                  <p:embed/>
                </p:oleObj>
              </mc:Choice>
              <mc:Fallback>
                <p:oleObj name="Equation" r:id="rId50" imgW="634725" imgH="203112" progId="Equation.DSMT4">
                  <p:embed/>
                  <p:pic>
                    <p:nvPicPr>
                      <p:cNvPr id="1335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0"/>
                        <a:ext cx="12192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3" name="Object 41"/>
          <p:cNvGraphicFramePr>
            <a:graphicFrameLocks noChangeAspect="1"/>
          </p:cNvGraphicFramePr>
          <p:nvPr/>
        </p:nvGraphicFramePr>
        <p:xfrm>
          <a:off x="6248400" y="5867400"/>
          <a:ext cx="9271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" name="Equation" r:id="rId52" imgW="482391" imgH="203112" progId="Equation.DSMT4">
                  <p:embed/>
                </p:oleObj>
              </mc:Choice>
              <mc:Fallback>
                <p:oleObj name="Equation" r:id="rId52" imgW="482391" imgH="203112" progId="Equation.DSMT4">
                  <p:embed/>
                  <p:pic>
                    <p:nvPicPr>
                      <p:cNvPr id="1335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67400"/>
                        <a:ext cx="9271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4" name="Object 42"/>
          <p:cNvGraphicFramePr>
            <a:graphicFrameLocks noChangeAspect="1"/>
          </p:cNvGraphicFramePr>
          <p:nvPr/>
        </p:nvGraphicFramePr>
        <p:xfrm>
          <a:off x="6400800" y="6324600"/>
          <a:ext cx="82867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" name="Equation" r:id="rId54" imgW="431425" imgH="177646" progId="Equation.DSMT4">
                  <p:embed/>
                </p:oleObj>
              </mc:Choice>
              <mc:Fallback>
                <p:oleObj name="Equation" r:id="rId54" imgW="431425" imgH="177646" progId="Equation.DSMT4">
                  <p:embed/>
                  <p:pic>
                    <p:nvPicPr>
                      <p:cNvPr id="1335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324600"/>
                        <a:ext cx="82867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6" name="Arc 44"/>
          <p:cNvSpPr>
            <a:spLocks/>
          </p:cNvSpPr>
          <p:nvPr/>
        </p:nvSpPr>
        <p:spPr bwMode="auto">
          <a:xfrm flipH="1" flipV="1">
            <a:off x="5638800" y="3429000"/>
            <a:ext cx="220663" cy="533400"/>
          </a:xfrm>
          <a:custGeom>
            <a:avLst/>
            <a:gdLst>
              <a:gd name="T0" fmla="*/ 2281149 w 21818"/>
              <a:gd name="T1" fmla="*/ 0 h 43200"/>
              <a:gd name="T2" fmla="*/ 0 w 21818"/>
              <a:gd name="T3" fmla="*/ 1004040020 h 43200"/>
              <a:gd name="T4" fmla="*/ 2281149 w 21818"/>
              <a:gd name="T5" fmla="*/ 50203128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18" h="43200" fill="none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</a:path>
              <a:path w="21818" h="43200" stroke="0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  <a:lnTo>
                  <a:pt x="218" y="21600"/>
                </a:lnTo>
                <a:lnTo>
                  <a:pt x="21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57" name="Arc 45"/>
          <p:cNvSpPr>
            <a:spLocks/>
          </p:cNvSpPr>
          <p:nvPr/>
        </p:nvSpPr>
        <p:spPr bwMode="auto">
          <a:xfrm flipH="1" flipV="1">
            <a:off x="5638800" y="3962400"/>
            <a:ext cx="220663" cy="533400"/>
          </a:xfrm>
          <a:custGeom>
            <a:avLst/>
            <a:gdLst>
              <a:gd name="T0" fmla="*/ 2281149 w 21818"/>
              <a:gd name="T1" fmla="*/ 0 h 43200"/>
              <a:gd name="T2" fmla="*/ 0 w 21818"/>
              <a:gd name="T3" fmla="*/ 1004040020 h 43200"/>
              <a:gd name="T4" fmla="*/ 2281149 w 21818"/>
              <a:gd name="T5" fmla="*/ 50203128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18" h="43200" fill="none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</a:path>
              <a:path w="21818" h="43200" stroke="0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  <a:lnTo>
                  <a:pt x="218" y="21600"/>
                </a:lnTo>
                <a:lnTo>
                  <a:pt x="21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58" name="Arc 46"/>
          <p:cNvSpPr>
            <a:spLocks/>
          </p:cNvSpPr>
          <p:nvPr/>
        </p:nvSpPr>
        <p:spPr bwMode="auto">
          <a:xfrm flipH="1" flipV="1">
            <a:off x="5638800" y="5638800"/>
            <a:ext cx="220663" cy="457200"/>
          </a:xfrm>
          <a:custGeom>
            <a:avLst/>
            <a:gdLst>
              <a:gd name="T0" fmla="*/ 2281149 w 21818"/>
              <a:gd name="T1" fmla="*/ 0 h 43200"/>
              <a:gd name="T2" fmla="*/ 0 w 21818"/>
              <a:gd name="T3" fmla="*/ 541955006 h 43200"/>
              <a:gd name="T4" fmla="*/ 2281149 w 21818"/>
              <a:gd name="T5" fmla="*/ 27098400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18" h="43200" fill="none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</a:path>
              <a:path w="21818" h="43200" stroke="0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  <a:lnTo>
                  <a:pt x="218" y="21600"/>
                </a:lnTo>
                <a:lnTo>
                  <a:pt x="21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60" name="Arc 48"/>
          <p:cNvSpPr>
            <a:spLocks/>
          </p:cNvSpPr>
          <p:nvPr/>
        </p:nvSpPr>
        <p:spPr bwMode="auto">
          <a:xfrm flipH="1" flipV="1">
            <a:off x="5638800" y="6096000"/>
            <a:ext cx="220663" cy="457200"/>
          </a:xfrm>
          <a:custGeom>
            <a:avLst/>
            <a:gdLst>
              <a:gd name="T0" fmla="*/ 2281149 w 21818"/>
              <a:gd name="T1" fmla="*/ 0 h 43200"/>
              <a:gd name="T2" fmla="*/ 0 w 21818"/>
              <a:gd name="T3" fmla="*/ 541955006 h 43200"/>
              <a:gd name="T4" fmla="*/ 2281149 w 21818"/>
              <a:gd name="T5" fmla="*/ 27098400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18" h="43200" fill="none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</a:path>
              <a:path w="21818" h="43200" stroke="0" extrusionOk="0">
                <a:moveTo>
                  <a:pt x="217" y="0"/>
                </a:moveTo>
                <a:cubicBezTo>
                  <a:pt x="12147" y="0"/>
                  <a:pt x="21818" y="9670"/>
                  <a:pt x="21818" y="21600"/>
                </a:cubicBezTo>
                <a:cubicBezTo>
                  <a:pt x="21818" y="33529"/>
                  <a:pt x="12147" y="43200"/>
                  <a:pt x="218" y="43200"/>
                </a:cubicBezTo>
                <a:cubicBezTo>
                  <a:pt x="145" y="43200"/>
                  <a:pt x="72" y="43199"/>
                  <a:pt x="0" y="43198"/>
                </a:cubicBezTo>
                <a:lnTo>
                  <a:pt x="218" y="21600"/>
                </a:lnTo>
                <a:lnTo>
                  <a:pt x="21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4419600" y="34290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Sub in for a and b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4419600" y="39624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Careful with negatives!</a:t>
            </a: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4419600" y="5715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Divide by 6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4419600" y="60960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CC0000"/>
                </a:solidFill>
                <a:latin typeface="Comic Sans MS" pitchFamily="66" charset="0"/>
              </a:rPr>
              <a:t>2 possible answers</a:t>
            </a: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The Binomial Expansion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 animBg="1"/>
      <p:bldP spid="13343" grpId="0" animBg="1"/>
      <p:bldP spid="13344" grpId="0"/>
      <p:bldP spid="13345" grpId="0"/>
      <p:bldP spid="13346" grpId="0" animBg="1"/>
      <p:bldP spid="13350" grpId="0" animBg="1"/>
      <p:bldP spid="13356" grpId="0" animBg="1"/>
      <p:bldP spid="13357" grpId="0" animBg="1"/>
      <p:bldP spid="13358" grpId="0" animBg="1"/>
      <p:bldP spid="13360" grpId="0" animBg="1"/>
      <p:bldP spid="13361" grpId="0"/>
      <p:bldP spid="13362" grpId="0"/>
      <p:bldP spid="13363" grpId="0"/>
      <p:bldP spid="13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8B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0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2469</Words>
  <Application>Microsoft Office PowerPoint</Application>
  <PresentationFormat>画面に合わせる (4:3)</PresentationFormat>
  <Paragraphs>440</Paragraphs>
  <Slides>29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42" baseType="lpstr">
      <vt:lpstr>HGGyoshotai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Segoe UI Black</vt:lpstr>
      <vt:lpstr>Wingdings</vt:lpstr>
      <vt:lpstr>Office テーマ</vt:lpstr>
      <vt:lpstr>Equation</vt:lpstr>
      <vt:lpstr>PowerPoint プレゼンテーション</vt:lpstr>
      <vt:lpstr>Prior Knowledge Check</vt:lpstr>
      <vt:lpstr>PowerPoint プレゼンテーション</vt:lpstr>
      <vt:lpstr>The Binomial Expansion</vt:lpstr>
      <vt:lpstr>The Binomial Expansion</vt:lpstr>
      <vt:lpstr>The Binomial Expansion</vt:lpstr>
      <vt:lpstr>The Binomial Expansion</vt:lpstr>
      <vt:lpstr>The Binomial Expansion</vt:lpstr>
      <vt:lpstr>PowerPoint プレゼンテーション</vt:lpstr>
      <vt:lpstr>The Binomial Expansion</vt:lpstr>
      <vt:lpstr>The Binomial Expansion</vt:lpstr>
      <vt:lpstr>The Binomial Expansion</vt:lpstr>
      <vt:lpstr>PowerPoint プレゼンテーション</vt:lpstr>
      <vt:lpstr>The Binomial Expansion</vt:lpstr>
      <vt:lpstr>The Binomial Expansion</vt:lpstr>
      <vt:lpstr>The Binomial Expansion</vt:lpstr>
      <vt:lpstr>The Binomial Expansion</vt:lpstr>
      <vt:lpstr>The Binomial Expansion</vt:lpstr>
      <vt:lpstr>PowerPoint プレゼンテーション</vt:lpstr>
      <vt:lpstr>The Binomial Expansion</vt:lpstr>
      <vt:lpstr>The Binomial Expansion</vt:lpstr>
      <vt:lpstr>The Binomial Expansion</vt:lpstr>
      <vt:lpstr>The Binomial Expansion</vt:lpstr>
      <vt:lpstr>The Binomial Expansion</vt:lpstr>
      <vt:lpstr>The Binomial Expansion</vt:lpstr>
      <vt:lpstr>PowerPoint プレゼンテーション</vt:lpstr>
      <vt:lpstr>The Binomial Expansion</vt:lpstr>
      <vt:lpstr>The Binomial Expansion</vt:lpstr>
      <vt:lpstr>The Binomial Expansion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75</cp:revision>
  <dcterms:created xsi:type="dcterms:W3CDTF">2017-08-14T15:35:38Z</dcterms:created>
  <dcterms:modified xsi:type="dcterms:W3CDTF">2018-08-13T23:41:06Z</dcterms:modified>
</cp:coreProperties>
</file>