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7E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0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925069" cy="5197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mathematical statement can be proved via exhaustion.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method of exhaustion involves breaking a situation down into smaller cases, and then proving each of them separately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method is better when there are a limited number of cases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“Prove that all square numbers are either a multiple of 4, or 1 more than a multiple of 4”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 square number is generated by either multiplying an odd number by itself, or an even number by itself…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5976" y="1196752"/>
                <a:ext cx="23889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For odd numbers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</m:t>
                    </m:r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196752"/>
                <a:ext cx="2388987" cy="307777"/>
              </a:xfrm>
              <a:prstGeom prst="rect">
                <a:avLst/>
              </a:prstGeom>
              <a:blipFill>
                <a:blip r:embed="rId2"/>
                <a:stretch>
                  <a:fillRect l="-767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2142" y="1556792"/>
                <a:ext cx="90088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1556792"/>
                <a:ext cx="900888" cy="246221"/>
              </a:xfrm>
              <a:prstGeom prst="rect">
                <a:avLst/>
              </a:prstGeom>
              <a:blipFill>
                <a:blip r:embed="rId3"/>
                <a:stretch>
                  <a:fillRect r="-1351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2142" y="1916832"/>
                <a:ext cx="17752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1916832"/>
                <a:ext cx="1775230" cy="246221"/>
              </a:xfrm>
              <a:prstGeom prst="rect">
                <a:avLst/>
              </a:prstGeom>
              <a:blipFill>
                <a:blip r:embed="rId4"/>
                <a:stretch>
                  <a:fillRect l="-685" r="-3425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2142" y="2276872"/>
                <a:ext cx="14186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2276872"/>
                <a:ext cx="1418658" cy="246221"/>
              </a:xfrm>
              <a:prstGeom prst="rect">
                <a:avLst/>
              </a:prstGeom>
              <a:blipFill>
                <a:blip r:embed="rId5"/>
                <a:stretch>
                  <a:fillRect l="-858" t="-2500" r="-25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2142" y="2636912"/>
                <a:ext cx="14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142" y="2636912"/>
                <a:ext cx="1474763" cy="246221"/>
              </a:xfrm>
              <a:prstGeom prst="rect">
                <a:avLst/>
              </a:prstGeom>
              <a:blipFill>
                <a:blip r:embed="rId6"/>
                <a:stretch>
                  <a:fillRect l="-826" t="-2500" r="-2479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55976" y="3645024"/>
                <a:ext cx="2145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For even numbers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645024"/>
                <a:ext cx="2145716" cy="307777"/>
              </a:xfrm>
              <a:prstGeom prst="rect">
                <a:avLst/>
              </a:prstGeom>
              <a:blipFill>
                <a:blip r:embed="rId7"/>
                <a:stretch>
                  <a:fillRect l="-852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27984" y="4005064"/>
                <a:ext cx="5420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005064"/>
                <a:ext cx="542007" cy="246221"/>
              </a:xfrm>
              <a:prstGeom prst="rect">
                <a:avLst/>
              </a:prstGeom>
              <a:blipFill>
                <a:blip r:embed="rId8"/>
                <a:stretch>
                  <a:fillRect r="-224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27984" y="4365104"/>
                <a:ext cx="10574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1057469" cy="246221"/>
              </a:xfrm>
              <a:prstGeom prst="rect">
                <a:avLst/>
              </a:prstGeom>
              <a:blipFill>
                <a:blip r:embed="rId9"/>
                <a:stretch>
                  <a:fillRect l="-1149" r="-632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27984" y="4725144"/>
                <a:ext cx="5845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725144"/>
                <a:ext cx="584584" cy="246221"/>
              </a:xfrm>
              <a:prstGeom prst="rect">
                <a:avLst/>
              </a:prstGeom>
              <a:blipFill>
                <a:blip r:embed="rId10"/>
                <a:stretch>
                  <a:fillRect l="-3125" r="-1042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7984" y="5085184"/>
                <a:ext cx="7545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085184"/>
                <a:ext cx="754501" cy="246221"/>
              </a:xfrm>
              <a:prstGeom prst="rect">
                <a:avLst/>
              </a:prstGeom>
              <a:blipFill>
                <a:blip r:embed="rId11"/>
                <a:stretch>
                  <a:fillRect l="-2419" r="-967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2342" y="1700808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2342" y="1628800"/>
            <a:ext cx="2808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Squared means the bracket times itself…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2342" y="2060848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2342" y="2420888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508104" y="4149080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508104" y="4509120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508104" y="4869160"/>
            <a:ext cx="144016" cy="36004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350" y="2060848"/>
            <a:ext cx="12961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0334" y="2420888"/>
            <a:ext cx="30243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4 out for part of it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126" y="3068960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So a square number generated from an odd number will always be one more than a multiple of 4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149080"/>
            <a:ext cx="16561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itself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581128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941168"/>
            <a:ext cx="19442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the 4 out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5373216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So a square number generated from an even number will always be a multiple of 4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6021288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Since all integers are odd or even, the statement has been proved for all cases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5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925069" cy="5197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mathematical statement can be proved via exhaustion.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Prove that the following statement is not true: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“The sum of two consecutive prime numbers is always even”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prove a statement is not true by ‘counter-example’. In that case, you find a single example where the statement does not work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2 + 3 = 5 would be a counter-example here…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08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mathematical statement can be proved via exhaustion.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Prove that for all positive values of x and 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a proof like this needs to start from known facts, not from what you are proving itself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should do some ‘jottings’ or workings first, and then write up the proof properly afterwards…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  <a:blipFill>
                <a:blip r:embed="rId2"/>
                <a:stretch>
                  <a:fillRect t="-704" r="-2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4048" y="1700808"/>
                <a:ext cx="925573" cy="463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700808"/>
                <a:ext cx="925573" cy="463781"/>
              </a:xfrm>
              <a:prstGeom prst="rect">
                <a:avLst/>
              </a:prstGeom>
              <a:blipFill>
                <a:blip r:embed="rId3"/>
                <a:stretch>
                  <a:fillRect l="-3947" t="-1316" r="-3289" b="-14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8024" y="2276872"/>
                <a:ext cx="1136208" cy="53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76872"/>
                <a:ext cx="1136208" cy="5361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8024" y="3068960"/>
                <a:ext cx="13515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068960"/>
                <a:ext cx="1351524" cy="246221"/>
              </a:xfrm>
              <a:prstGeom prst="rect">
                <a:avLst/>
              </a:prstGeom>
              <a:blipFill>
                <a:blip r:embed="rId5"/>
                <a:stretch>
                  <a:fillRect l="-901" r="-1802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11960" y="3645024"/>
                <a:ext cx="17104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645024"/>
                <a:ext cx="1710405" cy="246221"/>
              </a:xfrm>
              <a:prstGeom prst="rect">
                <a:avLst/>
              </a:prstGeom>
              <a:blipFill>
                <a:blip r:embed="rId6"/>
                <a:stretch>
                  <a:fillRect l="-1068" r="-142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16016" y="4221088"/>
                <a:ext cx="122413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21088"/>
                <a:ext cx="1224136" cy="246221"/>
              </a:xfrm>
              <a:prstGeom prst="rect">
                <a:avLst/>
              </a:prstGeom>
              <a:blipFill>
                <a:blip r:embed="rId7"/>
                <a:stretch>
                  <a:fillRect r="-1000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012160" y="1916832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1916832"/>
            <a:ext cx="2232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Convert fractions so the denominators are equal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8184" y="2564904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228184" y="3212976"/>
            <a:ext cx="144016" cy="576064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6012160" y="3789040"/>
            <a:ext cx="144016" cy="576064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492896"/>
            <a:ext cx="2592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</a:t>
            </a: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xy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(we know this is positive so the inequality sign will not flip)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3356992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Subtract 2xy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3789040"/>
            <a:ext cx="29158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This can be factorized (doing lots of practice questions helps spot this kind of pattern!)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5013176"/>
            <a:ext cx="424847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know this statement to be true since any value squared will be equal to or greater than 0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To do our proof, we should start from this known statement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268760"/>
            <a:ext cx="1067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‘Jottings’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mathematical statement can be proved via exhaustion.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Prove that for all positive values of x and 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a proof like this needs to start from known facts, not from what you are proving itself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Sometimes you should do some ‘jottings’ or workings first, and then write up the proof properly afterwards…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925069" cy="5197177"/>
              </a:xfrm>
              <a:blipFill>
                <a:blip r:embed="rId2"/>
                <a:stretch>
                  <a:fillRect t="-704" r="-2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11960" y="1700808"/>
                <a:ext cx="16182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Consider</a:t>
                </a:r>
                <a:r>
                  <a:rPr lang="en-US" sz="1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00808"/>
                <a:ext cx="1618264" cy="246221"/>
              </a:xfrm>
              <a:prstGeom prst="rect">
                <a:avLst/>
              </a:prstGeom>
              <a:blipFill>
                <a:blip r:embed="rId3"/>
                <a:stretch>
                  <a:fillRect l="-7925" t="-25000" r="-1509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1844824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648" y="1772816"/>
            <a:ext cx="3168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know the statement will give an answer greater than or equal to 0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268760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Proof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56747" y="2181078"/>
                <a:ext cx="11872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747" y="2181078"/>
                <a:ext cx="1187248" cy="246221"/>
              </a:xfrm>
              <a:prstGeom prst="rect">
                <a:avLst/>
              </a:prstGeom>
              <a:blipFill>
                <a:blip r:embed="rId4"/>
                <a:stretch>
                  <a:fillRect r="-2051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9952" y="2636912"/>
                <a:ext cx="17104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636912"/>
                <a:ext cx="1710405" cy="246221"/>
              </a:xfrm>
              <a:prstGeom prst="rect">
                <a:avLst/>
              </a:prstGeom>
              <a:blipFill>
                <a:blip r:embed="rId5"/>
                <a:stretch>
                  <a:fillRect l="-712" r="-177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9952" y="3068960"/>
                <a:ext cx="1710405" cy="53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068960"/>
                <a:ext cx="1710405" cy="5361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0" y="3789040"/>
                <a:ext cx="1284454" cy="463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9040"/>
                <a:ext cx="1284454" cy="463781"/>
              </a:xfrm>
              <a:prstGeom prst="rect">
                <a:avLst/>
              </a:prstGeom>
              <a:blipFill>
                <a:blip r:embed="rId7"/>
                <a:stretch>
                  <a:fillRect l="-2844" t="-2632" r="-1896" b="-14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32040" y="4437112"/>
                <a:ext cx="925573" cy="463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437112"/>
                <a:ext cx="925573" cy="463781"/>
              </a:xfrm>
              <a:prstGeom prst="rect">
                <a:avLst/>
              </a:prstGeom>
              <a:blipFill>
                <a:blip r:embed="rId8"/>
                <a:stretch>
                  <a:fillRect l="-3947" t="-1316" r="-3947" b="-14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2276872"/>
            <a:ext cx="144016" cy="432048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2708920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3356992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7">
            <a:extLst>
              <a:ext uri="{FF2B5EF4-FFF2-40B4-BE49-F238E27FC236}">
                <a16:creationId xmlns:a16="http://schemas.microsoft.com/office/drawing/2014/main" id="{66EA177B-F6FE-4389-83BC-8F60D59650D9}"/>
              </a:ext>
            </a:extLst>
          </p:cNvPr>
          <p:cNvSpPr>
            <a:spLocks/>
          </p:cNvSpPr>
          <p:nvPr/>
        </p:nvSpPr>
        <p:spPr bwMode="auto">
          <a:xfrm>
            <a:off x="5868144" y="4005064"/>
            <a:ext cx="144016" cy="648072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2348880"/>
            <a:ext cx="18722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144" y="2780928"/>
            <a:ext cx="3384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both sides by </a:t>
            </a:r>
            <a:r>
              <a:rPr lang="en-US" altLang="en-US" sz="1400" dirty="0" err="1">
                <a:solidFill>
                  <a:srgbClr val="FF0000"/>
                </a:solidFill>
                <a:latin typeface="Comic Sans MS" pitchFamily="66" charset="0"/>
              </a:rPr>
              <a:t>xy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(this is valid as we know they are both positive)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3501008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4149080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Add 2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6579D690-E06F-464D-BDCC-D9F6C441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5157192"/>
            <a:ext cx="3888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We have therefore proved the statement, starting from a known fact!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2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  <p:bldP spid="19" grpId="0"/>
      <p:bldP spid="20" grpId="0"/>
      <p:bldP spid="21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39F237-475B-4FA8-8C75-E700E02D7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FF0561-6BD1-4472-B6CC-E041FA632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C6731-692D-4B58-AA44-837954222E9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772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96</cp:revision>
  <dcterms:created xsi:type="dcterms:W3CDTF">2017-08-14T15:35:38Z</dcterms:created>
  <dcterms:modified xsi:type="dcterms:W3CDTF">2021-03-25T08:50:47Z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