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68BAB-0ED4-FDA4-55C2-E1F11C4FDCBF}" v="2" dt="2020-10-06T10:15:25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S::gwestwater@qehbristol.com::7f0a98c6-3f54-49ae-830e-86ac516a83f6" providerId="AD" clId="Web-{67C68BAB-0ED4-FDA4-55C2-E1F11C4FDCBF}"/>
    <pc:docChg chg="modSld">
      <pc:chgData name="Mr G Westwater (Staff)" userId="S::gwestwater@qehbristol.com::7f0a98c6-3f54-49ae-830e-86ac516a83f6" providerId="AD" clId="Web-{67C68BAB-0ED4-FDA4-55C2-E1F11C4FDCBF}" dt="2020-10-06T10:15:25.557" v="1" actId="14100"/>
      <pc:docMkLst>
        <pc:docMk/>
      </pc:docMkLst>
      <pc:sldChg chg="modSp">
        <pc:chgData name="Mr G Westwater (Staff)" userId="S::gwestwater@qehbristol.com::7f0a98c6-3f54-49ae-830e-86ac516a83f6" providerId="AD" clId="Web-{67C68BAB-0ED4-FDA4-55C2-E1F11C4FDCBF}" dt="2020-10-06T10:15:25.557" v="1" actId="14100"/>
        <pc:sldMkLst>
          <pc:docMk/>
          <pc:sldMk cId="1315550929" sldId="302"/>
        </pc:sldMkLst>
        <pc:spChg chg="mod">
          <ac:chgData name="Mr G Westwater (Staff)" userId="S::gwestwater@qehbristol.com::7f0a98c6-3f54-49ae-830e-86ac516a83f6" providerId="AD" clId="Web-{67C68BAB-0ED4-FDA4-55C2-E1F11C4FDCBF}" dt="2020-10-06T10:15:25.557" v="1" actId="14100"/>
          <ac:spMkLst>
            <pc:docMk/>
            <pc:sldMk cId="1315550929" sldId="302"/>
            <ac:spMk id="8" creationId="{32CEC257-8406-4DEF-BCC5-305C543E5D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49.png"/><Relationship Id="rId7" Type="http://schemas.openxmlformats.org/officeDocument/2006/relationships/image" Target="../media/image5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7C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96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factor theorem is a quick way of finding simple linear factors of a polynomial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Given that (x + 1) is a factor of    4x</a:t>
            </a:r>
            <a:r>
              <a:rPr lang="en-GB" altLang="en-US" sz="1600" baseline="30000" dirty="0">
                <a:latin typeface="Comic Sans MS" pitchFamily="66" charset="0"/>
              </a:rPr>
              <a:t>4</a:t>
            </a:r>
            <a:r>
              <a:rPr lang="en-GB" altLang="en-US" sz="1600" dirty="0">
                <a:latin typeface="Comic Sans MS" pitchFamily="66" charset="0"/>
              </a:rPr>
              <a:t> – 3x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a, find the value of a.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6792685" y="1796143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4x</a:t>
            </a:r>
            <a:r>
              <a:rPr lang="en-GB" altLang="en-US" baseline="30000">
                <a:latin typeface="Comic Sans MS" pitchFamily="66" charset="0"/>
              </a:rPr>
              <a:t>4</a:t>
            </a:r>
            <a:r>
              <a:rPr lang="en-GB" altLang="en-US">
                <a:latin typeface="Comic Sans MS" pitchFamily="66" charset="0"/>
              </a:rPr>
              <a:t>  –  3x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 +  a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6792685" y="2710543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4(-1 ) </a:t>
            </a:r>
            <a:r>
              <a:rPr lang="en-GB" altLang="en-US" baseline="30000" dirty="0">
                <a:latin typeface="Comic Sans MS" pitchFamily="66" charset="0"/>
              </a:rPr>
              <a:t>4</a:t>
            </a:r>
            <a:r>
              <a:rPr lang="en-GB" altLang="en-US" dirty="0">
                <a:latin typeface="Comic Sans MS" pitchFamily="66" charset="0"/>
              </a:rPr>
              <a:t>  –  3(-1)</a:t>
            </a:r>
            <a:r>
              <a:rPr lang="en-GB" altLang="en-US" baseline="30000" dirty="0">
                <a:latin typeface="Comic Sans MS" pitchFamily="66" charset="0"/>
              </a:rPr>
              <a:t>2</a:t>
            </a:r>
            <a:r>
              <a:rPr lang="en-GB" altLang="en-US" dirty="0">
                <a:latin typeface="Comic Sans MS" pitchFamily="66" charset="0"/>
              </a:rPr>
              <a:t>  +  a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6259285" y="271054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0  =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6792685" y="354874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  –  3  +  a</a:t>
            </a: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6259285" y="354874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0  =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68885" y="4386943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  +  a</a:t>
            </a: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6259285" y="438694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0  =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6868885" y="5148943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6183085" y="514894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-1  =</a:t>
            </a:r>
          </a:p>
        </p:txBody>
      </p:sp>
      <p:sp>
        <p:nvSpPr>
          <p:cNvPr id="40" name="Arc 13"/>
          <p:cNvSpPr>
            <a:spLocks/>
          </p:cNvSpPr>
          <p:nvPr/>
        </p:nvSpPr>
        <p:spPr bwMode="auto">
          <a:xfrm flipH="1">
            <a:off x="6024154" y="2024743"/>
            <a:ext cx="228600" cy="83820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075610" y="2068286"/>
            <a:ext cx="202474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If (x + 1) is a factor, then subbing -1 will make the equation = 0</a:t>
            </a:r>
          </a:p>
        </p:txBody>
      </p:sp>
      <p:sp>
        <p:nvSpPr>
          <p:cNvPr id="42" name="Arc 15"/>
          <p:cNvSpPr>
            <a:spLocks/>
          </p:cNvSpPr>
          <p:nvPr/>
        </p:nvSpPr>
        <p:spPr bwMode="auto">
          <a:xfrm flipH="1">
            <a:off x="6024154" y="2862943"/>
            <a:ext cx="228600" cy="83820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16"/>
          <p:cNvSpPr>
            <a:spLocks/>
          </p:cNvSpPr>
          <p:nvPr/>
        </p:nvSpPr>
        <p:spPr bwMode="auto">
          <a:xfrm flipH="1">
            <a:off x="6024154" y="3701143"/>
            <a:ext cx="228600" cy="83820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Arc 17"/>
          <p:cNvSpPr>
            <a:spLocks/>
          </p:cNvSpPr>
          <p:nvPr/>
        </p:nvSpPr>
        <p:spPr bwMode="auto">
          <a:xfrm flipH="1">
            <a:off x="6024154" y="4539343"/>
            <a:ext cx="228600" cy="83820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4458788" y="3091543"/>
            <a:ext cx="16676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Work out each term</a:t>
            </a: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4302034" y="3818709"/>
            <a:ext cx="173735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Solve the equation to find the value of a</a:t>
            </a:r>
          </a:p>
        </p:txBody>
      </p:sp>
    </p:spTree>
    <p:extLst>
      <p:ext uri="{BB962C8B-B14F-4D97-AF65-F5344CB8AC3E}">
        <p14:creationId xmlns:p14="http://schemas.microsoft.com/office/powerpoint/2010/main" val="212202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and solve the following: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+20=0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76413" y="1384663"/>
                <a:ext cx="18085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+20=0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413" y="1384663"/>
                <a:ext cx="1808507" cy="276999"/>
              </a:xfrm>
              <a:prstGeom prst="rect">
                <a:avLst/>
              </a:prstGeom>
              <a:blipFill>
                <a:blip r:embed="rId3"/>
                <a:stretch>
                  <a:fillRect l="-1010" t="-2174" r="-2357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32722" y="1876697"/>
                <a:ext cx="1952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−5)=0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722" y="1876697"/>
                <a:ext cx="1952009" cy="276999"/>
              </a:xfrm>
              <a:prstGeom prst="rect">
                <a:avLst/>
              </a:prstGeom>
              <a:blipFill>
                <a:blip r:embed="rId4"/>
                <a:stretch>
                  <a:fillRect l="-3438" r="-1875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15750" y="2403566"/>
                <a:ext cx="1490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750" y="2403566"/>
                <a:ext cx="1490344" cy="276999"/>
              </a:xfrm>
              <a:prstGeom prst="rect">
                <a:avLst/>
              </a:prstGeom>
              <a:blipFill>
                <a:blip r:embed="rId5"/>
                <a:stretch>
                  <a:fillRect l="-4082" t="-26087" r="-4490" b="-5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13"/>
          <p:cNvSpPr>
            <a:spLocks/>
          </p:cNvSpPr>
          <p:nvPr/>
        </p:nvSpPr>
        <p:spPr bwMode="auto">
          <a:xfrm>
            <a:off x="6346781" y="1560604"/>
            <a:ext cx="132396" cy="459785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6463440" y="1599793"/>
            <a:ext cx="11303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10" name="Arc 13"/>
          <p:cNvSpPr>
            <a:spLocks/>
          </p:cNvSpPr>
          <p:nvPr/>
        </p:nvSpPr>
        <p:spPr bwMode="auto">
          <a:xfrm>
            <a:off x="6359844" y="2061347"/>
            <a:ext cx="132396" cy="459785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415542" y="2117953"/>
            <a:ext cx="8299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927564" y="2871245"/>
            <a:ext cx="49464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Remember that what we are doing is finding the values that make the original equation equal 0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39008" y="3870960"/>
                <a:ext cx="18085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008" y="3870960"/>
                <a:ext cx="1808508" cy="276999"/>
              </a:xfrm>
              <a:prstGeom prst="rect">
                <a:avLst/>
              </a:prstGeom>
              <a:blipFill>
                <a:blip r:embed="rId6"/>
                <a:stretch>
                  <a:fillRect l="-1010" t="-2222" r="-235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5313" y="3850958"/>
            <a:ext cx="320911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Another (less reliable) way to </a:t>
            </a:r>
            <a:r>
              <a:rPr lang="en-US" altLang="en-US" sz="1600" dirty="0" err="1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factorise</a:t>
            </a: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is to try subbing in values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If a value gives an answer 0, you then know one of the brackets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830583" y="4181884"/>
            <a:ext cx="11303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10506" y="4637314"/>
                <a:ext cx="20806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+6(1)−16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506" y="4637314"/>
                <a:ext cx="2080634" cy="276999"/>
              </a:xfrm>
              <a:prstGeom prst="rect">
                <a:avLst/>
              </a:prstGeom>
              <a:blipFill>
                <a:blip r:embed="rId7"/>
                <a:stretch>
                  <a:fillRect l="-3226" t="-2222" r="-1760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H="1">
            <a:off x="5651863" y="4197532"/>
            <a:ext cx="487680" cy="3744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849292" y="4201887"/>
            <a:ext cx="487680" cy="3744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86311" y="5016137"/>
                <a:ext cx="7998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311" y="5016137"/>
                <a:ext cx="799899" cy="276999"/>
              </a:xfrm>
              <a:prstGeom prst="rect">
                <a:avLst/>
              </a:prstGeom>
              <a:blipFill>
                <a:blip r:embed="rId8"/>
                <a:stretch>
                  <a:fillRect r="-610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62266" y="4624251"/>
                <a:ext cx="20806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+6(2)−16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266" y="4624251"/>
                <a:ext cx="2080634" cy="276999"/>
              </a:xfrm>
              <a:prstGeom prst="rect">
                <a:avLst/>
              </a:prstGeom>
              <a:blipFill>
                <a:blip r:embed="rId9"/>
                <a:stretch>
                  <a:fillRect l="-3226" t="-2222" r="-1760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120951" y="4994365"/>
                <a:ext cx="6267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951" y="4994365"/>
                <a:ext cx="626775" cy="276999"/>
              </a:xfrm>
              <a:prstGeom prst="rect">
                <a:avLst/>
              </a:prstGeom>
              <a:blipFill>
                <a:blip r:embed="rId10"/>
                <a:stretch>
                  <a:fillRect l="-6796" r="-7767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6985954" y="4168822"/>
            <a:ext cx="11303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15"/>
              <p:cNvSpPr txBox="1">
                <a:spLocks noChangeArrowheads="1"/>
              </p:cNvSpPr>
              <p:nvPr/>
            </p:nvSpPr>
            <p:spPr bwMode="auto">
              <a:xfrm>
                <a:off x="4641667" y="5440272"/>
                <a:ext cx="3548744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285750" indent="-285750"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Because 2 gives an answer of 0, we know that one of the brackets must be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alt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e>
                    </m:d>
                  </m:oMath>
                </a14:m>
                <a:endParaRPr lang="en-GB" altLang="en-US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1667" y="5440272"/>
                <a:ext cx="3548744" cy="830997"/>
              </a:xfrm>
              <a:prstGeom prst="rect">
                <a:avLst/>
              </a:prstGeom>
              <a:blipFill>
                <a:blip r:embed="rId11"/>
                <a:stretch>
                  <a:fillRect t="-1460" r="-1201" b="-87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80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 animBg="1"/>
      <p:bldP spid="11" grpId="0"/>
      <p:bldP spid="12" grpId="0"/>
      <p:bldP spid="13" grpId="0"/>
      <p:bldP spid="16" grpId="0"/>
      <p:bldP spid="20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factor theorem states that, 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is a polynomial: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831771" y="2464527"/>
            <a:ext cx="1271452" cy="10798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31442" y="1724297"/>
                <a:ext cx="26804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442" y="1724297"/>
                <a:ext cx="2680443" cy="584775"/>
              </a:xfrm>
              <a:prstGeom prst="rect">
                <a:avLst/>
              </a:prstGeom>
              <a:blipFill>
                <a:blip r:embed="rId3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405465" y="2451464"/>
                <a:ext cx="26804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465" y="2451464"/>
                <a:ext cx="2680443" cy="584775"/>
              </a:xfrm>
              <a:prstGeom prst="rect">
                <a:avLst/>
              </a:prstGeom>
              <a:blipFill>
                <a:blip r:embed="rId4"/>
                <a:stretch>
                  <a:fillRect l="-456"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3975463" y="4489270"/>
            <a:ext cx="1249680" cy="2917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327088" y="4323806"/>
                <a:ext cx="26804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088" y="4323806"/>
                <a:ext cx="2680443" cy="584775"/>
              </a:xfrm>
              <a:prstGeom prst="rect">
                <a:avLst/>
              </a:prstGeom>
              <a:blipFill>
                <a:blip r:embed="rId5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01111" y="5050973"/>
                <a:ext cx="26804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1111" y="5050973"/>
                <a:ext cx="2680443" cy="584775"/>
              </a:xfrm>
              <a:prstGeom prst="rect">
                <a:avLst/>
              </a:prstGeom>
              <a:blipFill>
                <a:blip r:embed="rId6"/>
                <a:stretch>
                  <a:fillRect t="-2105" b="-1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96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1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Algebraic division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factor theorem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22372" y="181791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x - 2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736772" y="181791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x</a:t>
            </a:r>
            <a:r>
              <a:rPr lang="en-GB" altLang="en-US" baseline="30000" dirty="0">
                <a:latin typeface="Comic Sans MS" pitchFamily="66" charset="0"/>
              </a:rPr>
              <a:t>3</a:t>
            </a:r>
            <a:r>
              <a:rPr lang="en-GB" altLang="en-US" dirty="0">
                <a:latin typeface="Comic Sans MS" pitchFamily="66" charset="0"/>
              </a:rPr>
              <a:t>  +  x</a:t>
            </a:r>
            <a:r>
              <a:rPr lang="en-GB" altLang="en-US" baseline="30000" dirty="0">
                <a:latin typeface="Comic Sans MS" pitchFamily="66" charset="0"/>
              </a:rPr>
              <a:t>2</a:t>
            </a:r>
            <a:r>
              <a:rPr lang="en-GB" altLang="en-US" dirty="0">
                <a:latin typeface="Comic Sans MS" pitchFamily="66" charset="0"/>
              </a:rPr>
              <a:t>  –  4x  -  4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5660572" y="17417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5660572" y="1741713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736772" y="1360713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736772" y="2198913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 –  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812972" y="2579913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6346372" y="2732313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 -  4x  - 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422572" y="1360713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3x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117772" y="1360713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6346372" y="3113313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 -  6x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422572" y="3494313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7097486" y="3553095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2x  - 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7184572" y="1360713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6879772" y="1360713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106195" y="3934096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2x  - 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>
            <a:off x="6955972" y="4332513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7794172" y="4408713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Oval 28"/>
          <p:cNvSpPr>
            <a:spLocks noChangeArrowheads="1"/>
          </p:cNvSpPr>
          <p:nvPr/>
        </p:nvSpPr>
        <p:spPr bwMode="auto">
          <a:xfrm>
            <a:off x="5736772" y="181791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Oval 29"/>
          <p:cNvSpPr>
            <a:spLocks noChangeArrowheads="1"/>
          </p:cNvSpPr>
          <p:nvPr/>
        </p:nvSpPr>
        <p:spPr bwMode="auto">
          <a:xfrm>
            <a:off x="4822372" y="181791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Oval 30"/>
          <p:cNvSpPr>
            <a:spLocks noChangeArrowheads="1"/>
          </p:cNvSpPr>
          <p:nvPr/>
        </p:nvSpPr>
        <p:spPr bwMode="auto">
          <a:xfrm>
            <a:off x="4822372" y="1817913"/>
            <a:ext cx="685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Oval 32"/>
          <p:cNvSpPr>
            <a:spLocks noChangeArrowheads="1"/>
          </p:cNvSpPr>
          <p:nvPr/>
        </p:nvSpPr>
        <p:spPr bwMode="auto">
          <a:xfrm>
            <a:off x="6365966" y="2732313"/>
            <a:ext cx="522514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Oval 34"/>
          <p:cNvSpPr>
            <a:spLocks noChangeArrowheads="1"/>
          </p:cNvSpPr>
          <p:nvPr/>
        </p:nvSpPr>
        <p:spPr bwMode="auto">
          <a:xfrm>
            <a:off x="7097486" y="3553096"/>
            <a:ext cx="48768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35"/>
          <p:cNvSpPr>
            <a:spLocks noChangeArrowheads="1"/>
          </p:cNvSpPr>
          <p:nvPr/>
        </p:nvSpPr>
        <p:spPr bwMode="auto">
          <a:xfrm>
            <a:off x="5736772" y="136071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36"/>
          <p:cNvSpPr>
            <a:spLocks noChangeArrowheads="1"/>
          </p:cNvSpPr>
          <p:nvPr/>
        </p:nvSpPr>
        <p:spPr bwMode="auto">
          <a:xfrm>
            <a:off x="6193972" y="1360713"/>
            <a:ext cx="6096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Oval 37"/>
          <p:cNvSpPr>
            <a:spLocks noChangeArrowheads="1"/>
          </p:cNvSpPr>
          <p:nvPr/>
        </p:nvSpPr>
        <p:spPr bwMode="auto">
          <a:xfrm>
            <a:off x="6955972" y="1360713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10446" y="5059680"/>
                <a:ext cx="46335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remainder is 0, so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factor!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446" y="5059680"/>
                <a:ext cx="4633576" cy="369332"/>
              </a:xfrm>
              <a:prstGeom prst="rect">
                <a:avLst/>
              </a:prstGeom>
              <a:blipFill>
                <a:blip r:embed="rId3"/>
                <a:stretch>
                  <a:fillRect l="-1053" t="-6557" r="-263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41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Algebraic division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factor theorem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84469" y="1593668"/>
                <a:ext cx="1946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469" y="1593668"/>
                <a:ext cx="1946046" cy="307777"/>
              </a:xfrm>
              <a:prstGeom prst="rect">
                <a:avLst/>
              </a:prstGeom>
              <a:blipFill>
                <a:blip r:embed="rId3"/>
                <a:stretch>
                  <a:fillRect l="-1250" t="-1961" r="-25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01439" y="2146662"/>
                <a:ext cx="23362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(2)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439" y="2146662"/>
                <a:ext cx="2336217" cy="307777"/>
              </a:xfrm>
              <a:prstGeom prst="rect">
                <a:avLst/>
              </a:prstGeom>
              <a:blipFill>
                <a:blip r:embed="rId4"/>
                <a:stretch>
                  <a:fillRect l="-3655" t="-1961" r="-182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94365" y="2699656"/>
                <a:ext cx="463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365" y="2699656"/>
                <a:ext cx="463973" cy="307777"/>
              </a:xfrm>
              <a:prstGeom prst="rect">
                <a:avLst/>
              </a:prstGeom>
              <a:blipFill>
                <a:blip r:embed="rId5"/>
                <a:stretch>
                  <a:fillRect l="-5263" r="-13158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13"/>
          <p:cNvSpPr>
            <a:spLocks/>
          </p:cNvSpPr>
          <p:nvPr/>
        </p:nvSpPr>
        <p:spPr bwMode="auto">
          <a:xfrm>
            <a:off x="6325009" y="1747838"/>
            <a:ext cx="145459" cy="559933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6398125" y="1830569"/>
            <a:ext cx="14482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Sub in x = 2 </a:t>
            </a:r>
          </a:p>
        </p:txBody>
      </p:sp>
      <p:sp>
        <p:nvSpPr>
          <p:cNvPr id="38" name="Arc 13"/>
          <p:cNvSpPr>
            <a:spLocks/>
          </p:cNvSpPr>
          <p:nvPr/>
        </p:nvSpPr>
        <p:spPr bwMode="auto">
          <a:xfrm>
            <a:off x="6311946" y="2318250"/>
            <a:ext cx="145459" cy="559933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6411188" y="2444524"/>
            <a:ext cx="117397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05646" y="3309257"/>
                <a:ext cx="42873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answer is 0, so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factor!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646" y="3309257"/>
                <a:ext cx="4287328" cy="369332"/>
              </a:xfrm>
              <a:prstGeom prst="rect">
                <a:avLst/>
              </a:prstGeom>
              <a:blipFill>
                <a:blip r:embed="rId6"/>
                <a:stretch>
                  <a:fillRect l="-1136" t="-8333" r="-284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0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5" grpId="0"/>
      <p:bldP spid="36" grpId="0" animBg="1"/>
      <p:bldP spid="37" grpId="0"/>
      <p:bldP spid="38" grpId="0" animBg="1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Fully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Hence, sketch the graph of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998720" y="1443446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itchFamily="66" charset="0"/>
              </a:rPr>
              <a:t>2x</a:t>
            </a:r>
            <a:r>
              <a:rPr lang="en-GB" altLang="en-US" sz="2000" baseline="30000" dirty="0">
                <a:latin typeface="Comic Sans MS" pitchFamily="66" charset="0"/>
              </a:rPr>
              <a:t>3</a:t>
            </a:r>
            <a:r>
              <a:rPr lang="en-GB" altLang="en-US" sz="2000" dirty="0">
                <a:latin typeface="Comic Sans MS" pitchFamily="66" charset="0"/>
              </a:rPr>
              <a:t>  +  x</a:t>
            </a:r>
            <a:r>
              <a:rPr lang="en-GB" altLang="en-US" sz="2000" baseline="30000" dirty="0">
                <a:latin typeface="Comic Sans MS" pitchFamily="66" charset="0"/>
              </a:rPr>
              <a:t>2</a:t>
            </a:r>
            <a:r>
              <a:rPr lang="en-GB" altLang="en-US" sz="2000" dirty="0">
                <a:latin typeface="Comic Sans MS" pitchFamily="66" charset="0"/>
              </a:rPr>
              <a:t>  –  18x  -  9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493623" y="1976846"/>
            <a:ext cx="3733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Substitute in values of x to find a factor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5408023" y="2891246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2  +  1  –  18  -  9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5408023" y="3424646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= -24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417423" y="289124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 = 1</a:t>
            </a: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5408023" y="4034246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16  +  4  –  36  -  9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5408023" y="4567646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= -25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4417423" y="4034246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 = 2</a:t>
            </a: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5408023" y="5177246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54  +  9  –  54  -  9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5408023" y="5710646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= 0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4417423" y="5177246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 = 3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6574971" y="5819503"/>
            <a:ext cx="20574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So (x – 3) is a factor</a:t>
            </a:r>
          </a:p>
        </p:txBody>
      </p:sp>
    </p:spTree>
    <p:extLst>
      <p:ext uri="{BB962C8B-B14F-4D97-AF65-F5344CB8AC3E}">
        <p14:creationId xmlns:p14="http://schemas.microsoft.com/office/powerpoint/2010/main" val="192111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Fully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Hence, sketch the graph of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  <a:r>
                  <a:rPr lang="en-GB" altLang="en-US" sz="1600" dirty="0">
                    <a:latin typeface="Comic Sans MS" pitchFamily="66" charset="0"/>
                    <a:sym typeface="Wingdings" pitchFamily="2" charset="2"/>
                  </a:rPr>
                  <a:t> Now we know (x – 3) is a factor, divide by it to find the </a:t>
                </a:r>
                <a:r>
                  <a:rPr lang="en-GB" altLang="en-US" sz="1600" b="1" u="sng" dirty="0">
                    <a:latin typeface="Comic Sans MS" pitchFamily="66" charset="0"/>
                    <a:sym typeface="Wingdings" pitchFamily="2" charset="2"/>
                  </a:rPr>
                  <a:t>quotient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The </a:t>
                </a:r>
                <a:r>
                  <a:rPr lang="en-GB" altLang="en-US" sz="1600" u="sng" dirty="0">
                    <a:latin typeface="Comic Sans MS" pitchFamily="66" charset="0"/>
                  </a:rPr>
                  <a:t>quotient</a:t>
                </a:r>
                <a:r>
                  <a:rPr lang="en-GB" altLang="en-US" sz="1600" dirty="0">
                    <a:latin typeface="Comic Sans MS" pitchFamily="66" charset="0"/>
                  </a:rPr>
                  <a:t> (the answer once division has taken place) is        2x</a:t>
                </a:r>
                <a:r>
                  <a:rPr lang="en-GB" altLang="en-US" sz="1600" baseline="30000" dirty="0">
                    <a:latin typeface="Comic Sans MS" pitchFamily="66" charset="0"/>
                  </a:rPr>
                  <a:t>2</a:t>
                </a:r>
                <a:r>
                  <a:rPr lang="en-GB" altLang="en-US" sz="1600" dirty="0">
                    <a:latin typeface="Comic Sans MS" pitchFamily="66" charset="0"/>
                  </a:rPr>
                  <a:t> + 7x + 3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5721532" y="178090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H="1" flipV="1">
            <a:off x="5721532" y="1780903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959532" y="185710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 - 3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721532" y="1857103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2x</a:t>
            </a:r>
            <a:r>
              <a:rPr lang="en-GB" altLang="en-US" baseline="30000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 +   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  –  18x  -  9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721532" y="1399903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5721532" y="2238103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6x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797732" y="2619103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6483532" y="2695303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18x  -  9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483532" y="1399903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7x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6254932" y="1399903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6483532" y="307630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21x</a:t>
            </a:r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6559732" y="3457303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7321732" y="3533503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  -  9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7245532" y="1399903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6940732" y="1399903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7321732" y="3914503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  -  9</a:t>
            </a: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7321732" y="4295503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8007532" y="4371703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37" name="Oval 35"/>
          <p:cNvSpPr>
            <a:spLocks noChangeArrowheads="1"/>
          </p:cNvSpPr>
          <p:nvPr/>
        </p:nvSpPr>
        <p:spPr bwMode="auto">
          <a:xfrm>
            <a:off x="4959532" y="1857103"/>
            <a:ext cx="685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Oval 36"/>
          <p:cNvSpPr>
            <a:spLocks noChangeArrowheads="1"/>
          </p:cNvSpPr>
          <p:nvPr/>
        </p:nvSpPr>
        <p:spPr bwMode="auto">
          <a:xfrm>
            <a:off x="5721532" y="1857103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Oval 37"/>
          <p:cNvSpPr>
            <a:spLocks noChangeArrowheads="1"/>
          </p:cNvSpPr>
          <p:nvPr/>
        </p:nvSpPr>
        <p:spPr bwMode="auto">
          <a:xfrm>
            <a:off x="6559732" y="269530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7245532" y="3533503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Oval 39"/>
          <p:cNvSpPr>
            <a:spLocks noChangeArrowheads="1"/>
          </p:cNvSpPr>
          <p:nvPr/>
        </p:nvSpPr>
        <p:spPr bwMode="auto">
          <a:xfrm>
            <a:off x="4959532" y="185710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" name="Oval 40"/>
          <p:cNvSpPr>
            <a:spLocks noChangeArrowheads="1"/>
          </p:cNvSpPr>
          <p:nvPr/>
        </p:nvSpPr>
        <p:spPr bwMode="auto">
          <a:xfrm>
            <a:off x="5721532" y="1399903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Oval 41"/>
          <p:cNvSpPr>
            <a:spLocks noChangeArrowheads="1"/>
          </p:cNvSpPr>
          <p:nvPr/>
        </p:nvSpPr>
        <p:spPr bwMode="auto">
          <a:xfrm>
            <a:off x="6407332" y="1399903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Oval 42"/>
          <p:cNvSpPr>
            <a:spLocks noChangeArrowheads="1"/>
          </p:cNvSpPr>
          <p:nvPr/>
        </p:nvSpPr>
        <p:spPr bwMode="auto">
          <a:xfrm>
            <a:off x="7016932" y="1399903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89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/>
      <p:bldP spid="24" grpId="0"/>
      <p:bldP spid="25" grpId="0" animBg="1"/>
      <p:bldP spid="26" grpId="0"/>
      <p:bldP spid="29" grpId="0"/>
      <p:bldP spid="30" grpId="0" animBg="1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7" grpId="1" animBg="1"/>
      <p:bldP spid="37" grpId="2" animBg="1"/>
      <p:bldP spid="37" grpId="3" animBg="1"/>
      <p:bldP spid="37" grpId="4" animBg="1"/>
      <p:bldP spid="37" grpId="5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Fully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Hence, sketch the graph of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5475514" y="16002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(x – 3)(2x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+ 7x + 3)</a:t>
            </a:r>
          </a:p>
        </p:txBody>
      </p:sp>
      <p:sp>
        <p:nvSpPr>
          <p:cNvPr id="46" name="Text Box 35"/>
          <p:cNvSpPr txBox="1">
            <a:spLocks noChangeArrowheads="1"/>
          </p:cNvSpPr>
          <p:nvPr/>
        </p:nvSpPr>
        <p:spPr bwMode="auto">
          <a:xfrm>
            <a:off x="5475514" y="41910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(x – 3)(2x + 1)(x + 3)</a:t>
            </a:r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>
            <a:off x="6923314" y="2057400"/>
            <a:ext cx="0" cy="1905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 Box 37"/>
          <p:cNvSpPr txBox="1">
            <a:spLocks noChangeArrowheads="1"/>
          </p:cNvSpPr>
          <p:nvPr/>
        </p:nvSpPr>
        <p:spPr bwMode="auto">
          <a:xfrm>
            <a:off x="4408714" y="2057400"/>
            <a:ext cx="2362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You can also factorise the quotient</a:t>
            </a: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08714" y="2895600"/>
            <a:ext cx="2438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2 numbers that multiply to give +3, and add to give +7 when one has doubled…</a:t>
            </a:r>
          </a:p>
        </p:txBody>
      </p:sp>
      <p:sp>
        <p:nvSpPr>
          <p:cNvPr id="50" name="Text Box 38"/>
          <p:cNvSpPr txBox="1">
            <a:spLocks noChangeArrowheads="1"/>
          </p:cNvSpPr>
          <p:nvPr/>
        </p:nvSpPr>
        <p:spPr bwMode="auto">
          <a:xfrm>
            <a:off x="5545183" y="4781005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This is now fully factorised!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35"/>
              <p:cNvSpPr txBox="1">
                <a:spLocks noChangeArrowheads="1"/>
              </p:cNvSpPr>
              <p:nvPr/>
            </p:nvSpPr>
            <p:spPr bwMode="auto">
              <a:xfrm>
                <a:off x="576940" y="2836817"/>
                <a:ext cx="2889071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940" y="2836817"/>
                <a:ext cx="2889071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022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 animBg="1"/>
      <p:bldP spid="48" grpId="0"/>
      <p:bldP spid="49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Fully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Hence, sketch the graph of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Roots at 3, -3 and -</a:t>
                </a:r>
                <a:r>
                  <a:rPr lang="en-US" sz="16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1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/</a:t>
                </a:r>
                <a:r>
                  <a:rPr lang="en-US" sz="1600" baseline="-25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2</a:t>
                </a:r>
                <a:endParaRPr lang="en-US" sz="1600" baseline="-25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y-intercept at -9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35"/>
              <p:cNvSpPr txBox="1">
                <a:spLocks noChangeArrowheads="1"/>
              </p:cNvSpPr>
              <p:nvPr/>
            </p:nvSpPr>
            <p:spPr bwMode="auto">
              <a:xfrm>
                <a:off x="576940" y="2836817"/>
                <a:ext cx="2889071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940" y="2836817"/>
                <a:ext cx="2889071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ine 18"/>
          <p:cNvSpPr>
            <a:spLocks noChangeShapeType="1"/>
          </p:cNvSpPr>
          <p:nvPr/>
        </p:nvSpPr>
        <p:spPr bwMode="auto">
          <a:xfrm flipH="1" flipV="1">
            <a:off x="4754880" y="3008812"/>
            <a:ext cx="3614056" cy="435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 rot="16200000" flipH="1" flipV="1">
            <a:off x="4820195" y="2926081"/>
            <a:ext cx="3614056" cy="435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5813110" y="2943498"/>
            <a:ext cx="156754" cy="152399"/>
            <a:chOff x="3818709" y="6043749"/>
            <a:chExt cx="156754" cy="152399"/>
          </a:xfrm>
        </p:grpSpPr>
        <p:sp>
          <p:nvSpPr>
            <p:cNvPr id="14" name="Line 18"/>
            <p:cNvSpPr>
              <a:spLocks noChangeShapeType="1"/>
            </p:cNvSpPr>
            <p:nvPr/>
          </p:nvSpPr>
          <p:spPr bwMode="auto">
            <a:xfrm flipH="1">
              <a:off x="3818709" y="6043749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3831772" y="6048103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78041" y="2943906"/>
            <a:ext cx="156754" cy="152399"/>
            <a:chOff x="3818709" y="6043749"/>
            <a:chExt cx="156754" cy="152399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3818709" y="6043749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3831772" y="6048103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44900" y="3752171"/>
            <a:ext cx="156754" cy="152399"/>
            <a:chOff x="3818709" y="6043749"/>
            <a:chExt cx="156754" cy="152399"/>
          </a:xfrm>
        </p:grpSpPr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3818709" y="6043749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3831772" y="6048103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83927" y="2943498"/>
            <a:ext cx="156754" cy="152399"/>
            <a:chOff x="3818709" y="6043749"/>
            <a:chExt cx="156754" cy="152399"/>
          </a:xfrm>
        </p:grpSpPr>
        <p:sp>
          <p:nvSpPr>
            <p:cNvPr id="24" name="Line 18"/>
            <p:cNvSpPr>
              <a:spLocks noChangeShapeType="1"/>
            </p:cNvSpPr>
            <p:nvPr/>
          </p:nvSpPr>
          <p:spPr bwMode="auto">
            <a:xfrm flipH="1">
              <a:off x="3818709" y="6043749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3831772" y="6048103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Freeform 8"/>
          <p:cNvSpPr/>
          <p:nvPr/>
        </p:nvSpPr>
        <p:spPr>
          <a:xfrm>
            <a:off x="5610226" y="1309687"/>
            <a:ext cx="1804988" cy="3462337"/>
          </a:xfrm>
          <a:custGeom>
            <a:avLst/>
            <a:gdLst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85787 w 1781175"/>
              <a:gd name="connsiteY2" fmla="*/ 1066800 h 3257550"/>
              <a:gd name="connsiteX3" fmla="*/ 847725 w 1781175"/>
              <a:gd name="connsiteY3" fmla="*/ 1490663 h 3257550"/>
              <a:gd name="connsiteX4" fmla="*/ 1133475 w 1781175"/>
              <a:gd name="connsiteY4" fmla="*/ 3095625 h 3257550"/>
              <a:gd name="connsiteX5" fmla="*/ 1362075 w 1781175"/>
              <a:gd name="connsiteY5" fmla="*/ 270510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33475 w 1781175"/>
              <a:gd name="connsiteY4" fmla="*/ 3095625 h 3257550"/>
              <a:gd name="connsiteX5" fmla="*/ 1362075 w 1781175"/>
              <a:gd name="connsiteY5" fmla="*/ 270510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362075 w 1781175"/>
              <a:gd name="connsiteY5" fmla="*/ 270510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362075 w 1781175"/>
              <a:gd name="connsiteY5" fmla="*/ 270510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533525 w 1781175"/>
              <a:gd name="connsiteY5" fmla="*/ 2657475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495425 w 1781175"/>
              <a:gd name="connsiteY5" fmla="*/ 264795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495425 w 1781175"/>
              <a:gd name="connsiteY5" fmla="*/ 2647950 h 3257550"/>
              <a:gd name="connsiteX6" fmla="*/ 1781175 w 1781175"/>
              <a:gd name="connsiteY6" fmla="*/ 0 h 3257550"/>
              <a:gd name="connsiteX0" fmla="*/ 0 w 1804988"/>
              <a:gd name="connsiteY0" fmla="*/ 3462337 h 3462337"/>
              <a:gd name="connsiteX1" fmla="*/ 280987 w 1804988"/>
              <a:gd name="connsiteY1" fmla="*/ 1695450 h 3462337"/>
              <a:gd name="connsiteX2" fmla="*/ 576262 w 1804988"/>
              <a:gd name="connsiteY2" fmla="*/ 1309687 h 3462337"/>
              <a:gd name="connsiteX3" fmla="*/ 847725 w 1804988"/>
              <a:gd name="connsiteY3" fmla="*/ 1695450 h 3462337"/>
              <a:gd name="connsiteX4" fmla="*/ 1190625 w 1804988"/>
              <a:gd name="connsiteY4" fmla="*/ 3300412 h 3462337"/>
              <a:gd name="connsiteX5" fmla="*/ 1495425 w 1804988"/>
              <a:gd name="connsiteY5" fmla="*/ 2852737 h 3462337"/>
              <a:gd name="connsiteX6" fmla="*/ 1804988 w 1804988"/>
              <a:gd name="connsiteY6" fmla="*/ 0 h 3462337"/>
              <a:gd name="connsiteX0" fmla="*/ 0 w 1804988"/>
              <a:gd name="connsiteY0" fmla="*/ 3462337 h 3462337"/>
              <a:gd name="connsiteX1" fmla="*/ 280987 w 1804988"/>
              <a:gd name="connsiteY1" fmla="*/ 1695450 h 3462337"/>
              <a:gd name="connsiteX2" fmla="*/ 576262 w 1804988"/>
              <a:gd name="connsiteY2" fmla="*/ 1309687 h 3462337"/>
              <a:gd name="connsiteX3" fmla="*/ 847725 w 1804988"/>
              <a:gd name="connsiteY3" fmla="*/ 1695450 h 3462337"/>
              <a:gd name="connsiteX4" fmla="*/ 1190625 w 1804988"/>
              <a:gd name="connsiteY4" fmla="*/ 3300412 h 3462337"/>
              <a:gd name="connsiteX5" fmla="*/ 1495425 w 1804988"/>
              <a:gd name="connsiteY5" fmla="*/ 2852737 h 3462337"/>
              <a:gd name="connsiteX6" fmla="*/ 1804988 w 1804988"/>
              <a:gd name="connsiteY6" fmla="*/ 0 h 3462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4988" h="3462337">
                <a:moveTo>
                  <a:pt x="0" y="3462337"/>
                </a:moveTo>
                <a:cubicBezTo>
                  <a:pt x="91678" y="2761456"/>
                  <a:pt x="184943" y="2054225"/>
                  <a:pt x="280987" y="1695450"/>
                </a:cubicBezTo>
                <a:cubicBezTo>
                  <a:pt x="377031" y="1336675"/>
                  <a:pt x="481806" y="1309687"/>
                  <a:pt x="576262" y="1309687"/>
                </a:cubicBezTo>
                <a:cubicBezTo>
                  <a:pt x="670718" y="1309687"/>
                  <a:pt x="745331" y="1363663"/>
                  <a:pt x="847725" y="1695450"/>
                </a:cubicBezTo>
                <a:cubicBezTo>
                  <a:pt x="950119" y="2027238"/>
                  <a:pt x="1082675" y="3107531"/>
                  <a:pt x="1190625" y="3300412"/>
                </a:cubicBezTo>
                <a:cubicBezTo>
                  <a:pt x="1298575" y="3493293"/>
                  <a:pt x="1393031" y="3402806"/>
                  <a:pt x="1495425" y="2852737"/>
                </a:cubicBezTo>
                <a:cubicBezTo>
                  <a:pt x="1597819" y="2302668"/>
                  <a:pt x="1697038" y="1118394"/>
                  <a:pt x="1804988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35"/>
              <p:cNvSpPr txBox="1">
                <a:spLocks noChangeArrowheads="1"/>
              </p:cNvSpPr>
              <p:nvPr/>
            </p:nvSpPr>
            <p:spPr bwMode="auto">
              <a:xfrm>
                <a:off x="3881843" y="4774474"/>
                <a:ext cx="250154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1843" y="4774474"/>
                <a:ext cx="2501540" cy="307777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35"/>
              <p:cNvSpPr txBox="1">
                <a:spLocks noChangeArrowheads="1"/>
              </p:cNvSpPr>
              <p:nvPr/>
            </p:nvSpPr>
            <p:spPr bwMode="auto">
              <a:xfrm>
                <a:off x="6193969" y="3681549"/>
                <a:ext cx="38100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3969" y="3681549"/>
                <a:ext cx="381003" cy="307777"/>
              </a:xfrm>
              <a:prstGeom prst="rect">
                <a:avLst/>
              </a:prstGeom>
              <a:blipFill>
                <a:blip r:embed="rId5"/>
                <a:stretch>
                  <a:fillRect r="-15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35"/>
              <p:cNvSpPr txBox="1">
                <a:spLocks noChangeArrowheads="1"/>
              </p:cNvSpPr>
              <p:nvPr/>
            </p:nvSpPr>
            <p:spPr bwMode="auto">
              <a:xfrm>
                <a:off x="5458095" y="2971801"/>
                <a:ext cx="38100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58095" y="2971801"/>
                <a:ext cx="381003" cy="307777"/>
              </a:xfrm>
              <a:prstGeom prst="rect">
                <a:avLst/>
              </a:prstGeom>
              <a:blipFill>
                <a:blip r:embed="rId6"/>
                <a:stretch>
                  <a:fillRect r="-15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35"/>
              <p:cNvSpPr txBox="1">
                <a:spLocks noChangeArrowheads="1"/>
              </p:cNvSpPr>
              <p:nvPr/>
            </p:nvSpPr>
            <p:spPr bwMode="auto">
              <a:xfrm>
                <a:off x="7221581" y="2976155"/>
                <a:ext cx="38100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21581" y="2976155"/>
                <a:ext cx="38100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35"/>
              <p:cNvSpPr txBox="1">
                <a:spLocks noChangeArrowheads="1"/>
              </p:cNvSpPr>
              <p:nvPr/>
            </p:nvSpPr>
            <p:spPr bwMode="auto">
              <a:xfrm>
                <a:off x="6302826" y="2562498"/>
                <a:ext cx="381003" cy="4092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1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en-US" sz="11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1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11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2826" y="2562498"/>
                <a:ext cx="381003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13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9" grpId="0" animBg="1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786277-3E95-4F14-9C97-4090FD2B0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F210DC-C450-4FAA-8BD2-085FE01842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BBBA30-A10F-424A-911B-A9ECAE0164C4}">
  <ds:schemaRefs>
    <ds:schemaRef ds:uri="http://schemas.microsoft.com/office/2006/documentManagement/types"/>
    <ds:schemaRef ds:uri="78db98b4-7c56-4667-9532-fea666d1edab"/>
    <ds:schemaRef ds:uri="00eee050-7eda-4a68-8825-514e694f5f09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</TotalTime>
  <Words>1186</Words>
  <Application>Microsoft Office PowerPoint</Application>
  <PresentationFormat>On-screen Show (4:3)</PresentationFormat>
  <Paragraphs>166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97</cp:revision>
  <dcterms:created xsi:type="dcterms:W3CDTF">2017-08-14T15:35:38Z</dcterms:created>
  <dcterms:modified xsi:type="dcterms:W3CDTF">2021-03-25T08:44:07Z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