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C68BAB-0ED4-FDA4-55C2-E1F11C4FDCBF}" v="2" dt="2020-10-06T10:15:2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S::gwestwater@qehbristol.com::7f0a98c6-3f54-49ae-830e-86ac516a83f6" providerId="AD" clId="Web-{67C68BAB-0ED4-FDA4-55C2-E1F11C4FDCBF}"/>
    <pc:docChg chg="modSld">
      <pc:chgData name="Mr G Westwater (Staff)" userId="S::gwestwater@qehbristol.com::7f0a98c6-3f54-49ae-830e-86ac516a83f6" providerId="AD" clId="Web-{67C68BAB-0ED4-FDA4-55C2-E1F11C4FDCBF}" dt="2020-10-06T10:15:25.557" v="1" actId="14100"/>
      <pc:docMkLst>
        <pc:docMk/>
      </pc:docMkLst>
      <pc:sldChg chg="modSp">
        <pc:chgData name="Mr G Westwater (Staff)" userId="S::gwestwater@qehbristol.com::7f0a98c6-3f54-49ae-830e-86ac516a83f6" providerId="AD" clId="Web-{67C68BAB-0ED4-FDA4-55C2-E1F11C4FDCBF}" dt="2020-10-06T10:15:25.557" v="1" actId="14100"/>
        <pc:sldMkLst>
          <pc:docMk/>
          <pc:sldMk cId="1315550929" sldId="302"/>
        </pc:sldMkLst>
        <pc:spChg chg="mod">
          <ac:chgData name="Mr G Westwater (Staff)" userId="S::gwestwater@qehbristol.com::7f0a98c6-3f54-49ae-830e-86ac516a83f6" providerId="AD" clId="Web-{67C68BAB-0ED4-FDA4-55C2-E1F11C4FDCBF}" dt="2020-10-06T10:15:25.557" v="1" actId="14100"/>
          <ac:spMkLst>
            <pc:docMk/>
            <pc:sldMk cId="1315550929" sldId="302"/>
            <ac:spMk id="8" creationId="{32CEC257-8406-4DEF-BCC5-305C543E5D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7B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30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polynomial is a finite expression with positive, integer indices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Example of Polynomials could include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100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Examples of non-polynomials would include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You need to be able to divide polynomials – this can be used in factorization…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 b="-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56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First though, we will look at numerical long division, and what the process actually means…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Divide 819 by 7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So 7 divides into 819 exactly 117 times, with no remainder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979920" y="2153194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979920" y="2153194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65227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7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70561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8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4371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1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741920" y="2153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70561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4371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7741920" y="1695994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561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4371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741920" y="26103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0561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4371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741920" y="3067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132320" y="3067594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8199120" y="28389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437120" y="35247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741920" y="35247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7437120" y="39819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741920" y="39819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7513320" y="3981994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437120" y="4439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741920" y="44391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513320" y="4896394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741920" y="4972594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8199120" y="46677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8199120" y="3753394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33"/>
          <p:cNvSpPr txBox="1">
            <a:spLocks noChangeArrowheads="1"/>
          </p:cNvSpPr>
          <p:nvPr/>
        </p:nvSpPr>
        <p:spPr bwMode="auto">
          <a:xfrm>
            <a:off x="4236720" y="2076994"/>
            <a:ext cx="2133600" cy="311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First, ‘How many 700s in 800’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700’ from what we started with</a:t>
            </a: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4236720" y="2076994"/>
            <a:ext cx="21336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Second, ‘How many 70s in 119’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70’ from what we had (119)</a:t>
            </a:r>
          </a:p>
        </p:txBody>
      </p:sp>
      <p:sp>
        <p:nvSpPr>
          <p:cNvPr id="35" name="Text Box 35"/>
          <p:cNvSpPr txBox="1">
            <a:spLocks noChangeArrowheads="1"/>
          </p:cNvSpPr>
          <p:nvPr/>
        </p:nvSpPr>
        <p:spPr bwMode="auto">
          <a:xfrm>
            <a:off x="4236720" y="2076994"/>
            <a:ext cx="21336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Finally, ‘How many 7s in 49’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7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‘7 x 7’ from what we had (49)</a:t>
            </a:r>
          </a:p>
        </p:txBody>
      </p:sp>
    </p:spTree>
    <p:extLst>
      <p:ext uri="{BB962C8B-B14F-4D97-AF65-F5344CB8AC3E}">
        <p14:creationId xmlns:p14="http://schemas.microsoft.com/office/powerpoint/2010/main" val="233412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build="allAtOnce"/>
      <p:bldP spid="3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First though, we will look at numerical long division, and what the process actually means…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Divide 9746 by 9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GB" altLang="en-US" sz="1600" dirty="0">
                    <a:latin typeface="Comic Sans MS" pitchFamily="66" charset="0"/>
                    <a:sym typeface="Wingdings" pitchFamily="2" charset="2"/>
                  </a:rPr>
                  <a:t> So 9 divides into 9746 exactly 1082 times, with 8 remainder</a:t>
                </a:r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Line 5"/>
          <p:cNvSpPr>
            <a:spLocks noChangeShapeType="1"/>
          </p:cNvSpPr>
          <p:nvPr/>
        </p:nvSpPr>
        <p:spPr bwMode="auto">
          <a:xfrm flipV="1">
            <a:off x="6866709" y="165680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6"/>
          <p:cNvSpPr>
            <a:spLocks noChangeShapeType="1"/>
          </p:cNvSpPr>
          <p:nvPr/>
        </p:nvSpPr>
        <p:spPr bwMode="auto">
          <a:xfrm flipH="1" flipV="1">
            <a:off x="6866709" y="1656806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64095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9429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9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72477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7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76287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4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69429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72477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76287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9429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2477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76287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8" name="Text Box 17"/>
          <p:cNvSpPr txBox="1">
            <a:spLocks noChangeArrowheads="1"/>
          </p:cNvSpPr>
          <p:nvPr/>
        </p:nvSpPr>
        <p:spPr bwMode="auto">
          <a:xfrm>
            <a:off x="79335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73239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0" name="Text Box 19"/>
          <p:cNvSpPr txBox="1">
            <a:spLocks noChangeArrowheads="1"/>
          </p:cNvSpPr>
          <p:nvPr/>
        </p:nvSpPr>
        <p:spPr bwMode="auto">
          <a:xfrm>
            <a:off x="7628709" y="2571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>
            <a:off x="7019109" y="2571206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21"/>
          <p:cNvSpPr>
            <a:spLocks noChangeShapeType="1"/>
          </p:cNvSpPr>
          <p:nvPr/>
        </p:nvSpPr>
        <p:spPr bwMode="auto">
          <a:xfrm>
            <a:off x="8390709" y="23426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Text Box 23"/>
          <p:cNvSpPr txBox="1">
            <a:spLocks noChangeArrowheads="1"/>
          </p:cNvSpPr>
          <p:nvPr/>
        </p:nvSpPr>
        <p:spPr bwMode="auto">
          <a:xfrm>
            <a:off x="7933509" y="3028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54" name="Text Box 24"/>
          <p:cNvSpPr txBox="1">
            <a:spLocks noChangeArrowheads="1"/>
          </p:cNvSpPr>
          <p:nvPr/>
        </p:nvSpPr>
        <p:spPr bwMode="auto">
          <a:xfrm>
            <a:off x="73239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5" name="Text Box 25"/>
          <p:cNvSpPr txBox="1">
            <a:spLocks noChangeArrowheads="1"/>
          </p:cNvSpPr>
          <p:nvPr/>
        </p:nvSpPr>
        <p:spPr bwMode="auto">
          <a:xfrm>
            <a:off x="76287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Line 26"/>
          <p:cNvSpPr>
            <a:spLocks noChangeShapeType="1"/>
          </p:cNvSpPr>
          <p:nvPr/>
        </p:nvSpPr>
        <p:spPr bwMode="auto">
          <a:xfrm>
            <a:off x="7400109" y="3485606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73239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76287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9" name="Line 29"/>
          <p:cNvSpPr>
            <a:spLocks noChangeShapeType="1"/>
          </p:cNvSpPr>
          <p:nvPr/>
        </p:nvSpPr>
        <p:spPr bwMode="auto">
          <a:xfrm>
            <a:off x="7400109" y="4400006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933509" y="3942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>
            <a:off x="8390709" y="41714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Line 32"/>
          <p:cNvSpPr>
            <a:spLocks noChangeShapeType="1"/>
          </p:cNvSpPr>
          <p:nvPr/>
        </p:nvSpPr>
        <p:spPr bwMode="auto">
          <a:xfrm>
            <a:off x="8390709" y="32570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3934597" y="2725194"/>
            <a:ext cx="24384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First, ‘How many 9000s in 9000’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1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‘1 x 9000’ from what we started with</a:t>
            </a:r>
          </a:p>
        </p:txBody>
      </p:sp>
      <p:sp>
        <p:nvSpPr>
          <p:cNvPr id="64" name="Text Box 34"/>
          <p:cNvSpPr txBox="1">
            <a:spLocks noChangeArrowheads="1"/>
          </p:cNvSpPr>
          <p:nvPr/>
        </p:nvSpPr>
        <p:spPr bwMode="auto">
          <a:xfrm>
            <a:off x="3925072" y="2734719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Second, ‘How many 900s in 746’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0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‘0 x 900’ from what we had left (746)</a:t>
            </a:r>
          </a:p>
        </p:txBody>
      </p:sp>
      <p:sp>
        <p:nvSpPr>
          <p:cNvPr id="65" name="Text Box 35"/>
          <p:cNvSpPr txBox="1">
            <a:spLocks noChangeArrowheads="1"/>
          </p:cNvSpPr>
          <p:nvPr/>
        </p:nvSpPr>
        <p:spPr bwMode="auto">
          <a:xfrm>
            <a:off x="3944122" y="2753769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Third, ‘How many 90s in 746’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8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‘8 x 90’ from what we had left (746)</a:t>
            </a:r>
          </a:p>
        </p:txBody>
      </p:sp>
      <p:sp>
        <p:nvSpPr>
          <p:cNvPr id="66" name="Text Box 36"/>
          <p:cNvSpPr txBox="1">
            <a:spLocks noChangeArrowheads="1"/>
          </p:cNvSpPr>
          <p:nvPr/>
        </p:nvSpPr>
        <p:spPr bwMode="auto">
          <a:xfrm>
            <a:off x="7933509" y="16568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latin typeface="Comic Sans MS" pitchFamily="66" charset="0"/>
              </a:rPr>
              <a:t>6</a:t>
            </a:r>
          </a:p>
        </p:txBody>
      </p:sp>
      <p:sp>
        <p:nvSpPr>
          <p:cNvPr id="67" name="Text Box 37"/>
          <p:cNvSpPr txBox="1">
            <a:spLocks noChangeArrowheads="1"/>
          </p:cNvSpPr>
          <p:nvPr/>
        </p:nvSpPr>
        <p:spPr bwMode="auto">
          <a:xfrm>
            <a:off x="7933509" y="1199606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7933509" y="21140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69" name="Text Box 39"/>
          <p:cNvSpPr txBox="1">
            <a:spLocks noChangeArrowheads="1"/>
          </p:cNvSpPr>
          <p:nvPr/>
        </p:nvSpPr>
        <p:spPr bwMode="auto">
          <a:xfrm>
            <a:off x="7933509" y="3485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7628709" y="4476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7933509" y="44762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2" name="Text Box 42"/>
          <p:cNvSpPr txBox="1">
            <a:spLocks noChangeArrowheads="1"/>
          </p:cNvSpPr>
          <p:nvPr/>
        </p:nvSpPr>
        <p:spPr bwMode="auto">
          <a:xfrm>
            <a:off x="7628709" y="4933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3" name="Text Box 43"/>
          <p:cNvSpPr txBox="1">
            <a:spLocks noChangeArrowheads="1"/>
          </p:cNvSpPr>
          <p:nvPr/>
        </p:nvSpPr>
        <p:spPr bwMode="auto">
          <a:xfrm>
            <a:off x="7933509" y="49334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4" name="Line 44"/>
          <p:cNvSpPr>
            <a:spLocks noChangeShapeType="1"/>
          </p:cNvSpPr>
          <p:nvPr/>
        </p:nvSpPr>
        <p:spPr bwMode="auto">
          <a:xfrm>
            <a:off x="7704909" y="5390606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5" name="Text Box 45"/>
          <p:cNvSpPr txBox="1">
            <a:spLocks noChangeArrowheads="1"/>
          </p:cNvSpPr>
          <p:nvPr/>
        </p:nvSpPr>
        <p:spPr bwMode="auto">
          <a:xfrm>
            <a:off x="7933509" y="5390606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6" name="Text Box 46"/>
          <p:cNvSpPr txBox="1">
            <a:spLocks noChangeArrowheads="1"/>
          </p:cNvSpPr>
          <p:nvPr/>
        </p:nvSpPr>
        <p:spPr bwMode="auto">
          <a:xfrm>
            <a:off x="3925072" y="2725194"/>
            <a:ext cx="2133600" cy="311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Finally, ‘How many 9s in 26’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We now take away ‘2 x 9’ from what we had left (26)</a:t>
            </a:r>
          </a:p>
        </p:txBody>
      </p:sp>
      <p:sp>
        <p:nvSpPr>
          <p:cNvPr id="77" name="Line 47"/>
          <p:cNvSpPr>
            <a:spLocks noChangeShapeType="1"/>
          </p:cNvSpPr>
          <p:nvPr/>
        </p:nvSpPr>
        <p:spPr bwMode="auto">
          <a:xfrm>
            <a:off x="8390709" y="5162006"/>
            <a:ext cx="152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65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2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5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8" dur="5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/>
      <p:bldP spid="39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 animBg="1"/>
      <p:bldP spid="53" grpId="0"/>
      <p:bldP spid="54" grpId="0"/>
      <p:bldP spid="55" grpId="0"/>
      <p:bldP spid="56" grpId="0" animBg="1"/>
      <p:bldP spid="57" grpId="0"/>
      <p:bldP spid="58" grpId="0"/>
      <p:bldP spid="59" grpId="0" animBg="1"/>
      <p:bldP spid="60" grpId="0"/>
      <p:bldP spid="61" grpId="0" animBg="1"/>
      <p:bldP spid="62" grpId="0" animBg="1"/>
      <p:bldP spid="63" grpId="0" build="allAtOnce"/>
      <p:bldP spid="64" grpId="0" build="allAtOnce"/>
      <p:bldP spid="65" grpId="0" build="allAtOnce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 animBg="1"/>
      <p:bldP spid="75" grpId="0"/>
      <p:bldP spid="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We are now going to look at some algebraic examples..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1)  Divide 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3</a:t>
                </a:r>
                <a:r>
                  <a:rPr lang="en-GB" altLang="en-US" sz="1600" dirty="0">
                    <a:latin typeface="Comic Sans MS" pitchFamily="66" charset="0"/>
                  </a:rPr>
                  <a:t> + 2x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– 17x + 6 by    (x – 3)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So the answer is x</a:t>
                </a:r>
                <a:r>
                  <a:rPr lang="en-GB" altLang="en-US" sz="1600" baseline="30000" dirty="0">
                    <a:latin typeface="Comic Sans MS" pitchFamily="66" charset="0"/>
                  </a:rPr>
                  <a:t>2</a:t>
                </a:r>
                <a:r>
                  <a:rPr lang="en-GB" altLang="en-US" sz="1600" dirty="0">
                    <a:latin typeface="Comic Sans MS" pitchFamily="66" charset="0"/>
                  </a:rPr>
                  <a:t> + 5x – 2, and there is no remainder</a:t>
                </a:r>
              </a:p>
              <a:p>
                <a:pPr>
                  <a:buNone/>
                </a:pPr>
                <a:endParaRPr lang="en-GB" altLang="en-US" sz="1600" dirty="0">
                  <a:latin typeface="Comic Sans MS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This means that (x – 3) is a </a:t>
                </a:r>
                <a:r>
                  <a:rPr lang="en-GB" altLang="en-US" sz="1600" u="sng" dirty="0">
                    <a:latin typeface="Comic Sans MS" pitchFamily="66" charset="0"/>
                  </a:rPr>
                  <a:t>factor</a:t>
                </a:r>
                <a:r>
                  <a:rPr lang="en-GB" altLang="en-US" sz="1600" dirty="0">
                    <a:latin typeface="Comic Sans MS" pitchFamily="66" charset="0"/>
                  </a:rPr>
                  <a:t> of the original equation</a:t>
                </a: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8" name="Text Box 33"/>
          <p:cNvSpPr txBox="1">
            <a:spLocks noChangeArrowheads="1"/>
          </p:cNvSpPr>
          <p:nvPr/>
        </p:nvSpPr>
        <p:spPr bwMode="auto">
          <a:xfrm>
            <a:off x="3984127" y="3268118"/>
            <a:ext cx="2514600" cy="270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Third, Divide -2x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-2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-2(x – 3) from what we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>
            <a:off x="5144589" y="1809205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- 3</a:t>
            </a:r>
          </a:p>
        </p:txBody>
      </p:sp>
      <p:sp>
        <p:nvSpPr>
          <p:cNvPr id="80" name="Text Box 7"/>
          <p:cNvSpPr txBox="1">
            <a:spLocks noChangeArrowheads="1"/>
          </p:cNvSpPr>
          <p:nvPr/>
        </p:nvSpPr>
        <p:spPr bwMode="auto">
          <a:xfrm>
            <a:off x="6058989" y="1809205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+  2x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–  17x  +  6</a:t>
            </a:r>
          </a:p>
        </p:txBody>
      </p:sp>
      <p:sp>
        <p:nvSpPr>
          <p:cNvPr id="81" name="Line 8"/>
          <p:cNvSpPr>
            <a:spLocks noChangeShapeType="1"/>
          </p:cNvSpPr>
          <p:nvPr/>
        </p:nvSpPr>
        <p:spPr bwMode="auto">
          <a:xfrm flipV="1">
            <a:off x="5982789" y="1733005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" name="Line 9"/>
          <p:cNvSpPr>
            <a:spLocks noChangeShapeType="1"/>
          </p:cNvSpPr>
          <p:nvPr/>
        </p:nvSpPr>
        <p:spPr bwMode="auto">
          <a:xfrm flipH="1" flipV="1">
            <a:off x="5982789" y="1733005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10"/>
          <p:cNvSpPr txBox="1">
            <a:spLocks noChangeArrowheads="1"/>
          </p:cNvSpPr>
          <p:nvPr/>
        </p:nvSpPr>
        <p:spPr bwMode="auto">
          <a:xfrm>
            <a:off x="6058989" y="1352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84" name="Text Box 11"/>
          <p:cNvSpPr txBox="1">
            <a:spLocks noChangeArrowheads="1"/>
          </p:cNvSpPr>
          <p:nvPr/>
        </p:nvSpPr>
        <p:spPr bwMode="auto">
          <a:xfrm>
            <a:off x="6058989" y="219020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85" name="Line 12"/>
          <p:cNvSpPr>
            <a:spLocks noChangeShapeType="1"/>
          </p:cNvSpPr>
          <p:nvPr/>
        </p:nvSpPr>
        <p:spPr bwMode="auto">
          <a:xfrm>
            <a:off x="6135189" y="257120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14"/>
          <p:cNvSpPr txBox="1">
            <a:spLocks noChangeArrowheads="1"/>
          </p:cNvSpPr>
          <p:nvPr/>
        </p:nvSpPr>
        <p:spPr bwMode="auto">
          <a:xfrm>
            <a:off x="6668589" y="2723605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-  17x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 Box 15"/>
          <p:cNvSpPr txBox="1">
            <a:spLocks noChangeArrowheads="1"/>
          </p:cNvSpPr>
          <p:nvPr/>
        </p:nvSpPr>
        <p:spPr bwMode="auto">
          <a:xfrm>
            <a:off x="6744789" y="135200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6439989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6668589" y="31046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-  15x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Line 18"/>
          <p:cNvSpPr>
            <a:spLocks noChangeShapeType="1"/>
          </p:cNvSpPr>
          <p:nvPr/>
        </p:nvSpPr>
        <p:spPr bwMode="auto">
          <a:xfrm>
            <a:off x="6744789" y="348560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Text Box 19"/>
          <p:cNvSpPr txBox="1">
            <a:spLocks noChangeArrowheads="1"/>
          </p:cNvSpPr>
          <p:nvPr/>
        </p:nvSpPr>
        <p:spPr bwMode="auto">
          <a:xfrm>
            <a:off x="7201989" y="35618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  2x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 Box 21"/>
          <p:cNvSpPr txBox="1">
            <a:spLocks noChangeArrowheads="1"/>
          </p:cNvSpPr>
          <p:nvPr/>
        </p:nvSpPr>
        <p:spPr bwMode="auto">
          <a:xfrm>
            <a:off x="7506789" y="1352005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 Box 22"/>
          <p:cNvSpPr txBox="1">
            <a:spLocks noChangeArrowheads="1"/>
          </p:cNvSpPr>
          <p:nvPr/>
        </p:nvSpPr>
        <p:spPr bwMode="auto">
          <a:xfrm>
            <a:off x="7201989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 Box 23"/>
          <p:cNvSpPr txBox="1">
            <a:spLocks noChangeArrowheads="1"/>
          </p:cNvSpPr>
          <p:nvPr/>
        </p:nvSpPr>
        <p:spPr bwMode="auto">
          <a:xfrm>
            <a:off x="7201989" y="3942805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  2x  +  6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Line 25"/>
          <p:cNvSpPr>
            <a:spLocks noChangeShapeType="1"/>
          </p:cNvSpPr>
          <p:nvPr/>
        </p:nvSpPr>
        <p:spPr bwMode="auto">
          <a:xfrm>
            <a:off x="7278189" y="432380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6" name="Text Box 26"/>
          <p:cNvSpPr txBox="1">
            <a:spLocks noChangeArrowheads="1"/>
          </p:cNvSpPr>
          <p:nvPr/>
        </p:nvSpPr>
        <p:spPr bwMode="auto">
          <a:xfrm>
            <a:off x="8116389" y="4400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Text Box 27"/>
          <p:cNvSpPr txBox="1">
            <a:spLocks noChangeArrowheads="1"/>
          </p:cNvSpPr>
          <p:nvPr/>
        </p:nvSpPr>
        <p:spPr bwMode="auto">
          <a:xfrm>
            <a:off x="4011114" y="3277643"/>
            <a:ext cx="251460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First, Divide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(x – 3) from what we started with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Oval 28"/>
          <p:cNvSpPr>
            <a:spLocks noChangeArrowheads="1"/>
          </p:cNvSpPr>
          <p:nvPr/>
        </p:nvSpPr>
        <p:spPr bwMode="auto">
          <a:xfrm>
            <a:off x="6058989" y="18092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9" name="Oval 29"/>
          <p:cNvSpPr>
            <a:spLocks noChangeArrowheads="1"/>
          </p:cNvSpPr>
          <p:nvPr/>
        </p:nvSpPr>
        <p:spPr bwMode="auto">
          <a:xfrm>
            <a:off x="5144589" y="18092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0" name="Oval 30"/>
          <p:cNvSpPr>
            <a:spLocks noChangeArrowheads="1"/>
          </p:cNvSpPr>
          <p:nvPr/>
        </p:nvSpPr>
        <p:spPr bwMode="auto">
          <a:xfrm>
            <a:off x="5144589" y="1809205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1" name="Text Box 31"/>
          <p:cNvSpPr txBox="1">
            <a:spLocks noChangeArrowheads="1"/>
          </p:cNvSpPr>
          <p:nvPr/>
        </p:nvSpPr>
        <p:spPr bwMode="auto">
          <a:xfrm>
            <a:off x="4011114" y="3277643"/>
            <a:ext cx="2514600" cy="270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Second, Divide 5x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5x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We then subtract 5x(x – 3) from what we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" name="Oval 32"/>
          <p:cNvSpPr>
            <a:spLocks noChangeArrowheads="1"/>
          </p:cNvSpPr>
          <p:nvPr/>
        </p:nvSpPr>
        <p:spPr bwMode="auto">
          <a:xfrm>
            <a:off x="6744789" y="27236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" name="Oval 34"/>
          <p:cNvSpPr>
            <a:spLocks noChangeArrowheads="1"/>
          </p:cNvSpPr>
          <p:nvPr/>
        </p:nvSpPr>
        <p:spPr bwMode="auto">
          <a:xfrm>
            <a:off x="7201989" y="3561805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" name="Oval 35"/>
          <p:cNvSpPr>
            <a:spLocks noChangeArrowheads="1"/>
          </p:cNvSpPr>
          <p:nvPr/>
        </p:nvSpPr>
        <p:spPr bwMode="auto">
          <a:xfrm>
            <a:off x="6058989" y="1352005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5" name="Oval 36"/>
          <p:cNvSpPr>
            <a:spLocks noChangeArrowheads="1"/>
          </p:cNvSpPr>
          <p:nvPr/>
        </p:nvSpPr>
        <p:spPr bwMode="auto">
          <a:xfrm>
            <a:off x="6516189" y="1352005"/>
            <a:ext cx="6096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" name="Oval 37"/>
          <p:cNvSpPr>
            <a:spLocks noChangeArrowheads="1"/>
          </p:cNvSpPr>
          <p:nvPr/>
        </p:nvSpPr>
        <p:spPr bwMode="auto">
          <a:xfrm>
            <a:off x="7278189" y="1352005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" name="TextBox 106"/>
          <p:cNvSpPr txBox="1"/>
          <p:nvPr/>
        </p:nvSpPr>
        <p:spPr>
          <a:xfrm>
            <a:off x="1288704" y="6190927"/>
            <a:ext cx="1250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Therefore: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404715" y="6160149"/>
                <a:ext cx="46067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−17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715" y="6160149"/>
                <a:ext cx="460677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9" name="Rectangle 108"/>
          <p:cNvSpPr/>
          <p:nvPr/>
        </p:nvSpPr>
        <p:spPr>
          <a:xfrm>
            <a:off x="6080868" y="1810007"/>
            <a:ext cx="2416521" cy="380198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/>
          <p:cNvSpPr/>
          <p:nvPr/>
        </p:nvSpPr>
        <p:spPr>
          <a:xfrm>
            <a:off x="4888828" y="6180365"/>
            <a:ext cx="2122661" cy="380198"/>
          </a:xfrm>
          <a:prstGeom prst="rect">
            <a:avLst/>
          </a:prstGeom>
          <a:noFill/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Rectangle 110"/>
          <p:cNvSpPr/>
          <p:nvPr/>
        </p:nvSpPr>
        <p:spPr>
          <a:xfrm>
            <a:off x="3250530" y="6180365"/>
            <a:ext cx="1371222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/>
          <p:cNvSpPr/>
          <p:nvPr/>
        </p:nvSpPr>
        <p:spPr>
          <a:xfrm>
            <a:off x="2539367" y="6180365"/>
            <a:ext cx="706258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5144589" y="1809205"/>
            <a:ext cx="706258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6058989" y="1352807"/>
            <a:ext cx="1752600" cy="38019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3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 animBg="1"/>
      <p:bldP spid="82" grpId="0" animBg="1"/>
      <p:bldP spid="84" grpId="0"/>
      <p:bldP spid="85" grpId="0" animBg="1"/>
      <p:bldP spid="86" grpId="0"/>
      <p:bldP spid="87" grpId="0"/>
      <p:bldP spid="88" grpId="0"/>
      <p:bldP spid="89" grpId="0"/>
      <p:bldP spid="90" grpId="0" animBg="1"/>
      <p:bldP spid="91" grpId="0"/>
      <p:bldP spid="92" grpId="0"/>
      <p:bldP spid="93" grpId="0"/>
      <p:bldP spid="94" grpId="0"/>
      <p:bldP spid="95" grpId="0" animBg="1"/>
      <p:bldP spid="97" grpId="0" build="allAtOnce"/>
      <p:bldP spid="98" grpId="0" animBg="1"/>
      <p:bldP spid="98" grpId="1" animBg="1"/>
      <p:bldP spid="99" grpId="0" animBg="1"/>
      <p:bldP spid="99" grpId="1" animBg="1"/>
      <p:bldP spid="99" grpId="2" animBg="1"/>
      <p:bldP spid="99" grpId="3" animBg="1"/>
      <p:bldP spid="99" grpId="4" animBg="1"/>
      <p:bldP spid="99" grpId="5" animBg="1"/>
      <p:bldP spid="100" grpId="0" animBg="1"/>
      <p:bldP spid="100" grpId="1" animBg="1"/>
      <p:bldP spid="100" grpId="2" animBg="1"/>
      <p:bldP spid="100" grpId="3" animBg="1"/>
      <p:bldP spid="100" grpId="4" animBg="1"/>
      <p:bldP spid="100" grpId="5" animBg="1"/>
      <p:bldP spid="101" grpId="0" build="allAtOnce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/>
      <p:bldP spid="108" grpId="0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150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Given that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−17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, write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itchFamily="66" charset="0"/>
                  </a:rPr>
                  <a:t> in the form:</a:t>
                </a:r>
              </a:p>
              <a:p>
                <a:pPr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+1)(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𝑏𝑥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𝑐𝑥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we need to find out what multiplies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+1)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to give the original equation</a:t>
                </a:r>
              </a:p>
              <a:p>
                <a:pPr algn="ctr">
                  <a:buNone/>
                </a:pPr>
                <a:endParaRPr lang="en-US" altLang="en-US" sz="1600" dirty="0">
                  <a:latin typeface="Comic Sans MS" pitchFamily="66" charset="0"/>
                </a:endParaRPr>
              </a:p>
              <a:p>
                <a:pPr algn="ctr">
                  <a:buNone/>
                </a:pPr>
                <a:r>
                  <a:rPr lang="en-US" alt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Divide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(2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+1)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15022" cy="4776787"/>
              </a:xfrm>
              <a:blipFill>
                <a:blip r:embed="rId2"/>
                <a:stretch>
                  <a:fillRect t="-766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5050971" y="1809205"/>
            <a:ext cx="8556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2x + 1</a:t>
            </a: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6058989" y="1809205"/>
            <a:ext cx="28324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4x</a:t>
            </a:r>
            <a:r>
              <a:rPr lang="en-GB" altLang="en-US" baseline="30000" dirty="0">
                <a:latin typeface="Comic Sans MS" pitchFamily="66" charset="0"/>
              </a:rPr>
              <a:t>4</a:t>
            </a:r>
            <a:r>
              <a:rPr lang="en-GB" altLang="en-US" dirty="0">
                <a:latin typeface="Comic Sans MS" pitchFamily="66" charset="0"/>
              </a:rPr>
              <a:t> + 0x</a:t>
            </a:r>
            <a:r>
              <a:rPr lang="en-GB" altLang="en-US" baseline="30000" dirty="0">
                <a:latin typeface="Comic Sans MS" pitchFamily="66" charset="0"/>
              </a:rPr>
              <a:t>3</a:t>
            </a:r>
            <a:r>
              <a:rPr lang="en-GB" altLang="en-US" dirty="0">
                <a:latin typeface="Comic Sans MS" pitchFamily="66" charset="0"/>
              </a:rPr>
              <a:t> - 17x</a:t>
            </a:r>
            <a:r>
              <a:rPr lang="en-GB" altLang="en-US" baseline="30000" dirty="0">
                <a:latin typeface="Comic Sans MS" pitchFamily="66" charset="0"/>
              </a:rPr>
              <a:t>2</a:t>
            </a:r>
            <a:r>
              <a:rPr lang="en-GB" altLang="en-US" dirty="0">
                <a:latin typeface="Comic Sans MS" pitchFamily="66" charset="0"/>
              </a:rPr>
              <a:t> + 0x + 4</a:t>
            </a: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V="1">
            <a:off x="5982789" y="1733005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5" name="Line 9"/>
          <p:cNvSpPr>
            <a:spLocks noChangeShapeType="1"/>
          </p:cNvSpPr>
          <p:nvPr/>
        </p:nvSpPr>
        <p:spPr bwMode="auto">
          <a:xfrm flipH="1" flipV="1">
            <a:off x="5982789" y="1733004"/>
            <a:ext cx="2804160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6058988" y="1352005"/>
            <a:ext cx="5856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6058988" y="2190205"/>
            <a:ext cx="14390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4x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48" name="Line 12"/>
          <p:cNvSpPr>
            <a:spLocks noChangeShapeType="1"/>
          </p:cNvSpPr>
          <p:nvPr/>
        </p:nvSpPr>
        <p:spPr bwMode="auto">
          <a:xfrm>
            <a:off x="6135189" y="2571205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590212" y="2636519"/>
            <a:ext cx="23447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- 17x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+ 0x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6744789" y="135200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6509657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Text Box 21"/>
          <p:cNvSpPr txBox="1">
            <a:spLocks noChangeArrowheads="1"/>
          </p:cNvSpPr>
          <p:nvPr/>
        </p:nvSpPr>
        <p:spPr bwMode="auto">
          <a:xfrm>
            <a:off x="7315201" y="1360714"/>
            <a:ext cx="4963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 Box 22"/>
          <p:cNvSpPr txBox="1">
            <a:spLocks noChangeArrowheads="1"/>
          </p:cNvSpPr>
          <p:nvPr/>
        </p:nvSpPr>
        <p:spPr bwMode="auto">
          <a:xfrm>
            <a:off x="7106195" y="13520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1" name="Text Box 14"/>
          <p:cNvSpPr txBox="1">
            <a:spLocks noChangeArrowheads="1"/>
          </p:cNvSpPr>
          <p:nvPr/>
        </p:nvSpPr>
        <p:spPr bwMode="auto">
          <a:xfrm>
            <a:off x="6577150" y="3015342"/>
            <a:ext cx="25058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-2x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 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72" name="Line 12"/>
          <p:cNvSpPr>
            <a:spLocks noChangeShapeType="1"/>
          </p:cNvSpPr>
          <p:nvPr/>
        </p:nvSpPr>
        <p:spPr bwMode="auto">
          <a:xfrm>
            <a:off x="6670765" y="3455125"/>
            <a:ext cx="2098765" cy="217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7121435" y="3489959"/>
            <a:ext cx="1778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- 16x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+ 0x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7125789" y="3842657"/>
            <a:ext cx="17787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- 16x</a:t>
            </a:r>
            <a:r>
              <a:rPr lang="en-GB" altLang="en-US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 - 8x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Line 12"/>
          <p:cNvSpPr>
            <a:spLocks noChangeShapeType="1"/>
          </p:cNvSpPr>
          <p:nvPr/>
        </p:nvSpPr>
        <p:spPr bwMode="auto">
          <a:xfrm flipV="1">
            <a:off x="7210698" y="4232366"/>
            <a:ext cx="1550125" cy="217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8009711" y="4273730"/>
            <a:ext cx="890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7744100" y="1369421"/>
            <a:ext cx="52904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8005357" y="4574176"/>
            <a:ext cx="8904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8x + 4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8081554" y="4963885"/>
            <a:ext cx="679269" cy="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8532225" y="4979124"/>
            <a:ext cx="2982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3944983" y="2893424"/>
            <a:ext cx="242098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Follow the same processes as previously!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You must include terms with a 0 coefficient as well!</a:t>
            </a:r>
            <a:endParaRPr lang="en-GB" altLang="en-US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026331" y="1262743"/>
            <a:ext cx="2360023" cy="505098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5029200" y="1719943"/>
            <a:ext cx="857796" cy="505098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07061" y="5930538"/>
                <a:ext cx="420378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en-US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altLang="en-US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altLang="en-US" sz="20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061" y="5930538"/>
                <a:ext cx="4203780" cy="314766"/>
              </a:xfrm>
              <a:prstGeom prst="rect">
                <a:avLst/>
              </a:prstGeom>
              <a:blipFill>
                <a:blip r:embed="rId3"/>
                <a:stretch>
                  <a:fillRect l="-1161" t="-1961" r="-1161" b="-37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978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 animBg="1"/>
      <p:bldP spid="45" grpId="0" animBg="1"/>
      <p:bldP spid="46" grpId="0"/>
      <p:bldP spid="47" grpId="0"/>
      <p:bldP spid="48" grpId="0" animBg="1"/>
      <p:bldP spid="49" grpId="0"/>
      <p:bldP spid="50" grpId="0"/>
      <p:bldP spid="51" grpId="0"/>
      <p:bldP spid="55" grpId="0"/>
      <p:bldP spid="56" grpId="0"/>
      <p:bldP spid="71" grpId="0"/>
      <p:bldP spid="72" grpId="0" animBg="1"/>
      <p:bldP spid="19" grpId="0"/>
      <p:bldP spid="20" grpId="0"/>
      <p:bldP spid="21" grpId="0" animBg="1"/>
      <p:bldP spid="22" grpId="0"/>
      <p:bldP spid="23" grpId="0"/>
      <p:bldP spid="24" grpId="0"/>
      <p:bldP spid="25" grpId="0" animBg="1"/>
      <p:bldP spid="26" grpId="0"/>
      <p:bldP spid="27" grpId="0"/>
      <p:bldP spid="5" grpId="0" animBg="1"/>
      <p:bldP spid="29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Algebraic Methods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27936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algebraic long division to divide a polynomial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𝒑</m:t>
                        </m:r>
                      </m:e>
                    </m:d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is a constant.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>
                  <a:buNone/>
                </a:pPr>
                <a:r>
                  <a:rPr lang="en-GB" altLang="en-US" sz="1600" dirty="0">
                    <a:latin typeface="Comic Sans MS" pitchFamily="66" charset="0"/>
                  </a:rPr>
                  <a:t>	</a:t>
                </a:r>
                <a:r>
                  <a:rPr lang="en-US" altLang="en-US" sz="1600" dirty="0">
                    <a:latin typeface="Comic Sans MS" pitchFamily="66" charset="0"/>
                  </a:rPr>
                  <a:t>Find the remainder when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GB" altLang="en-US" sz="1600" dirty="0">
                    <a:latin typeface="Comic Sans MS" pitchFamily="66" charset="0"/>
                  </a:rPr>
                  <a:t> is divided by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−4)</m:t>
                    </m:r>
                  </m:oMath>
                </a14:m>
                <a:endParaRPr lang="en-GB" alt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27936" cy="4776787"/>
              </a:xfrm>
              <a:blipFill>
                <a:blip r:embed="rId2"/>
                <a:stretch>
                  <a:fillRect t="-766" r="-2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78582" y="1946366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078582" y="1946366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316582" y="2022566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x - 4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078582" y="2022566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2x</a:t>
            </a:r>
            <a:r>
              <a:rPr lang="en-GB" altLang="en-US" baseline="30000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 -  5x</a:t>
            </a:r>
            <a:r>
              <a:rPr lang="en-GB" altLang="en-US" baseline="30000">
                <a:latin typeface="Comic Sans MS" pitchFamily="66" charset="0"/>
              </a:rPr>
              <a:t>2</a:t>
            </a:r>
            <a:r>
              <a:rPr lang="en-GB" altLang="en-US">
                <a:latin typeface="Comic Sans MS" pitchFamily="66" charset="0"/>
              </a:rPr>
              <a:t>  –  16x  +  10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78582" y="1565366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78582" y="2403566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8x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6154782" y="2784566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6840582" y="2860766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16x  +  10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6840582" y="1565366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611982" y="1565366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+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840582" y="3241766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 –  12x</a:t>
            </a: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916782" y="3622766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7602582" y="3698966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-4x  +  10</a:t>
            </a:r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602582" y="156536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97782" y="156536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02582" y="4079966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-4x  +  16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678782" y="4460966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8364582" y="4537166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-6</a:t>
            </a:r>
          </a:p>
        </p:txBody>
      </p:sp>
      <p:sp>
        <p:nvSpPr>
          <p:cNvPr id="23" name="Oval 23"/>
          <p:cNvSpPr>
            <a:spLocks noChangeArrowheads="1"/>
          </p:cNvSpPr>
          <p:nvPr/>
        </p:nvSpPr>
        <p:spPr bwMode="auto">
          <a:xfrm>
            <a:off x="5316582" y="2022566"/>
            <a:ext cx="685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" name="Oval 24"/>
          <p:cNvSpPr>
            <a:spLocks noChangeArrowheads="1"/>
          </p:cNvSpPr>
          <p:nvPr/>
        </p:nvSpPr>
        <p:spPr bwMode="auto">
          <a:xfrm>
            <a:off x="6078582" y="2022566"/>
            <a:ext cx="539932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5" name="Oval 25"/>
          <p:cNvSpPr>
            <a:spLocks noChangeArrowheads="1"/>
          </p:cNvSpPr>
          <p:nvPr/>
        </p:nvSpPr>
        <p:spPr bwMode="auto">
          <a:xfrm>
            <a:off x="6916782" y="2860766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7602582" y="3698966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>
            <a:off x="5316582" y="2022566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8"/>
          <p:cNvSpPr>
            <a:spLocks noChangeArrowheads="1"/>
          </p:cNvSpPr>
          <p:nvPr/>
        </p:nvSpPr>
        <p:spPr bwMode="auto">
          <a:xfrm>
            <a:off x="6078582" y="1565366"/>
            <a:ext cx="457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6764382" y="1565366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7373982" y="1565366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3868782" y="3241766"/>
            <a:ext cx="2743200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First, divide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2x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(x – 4) and subtract from what you started with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3868782" y="3241766"/>
            <a:ext cx="26670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Second, divide 3x</a:t>
            </a: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3x</a:t>
            </a:r>
          </a:p>
          <a:p>
            <a:pPr eaLnBrk="1" hangingPunct="1">
              <a:spcBef>
                <a:spcPct val="50000"/>
              </a:spcBef>
            </a:pPr>
            <a:endParaRPr lang="en-GB" altLang="en-US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3x(x – 4) and subtract from what you have left</a:t>
            </a:r>
            <a:endParaRPr lang="en-GB" altLang="en-US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3868782" y="3241766"/>
            <a:ext cx="2743200" cy="256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</a:rPr>
              <a:t>Third, divide -4x by x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= -4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Then, work out -4(x – 4) and subtract from what you have left</a:t>
            </a:r>
            <a:endParaRPr lang="en-GB" altLang="en-US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4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3" presetClass="entr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10" grpId="0"/>
      <p:bldP spid="11" grpId="0" animBg="1"/>
      <p:bldP spid="12" grpId="0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build="allAtOnce"/>
      <p:bldP spid="32" grpId="0" build="allAtOnce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786277-3E95-4F14-9C97-4090FD2B03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F210DC-C450-4FAA-8BD2-085FE01842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BBBA30-A10F-424A-911B-A9ECAE0164C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362</TotalTime>
  <Words>1087</Words>
  <Application>Microsoft Office PowerPoint</Application>
  <PresentationFormat>On-screen Show (4:3)</PresentationFormat>
  <Paragraphs>219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Algebraic Methods</vt:lpstr>
      <vt:lpstr>Algebraic Methods</vt:lpstr>
      <vt:lpstr>Algebraic Methods</vt:lpstr>
      <vt:lpstr>Algebraic Methods</vt:lpstr>
      <vt:lpstr>Algebraic Methods</vt:lpstr>
      <vt:lpstr>Algebraic Methods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96</cp:revision>
  <dcterms:created xsi:type="dcterms:W3CDTF">2017-08-14T15:35:38Z</dcterms:created>
  <dcterms:modified xsi:type="dcterms:W3CDTF">2021-03-25T08:43:05Z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