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BAB-0ED4-FDA4-55C2-E1F11C4FDCBF}" v="2" dt="2020-10-06T10:15:2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S::gwestwater@qehbristol.com::7f0a98c6-3f54-49ae-830e-86ac516a83f6" providerId="AD" clId="Web-{67C68BAB-0ED4-FDA4-55C2-E1F11C4FDCBF}"/>
    <pc:docChg chg="modSld">
      <pc:chgData name="Mr G Westwater (Staff)" userId="S::gwestwater@qehbristol.com::7f0a98c6-3f54-49ae-830e-86ac516a83f6" providerId="AD" clId="Web-{67C68BAB-0ED4-FDA4-55C2-E1F11C4FDCBF}" dt="2020-10-06T10:15:25.557" v="1" actId="14100"/>
      <pc:docMkLst>
        <pc:docMk/>
      </pc:docMkLst>
      <pc:sldChg chg="modSp">
        <pc:chgData name="Mr G Westwater (Staff)" userId="S::gwestwater@qehbristol.com::7f0a98c6-3f54-49ae-830e-86ac516a83f6" providerId="AD" clId="Web-{67C68BAB-0ED4-FDA4-55C2-E1F11C4FDCBF}" dt="2020-10-06T10:15:25.557" v="1" actId="14100"/>
        <pc:sldMkLst>
          <pc:docMk/>
          <pc:sldMk cId="1315550929" sldId="302"/>
        </pc:sldMkLst>
        <pc:spChg chg="mod">
          <ac:chgData name="Mr G Westwater (Staff)" userId="S::gwestwater@qehbristol.com::7f0a98c6-3f54-49ae-830e-86ac516a83f6" providerId="AD" clId="Web-{67C68BAB-0ED4-FDA4-55C2-E1F11C4FDCBF}" dt="2020-10-06T10:15:25.557" v="1" actId="14100"/>
          <ac:spMkLst>
            <pc:docMk/>
            <pc:sldMk cId="1315550929" sldId="302"/>
            <ac:spMk id="8" creationId="{32CEC257-8406-4DEF-BCC5-305C543E5D5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3528" y="1844824"/>
            <a:ext cx="8491748" cy="183896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15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Algebraic Methods</a:t>
            </a:r>
            <a:endParaRPr lang="ja-JP" altLang="en-US" sz="115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67744" y="371703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9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8674" y="1410789"/>
                <a:ext cx="3953692" cy="476617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Simplify: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−24</m:t>
                    </m:r>
                  </m:oMath>
                </a14:m>
                <a:endParaRPr lang="en-US" sz="20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Use long division to calculate: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197541 ÷ 9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56168 ÷ 34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8674" y="1410789"/>
                <a:ext cx="3953692" cy="4766174"/>
              </a:xfrm>
              <a:blipFill>
                <a:blip r:embed="rId2"/>
                <a:stretch>
                  <a:fillRect l="-2315" t="-2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06834" y="1402080"/>
                <a:ext cx="3953692" cy="47661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equation of the lines that pass through these points: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(-1,4) and (5,-14)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2000" dirty="0">
                    <a:latin typeface="Comic Sans MS" panose="030F0702030302020204" pitchFamily="66" charset="0"/>
                  </a:rPr>
                  <a:t>b) (2,-6) and (8,-3)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5) Complete the square for these expressions: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4" y="1402080"/>
                <a:ext cx="3953692" cy="4766174"/>
              </a:xfrm>
              <a:prstGeom prst="rect">
                <a:avLst/>
              </a:prstGeom>
              <a:blipFill>
                <a:blip r:embed="rId3"/>
                <a:stretch>
                  <a:fillRect l="-1698" t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0046" y="2338252"/>
                <a:ext cx="572208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046" y="2338252"/>
                <a:ext cx="572208" cy="281937"/>
              </a:xfrm>
              <a:prstGeom prst="rect">
                <a:avLst/>
              </a:prstGeom>
              <a:blipFill>
                <a:blip r:embed="rId4"/>
                <a:stretch>
                  <a:fillRect l="-9574" t="-6522" r="-5319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22172" y="2063932"/>
                <a:ext cx="328616" cy="525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2" y="2063932"/>
                <a:ext cx="328616" cy="525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42458" y="3226527"/>
                <a:ext cx="15308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8" y="3226527"/>
                <a:ext cx="1530868" cy="276999"/>
              </a:xfrm>
              <a:prstGeom prst="rect">
                <a:avLst/>
              </a:prstGeom>
              <a:blipFill>
                <a:blip r:embed="rId6"/>
                <a:stretch>
                  <a:fillRect l="-5179" t="-2174" r="-557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33899" y="5617029"/>
                <a:ext cx="6043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𝟏𝟔𝟓𝟐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899" y="5617029"/>
                <a:ext cx="604333" cy="276999"/>
              </a:xfrm>
              <a:prstGeom prst="rect">
                <a:avLst/>
              </a:prstGeom>
              <a:blipFill>
                <a:blip r:embed="rId7"/>
                <a:stretch>
                  <a:fillRect l="-9091" r="-1010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20836" y="5064034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𝟐𝟏𝟗𝟒𝟗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836" y="5064034"/>
                <a:ext cx="742191" cy="276999"/>
              </a:xfrm>
              <a:prstGeom prst="rect">
                <a:avLst/>
              </a:prstGeom>
              <a:blipFill>
                <a:blip r:embed="rId8"/>
                <a:stretch>
                  <a:fillRect l="-7438" r="-826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32320" y="2351315"/>
                <a:ext cx="1176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51315"/>
                <a:ext cx="1176604" cy="276999"/>
              </a:xfrm>
              <a:prstGeom prst="rect">
                <a:avLst/>
              </a:prstGeom>
              <a:blipFill>
                <a:blip r:embed="rId9"/>
                <a:stretch>
                  <a:fillRect l="-4663" r="-466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97337" y="2764972"/>
                <a:ext cx="121507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337" y="2764972"/>
                <a:ext cx="1215076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66560" y="4624252"/>
                <a:ext cx="145309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0" y="4624252"/>
                <a:ext cx="1453090" cy="283219"/>
              </a:xfrm>
              <a:prstGeom prst="rect">
                <a:avLst/>
              </a:prstGeom>
              <a:blipFill>
                <a:blip r:embed="rId11"/>
                <a:stretch>
                  <a:fillRect t="-6522" r="-378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97040" y="5072744"/>
                <a:ext cx="1590948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040" y="5072744"/>
                <a:ext cx="1590948" cy="283219"/>
              </a:xfrm>
              <a:prstGeom prst="rect">
                <a:avLst/>
              </a:prstGeom>
              <a:blipFill>
                <a:blip r:embed="rId12"/>
                <a:stretch>
                  <a:fillRect l="-2682" t="-4255" r="-3065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33453" y="3958047"/>
                <a:ext cx="16687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453" y="3958047"/>
                <a:ext cx="1668727" cy="276999"/>
              </a:xfrm>
              <a:prstGeom prst="rect">
                <a:avLst/>
              </a:prstGeom>
              <a:blipFill>
                <a:blip r:embed="rId13"/>
                <a:stretch>
                  <a:fillRect l="-4396" t="-2174" r="-512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57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7A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24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 algn="ctr">
              <a:buNone/>
            </a:pPr>
            <a:r>
              <a:rPr lang="en-GB" altLang="en-US" sz="1600" dirty="0">
                <a:latin typeface="Comic Sans MS" pitchFamily="66" charset="0"/>
              </a:rPr>
              <a:t>Sometimes you need to look for common factors to each term</a:t>
            </a:r>
          </a:p>
          <a:p>
            <a:pPr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In this case, every term, top and bottom, contains an x</a:t>
            </a:r>
          </a:p>
          <a:p>
            <a:pPr algn="ctr"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algn="ctr"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You can therefore ‘cancel’ an x from each part</a:t>
            </a:r>
            <a:endParaRPr lang="en-GB" altLang="en-US" sz="16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/>
          </p:nvPr>
        </p:nvGraphicFramePr>
        <p:xfrm>
          <a:off x="4946469" y="1294539"/>
          <a:ext cx="19367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927100" imgH="419100" progId="Equation.DSMT4">
                  <p:embed/>
                </p:oleObj>
              </mc:Choice>
              <mc:Fallback>
                <p:oleObj name="Equation" r:id="rId3" imgW="927100" imgH="4191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469" y="1294539"/>
                        <a:ext cx="19367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4946469" y="2666139"/>
          <a:ext cx="19367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927100" imgH="419100" progId="Equation.DSMT4">
                  <p:embed/>
                </p:oleObj>
              </mc:Choice>
              <mc:Fallback>
                <p:oleObj name="Equation" r:id="rId5" imgW="927100" imgH="419100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469" y="2666139"/>
                        <a:ext cx="19367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/>
          </p:nvPr>
        </p:nvGraphicFramePr>
        <p:xfrm>
          <a:off x="5022669" y="4037739"/>
          <a:ext cx="1778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850531" imgH="418918" progId="Equation.DSMT4">
                  <p:embed/>
                </p:oleObj>
              </mc:Choice>
              <mc:Fallback>
                <p:oleObj name="Equation" r:id="rId7" imgW="850531" imgH="418918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669" y="4037739"/>
                        <a:ext cx="17780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/>
          </p:nvPr>
        </p:nvGraphicFramePr>
        <p:xfrm>
          <a:off x="5048069" y="5482364"/>
          <a:ext cx="17256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825500" imgH="203200" progId="Equation.DSMT4">
                  <p:embed/>
                </p:oleObj>
              </mc:Choice>
              <mc:Fallback>
                <p:oleObj name="Equation" r:id="rId9" imgW="825500" imgH="203200" progId="Equation.DSMT4">
                  <p:embed/>
                  <p:pic>
                    <p:nvPicPr>
                      <p:cNvPr id="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069" y="5482364"/>
                        <a:ext cx="17256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5811657" y="3275739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368744" y="2726464"/>
            <a:ext cx="76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6098994" y="2724876"/>
            <a:ext cx="76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6699069" y="2867751"/>
            <a:ext cx="76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Arc 13"/>
          <p:cNvSpPr>
            <a:spLocks/>
          </p:cNvSpPr>
          <p:nvPr/>
        </p:nvSpPr>
        <p:spPr bwMode="auto">
          <a:xfrm>
            <a:off x="7008632" y="3145564"/>
            <a:ext cx="277812" cy="135413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Arc 14"/>
          <p:cNvSpPr>
            <a:spLocks/>
          </p:cNvSpPr>
          <p:nvPr/>
        </p:nvSpPr>
        <p:spPr bwMode="auto">
          <a:xfrm>
            <a:off x="7045144" y="4598126"/>
            <a:ext cx="277813" cy="1147763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810194265 h 43200"/>
              <a:gd name="T4" fmla="*/ 0 w 21600"/>
              <a:gd name="T5" fmla="*/ 40509747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421382" y="3602764"/>
            <a:ext cx="1130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Divide all by x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75344" y="4731476"/>
            <a:ext cx="14081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Don’t need to divide by 1!</a:t>
            </a:r>
          </a:p>
        </p:txBody>
      </p:sp>
    </p:spTree>
    <p:extLst>
      <p:ext uri="{BB962C8B-B14F-4D97-AF65-F5344CB8AC3E}">
        <p14:creationId xmlns:p14="http://schemas.microsoft.com/office/powerpoint/2010/main" val="355016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This equation has been put into brackets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You can cancel out brackets which are on the top and bottom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/>
          </p:nvPr>
        </p:nvGraphicFramePr>
        <p:xfrm>
          <a:off x="5989320" y="1598023"/>
          <a:ext cx="19304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914400" imgH="419100" progId="Equation.DSMT4">
                  <p:embed/>
                </p:oleObj>
              </mc:Choice>
              <mc:Fallback>
                <p:oleObj name="Equation" r:id="rId3" imgW="914400" imgH="41910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320" y="1598023"/>
                        <a:ext cx="19304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>
            <p:extLst/>
          </p:nvPr>
        </p:nvGraphicFramePr>
        <p:xfrm>
          <a:off x="5989320" y="2893423"/>
          <a:ext cx="19304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914400" imgH="419100" progId="Equation.DSMT4">
                  <p:embed/>
                </p:oleObj>
              </mc:Choice>
              <mc:Fallback>
                <p:oleObj name="Equation" r:id="rId5" imgW="914400" imgH="419100" progId="Equation.DSMT4">
                  <p:embed/>
                  <p:pic>
                    <p:nvPicPr>
                      <p:cNvPr id="1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320" y="2893423"/>
                        <a:ext cx="19304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6370320" y="3350623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V="1">
            <a:off x="6751320" y="2893423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>
            <p:extLst/>
          </p:nvPr>
        </p:nvGraphicFramePr>
        <p:xfrm>
          <a:off x="6446520" y="4265023"/>
          <a:ext cx="9921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469696" imgH="393529" progId="Equation.DSMT4">
                  <p:embed/>
                </p:oleObj>
              </mc:Choice>
              <mc:Fallback>
                <p:oleObj name="Equation" r:id="rId7" imgW="469696" imgH="393529" progId="Equation.DSMT4">
                  <p:embed/>
                  <p:pic>
                    <p:nvPicPr>
                      <p:cNvPr id="2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520" y="4265023"/>
                        <a:ext cx="9921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>
            <p:extLst/>
          </p:nvPr>
        </p:nvGraphicFramePr>
        <p:xfrm>
          <a:off x="6471920" y="5608048"/>
          <a:ext cx="9398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444307" imgH="203112" progId="Equation.DSMT4">
                  <p:embed/>
                </p:oleObj>
              </mc:Choice>
              <mc:Fallback>
                <p:oleObj name="Equation" r:id="rId9" imgW="444307" imgH="203112" progId="Equation.DSMT4">
                  <p:embed/>
                  <p:pic>
                    <p:nvPicPr>
                      <p:cNvPr id="2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1920" y="5608048"/>
                        <a:ext cx="9398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rc 10"/>
          <p:cNvSpPr>
            <a:spLocks/>
          </p:cNvSpPr>
          <p:nvPr/>
        </p:nvSpPr>
        <p:spPr bwMode="auto">
          <a:xfrm flipH="1">
            <a:off x="5455920" y="3358561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11"/>
          <p:cNvSpPr>
            <a:spLocks/>
          </p:cNvSpPr>
          <p:nvPr/>
        </p:nvSpPr>
        <p:spPr bwMode="auto">
          <a:xfrm flipH="1">
            <a:off x="5455920" y="4646023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4232948" y="3579223"/>
            <a:ext cx="118826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Divide by (2x – 1)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4008120" y="4950823"/>
            <a:ext cx="1447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Don’t need to divide by 1!</a:t>
            </a:r>
          </a:p>
        </p:txBody>
      </p:sp>
    </p:spTree>
    <p:extLst>
      <p:ext uri="{BB962C8B-B14F-4D97-AF65-F5344CB8AC3E}">
        <p14:creationId xmlns:p14="http://schemas.microsoft.com/office/powerpoint/2010/main" val="92255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Sometimes you will have to factorise one of the equations first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Once this is done, you can cancel out brackets as before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>
            <p:extLst/>
          </p:nvPr>
        </p:nvGraphicFramePr>
        <p:xfrm>
          <a:off x="6657703" y="3128554"/>
          <a:ext cx="1795463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850531" imgH="418918" progId="Equation.DSMT4">
                  <p:embed/>
                </p:oleObj>
              </mc:Choice>
              <mc:Fallback>
                <p:oleObj name="Equation" r:id="rId3" imgW="850531" imgH="418918" progId="Equation.DSMT4">
                  <p:embed/>
                  <p:pic>
                    <p:nvPicPr>
                      <p:cNvPr id="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703" y="3128554"/>
                        <a:ext cx="1795463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/>
          </p:nvPr>
        </p:nvGraphicFramePr>
        <p:xfrm>
          <a:off x="6733903" y="1833154"/>
          <a:ext cx="16351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774364" imgH="393529" progId="Equation.DSMT4">
                  <p:embed/>
                </p:oleObj>
              </mc:Choice>
              <mc:Fallback>
                <p:oleObj name="Equation" r:id="rId5" imgW="774364" imgH="393529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3903" y="1833154"/>
                        <a:ext cx="163512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Line 6"/>
          <p:cNvSpPr>
            <a:spLocks noChangeShapeType="1"/>
          </p:cNvSpPr>
          <p:nvPr/>
        </p:nvSpPr>
        <p:spPr bwMode="auto">
          <a:xfrm flipV="1">
            <a:off x="6962503" y="3128554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V="1">
            <a:off x="6581503" y="3585754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Arc 10"/>
          <p:cNvSpPr>
            <a:spLocks/>
          </p:cNvSpPr>
          <p:nvPr/>
        </p:nvSpPr>
        <p:spPr bwMode="auto">
          <a:xfrm flipH="1">
            <a:off x="6048103" y="3814354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4600303" y="4195354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Cancel the (x + 3)s</a:t>
            </a:r>
          </a:p>
        </p:txBody>
      </p:sp>
      <p:graphicFrame>
        <p:nvGraphicFramePr>
          <p:cNvPr id="31" name="Object 16"/>
          <p:cNvGraphicFramePr>
            <a:graphicFrameLocks noChangeAspect="1"/>
          </p:cNvGraphicFramePr>
          <p:nvPr>
            <p:extLst/>
          </p:nvPr>
        </p:nvGraphicFramePr>
        <p:xfrm>
          <a:off x="7038703" y="4423954"/>
          <a:ext cx="990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469900" imgH="419100" progId="Equation.DSMT4">
                  <p:embed/>
                </p:oleObj>
              </mc:Choice>
              <mc:Fallback>
                <p:oleObj name="Equation" r:id="rId7" imgW="469900" imgH="419100" progId="Equation.DSMT4">
                  <p:embed/>
                  <p:pic>
                    <p:nvPicPr>
                      <p:cNvPr id="3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703" y="4423954"/>
                        <a:ext cx="9906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rc 17"/>
          <p:cNvSpPr>
            <a:spLocks/>
          </p:cNvSpPr>
          <p:nvPr/>
        </p:nvSpPr>
        <p:spPr bwMode="auto">
          <a:xfrm flipH="1">
            <a:off x="6048103" y="2366554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990703" y="2518954"/>
            <a:ext cx="2133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+12 and add to give +7</a:t>
            </a:r>
          </a:p>
        </p:txBody>
      </p:sp>
    </p:spTree>
    <p:extLst>
      <p:ext uri="{BB962C8B-B14F-4D97-AF65-F5344CB8AC3E}">
        <p14:creationId xmlns:p14="http://schemas.microsoft.com/office/powerpoint/2010/main" val="33722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2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Sometimes you will have to factorise both of the equations first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Once this is done, you can cancel out brackets as before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>
            <p:extLst/>
          </p:nvPr>
        </p:nvGraphicFramePr>
        <p:xfrm>
          <a:off x="6457406" y="4082142"/>
          <a:ext cx="1795463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850531" imgH="418918" progId="Equation.DSMT4">
                  <p:embed/>
                </p:oleObj>
              </mc:Choice>
              <mc:Fallback>
                <p:oleObj name="Equation" r:id="rId3" imgW="850531" imgH="418918" progId="Equation.DSMT4">
                  <p:embed/>
                  <p:pic>
                    <p:nvPicPr>
                      <p:cNvPr id="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406" y="4082142"/>
                        <a:ext cx="1795463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6457406" y="2710542"/>
          <a:ext cx="17414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406" y="2710542"/>
                        <a:ext cx="17414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/>
          </p:nvPr>
        </p:nvGraphicFramePr>
        <p:xfrm>
          <a:off x="6533606" y="1415142"/>
          <a:ext cx="16097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761669" imgH="418918" progId="Equation.DSMT4">
                  <p:embed/>
                </p:oleObj>
              </mc:Choice>
              <mc:Fallback>
                <p:oleObj name="Equation" r:id="rId7" imgW="761669" imgH="418918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3606" y="1415142"/>
                        <a:ext cx="16097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6381206" y="4539342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6381206" y="4082142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Arc 8"/>
          <p:cNvSpPr>
            <a:spLocks/>
          </p:cNvSpPr>
          <p:nvPr/>
        </p:nvSpPr>
        <p:spPr bwMode="auto">
          <a:xfrm flipH="1">
            <a:off x="5847806" y="3320142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52406" y="4996542"/>
            <a:ext cx="129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Divide by (x + 5)</a:t>
            </a:r>
          </a:p>
        </p:txBody>
      </p:sp>
      <p:sp>
        <p:nvSpPr>
          <p:cNvPr id="12" name="Arc 12"/>
          <p:cNvSpPr>
            <a:spLocks/>
          </p:cNvSpPr>
          <p:nvPr/>
        </p:nvSpPr>
        <p:spPr bwMode="auto">
          <a:xfrm flipH="1">
            <a:off x="5847806" y="1948542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790406" y="2100942"/>
            <a:ext cx="2133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+5 and add to give +6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790406" y="3548742"/>
            <a:ext cx="2133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-10 and add to give +3</a:t>
            </a:r>
          </a:p>
        </p:txBody>
      </p:sp>
      <p:graphicFrame>
        <p:nvGraphicFramePr>
          <p:cNvPr id="15" name="Object 16"/>
          <p:cNvGraphicFramePr>
            <a:graphicFrameLocks noChangeAspect="1"/>
          </p:cNvGraphicFramePr>
          <p:nvPr>
            <p:extLst/>
          </p:nvPr>
        </p:nvGraphicFramePr>
        <p:xfrm>
          <a:off x="6914606" y="5225142"/>
          <a:ext cx="990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469900" imgH="419100" progId="Equation.DSMT4">
                  <p:embed/>
                </p:oleObj>
              </mc:Choice>
              <mc:Fallback>
                <p:oleObj name="Equation" r:id="rId9" imgW="469900" imgH="419100" progId="Equation.DSMT4">
                  <p:embed/>
                  <p:pic>
                    <p:nvPicPr>
                      <p:cNvPr id="1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606" y="5225142"/>
                        <a:ext cx="9906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Arc 17"/>
          <p:cNvSpPr>
            <a:spLocks/>
          </p:cNvSpPr>
          <p:nvPr/>
        </p:nvSpPr>
        <p:spPr bwMode="auto">
          <a:xfrm flipH="1">
            <a:off x="5847806" y="4691742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5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4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Sometimes you will have to factorise one of the equations first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Once this is done, you can cancel out brackets as before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/>
          </p:nvPr>
        </p:nvGraphicFramePr>
        <p:xfrm>
          <a:off x="6933566" y="4126549"/>
          <a:ext cx="91122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431613" imgH="393529" progId="Equation.DSMT4">
                  <p:embed/>
                </p:oleObj>
              </mc:Choice>
              <mc:Fallback>
                <p:oleObj name="Equation" r:id="rId3" imgW="431613" imgH="393529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3566" y="4126549"/>
                        <a:ext cx="91122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>
            <p:extLst/>
          </p:nvPr>
        </p:nvGraphicFramePr>
        <p:xfrm>
          <a:off x="6416041" y="2727961"/>
          <a:ext cx="19558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927100" imgH="419100" progId="Equation.DSMT4">
                  <p:embed/>
                </p:oleObj>
              </mc:Choice>
              <mc:Fallback>
                <p:oleObj name="Equation" r:id="rId5" imgW="927100" imgH="419100" progId="Equation.DSMT4">
                  <p:embed/>
                  <p:pic>
                    <p:nvPicPr>
                      <p:cNvPr id="1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041" y="2727961"/>
                        <a:ext cx="19558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>
            <p:extLst/>
          </p:nvPr>
        </p:nvGraphicFramePr>
        <p:xfrm>
          <a:off x="6416041" y="1432561"/>
          <a:ext cx="1905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901309" imgH="444307" progId="Equation.DSMT4">
                  <p:embed/>
                </p:oleObj>
              </mc:Choice>
              <mc:Fallback>
                <p:oleObj name="Equation" r:id="rId7" imgW="901309" imgH="444307" progId="Equation.DSMT4">
                  <p:embed/>
                  <p:pic>
                    <p:nvPicPr>
                      <p:cNvPr id="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041" y="1432561"/>
                        <a:ext cx="1905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7"/>
          <p:cNvSpPr>
            <a:spLocks noChangeShapeType="1"/>
          </p:cNvSpPr>
          <p:nvPr/>
        </p:nvSpPr>
        <p:spPr bwMode="auto">
          <a:xfrm flipV="1">
            <a:off x="7330441" y="3185161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V="1">
            <a:off x="7330441" y="2727961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Arc 9"/>
          <p:cNvSpPr>
            <a:spLocks/>
          </p:cNvSpPr>
          <p:nvPr/>
        </p:nvSpPr>
        <p:spPr bwMode="auto">
          <a:xfrm flipH="1">
            <a:off x="5882641" y="3337561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587241" y="3566161"/>
            <a:ext cx="129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Divide by the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(x +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4)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Arc 12"/>
          <p:cNvSpPr>
            <a:spLocks/>
          </p:cNvSpPr>
          <p:nvPr/>
        </p:nvSpPr>
        <p:spPr bwMode="auto">
          <a:xfrm flipH="1">
            <a:off x="5882641" y="1965961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825241" y="1965961"/>
            <a:ext cx="2133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+12 and add to give +11, when one is doubled</a:t>
            </a:r>
          </a:p>
        </p:txBody>
      </p:sp>
    </p:spTree>
    <p:extLst>
      <p:ext uri="{BB962C8B-B14F-4D97-AF65-F5344CB8AC3E}">
        <p14:creationId xmlns:p14="http://schemas.microsoft.com/office/powerpoint/2010/main" val="82760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786277-3E95-4F14-9C97-4090FD2B0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F210DC-C450-4FAA-8BD2-085FE01842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BBBA30-A10F-424A-911B-A9ECAE0164C4}">
  <ds:schemaRefs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548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Equation</vt:lpstr>
      <vt:lpstr>PowerPoint Presentation</vt:lpstr>
      <vt:lpstr>Prior Knowledge Check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95</cp:revision>
  <dcterms:created xsi:type="dcterms:W3CDTF">2017-08-14T15:35:38Z</dcterms:created>
  <dcterms:modified xsi:type="dcterms:W3CDTF">2021-03-25T08:42:27Z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